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93455" r:id="rId4"/>
  </p:sldMasterIdLst>
  <p:notesMasterIdLst>
    <p:notesMasterId r:id="rId40"/>
  </p:notesMasterIdLst>
  <p:handoutMasterIdLst>
    <p:handoutMasterId r:id="rId41"/>
  </p:handoutMasterIdLst>
  <p:sldIdLst>
    <p:sldId id="350" r:id="rId5"/>
    <p:sldId id="318" r:id="rId6"/>
    <p:sldId id="367" r:id="rId7"/>
    <p:sldId id="359" r:id="rId8"/>
    <p:sldId id="368" r:id="rId9"/>
    <p:sldId id="356" r:id="rId10"/>
    <p:sldId id="361" r:id="rId11"/>
    <p:sldId id="357" r:id="rId12"/>
    <p:sldId id="369" r:id="rId13"/>
    <p:sldId id="366" r:id="rId14"/>
    <p:sldId id="360" r:id="rId15"/>
    <p:sldId id="372" r:id="rId16"/>
    <p:sldId id="370" r:id="rId17"/>
    <p:sldId id="362" r:id="rId18"/>
    <p:sldId id="352" r:id="rId19"/>
    <p:sldId id="351" r:id="rId20"/>
    <p:sldId id="353" r:id="rId21"/>
    <p:sldId id="355" r:id="rId22"/>
    <p:sldId id="371" r:id="rId23"/>
    <p:sldId id="363" r:id="rId24"/>
    <p:sldId id="364" r:id="rId25"/>
    <p:sldId id="365" r:id="rId26"/>
    <p:sldId id="343" r:id="rId27"/>
    <p:sldId id="339" r:id="rId28"/>
    <p:sldId id="331" r:id="rId29"/>
    <p:sldId id="358" r:id="rId30"/>
    <p:sldId id="330" r:id="rId31"/>
    <p:sldId id="337" r:id="rId32"/>
    <p:sldId id="347" r:id="rId33"/>
    <p:sldId id="345" r:id="rId34"/>
    <p:sldId id="349" r:id="rId35"/>
    <p:sldId id="354" r:id="rId36"/>
    <p:sldId id="329" r:id="rId37"/>
    <p:sldId id="303" r:id="rId38"/>
    <p:sldId id="304" r:id="rId3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33BE7A5-2E8B-C340-94D9-149CFFCEFF09}">
          <p14:sldIdLst>
            <p14:sldId id="350"/>
            <p14:sldId id="318"/>
            <p14:sldId id="367"/>
            <p14:sldId id="359"/>
            <p14:sldId id="368"/>
            <p14:sldId id="356"/>
            <p14:sldId id="361"/>
            <p14:sldId id="357"/>
            <p14:sldId id="369"/>
            <p14:sldId id="366"/>
            <p14:sldId id="360"/>
            <p14:sldId id="372"/>
            <p14:sldId id="370"/>
            <p14:sldId id="362"/>
            <p14:sldId id="352"/>
            <p14:sldId id="351"/>
            <p14:sldId id="353"/>
            <p14:sldId id="355"/>
            <p14:sldId id="371"/>
            <p14:sldId id="363"/>
            <p14:sldId id="364"/>
            <p14:sldId id="365"/>
            <p14:sldId id="343"/>
            <p14:sldId id="339"/>
            <p14:sldId id="331"/>
            <p14:sldId id="358"/>
            <p14:sldId id="330"/>
            <p14:sldId id="337"/>
            <p14:sldId id="347"/>
            <p14:sldId id="345"/>
            <p14:sldId id="349"/>
            <p14:sldId id="354"/>
            <p14:sldId id="329"/>
            <p14:sldId id="303"/>
            <p14:sldId id="304"/>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69" autoAdjust="0"/>
    <p:restoredTop sz="92680" autoAdjust="0"/>
  </p:normalViewPr>
  <p:slideViewPr>
    <p:cSldViewPr snapToGrid="0" snapToObjects="1">
      <p:cViewPr varScale="1">
        <p:scale>
          <a:sx n="149" d="100"/>
          <a:sy n="149" d="100"/>
        </p:scale>
        <p:origin x="176" y="272"/>
      </p:cViewPr>
      <p:guideLst>
        <p:guide orient="horz" pos="1620"/>
        <p:guide pos="2880"/>
      </p:guideLst>
    </p:cSldViewPr>
  </p:slideViewPr>
  <p:outlineViewPr>
    <p:cViewPr>
      <p:scale>
        <a:sx n="33" d="100"/>
        <a:sy n="33" d="100"/>
      </p:scale>
      <p:origin x="0" y="4560"/>
    </p:cViewPr>
  </p:outlineViewPr>
  <p:notesTextViewPr>
    <p:cViewPr>
      <p:scale>
        <a:sx n="100" d="100"/>
        <a:sy n="100" d="100"/>
      </p:scale>
      <p:origin x="0" y="0"/>
    </p:cViewPr>
  </p:notesTextViewPr>
  <p:sorterViewPr>
    <p:cViewPr>
      <p:scale>
        <a:sx n="124" d="100"/>
        <a:sy n="124" d="100"/>
      </p:scale>
      <p:origin x="0" y="0"/>
    </p:cViewPr>
  </p:sorterViewPr>
  <p:notesViewPr>
    <p:cSldViewPr snapToGrid="0" snapToObjects="1">
      <p:cViewPr varScale="1">
        <p:scale>
          <a:sx n="80" d="100"/>
          <a:sy n="80" d="100"/>
        </p:scale>
        <p:origin x="-3864"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2FB4F1-5719-3B4D-A167-3D8C4DCF180E}" type="doc">
      <dgm:prSet loTypeId="urn:microsoft.com/office/officeart/2005/8/layout/hList3" loCatId="" qsTypeId="urn:microsoft.com/office/officeart/2005/8/quickstyle/simple3" qsCatId="simple" csTypeId="urn:microsoft.com/office/officeart/2005/8/colors/accent1_2" csCatId="accent1" phldr="1"/>
      <dgm:spPr/>
      <dgm:t>
        <a:bodyPr/>
        <a:lstStyle/>
        <a:p>
          <a:endParaRPr lang="en-US"/>
        </a:p>
      </dgm:t>
    </dgm:pt>
    <dgm:pt modelId="{58CFEC3B-AB53-4843-95FC-1463D94F9A6A}">
      <dgm:prSet phldrT="[Text]" custT="1"/>
      <dgm:spPr/>
      <dgm:t>
        <a:bodyPr/>
        <a:lstStyle/>
        <a:p>
          <a:r>
            <a:rPr lang="en-GB" sz="2000" dirty="0" smtClean="0"/>
            <a:t>Recap of results relevant for LHC beam tests</a:t>
          </a:r>
          <a:endParaRPr lang="en-US" sz="2000" dirty="0"/>
        </a:p>
      </dgm:t>
    </dgm:pt>
    <dgm:pt modelId="{60E0E46D-A22C-2C43-B54E-671945ED863E}" type="parTrans" cxnId="{519EF0B4-DEE2-2745-AFDC-641490780119}">
      <dgm:prSet/>
      <dgm:spPr/>
      <dgm:t>
        <a:bodyPr/>
        <a:lstStyle/>
        <a:p>
          <a:endParaRPr lang="en-US"/>
        </a:p>
      </dgm:t>
    </dgm:pt>
    <dgm:pt modelId="{C88C591B-6F75-FE46-A869-7EFDB3619604}" type="sibTrans" cxnId="{519EF0B4-DEE2-2745-AFDC-641490780119}">
      <dgm:prSet/>
      <dgm:spPr/>
      <dgm:t>
        <a:bodyPr/>
        <a:lstStyle/>
        <a:p>
          <a:endParaRPr lang="en-US"/>
        </a:p>
      </dgm:t>
    </dgm:pt>
    <dgm:pt modelId="{DBF3CA90-9367-8E4C-9825-C3752B0E4D98}">
      <dgm:prSet phldrT="[Text]" custT="1"/>
      <dgm:spPr/>
      <dgm:t>
        <a:bodyPr/>
        <a:lstStyle/>
        <a:p>
          <a:r>
            <a:rPr lang="en-GB" sz="1200" dirty="0" smtClean="0"/>
            <a:t>Principle of crystal-assisted collimation is investigated at the CERN SPS with stored beams of protons or lead (</a:t>
          </a:r>
          <a:r>
            <a:rPr lang="en-GB" sz="1200" dirty="0" err="1" smtClean="0"/>
            <a:t>Pb</a:t>
          </a:r>
          <a:r>
            <a:rPr lang="en-GB" sz="1200" dirty="0" smtClean="0"/>
            <a:t>) ions.</a:t>
          </a:r>
          <a:endParaRPr lang="en-US" sz="1200" dirty="0"/>
        </a:p>
      </dgm:t>
    </dgm:pt>
    <dgm:pt modelId="{8829D24C-2C73-E54B-A712-A44F3B710A4D}" type="parTrans" cxnId="{9D897B9D-EDBB-AA45-A7A7-8E9137A730E2}">
      <dgm:prSet/>
      <dgm:spPr/>
      <dgm:t>
        <a:bodyPr/>
        <a:lstStyle/>
        <a:p>
          <a:endParaRPr lang="en-US"/>
        </a:p>
      </dgm:t>
    </dgm:pt>
    <dgm:pt modelId="{7B737218-0C71-C241-8575-9A624A784391}" type="sibTrans" cxnId="{9D897B9D-EDBB-AA45-A7A7-8E9137A730E2}">
      <dgm:prSet/>
      <dgm:spPr/>
      <dgm:t>
        <a:bodyPr/>
        <a:lstStyle/>
        <a:p>
          <a:endParaRPr lang="en-US"/>
        </a:p>
      </dgm:t>
    </dgm:pt>
    <dgm:pt modelId="{6CAF67B7-5CFE-234C-927A-AA597A4FBC2C}">
      <dgm:prSet phldrT="[Text]" custT="1"/>
      <dgm:spPr/>
      <dgm:t>
        <a:bodyPr/>
        <a:lstStyle/>
        <a:p>
          <a:r>
            <a:rPr lang="en-GB" sz="1200" dirty="0" smtClean="0">
              <a:solidFill>
                <a:schemeClr val="tx1"/>
              </a:solidFill>
            </a:rPr>
            <a:t>Characterization of coherent interaction between high-energy particles and bent crystals performed in SPS H8 extraction line.</a:t>
          </a:r>
          <a:endParaRPr lang="en-US" sz="1200" dirty="0">
            <a:solidFill>
              <a:schemeClr val="tx1"/>
            </a:solidFill>
          </a:endParaRPr>
        </a:p>
      </dgm:t>
    </dgm:pt>
    <dgm:pt modelId="{C180E8D9-60BF-5846-B0EF-86837293872E}" type="parTrans" cxnId="{8CD38767-9675-4347-9344-2535969DE68C}">
      <dgm:prSet/>
      <dgm:spPr/>
      <dgm:t>
        <a:bodyPr/>
        <a:lstStyle/>
        <a:p>
          <a:endParaRPr lang="en-GB"/>
        </a:p>
      </dgm:t>
    </dgm:pt>
    <dgm:pt modelId="{F2DE81DC-C128-9148-8BEA-A641EA1F2772}" type="sibTrans" cxnId="{8CD38767-9675-4347-9344-2535969DE68C}">
      <dgm:prSet/>
      <dgm:spPr/>
      <dgm:t>
        <a:bodyPr/>
        <a:lstStyle/>
        <a:p>
          <a:endParaRPr lang="en-GB"/>
        </a:p>
      </dgm:t>
    </dgm:pt>
    <dgm:pt modelId="{6F439E14-CE53-D64E-87BF-0F4F80C1D7E7}" type="pres">
      <dgm:prSet presAssocID="{102FB4F1-5719-3B4D-A167-3D8C4DCF180E}" presName="composite" presStyleCnt="0">
        <dgm:presLayoutVars>
          <dgm:chMax val="1"/>
          <dgm:dir/>
          <dgm:resizeHandles val="exact"/>
        </dgm:presLayoutVars>
      </dgm:prSet>
      <dgm:spPr/>
      <dgm:t>
        <a:bodyPr/>
        <a:lstStyle/>
        <a:p>
          <a:endParaRPr lang="en-US"/>
        </a:p>
      </dgm:t>
    </dgm:pt>
    <dgm:pt modelId="{86889F57-ED82-1F48-BB45-119BF87F6F43}" type="pres">
      <dgm:prSet presAssocID="{58CFEC3B-AB53-4843-95FC-1463D94F9A6A}" presName="roof" presStyleLbl="dkBgShp" presStyleIdx="0" presStyleCnt="2" custScaleY="96043" custLinFactNeighborY="730"/>
      <dgm:spPr/>
      <dgm:t>
        <a:bodyPr/>
        <a:lstStyle/>
        <a:p>
          <a:endParaRPr lang="en-US"/>
        </a:p>
      </dgm:t>
    </dgm:pt>
    <dgm:pt modelId="{35181268-5E78-F84D-92D6-CE40B598D99A}" type="pres">
      <dgm:prSet presAssocID="{58CFEC3B-AB53-4843-95FC-1463D94F9A6A}" presName="pillars" presStyleCnt="0"/>
      <dgm:spPr/>
    </dgm:pt>
    <dgm:pt modelId="{40C85AF0-30D4-8144-B2E2-6EDB824681BB}" type="pres">
      <dgm:prSet presAssocID="{58CFEC3B-AB53-4843-95FC-1463D94F9A6A}" presName="pillar1" presStyleLbl="node1" presStyleIdx="0" presStyleCnt="2">
        <dgm:presLayoutVars>
          <dgm:bulletEnabled val="1"/>
        </dgm:presLayoutVars>
      </dgm:prSet>
      <dgm:spPr/>
      <dgm:t>
        <a:bodyPr/>
        <a:lstStyle/>
        <a:p>
          <a:endParaRPr lang="en-US"/>
        </a:p>
      </dgm:t>
    </dgm:pt>
    <dgm:pt modelId="{F5944928-ADFD-0647-B7EF-7873A9E8F859}" type="pres">
      <dgm:prSet presAssocID="{DBF3CA90-9367-8E4C-9825-C3752B0E4D98}" presName="pillarX" presStyleLbl="node1" presStyleIdx="1" presStyleCnt="2">
        <dgm:presLayoutVars>
          <dgm:bulletEnabled val="1"/>
        </dgm:presLayoutVars>
      </dgm:prSet>
      <dgm:spPr/>
      <dgm:t>
        <a:bodyPr/>
        <a:lstStyle/>
        <a:p>
          <a:endParaRPr lang="en-US"/>
        </a:p>
      </dgm:t>
    </dgm:pt>
    <dgm:pt modelId="{739F851B-2F3C-C043-93E3-0DC21F4D468D}" type="pres">
      <dgm:prSet presAssocID="{58CFEC3B-AB53-4843-95FC-1463D94F9A6A}" presName="base" presStyleLbl="dkBgShp" presStyleIdx="1" presStyleCnt="2"/>
      <dgm:spPr/>
    </dgm:pt>
  </dgm:ptLst>
  <dgm:cxnLst>
    <dgm:cxn modelId="{0217523B-91F3-C14E-A74D-3E96FFB5BACF}" type="presOf" srcId="{58CFEC3B-AB53-4843-95FC-1463D94F9A6A}" destId="{86889F57-ED82-1F48-BB45-119BF87F6F43}" srcOrd="0" destOrd="0" presId="urn:microsoft.com/office/officeart/2005/8/layout/hList3"/>
    <dgm:cxn modelId="{2CE842B2-F583-C645-9A79-3E6A2A1469FB}" type="presOf" srcId="{DBF3CA90-9367-8E4C-9825-C3752B0E4D98}" destId="{F5944928-ADFD-0647-B7EF-7873A9E8F859}" srcOrd="0" destOrd="0" presId="urn:microsoft.com/office/officeart/2005/8/layout/hList3"/>
    <dgm:cxn modelId="{2CDD4370-DCE7-104E-AEC9-CAB50A5DCAA1}" type="presOf" srcId="{6CAF67B7-5CFE-234C-927A-AA597A4FBC2C}" destId="{40C85AF0-30D4-8144-B2E2-6EDB824681BB}" srcOrd="0" destOrd="0" presId="urn:microsoft.com/office/officeart/2005/8/layout/hList3"/>
    <dgm:cxn modelId="{0929E86C-A0F0-4047-B095-71D61E606517}" type="presOf" srcId="{102FB4F1-5719-3B4D-A167-3D8C4DCF180E}" destId="{6F439E14-CE53-D64E-87BF-0F4F80C1D7E7}" srcOrd="0" destOrd="0" presId="urn:microsoft.com/office/officeart/2005/8/layout/hList3"/>
    <dgm:cxn modelId="{9D897B9D-EDBB-AA45-A7A7-8E9137A730E2}" srcId="{58CFEC3B-AB53-4843-95FC-1463D94F9A6A}" destId="{DBF3CA90-9367-8E4C-9825-C3752B0E4D98}" srcOrd="1" destOrd="0" parTransId="{8829D24C-2C73-E54B-A712-A44F3B710A4D}" sibTransId="{7B737218-0C71-C241-8575-9A624A784391}"/>
    <dgm:cxn modelId="{8CD38767-9675-4347-9344-2535969DE68C}" srcId="{58CFEC3B-AB53-4843-95FC-1463D94F9A6A}" destId="{6CAF67B7-5CFE-234C-927A-AA597A4FBC2C}" srcOrd="0" destOrd="0" parTransId="{C180E8D9-60BF-5846-B0EF-86837293872E}" sibTransId="{F2DE81DC-C128-9148-8BEA-A641EA1F2772}"/>
    <dgm:cxn modelId="{519EF0B4-DEE2-2745-AFDC-641490780119}" srcId="{102FB4F1-5719-3B4D-A167-3D8C4DCF180E}" destId="{58CFEC3B-AB53-4843-95FC-1463D94F9A6A}" srcOrd="0" destOrd="0" parTransId="{60E0E46D-A22C-2C43-B54E-671945ED863E}" sibTransId="{C88C591B-6F75-FE46-A869-7EFDB3619604}"/>
    <dgm:cxn modelId="{CF55E12C-39D7-1542-865D-C894C2F82073}" type="presParOf" srcId="{6F439E14-CE53-D64E-87BF-0F4F80C1D7E7}" destId="{86889F57-ED82-1F48-BB45-119BF87F6F43}" srcOrd="0" destOrd="0" presId="urn:microsoft.com/office/officeart/2005/8/layout/hList3"/>
    <dgm:cxn modelId="{791E125E-8251-2A42-8094-7842DACD6CD0}" type="presParOf" srcId="{6F439E14-CE53-D64E-87BF-0F4F80C1D7E7}" destId="{35181268-5E78-F84D-92D6-CE40B598D99A}" srcOrd="1" destOrd="0" presId="urn:microsoft.com/office/officeart/2005/8/layout/hList3"/>
    <dgm:cxn modelId="{82A5CCEB-3532-D94C-911A-385FCFA6AE46}" type="presParOf" srcId="{35181268-5E78-F84D-92D6-CE40B598D99A}" destId="{40C85AF0-30D4-8144-B2E2-6EDB824681BB}" srcOrd="0" destOrd="0" presId="urn:microsoft.com/office/officeart/2005/8/layout/hList3"/>
    <dgm:cxn modelId="{BAE54B86-9B85-9941-85F6-353D10C3056C}" type="presParOf" srcId="{35181268-5E78-F84D-92D6-CE40B598D99A}" destId="{F5944928-ADFD-0647-B7EF-7873A9E8F859}" srcOrd="1" destOrd="0" presId="urn:microsoft.com/office/officeart/2005/8/layout/hList3"/>
    <dgm:cxn modelId="{A9407601-5725-594D-88F4-82F5A2F4915B}" type="presParOf" srcId="{6F439E14-CE53-D64E-87BF-0F4F80C1D7E7}" destId="{739F851B-2F3C-C043-93E3-0DC21F4D468D}"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889F57-ED82-1F48-BB45-119BF87F6F43}">
      <dsp:nvSpPr>
        <dsp:cNvPr id="0" name=""/>
        <dsp:cNvSpPr/>
      </dsp:nvSpPr>
      <dsp:spPr>
        <a:xfrm>
          <a:off x="0" y="6692"/>
          <a:ext cx="9144000" cy="373885"/>
        </a:xfrm>
        <a:prstGeom prst="rect">
          <a:avLst/>
        </a:prstGeom>
        <a:solidFill>
          <a:schemeClr val="accent1">
            <a:shade val="8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kern="1200" dirty="0" smtClean="0"/>
            <a:t>Recap of results relevant for LHC beam tests</a:t>
          </a:r>
          <a:endParaRPr lang="en-US" sz="2000" kern="1200" dirty="0"/>
        </a:p>
      </dsp:txBody>
      <dsp:txXfrm>
        <a:off x="0" y="6692"/>
        <a:ext cx="9144000" cy="373885"/>
      </dsp:txXfrm>
    </dsp:sp>
    <dsp:sp modelId="{40C85AF0-30D4-8144-B2E2-6EDB824681BB}">
      <dsp:nvSpPr>
        <dsp:cNvPr id="0" name=""/>
        <dsp:cNvSpPr/>
      </dsp:nvSpPr>
      <dsp:spPr>
        <a:xfrm>
          <a:off x="0" y="385438"/>
          <a:ext cx="4572000" cy="817507"/>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kern="1200" dirty="0" smtClean="0">
              <a:solidFill>
                <a:schemeClr val="tx1"/>
              </a:solidFill>
            </a:rPr>
            <a:t>Characterization of coherent interaction between high-energy particles and bent crystals performed in SPS H8 extraction line.</a:t>
          </a:r>
          <a:endParaRPr lang="en-US" sz="1200" kern="1200" dirty="0">
            <a:solidFill>
              <a:schemeClr val="tx1"/>
            </a:solidFill>
          </a:endParaRPr>
        </a:p>
      </dsp:txBody>
      <dsp:txXfrm>
        <a:off x="0" y="385438"/>
        <a:ext cx="4572000" cy="817507"/>
      </dsp:txXfrm>
    </dsp:sp>
    <dsp:sp modelId="{F5944928-ADFD-0647-B7EF-7873A9E8F859}">
      <dsp:nvSpPr>
        <dsp:cNvPr id="0" name=""/>
        <dsp:cNvSpPr/>
      </dsp:nvSpPr>
      <dsp:spPr>
        <a:xfrm>
          <a:off x="4572000" y="385438"/>
          <a:ext cx="4572000" cy="817507"/>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kern="1200" dirty="0" smtClean="0"/>
            <a:t>Principle of crystal-assisted collimation is investigated at the CERN SPS with stored beams of protons or lead (</a:t>
          </a:r>
          <a:r>
            <a:rPr lang="en-GB" sz="1200" kern="1200" dirty="0" err="1" smtClean="0"/>
            <a:t>Pb</a:t>
          </a:r>
          <a:r>
            <a:rPr lang="en-GB" sz="1200" kern="1200" dirty="0" smtClean="0"/>
            <a:t>) ions.</a:t>
          </a:r>
          <a:endParaRPr lang="en-US" sz="1200" kern="1200" dirty="0"/>
        </a:p>
      </dsp:txBody>
      <dsp:txXfrm>
        <a:off x="4572000" y="385438"/>
        <a:ext cx="4572000" cy="817507"/>
      </dsp:txXfrm>
    </dsp:sp>
    <dsp:sp modelId="{739F851B-2F3C-C043-93E3-0DC21F4D468D}">
      <dsp:nvSpPr>
        <dsp:cNvPr id="0" name=""/>
        <dsp:cNvSpPr/>
      </dsp:nvSpPr>
      <dsp:spPr>
        <a:xfrm>
          <a:off x="0" y="1202945"/>
          <a:ext cx="9144000" cy="90834"/>
        </a:xfrm>
        <a:prstGeom prst="rect">
          <a:avLst/>
        </a:prstGeom>
        <a:solidFill>
          <a:schemeClr val="accent1">
            <a:shade val="8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DDC22E9-5E15-B94F-AB08-4AEF52B9D91E}" type="datetime1">
              <a:rPr lang="it-IT" smtClean="0"/>
              <a:t>17/10/16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4F9D05C-3FAA-8945-90EA-69731A142385}" type="slidenum">
              <a:rPr lang="en-US" smtClean="0"/>
              <a:pPr/>
              <a:t>‹n.›</a:t>
            </a:fld>
            <a:endParaRPr lang="en-US"/>
          </a:p>
        </p:txBody>
      </p:sp>
    </p:spTree>
    <p:extLst>
      <p:ext uri="{BB962C8B-B14F-4D97-AF65-F5344CB8AC3E}">
        <p14:creationId xmlns:p14="http://schemas.microsoft.com/office/powerpoint/2010/main" val="319215188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5A4AD2-BBB1-564E-96A4-E858CB4B7D83}" type="datetime1">
              <a:rPr lang="it-IT" smtClean="0"/>
              <a:t>17/10/16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F85143-EE5A-DA4F-8DF3-7A8B12F2E7EB}" type="slidenum">
              <a:rPr lang="en-US" smtClean="0"/>
              <a:pPr/>
              <a:t>‹n.›</a:t>
            </a:fld>
            <a:endParaRPr lang="en-US"/>
          </a:p>
        </p:txBody>
      </p:sp>
    </p:spTree>
    <p:extLst>
      <p:ext uri="{BB962C8B-B14F-4D97-AF65-F5344CB8AC3E}">
        <p14:creationId xmlns:p14="http://schemas.microsoft.com/office/powerpoint/2010/main" val="186887464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F85143-EE5A-DA4F-8DF3-7A8B12F2E7EB}" type="slidenum">
              <a:rPr lang="en-US" smtClean="0"/>
              <a:pPr/>
              <a:t>2</a:t>
            </a:fld>
            <a:endParaRPr lang="en-US" dirty="0"/>
          </a:p>
        </p:txBody>
      </p:sp>
    </p:spTree>
    <p:extLst>
      <p:ext uri="{BB962C8B-B14F-4D97-AF65-F5344CB8AC3E}">
        <p14:creationId xmlns:p14="http://schemas.microsoft.com/office/powerpoint/2010/main" val="2932441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 sigma at </a:t>
            </a:r>
            <a:r>
              <a:rPr lang="en-GB" dirty="0" err="1" smtClean="0"/>
              <a:t>coll</a:t>
            </a:r>
            <a:r>
              <a:rPr lang="en-GB" dirty="0" smtClean="0"/>
              <a:t> = 270 micron, crystal retracted</a:t>
            </a:r>
            <a:r>
              <a:rPr lang="en-GB" baseline="0" dirty="0" smtClean="0"/>
              <a:t> of </a:t>
            </a:r>
            <a:r>
              <a:rPr lang="en-GB" dirty="0" smtClean="0"/>
              <a:t>50 micron</a:t>
            </a:r>
            <a:r>
              <a:rPr lang="en-GB" baseline="0" dirty="0" smtClean="0"/>
              <a:t> </a:t>
            </a:r>
            <a:endParaRPr lang="en-GB" dirty="0"/>
          </a:p>
        </p:txBody>
      </p:sp>
      <p:sp>
        <p:nvSpPr>
          <p:cNvPr id="4" name="Slide Number Placeholder 3"/>
          <p:cNvSpPr>
            <a:spLocks noGrp="1"/>
          </p:cNvSpPr>
          <p:nvPr>
            <p:ph type="sldNum" sz="quarter" idx="10"/>
          </p:nvPr>
        </p:nvSpPr>
        <p:spPr/>
        <p:txBody>
          <a:bodyPr/>
          <a:lstStyle/>
          <a:p>
            <a:fld id="{63F85143-EE5A-DA4F-8DF3-7A8B12F2E7EB}" type="slidenum">
              <a:rPr lang="en-US" smtClean="0"/>
              <a:pPr/>
              <a:t>15</a:t>
            </a:fld>
            <a:endParaRPr lang="en-US"/>
          </a:p>
        </p:txBody>
      </p:sp>
    </p:spTree>
    <p:extLst>
      <p:ext uri="{BB962C8B-B14F-4D97-AF65-F5344CB8AC3E}">
        <p14:creationId xmlns:p14="http://schemas.microsoft.com/office/powerpoint/2010/main" val="3782540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baseline="0" dirty="0" smtClean="0"/>
              <a:t>normalized to charge lost per second </a:t>
            </a:r>
          </a:p>
          <a:p>
            <a:pPr marL="171450" indent="-171450">
              <a:buFontTx/>
              <a:buChar char="-"/>
            </a:pPr>
            <a:r>
              <a:rPr lang="en-GB" baseline="0" dirty="0" smtClean="0"/>
              <a:t>leakage already improved at injection, while system is optimized for top energy</a:t>
            </a:r>
          </a:p>
          <a:p>
            <a:pPr marL="171450" indent="-171450">
              <a:buFontTx/>
              <a:buChar char="-"/>
            </a:pPr>
            <a:r>
              <a:rPr lang="en-GB" baseline="0" dirty="0" smtClean="0"/>
              <a:t>the clearance is given by the actual system in which the crystal are inserted (transparent for standard operation)</a:t>
            </a:r>
            <a:endParaRPr lang="en-GB" dirty="0"/>
          </a:p>
        </p:txBody>
      </p:sp>
      <p:sp>
        <p:nvSpPr>
          <p:cNvPr id="4" name="Slide Number Placeholder 3"/>
          <p:cNvSpPr>
            <a:spLocks noGrp="1"/>
          </p:cNvSpPr>
          <p:nvPr>
            <p:ph type="sldNum" sz="quarter" idx="10"/>
          </p:nvPr>
        </p:nvSpPr>
        <p:spPr/>
        <p:txBody>
          <a:bodyPr/>
          <a:lstStyle/>
          <a:p>
            <a:fld id="{63F85143-EE5A-DA4F-8DF3-7A8B12F2E7EB}" type="slidenum">
              <a:rPr lang="en-US" smtClean="0"/>
              <a:pPr/>
              <a:t>18</a:t>
            </a:fld>
            <a:endParaRPr lang="en-US"/>
          </a:p>
        </p:txBody>
      </p:sp>
    </p:spTree>
    <p:extLst>
      <p:ext uri="{BB962C8B-B14F-4D97-AF65-F5344CB8AC3E}">
        <p14:creationId xmlns:p14="http://schemas.microsoft.com/office/powerpoint/2010/main" val="2886668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F85143-EE5A-DA4F-8DF3-7A8B12F2E7EB}" type="slidenum">
              <a:rPr lang="en-US" smtClean="0"/>
              <a:pPr/>
              <a:t>19</a:t>
            </a:fld>
            <a:endParaRPr lang="en-US" dirty="0"/>
          </a:p>
        </p:txBody>
      </p:sp>
    </p:spTree>
    <p:extLst>
      <p:ext uri="{BB962C8B-B14F-4D97-AF65-F5344CB8AC3E}">
        <p14:creationId xmlns:p14="http://schemas.microsoft.com/office/powerpoint/2010/main" val="17091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smtClean="0"/>
              <a:t>looking at</a:t>
            </a:r>
            <a:r>
              <a:rPr lang="en-GB" baseline="0" dirty="0" smtClean="0"/>
              <a:t> specific orientation crystals shows channels</a:t>
            </a:r>
          </a:p>
          <a:p>
            <a:pPr marL="171450" indent="-171450">
              <a:buFontTx/>
              <a:buChar char="-"/>
            </a:pPr>
            <a:r>
              <a:rPr lang="en-GB" baseline="0" dirty="0" smtClean="0"/>
              <a:t>for collimation purpose is more suitable to use crystalline planes</a:t>
            </a:r>
          </a:p>
          <a:p>
            <a:pPr marL="171450" indent="-171450">
              <a:buFontTx/>
              <a:buChar char="-"/>
            </a:pPr>
            <a:r>
              <a:rPr lang="en-GB" baseline="0" dirty="0" err="1" smtClean="0"/>
              <a:t>Lindhard</a:t>
            </a:r>
            <a:r>
              <a:rPr lang="en-GB" baseline="0" dirty="0" smtClean="0"/>
              <a:t>, transverse momenta, critical angle</a:t>
            </a:r>
          </a:p>
          <a:p>
            <a:pPr marL="171450" indent="-171450">
              <a:buFontTx/>
              <a:buChar char="-"/>
            </a:pPr>
            <a:r>
              <a:rPr lang="en-GB" baseline="0" dirty="0" smtClean="0"/>
              <a:t>the idea now is to bent the channels and keep the particle trapped to give them a deflection</a:t>
            </a:r>
          </a:p>
        </p:txBody>
      </p:sp>
      <p:sp>
        <p:nvSpPr>
          <p:cNvPr id="4" name="Slide Number Placeholder 3"/>
          <p:cNvSpPr>
            <a:spLocks noGrp="1"/>
          </p:cNvSpPr>
          <p:nvPr>
            <p:ph type="sldNum" sz="quarter" idx="10"/>
          </p:nvPr>
        </p:nvSpPr>
        <p:spPr/>
        <p:txBody>
          <a:bodyPr/>
          <a:lstStyle/>
          <a:p>
            <a:fld id="{63F85143-EE5A-DA4F-8DF3-7A8B12F2E7EB}" type="slidenum">
              <a:rPr lang="en-US" smtClean="0"/>
              <a:pPr/>
              <a:t>25</a:t>
            </a:fld>
            <a:endParaRPr lang="en-US"/>
          </a:p>
        </p:txBody>
      </p:sp>
    </p:spTree>
    <p:extLst>
      <p:ext uri="{BB962C8B-B14F-4D97-AF65-F5344CB8AC3E}">
        <p14:creationId xmlns:p14="http://schemas.microsoft.com/office/powerpoint/2010/main" val="3177226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smtClean="0"/>
              <a:t>Ua9</a:t>
            </a:r>
            <a:r>
              <a:rPr lang="en-GB" baseline="0" dirty="0" smtClean="0"/>
              <a:t> is trying to investigate the feasibility of the crystal assisted collimation </a:t>
            </a:r>
          </a:p>
          <a:p>
            <a:pPr marL="171450" indent="-171450">
              <a:buFontTx/>
              <a:buChar char="-"/>
            </a:pPr>
            <a:r>
              <a:rPr lang="en-GB" baseline="0" dirty="0" smtClean="0"/>
              <a:t>the collaboration is active in several areas, the mains for LHC studies are H8 and SPS </a:t>
            </a:r>
            <a:endParaRPr lang="en-GB" dirty="0"/>
          </a:p>
        </p:txBody>
      </p:sp>
      <p:sp>
        <p:nvSpPr>
          <p:cNvPr id="4" name="Slide Number Placeholder 3"/>
          <p:cNvSpPr>
            <a:spLocks noGrp="1"/>
          </p:cNvSpPr>
          <p:nvPr>
            <p:ph type="sldNum" sz="quarter" idx="10"/>
          </p:nvPr>
        </p:nvSpPr>
        <p:spPr/>
        <p:txBody>
          <a:bodyPr/>
          <a:lstStyle/>
          <a:p>
            <a:fld id="{63F85143-EE5A-DA4F-8DF3-7A8B12F2E7EB}" type="slidenum">
              <a:rPr lang="en-US" smtClean="0"/>
              <a:pPr/>
              <a:t>27</a:t>
            </a:fld>
            <a:endParaRPr lang="en-US"/>
          </a:p>
        </p:txBody>
      </p:sp>
    </p:spTree>
    <p:extLst>
      <p:ext uri="{BB962C8B-B14F-4D97-AF65-F5344CB8AC3E}">
        <p14:creationId xmlns:p14="http://schemas.microsoft.com/office/powerpoint/2010/main" val="3532639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3F85143-EE5A-DA4F-8DF3-7A8B12F2E7EB}" type="slidenum">
              <a:rPr lang="en-US" smtClean="0"/>
              <a:pPr/>
              <a:t>33</a:t>
            </a:fld>
            <a:endParaRPr lang="en-US"/>
          </a:p>
        </p:txBody>
      </p:sp>
    </p:spTree>
    <p:extLst>
      <p:ext uri="{BB962C8B-B14F-4D97-AF65-F5344CB8AC3E}">
        <p14:creationId xmlns:p14="http://schemas.microsoft.com/office/powerpoint/2010/main" val="2565896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Dopo</a:t>
            </a:r>
            <a:r>
              <a:rPr lang="en-US" dirty="0" smtClean="0"/>
              <a:t> </a:t>
            </a:r>
            <a:r>
              <a:rPr lang="en-US" dirty="0" err="1" smtClean="0"/>
              <a:t>diversi</a:t>
            </a:r>
            <a:r>
              <a:rPr lang="en-US" dirty="0" smtClean="0"/>
              <a:t> </a:t>
            </a:r>
            <a:r>
              <a:rPr lang="en-US" dirty="0" err="1" smtClean="0"/>
              <a:t>anni</a:t>
            </a:r>
            <a:r>
              <a:rPr lang="en-US" dirty="0" smtClean="0"/>
              <a:t> di </a:t>
            </a:r>
            <a:r>
              <a:rPr lang="en-US" dirty="0" err="1" smtClean="0"/>
              <a:t>presa</a:t>
            </a:r>
            <a:r>
              <a:rPr lang="en-US" baseline="0" dirty="0" smtClean="0"/>
              <a:t> </a:t>
            </a:r>
            <a:r>
              <a:rPr lang="en-US" baseline="0" dirty="0" err="1" smtClean="0"/>
              <a:t>dati</a:t>
            </a:r>
            <a:r>
              <a:rPr lang="en-US" baseline="0" dirty="0" smtClean="0"/>
              <a:t> </a:t>
            </a:r>
            <a:r>
              <a:rPr lang="en-US" baseline="0" dirty="0" err="1" smtClean="0"/>
              <a:t>alla</a:t>
            </a:r>
            <a:r>
              <a:rPr lang="en-US" baseline="0" dirty="0" smtClean="0"/>
              <a:t> </a:t>
            </a:r>
            <a:r>
              <a:rPr lang="en-US" baseline="0" dirty="0" err="1" smtClean="0"/>
              <a:t>linea</a:t>
            </a:r>
            <a:r>
              <a:rPr lang="en-US" baseline="0" dirty="0" smtClean="0"/>
              <a:t> h8, </a:t>
            </a:r>
            <a:r>
              <a:rPr lang="en-US" baseline="0" dirty="0" err="1" smtClean="0"/>
              <a:t>si</a:t>
            </a:r>
            <a:r>
              <a:rPr lang="en-US" baseline="0" dirty="0" smtClean="0"/>
              <a:t> </a:t>
            </a:r>
            <a:r>
              <a:rPr lang="en-US" baseline="0" dirty="0" err="1" smtClean="0"/>
              <a:t>è</a:t>
            </a:r>
            <a:r>
              <a:rPr lang="en-US" baseline="0" dirty="0" smtClean="0"/>
              <a:t> </a:t>
            </a:r>
            <a:r>
              <a:rPr lang="en-US" baseline="0" dirty="0" err="1" smtClean="0"/>
              <a:t>reso</a:t>
            </a:r>
            <a:r>
              <a:rPr lang="en-US" baseline="0" dirty="0" smtClean="0"/>
              <a:t> </a:t>
            </a:r>
            <a:r>
              <a:rPr lang="en-US" baseline="0" dirty="0" err="1" smtClean="0"/>
              <a:t>necessaria</a:t>
            </a:r>
            <a:r>
              <a:rPr lang="en-US" baseline="0" dirty="0" smtClean="0"/>
              <a:t> </a:t>
            </a:r>
            <a:r>
              <a:rPr lang="en-US" baseline="0" dirty="0" err="1" smtClean="0"/>
              <a:t>l’analisi</a:t>
            </a:r>
            <a:r>
              <a:rPr lang="en-US" baseline="0" dirty="0" smtClean="0"/>
              <a:t> </a:t>
            </a:r>
            <a:r>
              <a:rPr lang="en-US" baseline="0" dirty="0" err="1" smtClean="0"/>
              <a:t>sitematica</a:t>
            </a:r>
            <a:r>
              <a:rPr lang="en-US" baseline="0" dirty="0" smtClean="0"/>
              <a:t> </a:t>
            </a:r>
            <a:r>
              <a:rPr lang="en-US" baseline="0" dirty="0" err="1" smtClean="0"/>
              <a:t>dei</a:t>
            </a:r>
            <a:r>
              <a:rPr lang="en-US" baseline="0" dirty="0" smtClean="0"/>
              <a:t> </a:t>
            </a:r>
            <a:r>
              <a:rPr lang="en-US" baseline="0" dirty="0" err="1" smtClean="0"/>
              <a:t>dati</a:t>
            </a:r>
            <a:r>
              <a:rPr lang="en-US" baseline="0" dirty="0" smtClean="0"/>
              <a:t> </a:t>
            </a:r>
            <a:r>
              <a:rPr lang="en-US" baseline="0" dirty="0" err="1" smtClean="0"/>
              <a:t>raccolti</a:t>
            </a:r>
            <a:r>
              <a:rPr lang="en-US" baseline="0" dirty="0" smtClean="0"/>
              <a:t> per </a:t>
            </a:r>
            <a:r>
              <a:rPr lang="en-US" baseline="0" dirty="0" err="1" smtClean="0"/>
              <a:t>avere</a:t>
            </a:r>
            <a:r>
              <a:rPr lang="en-US" baseline="0" dirty="0" smtClean="0"/>
              <a:t> un </a:t>
            </a:r>
            <a:r>
              <a:rPr lang="en-US" baseline="0" dirty="0" err="1" smtClean="0"/>
              <a:t>quadro</a:t>
            </a:r>
            <a:r>
              <a:rPr lang="en-US" baseline="0" dirty="0" smtClean="0"/>
              <a:t> </a:t>
            </a:r>
            <a:r>
              <a:rPr lang="en-US" baseline="0" dirty="0" err="1" smtClean="0"/>
              <a:t>generale</a:t>
            </a:r>
            <a:r>
              <a:rPr lang="en-US" baseline="0" dirty="0" smtClean="0"/>
              <a:t> </a:t>
            </a:r>
            <a:r>
              <a:rPr lang="en-US" baseline="0" dirty="0" err="1" smtClean="0"/>
              <a:t>dei</a:t>
            </a:r>
            <a:r>
              <a:rPr lang="en-US" baseline="0" dirty="0" smtClean="0"/>
              <a:t> </a:t>
            </a:r>
            <a:r>
              <a:rPr lang="en-US" baseline="0" dirty="0" err="1" smtClean="0"/>
              <a:t>vari</a:t>
            </a:r>
            <a:r>
              <a:rPr lang="en-US" baseline="0" dirty="0" smtClean="0"/>
              <a:t> </a:t>
            </a:r>
            <a:r>
              <a:rPr lang="en-US" baseline="0" dirty="0" err="1" smtClean="0"/>
              <a:t>cristalli</a:t>
            </a:r>
            <a:r>
              <a:rPr lang="en-US" baseline="0" dirty="0" smtClean="0"/>
              <a:t> </a:t>
            </a:r>
            <a:r>
              <a:rPr lang="en-US" baseline="0" dirty="0" err="1" smtClean="0"/>
              <a:t>analizzati</a:t>
            </a:r>
            <a:endParaRPr lang="en-US" baseline="0" dirty="0" smtClean="0"/>
          </a:p>
          <a:p>
            <a:r>
              <a:rPr lang="en-US" baseline="0" dirty="0" err="1" smtClean="0"/>
              <a:t>Inoltre</a:t>
            </a:r>
            <a:r>
              <a:rPr lang="en-US" baseline="0" dirty="0" smtClean="0"/>
              <a:t> </a:t>
            </a:r>
            <a:r>
              <a:rPr lang="en-US" baseline="0" dirty="0" err="1" smtClean="0"/>
              <a:t>questo</a:t>
            </a:r>
            <a:r>
              <a:rPr lang="en-US" baseline="0" dirty="0" smtClean="0"/>
              <a:t> </a:t>
            </a:r>
            <a:r>
              <a:rPr lang="en-US" baseline="0" dirty="0" err="1" smtClean="0"/>
              <a:t>lavoro</a:t>
            </a:r>
            <a:r>
              <a:rPr lang="en-US" baseline="0" dirty="0" smtClean="0"/>
              <a:t> </a:t>
            </a:r>
            <a:r>
              <a:rPr lang="en-US" baseline="0" dirty="0" err="1" smtClean="0"/>
              <a:t>si</a:t>
            </a:r>
            <a:r>
              <a:rPr lang="en-US" baseline="0" dirty="0" smtClean="0"/>
              <a:t> propone </a:t>
            </a:r>
            <a:r>
              <a:rPr lang="en-US" baseline="0" dirty="0" err="1" smtClean="0"/>
              <a:t>anche</a:t>
            </a:r>
            <a:r>
              <a:rPr lang="en-US" baseline="0" dirty="0" smtClean="0"/>
              <a:t> di </a:t>
            </a:r>
            <a:r>
              <a:rPr lang="en-US" baseline="0" dirty="0" err="1" smtClean="0"/>
              <a:t>effttuare</a:t>
            </a:r>
            <a:r>
              <a:rPr lang="en-US" baseline="0" dirty="0" smtClean="0"/>
              <a:t> </a:t>
            </a:r>
            <a:r>
              <a:rPr lang="en-US" baseline="0" dirty="0" err="1" smtClean="0"/>
              <a:t>analisi</a:t>
            </a:r>
            <a:r>
              <a:rPr lang="en-US" baseline="0" dirty="0" smtClean="0"/>
              <a:t> </a:t>
            </a:r>
            <a:r>
              <a:rPr lang="en-US" baseline="0" dirty="0" err="1" smtClean="0"/>
              <a:t>più</a:t>
            </a:r>
            <a:r>
              <a:rPr lang="en-US" baseline="0" dirty="0" smtClean="0"/>
              <a:t> </a:t>
            </a:r>
            <a:r>
              <a:rPr lang="en-US" baseline="0" dirty="0" err="1" smtClean="0"/>
              <a:t>dettagliate</a:t>
            </a:r>
            <a:r>
              <a:rPr lang="en-US" baseline="0" dirty="0" smtClean="0"/>
              <a:t> </a:t>
            </a:r>
            <a:r>
              <a:rPr lang="en-US" baseline="0" dirty="0" err="1" smtClean="0"/>
              <a:t>su</a:t>
            </a:r>
            <a:r>
              <a:rPr lang="en-US" baseline="0" dirty="0" smtClean="0"/>
              <a:t> </a:t>
            </a:r>
            <a:r>
              <a:rPr lang="en-US" baseline="0" dirty="0" err="1" smtClean="0"/>
              <a:t>aspetti</a:t>
            </a:r>
            <a:r>
              <a:rPr lang="en-US" baseline="0" dirty="0" smtClean="0"/>
              <a:t> </a:t>
            </a:r>
            <a:r>
              <a:rPr lang="en-US" baseline="0" dirty="0" err="1" smtClean="0"/>
              <a:t>più</a:t>
            </a:r>
            <a:r>
              <a:rPr lang="en-US" baseline="0" dirty="0" smtClean="0"/>
              <a:t> </a:t>
            </a:r>
            <a:r>
              <a:rPr lang="en-US" baseline="0" dirty="0" err="1" smtClean="0"/>
              <a:t>fini</a:t>
            </a:r>
            <a:r>
              <a:rPr lang="en-US" baseline="0" dirty="0" smtClean="0"/>
              <a:t>, al fine di </a:t>
            </a:r>
            <a:r>
              <a:rPr lang="en-US" baseline="0" dirty="0" err="1" smtClean="0"/>
              <a:t>migliorare</a:t>
            </a:r>
            <a:r>
              <a:rPr lang="en-US" baseline="0" dirty="0" smtClean="0"/>
              <a:t> I </a:t>
            </a:r>
            <a:r>
              <a:rPr lang="en-US" baseline="0" dirty="0" err="1" smtClean="0"/>
              <a:t>modelli</a:t>
            </a:r>
            <a:r>
              <a:rPr lang="en-US" baseline="0" dirty="0" smtClean="0"/>
              <a:t> </a:t>
            </a:r>
            <a:r>
              <a:rPr lang="en-US" baseline="0" dirty="0" err="1" smtClean="0"/>
              <a:t>utilizzati</a:t>
            </a:r>
            <a:r>
              <a:rPr lang="en-US" baseline="0" dirty="0" smtClean="0"/>
              <a:t> </a:t>
            </a:r>
            <a:r>
              <a:rPr lang="en-US" baseline="0" dirty="0" err="1" smtClean="0"/>
              <a:t>nelle</a:t>
            </a:r>
            <a:r>
              <a:rPr lang="en-US" baseline="0" dirty="0" smtClean="0"/>
              <a:t> </a:t>
            </a:r>
            <a:r>
              <a:rPr lang="en-US" baseline="0" dirty="0" err="1" smtClean="0"/>
              <a:t>simulazioni</a:t>
            </a:r>
            <a:r>
              <a:rPr lang="en-US" baseline="0" dirty="0" smtClean="0"/>
              <a:t>.</a:t>
            </a:r>
          </a:p>
          <a:p>
            <a:endParaRPr lang="en-US" baseline="0" dirty="0" smtClean="0"/>
          </a:p>
        </p:txBody>
      </p:sp>
      <p:sp>
        <p:nvSpPr>
          <p:cNvPr id="4" name="Slide Number Placeholder 3"/>
          <p:cNvSpPr>
            <a:spLocks noGrp="1"/>
          </p:cNvSpPr>
          <p:nvPr>
            <p:ph type="sldNum" sz="quarter" idx="10"/>
          </p:nvPr>
        </p:nvSpPr>
        <p:spPr/>
        <p:txBody>
          <a:bodyPr/>
          <a:lstStyle/>
          <a:p>
            <a:fld id="{63F85143-EE5A-DA4F-8DF3-7A8B12F2E7EB}" type="slidenum">
              <a:rPr lang="en-US" smtClean="0"/>
              <a:pPr/>
              <a:t>34</a:t>
            </a:fld>
            <a:endParaRPr lang="en-US"/>
          </a:p>
        </p:txBody>
      </p:sp>
    </p:spTree>
    <p:extLst>
      <p:ext uri="{BB962C8B-B14F-4D97-AF65-F5344CB8AC3E}">
        <p14:creationId xmlns:p14="http://schemas.microsoft.com/office/powerpoint/2010/main" val="2618534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Inserire</a:t>
            </a:r>
            <a:r>
              <a:rPr lang="en-US" dirty="0" smtClean="0"/>
              <a:t> </a:t>
            </a:r>
            <a:r>
              <a:rPr lang="en-US" dirty="0" err="1" smtClean="0"/>
              <a:t>referenza</a:t>
            </a:r>
            <a:r>
              <a:rPr lang="en-US" dirty="0" smtClean="0"/>
              <a:t> </a:t>
            </a:r>
            <a:r>
              <a:rPr lang="en-US" dirty="0" err="1" smtClean="0"/>
              <a:t>articolo</a:t>
            </a:r>
            <a:r>
              <a:rPr lang="en-US" dirty="0" smtClean="0"/>
              <a:t> mark</a:t>
            </a:r>
          </a:p>
          <a:p>
            <a:endParaRPr lang="en-US" dirty="0" smtClean="0"/>
          </a:p>
          <a:p>
            <a:r>
              <a:rPr lang="en-US" dirty="0" smtClean="0"/>
              <a:t>SR: </a:t>
            </a:r>
            <a:r>
              <a:rPr lang="en-US" dirty="0" err="1" smtClean="0"/>
              <a:t>magari</a:t>
            </a:r>
            <a:r>
              <a:rPr lang="en-US" dirty="0" smtClean="0"/>
              <a:t> </a:t>
            </a:r>
            <a:r>
              <a:rPr lang="en-US" dirty="0" err="1" smtClean="0"/>
              <a:t>dopo</a:t>
            </a:r>
            <a:r>
              <a:rPr lang="en-US" dirty="0" smtClean="0"/>
              <a:t> </a:t>
            </a:r>
            <a:r>
              <a:rPr lang="en-US" dirty="0" err="1" smtClean="0"/>
              <a:t>questa</a:t>
            </a:r>
            <a:r>
              <a:rPr lang="en-US" dirty="0" smtClean="0"/>
              <a:t> slide </a:t>
            </a:r>
            <a:r>
              <a:rPr lang="en-US" dirty="0" err="1" smtClean="0"/>
              <a:t>puoi</a:t>
            </a:r>
            <a:r>
              <a:rPr lang="en-US" dirty="0" smtClean="0"/>
              <a:t> </a:t>
            </a:r>
            <a:r>
              <a:rPr lang="en-US" dirty="0" err="1" smtClean="0"/>
              <a:t>aggiungerne</a:t>
            </a:r>
            <a:r>
              <a:rPr lang="en-US" dirty="0" smtClean="0"/>
              <a:t> </a:t>
            </a:r>
            <a:r>
              <a:rPr lang="en-US" dirty="0" err="1" smtClean="0"/>
              <a:t>una</a:t>
            </a:r>
            <a:r>
              <a:rPr lang="en-US" dirty="0" smtClean="0"/>
              <a:t> in cui </a:t>
            </a:r>
            <a:r>
              <a:rPr lang="en-US" dirty="0" err="1" smtClean="0"/>
              <a:t>dai</a:t>
            </a:r>
            <a:r>
              <a:rPr lang="en-US" dirty="0" smtClean="0"/>
              <a:t> la </a:t>
            </a:r>
            <a:r>
              <a:rPr lang="en-US" dirty="0" err="1" smtClean="0"/>
              <a:t>lista</a:t>
            </a:r>
            <a:r>
              <a:rPr lang="en-US" dirty="0" smtClean="0"/>
              <a:t> </a:t>
            </a:r>
            <a:r>
              <a:rPr lang="en-US" dirty="0" err="1" smtClean="0"/>
              <a:t>dei</a:t>
            </a:r>
            <a:r>
              <a:rPr lang="en-US" dirty="0" smtClean="0"/>
              <a:t> tipi </a:t>
            </a:r>
            <a:r>
              <a:rPr lang="en-US" dirty="0" err="1" smtClean="0"/>
              <a:t>di</a:t>
            </a:r>
            <a:r>
              <a:rPr lang="en-US" dirty="0" smtClean="0"/>
              <a:t> </a:t>
            </a:r>
            <a:r>
              <a:rPr lang="en-US" dirty="0" err="1" smtClean="0"/>
              <a:t>cristalli</a:t>
            </a:r>
            <a:r>
              <a:rPr lang="en-US" dirty="0" smtClean="0"/>
              <a:t> </a:t>
            </a:r>
            <a:r>
              <a:rPr lang="en-US" dirty="0" err="1" smtClean="0"/>
              <a:t>testati</a:t>
            </a:r>
            <a:r>
              <a:rPr lang="en-US" dirty="0" smtClean="0"/>
              <a:t>, </a:t>
            </a:r>
            <a:r>
              <a:rPr lang="en-US" dirty="0" err="1" smtClean="0"/>
              <a:t>introducendo</a:t>
            </a:r>
            <a:r>
              <a:rPr lang="en-US" dirty="0" smtClean="0"/>
              <a:t> QM </a:t>
            </a:r>
            <a:r>
              <a:rPr lang="en-US" dirty="0" err="1" smtClean="0"/>
              <a:t>e</a:t>
            </a:r>
            <a:r>
              <a:rPr lang="en-US" dirty="0" smtClean="0"/>
              <a:t> ST.</a:t>
            </a:r>
            <a:endParaRPr lang="en-US" dirty="0"/>
          </a:p>
        </p:txBody>
      </p:sp>
      <p:sp>
        <p:nvSpPr>
          <p:cNvPr id="4" name="Slide Number Placeholder 3"/>
          <p:cNvSpPr>
            <a:spLocks noGrp="1"/>
          </p:cNvSpPr>
          <p:nvPr>
            <p:ph type="sldNum" sz="quarter" idx="10"/>
          </p:nvPr>
        </p:nvSpPr>
        <p:spPr/>
        <p:txBody>
          <a:bodyPr/>
          <a:lstStyle/>
          <a:p>
            <a:fld id="{63F85143-EE5A-DA4F-8DF3-7A8B12F2E7EB}" type="slidenum">
              <a:rPr lang="en-US" smtClean="0"/>
              <a:pPr/>
              <a:t>35</a:t>
            </a:fld>
            <a:endParaRPr lang="en-US"/>
          </a:p>
        </p:txBody>
      </p:sp>
    </p:spTree>
    <p:extLst>
      <p:ext uri="{BB962C8B-B14F-4D97-AF65-F5344CB8AC3E}">
        <p14:creationId xmlns:p14="http://schemas.microsoft.com/office/powerpoint/2010/main" val="945915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F85143-EE5A-DA4F-8DF3-7A8B12F2E7EB}" type="slidenum">
              <a:rPr lang="en-US" smtClean="0"/>
              <a:pPr/>
              <a:t>3</a:t>
            </a:fld>
            <a:endParaRPr lang="en-US" dirty="0"/>
          </a:p>
        </p:txBody>
      </p:sp>
    </p:spTree>
    <p:extLst>
      <p:ext uri="{BB962C8B-B14F-4D97-AF65-F5344CB8AC3E}">
        <p14:creationId xmlns:p14="http://schemas.microsoft.com/office/powerpoint/2010/main" val="38199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F85143-EE5A-DA4F-8DF3-7A8B12F2E7EB}" type="slidenum">
              <a:rPr lang="en-US" smtClean="0"/>
              <a:pPr/>
              <a:t>5</a:t>
            </a:fld>
            <a:endParaRPr lang="en-US" dirty="0"/>
          </a:p>
        </p:txBody>
      </p:sp>
    </p:spTree>
    <p:extLst>
      <p:ext uri="{BB962C8B-B14F-4D97-AF65-F5344CB8AC3E}">
        <p14:creationId xmlns:p14="http://schemas.microsoft.com/office/powerpoint/2010/main" val="1411463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collimation</a:t>
            </a:r>
            <a:r>
              <a:rPr lang="en-GB" baseline="0" dirty="0" smtClean="0"/>
              <a:t> system clean the beam halo by mean of MCS with several collimation stages (hierarchy)</a:t>
            </a:r>
          </a:p>
          <a:p>
            <a:pPr marL="171450" indent="-171450">
              <a:buFontTx/>
              <a:buChar char="-"/>
            </a:pPr>
            <a:r>
              <a:rPr lang="en-GB" baseline="0" dirty="0" smtClean="0"/>
              <a:t>cleaning, losses, background</a:t>
            </a:r>
          </a:p>
          <a:p>
            <a:pPr marL="171450" indent="-171450">
              <a:buFontTx/>
              <a:buChar char="-"/>
            </a:pPr>
            <a:r>
              <a:rPr lang="en-GB" dirty="0" smtClean="0"/>
              <a:t>loss maps and local cleaning</a:t>
            </a:r>
          </a:p>
          <a:p>
            <a:pPr marL="171450" indent="-171450">
              <a:buFontTx/>
              <a:buChar char="-"/>
            </a:pPr>
            <a:r>
              <a:rPr lang="en-GB" dirty="0" smtClean="0"/>
              <a:t>diffractive :particle</a:t>
            </a:r>
            <a:r>
              <a:rPr lang="en-GB" baseline="0" dirty="0" smtClean="0"/>
              <a:t> with different momentum lost on dispersion peak ( 10^-2, 2m, 2 cm pipe)</a:t>
            </a:r>
            <a:endParaRPr lang="en-GB" dirty="0"/>
          </a:p>
        </p:txBody>
      </p:sp>
      <p:sp>
        <p:nvSpPr>
          <p:cNvPr id="4" name="Slide Number Placeholder 3"/>
          <p:cNvSpPr>
            <a:spLocks noGrp="1"/>
          </p:cNvSpPr>
          <p:nvPr>
            <p:ph type="sldNum" sz="quarter" idx="10"/>
          </p:nvPr>
        </p:nvSpPr>
        <p:spPr/>
        <p:txBody>
          <a:bodyPr/>
          <a:lstStyle/>
          <a:p>
            <a:fld id="{63F85143-EE5A-DA4F-8DF3-7A8B12F2E7EB}" type="slidenum">
              <a:rPr lang="en-US" smtClean="0"/>
              <a:pPr/>
              <a:t>6</a:t>
            </a:fld>
            <a:endParaRPr lang="en-US"/>
          </a:p>
        </p:txBody>
      </p:sp>
    </p:spTree>
    <p:extLst>
      <p:ext uri="{BB962C8B-B14F-4D97-AF65-F5344CB8AC3E}">
        <p14:creationId xmlns:p14="http://schemas.microsoft.com/office/powerpoint/2010/main" val="2553472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collimation</a:t>
            </a:r>
            <a:r>
              <a:rPr lang="en-GB" baseline="0" dirty="0" smtClean="0"/>
              <a:t> system clean the beam halo by mean of MCS with several collimation stages (hierarchy)</a:t>
            </a:r>
          </a:p>
          <a:p>
            <a:pPr marL="171450" indent="-171450">
              <a:buFontTx/>
              <a:buChar char="-"/>
            </a:pPr>
            <a:r>
              <a:rPr lang="en-GB" baseline="0" dirty="0" smtClean="0"/>
              <a:t>cleaning, losses, background</a:t>
            </a:r>
          </a:p>
          <a:p>
            <a:pPr marL="171450" indent="-171450">
              <a:buFontTx/>
              <a:buChar char="-"/>
            </a:pPr>
            <a:r>
              <a:rPr lang="en-GB" dirty="0" smtClean="0"/>
              <a:t>loss maps and local cleaning</a:t>
            </a:r>
          </a:p>
          <a:p>
            <a:pPr marL="171450" indent="-171450">
              <a:buFontTx/>
              <a:buChar char="-"/>
            </a:pPr>
            <a:r>
              <a:rPr lang="en-GB" dirty="0" smtClean="0"/>
              <a:t>diffractive :particle</a:t>
            </a:r>
            <a:r>
              <a:rPr lang="en-GB" baseline="0" dirty="0" smtClean="0"/>
              <a:t> with different momentum lost on dispersion peak ( 10^-2, 2m, 2 cm pipe)</a:t>
            </a:r>
            <a:endParaRPr lang="en-GB" dirty="0"/>
          </a:p>
        </p:txBody>
      </p:sp>
      <p:sp>
        <p:nvSpPr>
          <p:cNvPr id="4" name="Slide Number Placeholder 3"/>
          <p:cNvSpPr>
            <a:spLocks noGrp="1"/>
          </p:cNvSpPr>
          <p:nvPr>
            <p:ph type="sldNum" sz="quarter" idx="10"/>
          </p:nvPr>
        </p:nvSpPr>
        <p:spPr/>
        <p:txBody>
          <a:bodyPr/>
          <a:lstStyle/>
          <a:p>
            <a:fld id="{63F85143-EE5A-DA4F-8DF3-7A8B12F2E7EB}" type="slidenum">
              <a:rPr lang="en-US" smtClean="0"/>
              <a:pPr/>
              <a:t>7</a:t>
            </a:fld>
            <a:endParaRPr lang="en-US"/>
          </a:p>
        </p:txBody>
      </p:sp>
    </p:spTree>
    <p:extLst>
      <p:ext uri="{BB962C8B-B14F-4D97-AF65-F5344CB8AC3E}">
        <p14:creationId xmlns:p14="http://schemas.microsoft.com/office/powerpoint/2010/main" val="674967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smtClean="0"/>
              <a:t>MCS</a:t>
            </a:r>
            <a:r>
              <a:rPr lang="en-GB" baseline="0" dirty="0" smtClean="0"/>
              <a:t> </a:t>
            </a:r>
            <a:r>
              <a:rPr lang="en-GB" baseline="0" dirty="0" err="1" smtClean="0"/>
              <a:t>vs</a:t>
            </a:r>
            <a:r>
              <a:rPr lang="en-GB" baseline="0" dirty="0" smtClean="0"/>
              <a:t> CH</a:t>
            </a:r>
          </a:p>
          <a:p>
            <a:pPr marL="171450" indent="-171450">
              <a:buFontTx/>
              <a:buChar char="-"/>
            </a:pPr>
            <a:r>
              <a:rPr lang="en-GB" baseline="0" dirty="0" smtClean="0"/>
              <a:t>layout of the system</a:t>
            </a:r>
          </a:p>
          <a:p>
            <a:pPr marL="171450" indent="-171450">
              <a:buFontTx/>
              <a:buChar char="-"/>
            </a:pPr>
            <a:r>
              <a:rPr lang="en-GB" baseline="0" dirty="0" smtClean="0"/>
              <a:t>improve cleaning and impedance</a:t>
            </a:r>
          </a:p>
          <a:p>
            <a:pPr marL="171450" indent="-171450">
              <a:buFontTx/>
              <a:buChar char="-"/>
            </a:pPr>
            <a:r>
              <a:rPr lang="en-GB" baseline="0" dirty="0" smtClean="0"/>
              <a:t>2 cry installed and tested in LHC</a:t>
            </a:r>
          </a:p>
        </p:txBody>
      </p:sp>
      <p:sp>
        <p:nvSpPr>
          <p:cNvPr id="4" name="Slide Number Placeholder 3"/>
          <p:cNvSpPr>
            <a:spLocks noGrp="1"/>
          </p:cNvSpPr>
          <p:nvPr>
            <p:ph type="sldNum" sz="quarter" idx="10"/>
          </p:nvPr>
        </p:nvSpPr>
        <p:spPr/>
        <p:txBody>
          <a:bodyPr/>
          <a:lstStyle/>
          <a:p>
            <a:fld id="{63F85143-EE5A-DA4F-8DF3-7A8B12F2E7EB}" type="slidenum">
              <a:rPr lang="en-US" smtClean="0"/>
              <a:pPr/>
              <a:t>8</a:t>
            </a:fld>
            <a:endParaRPr lang="en-US"/>
          </a:p>
        </p:txBody>
      </p:sp>
    </p:spTree>
    <p:extLst>
      <p:ext uri="{BB962C8B-B14F-4D97-AF65-F5344CB8AC3E}">
        <p14:creationId xmlns:p14="http://schemas.microsoft.com/office/powerpoint/2010/main" val="3795639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F85143-EE5A-DA4F-8DF3-7A8B12F2E7EB}" type="slidenum">
              <a:rPr lang="en-US" smtClean="0"/>
              <a:pPr/>
              <a:t>9</a:t>
            </a:fld>
            <a:endParaRPr lang="en-US" dirty="0"/>
          </a:p>
        </p:txBody>
      </p:sp>
    </p:spTree>
    <p:extLst>
      <p:ext uri="{BB962C8B-B14F-4D97-AF65-F5344CB8AC3E}">
        <p14:creationId xmlns:p14="http://schemas.microsoft.com/office/powerpoint/2010/main" val="1027209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F85143-EE5A-DA4F-8DF3-7A8B12F2E7EB}" type="slidenum">
              <a:rPr lang="en-US" smtClean="0"/>
              <a:pPr/>
              <a:t>13</a:t>
            </a:fld>
            <a:endParaRPr lang="en-US" dirty="0"/>
          </a:p>
        </p:txBody>
      </p:sp>
    </p:spTree>
    <p:extLst>
      <p:ext uri="{BB962C8B-B14F-4D97-AF65-F5344CB8AC3E}">
        <p14:creationId xmlns:p14="http://schemas.microsoft.com/office/powerpoint/2010/main" val="1874459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-anti-clastic.</a:t>
            </a:r>
            <a:r>
              <a:rPr lang="en-GB" baseline="0" dirty="0" smtClean="0"/>
              <a:t> </a:t>
            </a:r>
            <a:r>
              <a:rPr lang="en-US" sz="1200" dirty="0" smtClean="0"/>
              <a:t>Those effect arise when a crystalline structure, as silicon, get a primary macroscopic curvature, with a mechanical device. </a:t>
            </a:r>
          </a:p>
          <a:p>
            <a:r>
              <a:rPr lang="en-US" sz="1200" dirty="0" smtClean="0"/>
              <a:t>-QM</a:t>
            </a:r>
            <a:endParaRPr lang="en-GB" dirty="0"/>
          </a:p>
        </p:txBody>
      </p:sp>
      <p:sp>
        <p:nvSpPr>
          <p:cNvPr id="4" name="Segnaposto numero diapositiva 3"/>
          <p:cNvSpPr>
            <a:spLocks noGrp="1"/>
          </p:cNvSpPr>
          <p:nvPr>
            <p:ph type="sldNum" sz="quarter" idx="10"/>
          </p:nvPr>
        </p:nvSpPr>
        <p:spPr/>
        <p:txBody>
          <a:bodyPr/>
          <a:lstStyle/>
          <a:p>
            <a:fld id="{63F85143-EE5A-DA4F-8DF3-7A8B12F2E7EB}" type="slidenum">
              <a:rPr lang="en-US" smtClean="0"/>
              <a:pPr/>
              <a:t>14</a:t>
            </a:fld>
            <a:endParaRPr lang="en-US"/>
          </a:p>
        </p:txBody>
      </p:sp>
    </p:spTree>
    <p:extLst>
      <p:ext uri="{BB962C8B-B14F-4D97-AF65-F5344CB8AC3E}">
        <p14:creationId xmlns:p14="http://schemas.microsoft.com/office/powerpoint/2010/main" val="7079009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3.jpeg"/><Relationship Id="rId5" Type="http://schemas.openxmlformats.org/officeDocument/2006/relationships/image" Target="../media/image4.emf"/><Relationship Id="rId6" Type="http://schemas.openxmlformats.org/officeDocument/2006/relationships/image" Target="../media/image5.png"/><Relationship Id="rId7" Type="http://schemas.openxmlformats.org/officeDocument/2006/relationships/image" Target="../media/image6.jpg"/><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5.png"/><Relationship Id="rId5" Type="http://schemas.openxmlformats.org/officeDocument/2006/relationships/image" Target="../media/image9.emf"/><Relationship Id="rId6" Type="http://schemas.openxmlformats.org/officeDocument/2006/relationships/image" Target="../media/image7.png"/><Relationship Id="rId7" Type="http://schemas.openxmlformats.org/officeDocument/2006/relationships/image" Target="../media/image6.jpg"/><Relationship Id="rId1" Type="http://schemas.openxmlformats.org/officeDocument/2006/relationships/slideMaster" Target="../slideMasters/slideMaster1.xml"/><Relationship Id="rId2" Type="http://schemas.openxmlformats.org/officeDocument/2006/relationships/image" Target="../media/image2.gi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3.jpeg"/><Relationship Id="rId5" Type="http://schemas.openxmlformats.org/officeDocument/2006/relationships/image" Target="../media/image5.png"/><Relationship Id="rId6" Type="http://schemas.openxmlformats.org/officeDocument/2006/relationships/image" Target="../media/image9.emf"/><Relationship Id="rId7" Type="http://schemas.openxmlformats.org/officeDocument/2006/relationships/image" Target="../media/image7.png"/><Relationship Id="rId8" Type="http://schemas.openxmlformats.org/officeDocument/2006/relationships/image" Target="../media/image6.jpg"/><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5.png"/><Relationship Id="rId5" Type="http://schemas.openxmlformats.org/officeDocument/2006/relationships/image" Target="../media/image9.emf"/><Relationship Id="rId6" Type="http://schemas.openxmlformats.org/officeDocument/2006/relationships/image" Target="../media/image7.png"/><Relationship Id="rId7" Type="http://schemas.openxmlformats.org/officeDocument/2006/relationships/image" Target="../media/image6.jpg"/><Relationship Id="rId1" Type="http://schemas.openxmlformats.org/officeDocument/2006/relationships/slideMaster" Target="../slideMasters/slideMaster1.xml"/><Relationship Id="rId2" Type="http://schemas.openxmlformats.org/officeDocument/2006/relationships/image" Target="../media/image2.gi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7.png"/><Relationship Id="rId5" Type="http://schemas.openxmlformats.org/officeDocument/2006/relationships/image" Target="../media/image8.jpeg"/><Relationship Id="rId6" Type="http://schemas.openxmlformats.org/officeDocument/2006/relationships/image" Target="../media/image5.png"/><Relationship Id="rId7" Type="http://schemas.openxmlformats.org/officeDocument/2006/relationships/image" Target="../media/image9.emf"/><Relationship Id="rId8" Type="http://schemas.openxmlformats.org/officeDocument/2006/relationships/image" Target="../media/image6.jpg"/><Relationship Id="rId1" Type="http://schemas.openxmlformats.org/officeDocument/2006/relationships/slideMaster" Target="../slideMasters/slideMaster1.xml"/><Relationship Id="rId2" Type="http://schemas.openxmlformats.org/officeDocument/2006/relationships/image" Target="../media/image2.gi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5.png"/><Relationship Id="rId5" Type="http://schemas.openxmlformats.org/officeDocument/2006/relationships/image" Target="../media/image9.emf"/><Relationship Id="rId6" Type="http://schemas.openxmlformats.org/officeDocument/2006/relationships/image" Target="../media/image7.png"/><Relationship Id="rId7" Type="http://schemas.openxmlformats.org/officeDocument/2006/relationships/image" Target="../media/image6.jpg"/><Relationship Id="rId1" Type="http://schemas.openxmlformats.org/officeDocument/2006/relationships/slideMaster" Target="../slideMasters/slideMaster1.xml"/><Relationship Id="rId2" Type="http://schemas.openxmlformats.org/officeDocument/2006/relationships/image" Target="../media/image2.gi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3.jpeg"/><Relationship Id="rId5" Type="http://schemas.openxmlformats.org/officeDocument/2006/relationships/image" Target="../media/image5.png"/><Relationship Id="rId6" Type="http://schemas.openxmlformats.org/officeDocument/2006/relationships/image" Target="../media/image9.emf"/><Relationship Id="rId7" Type="http://schemas.openxmlformats.org/officeDocument/2006/relationships/image" Target="../media/image7.png"/><Relationship Id="rId8" Type="http://schemas.openxmlformats.org/officeDocument/2006/relationships/image" Target="../media/image6.jpg"/><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3.jpeg"/><Relationship Id="rId5" Type="http://schemas.openxmlformats.org/officeDocument/2006/relationships/image" Target="../media/image5.png"/><Relationship Id="rId6" Type="http://schemas.openxmlformats.org/officeDocument/2006/relationships/image" Target="../media/image9.emf"/><Relationship Id="rId7" Type="http://schemas.openxmlformats.org/officeDocument/2006/relationships/image" Target="../media/image7.png"/><Relationship Id="rId8" Type="http://schemas.openxmlformats.org/officeDocument/2006/relationships/image" Target="../media/image6.jpg"/><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3.jpeg"/><Relationship Id="rId5" Type="http://schemas.openxmlformats.org/officeDocument/2006/relationships/image" Target="../media/image5.png"/><Relationship Id="rId6" Type="http://schemas.openxmlformats.org/officeDocument/2006/relationships/image" Target="../media/image9.emf"/><Relationship Id="rId7" Type="http://schemas.openxmlformats.org/officeDocument/2006/relationships/image" Target="../media/image7.png"/><Relationship Id="rId8" Type="http://schemas.openxmlformats.org/officeDocument/2006/relationships/image" Target="../media/image6.jpg"/><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3.jpeg"/><Relationship Id="rId5" Type="http://schemas.openxmlformats.org/officeDocument/2006/relationships/image" Target="../media/image5.png"/><Relationship Id="rId6" Type="http://schemas.openxmlformats.org/officeDocument/2006/relationships/image" Target="../media/image9.emf"/><Relationship Id="rId7" Type="http://schemas.openxmlformats.org/officeDocument/2006/relationships/image" Target="../media/image7.png"/><Relationship Id="rId8" Type="http://schemas.openxmlformats.org/officeDocument/2006/relationships/image" Target="../media/image6.jpg"/><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5.png"/><Relationship Id="rId5" Type="http://schemas.openxmlformats.org/officeDocument/2006/relationships/image" Target="../media/image9.emf"/><Relationship Id="rId6" Type="http://schemas.openxmlformats.org/officeDocument/2006/relationships/image" Target="../media/image7.png"/><Relationship Id="rId7" Type="http://schemas.openxmlformats.org/officeDocument/2006/relationships/image" Target="../media/image6.jpg"/><Relationship Id="rId1" Type="http://schemas.openxmlformats.org/officeDocument/2006/relationships/slideMaster" Target="../slideMasters/slideMaster1.xml"/><Relationship Id="rId2" Type="http://schemas.openxmlformats.org/officeDocument/2006/relationships/image" Target="../media/image2.gif"/></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it-IT"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Click to edit Master subtitle style</a:t>
            </a:r>
            <a:endParaRPr lang="en-US" dirty="0"/>
          </a:p>
        </p:txBody>
      </p:sp>
      <p:sp>
        <p:nvSpPr>
          <p:cNvPr id="4" name="Date Placeholder 3"/>
          <p:cNvSpPr>
            <a:spLocks noGrp="1"/>
          </p:cNvSpPr>
          <p:nvPr>
            <p:ph type="dt" sz="half" idx="10"/>
          </p:nvPr>
        </p:nvSpPr>
        <p:spPr/>
        <p:txBody>
          <a:bodyPr/>
          <a:lstStyle/>
          <a:p>
            <a:r>
              <a:rPr lang="it-IT" smtClean="0"/>
              <a:t>18/10/2016</a:t>
            </a:r>
            <a:endParaRPr lang="en-US" dirty="0"/>
          </a:p>
        </p:txBody>
      </p:sp>
      <p:sp>
        <p:nvSpPr>
          <p:cNvPr id="5" name="Footer Placeholder 4"/>
          <p:cNvSpPr>
            <a:spLocks noGrp="1"/>
          </p:cNvSpPr>
          <p:nvPr>
            <p:ph type="ftr" sz="quarter" idx="11"/>
          </p:nvPr>
        </p:nvSpPr>
        <p:spPr/>
        <p:txBody>
          <a:bodyPr/>
          <a:lstStyle/>
          <a:p>
            <a:r>
              <a:rPr lang="en-US" smtClean="0"/>
              <a:t>R. Rossi - Crystal-assisted Collimation</a:t>
            </a:r>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pPr/>
              <a:t>‹n.›</a:t>
            </a:fld>
            <a:endParaRPr lang="en-US"/>
          </a:p>
        </p:txBody>
      </p:sp>
      <p:pic>
        <p:nvPicPr>
          <p:cNvPr id="7" name="Picture 6" descr="20140224_192827_resize.jpg"/>
          <p:cNvPicPr>
            <a:picLocks noChangeAspect="1"/>
          </p:cNvPicPr>
          <p:nvPr userDrawn="1"/>
        </p:nvPicPr>
        <p:blipFill rotWithShape="1">
          <a:blip r:embed="rId2">
            <a:extLst>
              <a:ext uri="{28A0092B-C50C-407E-A947-70E740481C1C}">
                <a14:useLocalDpi xmlns:a14="http://schemas.microsoft.com/office/drawing/2010/main" val="0"/>
              </a:ext>
            </a:extLst>
          </a:blip>
          <a:srcRect l="20655" t="40238" r="29345" b="34020"/>
          <a:stretch/>
        </p:blipFill>
        <p:spPr>
          <a:xfrm>
            <a:off x="0" y="0"/>
            <a:ext cx="9143997" cy="3530862"/>
          </a:xfrm>
          <a:prstGeom prst="rect">
            <a:avLst/>
          </a:prstGeom>
        </p:spPr>
      </p:pic>
      <p:sp>
        <p:nvSpPr>
          <p:cNvPr id="8" name="L-Shape 7"/>
          <p:cNvSpPr/>
          <p:nvPr userDrawn="1"/>
        </p:nvSpPr>
        <p:spPr>
          <a:xfrm rot="16200000">
            <a:off x="2933215" y="-1067290"/>
            <a:ext cx="3277578" cy="9144001"/>
          </a:xfrm>
          <a:prstGeom prst="corner">
            <a:avLst>
              <a:gd name="adj1" fmla="val 207041"/>
              <a:gd name="adj2" fmla="val 83853"/>
            </a:avLst>
          </a:prstGeom>
          <a:solidFill>
            <a:srgbClr val="004082"/>
          </a:solidFill>
          <a:ln>
            <a:solidFill>
              <a:srgbClr val="00408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9" name="Picture 8" descr="lcoll_logo3_small.gif"/>
          <p:cNvPicPr>
            <a:picLocks noChangeAspect="1"/>
          </p:cNvPicPr>
          <p:nvPr userDrawn="1"/>
        </p:nvPicPr>
        <p:blipFill rotWithShape="1">
          <a:blip r:embed="rId3">
            <a:extLst>
              <a:ext uri="{28A0092B-C50C-407E-A947-70E740481C1C}">
                <a14:useLocalDpi xmlns:a14="http://schemas.microsoft.com/office/drawing/2010/main" val="0"/>
              </a:ext>
            </a:extLst>
          </a:blip>
          <a:srcRect b="7826"/>
          <a:stretch/>
        </p:blipFill>
        <p:spPr>
          <a:xfrm>
            <a:off x="1" y="3267552"/>
            <a:ext cx="874664" cy="855313"/>
          </a:xfrm>
          <a:prstGeom prst="rect">
            <a:avLst/>
          </a:prstGeom>
        </p:spPr>
      </p:pic>
      <p:pic>
        <p:nvPicPr>
          <p:cNvPr id="10" name="Picture 9" descr="CERN-logo.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401202"/>
            <a:ext cx="867795" cy="866350"/>
          </a:xfrm>
          <a:prstGeom prst="rect">
            <a:avLst/>
          </a:prstGeom>
        </p:spPr>
      </p:pic>
      <p:pic>
        <p:nvPicPr>
          <p:cNvPr id="11" name="Picture 10" descr="UA9logo.pdf"/>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7795" y="2401202"/>
            <a:ext cx="1498359" cy="866350"/>
          </a:xfrm>
          <a:prstGeom prst="rect">
            <a:avLst/>
          </a:prstGeom>
        </p:spPr>
      </p:pic>
      <p:pic>
        <p:nvPicPr>
          <p:cNvPr id="15" name="Picture 14" descr="logo_infn.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83935" y="3271530"/>
            <a:ext cx="1343746" cy="855313"/>
          </a:xfrm>
          <a:prstGeom prst="rect">
            <a:avLst/>
          </a:prstGeom>
        </p:spPr>
      </p:pic>
      <p:pic>
        <p:nvPicPr>
          <p:cNvPr id="16" name="Picture 15" descr="Sapienza.jpg"/>
          <p:cNvPicPr>
            <a:picLocks noChangeAspect="1"/>
          </p:cNvPicPr>
          <p:nvPr userDrawn="1"/>
        </p:nvPicPr>
        <p:blipFill rotWithShape="1">
          <a:blip r:embed="rId7">
            <a:extLst>
              <a:ext uri="{28A0092B-C50C-407E-A947-70E740481C1C}">
                <a14:useLocalDpi xmlns:a14="http://schemas.microsoft.com/office/drawing/2010/main" val="0"/>
              </a:ext>
            </a:extLst>
          </a:blip>
          <a:srcRect r="73585"/>
          <a:stretch/>
        </p:blipFill>
        <p:spPr>
          <a:xfrm>
            <a:off x="11160" y="4137842"/>
            <a:ext cx="715926" cy="855313"/>
          </a:xfrm>
          <a:prstGeom prst="rect">
            <a:avLst/>
          </a:prstGeom>
        </p:spPr>
      </p:pic>
      <p:sp>
        <p:nvSpPr>
          <p:cNvPr id="20" name="Text Placeholder 19"/>
          <p:cNvSpPr>
            <a:spLocks noGrp="1"/>
          </p:cNvSpPr>
          <p:nvPr>
            <p:ph type="body" sz="quarter" idx="13"/>
          </p:nvPr>
        </p:nvSpPr>
        <p:spPr>
          <a:xfrm>
            <a:off x="2473109" y="1944688"/>
            <a:ext cx="6634162" cy="969962"/>
          </a:xfrm>
        </p:spPr>
        <p:txBody>
          <a:bodyPr>
            <a:normAutofit/>
          </a:bodyPr>
          <a:lstStyle>
            <a:lvl1pPr marL="0" indent="0">
              <a:buNone/>
              <a:defRPr sz="3200">
                <a:solidFill>
                  <a:schemeClr val="bg1"/>
                </a:solidFill>
              </a:defRPr>
            </a:lvl1pPr>
          </a:lstStyle>
          <a:p>
            <a:pPr lvl="0"/>
            <a:r>
              <a:rPr lang="it-IT" dirty="0" smtClean="0"/>
              <a:t>Click to </a:t>
            </a:r>
            <a:r>
              <a:rPr lang="it-IT" dirty="0" err="1" smtClean="0"/>
              <a:t>edit</a:t>
            </a:r>
            <a:r>
              <a:rPr lang="it-IT" dirty="0" smtClean="0"/>
              <a:t> Master text </a:t>
            </a:r>
            <a:r>
              <a:rPr lang="it-IT" dirty="0" err="1" smtClean="0"/>
              <a:t>styles</a:t>
            </a:r>
            <a:endParaRPr lang="it-IT" dirty="0" smtClean="0"/>
          </a:p>
        </p:txBody>
      </p:sp>
      <p:sp>
        <p:nvSpPr>
          <p:cNvPr id="22" name="Text Placeholder 21"/>
          <p:cNvSpPr>
            <a:spLocks noGrp="1"/>
          </p:cNvSpPr>
          <p:nvPr>
            <p:ph type="body" sz="quarter" idx="14"/>
          </p:nvPr>
        </p:nvSpPr>
        <p:spPr>
          <a:xfrm>
            <a:off x="2483404" y="3105150"/>
            <a:ext cx="3292475" cy="425450"/>
          </a:xfrm>
        </p:spPr>
        <p:txBody>
          <a:bodyPr>
            <a:normAutofit/>
          </a:bodyPr>
          <a:lstStyle>
            <a:lvl1pPr marL="0" indent="0">
              <a:buNone/>
              <a:defRPr sz="1800">
                <a:solidFill>
                  <a:srgbClr val="FFFFFF"/>
                </a:solidFill>
              </a:defRPr>
            </a:lvl1pPr>
          </a:lstStyle>
          <a:p>
            <a:pPr lvl="0"/>
            <a:r>
              <a:rPr lang="it-IT" dirty="0" smtClean="0"/>
              <a:t>Click to </a:t>
            </a:r>
            <a:r>
              <a:rPr lang="it-IT" dirty="0" err="1" smtClean="0"/>
              <a:t>edit</a:t>
            </a:r>
            <a:r>
              <a:rPr lang="it-IT" dirty="0" smtClean="0"/>
              <a:t> Master text </a:t>
            </a:r>
            <a:r>
              <a:rPr lang="it-IT" dirty="0" err="1" smtClean="0"/>
              <a:t>styles</a:t>
            </a:r>
            <a:endParaRPr lang="it-IT" dirty="0" smtClean="0"/>
          </a:p>
        </p:txBody>
      </p:sp>
      <p:sp>
        <p:nvSpPr>
          <p:cNvPr id="24" name="Text Placeholder 23"/>
          <p:cNvSpPr>
            <a:spLocks noGrp="1"/>
          </p:cNvSpPr>
          <p:nvPr>
            <p:ph type="body" sz="quarter" idx="15"/>
          </p:nvPr>
        </p:nvSpPr>
        <p:spPr>
          <a:xfrm>
            <a:off x="2482850" y="4405313"/>
            <a:ext cx="4527550" cy="587375"/>
          </a:xfrm>
        </p:spPr>
        <p:txBody>
          <a:bodyPr>
            <a:normAutofit/>
          </a:bodyPr>
          <a:lstStyle>
            <a:lvl1pPr marL="0" indent="0">
              <a:buNone/>
              <a:defRPr sz="1800">
                <a:solidFill>
                  <a:srgbClr val="FFFFFF"/>
                </a:solidFill>
              </a:defRPr>
            </a:lvl1pPr>
          </a:lstStyle>
          <a:p>
            <a:pPr lvl="0"/>
            <a:r>
              <a:rPr lang="it-IT" dirty="0" smtClean="0"/>
              <a:t>Click to </a:t>
            </a:r>
            <a:r>
              <a:rPr lang="it-IT" dirty="0" err="1" smtClean="0"/>
              <a:t>edit</a:t>
            </a:r>
            <a:r>
              <a:rPr lang="it-IT" dirty="0" smtClean="0"/>
              <a:t> Master text </a:t>
            </a:r>
            <a:r>
              <a:rPr lang="it-IT" dirty="0" err="1" smtClean="0"/>
              <a:t>styles</a:t>
            </a:r>
            <a:endParaRPr lang="it-IT" dirty="0" smtClean="0"/>
          </a:p>
        </p:txBody>
      </p:sp>
    </p:spTree>
    <p:extLst>
      <p:ext uri="{BB962C8B-B14F-4D97-AF65-F5344CB8AC3E}">
        <p14:creationId xmlns:p14="http://schemas.microsoft.com/office/powerpoint/2010/main" val="5604027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it-IT"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Drag picture to placeholder or click icon to add</a:t>
            </a:r>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r>
              <a:rPr lang="it-IT" smtClean="0"/>
              <a:t>18/10/2016</a:t>
            </a:r>
            <a:endParaRPr lang="en-US"/>
          </a:p>
        </p:txBody>
      </p:sp>
      <p:sp>
        <p:nvSpPr>
          <p:cNvPr id="6" name="Footer Placeholder 5"/>
          <p:cNvSpPr>
            <a:spLocks noGrp="1"/>
          </p:cNvSpPr>
          <p:nvPr>
            <p:ph type="ftr" sz="quarter" idx="11"/>
          </p:nvPr>
        </p:nvSpPr>
        <p:spPr/>
        <p:txBody>
          <a:bodyPr/>
          <a:lstStyle/>
          <a:p>
            <a:r>
              <a:rPr lang="en-US" smtClean="0"/>
              <a:t>R. Rossi - Crystal-assisted Collimation</a:t>
            </a:r>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pPr/>
              <a:t>‹n.›</a:t>
            </a:fld>
            <a:endParaRPr lang="en-US"/>
          </a:p>
        </p:txBody>
      </p:sp>
      <p:pic>
        <p:nvPicPr>
          <p:cNvPr id="12" name="Picture 11" descr="lcoll_logo3_small.gi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29" y="9203"/>
            <a:ext cx="469029" cy="497592"/>
          </a:xfrm>
          <a:prstGeom prst="rect">
            <a:avLst/>
          </a:prstGeom>
        </p:spPr>
      </p:pic>
      <p:pic>
        <p:nvPicPr>
          <p:cNvPr id="13" name="Picture 12" descr="CERN-logo.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53076" y="0"/>
            <a:ext cx="469029" cy="468248"/>
          </a:xfrm>
          <a:prstGeom prst="rect">
            <a:avLst/>
          </a:prstGeom>
        </p:spPr>
      </p:pic>
      <p:pic>
        <p:nvPicPr>
          <p:cNvPr id="16" name="Picture 15" descr="logo_infn.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95120" y="0"/>
            <a:ext cx="748880" cy="476672"/>
          </a:xfrm>
          <a:prstGeom prst="rect">
            <a:avLst/>
          </a:prstGeom>
        </p:spPr>
      </p:pic>
      <p:pic>
        <p:nvPicPr>
          <p:cNvPr id="17" name="Immagine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7559" y="81009"/>
            <a:ext cx="752469" cy="325392"/>
          </a:xfrm>
          <a:prstGeom prst="rect">
            <a:avLst/>
          </a:prstGeom>
        </p:spPr>
      </p:pic>
      <p:pic>
        <p:nvPicPr>
          <p:cNvPr id="18" name="Picture 8" descr="logUA9small.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245706" y="858"/>
            <a:ext cx="803565" cy="514281"/>
          </a:xfrm>
          <a:prstGeom prst="rect">
            <a:avLst/>
          </a:prstGeom>
        </p:spPr>
      </p:pic>
      <p:pic>
        <p:nvPicPr>
          <p:cNvPr id="19" name="Picture 15" descr="Sapienza.jpg"/>
          <p:cNvPicPr>
            <a:picLocks noChangeAspect="1"/>
          </p:cNvPicPr>
          <p:nvPr userDrawn="1"/>
        </p:nvPicPr>
        <p:blipFill rotWithShape="1">
          <a:blip r:embed="rId7">
            <a:extLst>
              <a:ext uri="{28A0092B-C50C-407E-A947-70E740481C1C}">
                <a14:useLocalDpi xmlns:a14="http://schemas.microsoft.com/office/drawing/2010/main" val="0"/>
              </a:ext>
            </a:extLst>
          </a:blip>
          <a:srcRect r="73585"/>
          <a:stretch/>
        </p:blipFill>
        <p:spPr>
          <a:xfrm>
            <a:off x="8020172" y="9203"/>
            <a:ext cx="382461" cy="456924"/>
          </a:xfrm>
          <a:prstGeom prst="rect">
            <a:avLst/>
          </a:prstGeom>
        </p:spPr>
      </p:pic>
    </p:spTree>
    <p:extLst>
      <p:ext uri="{BB962C8B-B14F-4D97-AF65-F5344CB8AC3E}">
        <p14:creationId xmlns:p14="http://schemas.microsoft.com/office/powerpoint/2010/main" val="361598310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r>
              <a:rPr lang="it-IT" smtClean="0"/>
              <a:t>18/10/2016</a:t>
            </a:r>
            <a:endParaRPr lang="en-US"/>
          </a:p>
        </p:txBody>
      </p:sp>
      <p:sp>
        <p:nvSpPr>
          <p:cNvPr id="5" name="Footer Placeholder 4"/>
          <p:cNvSpPr>
            <a:spLocks noGrp="1"/>
          </p:cNvSpPr>
          <p:nvPr>
            <p:ph type="ftr" sz="quarter" idx="11"/>
          </p:nvPr>
        </p:nvSpPr>
        <p:spPr/>
        <p:txBody>
          <a:bodyPr/>
          <a:lstStyle/>
          <a:p>
            <a:r>
              <a:rPr lang="en-US" smtClean="0"/>
              <a:t>R. Rossi - Crystal-assisted Collimation</a:t>
            </a:r>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pPr/>
              <a:t>‹n.›</a:t>
            </a:fld>
            <a:endParaRPr lang="en-US"/>
          </a:p>
        </p:txBody>
      </p:sp>
      <p:pic>
        <p:nvPicPr>
          <p:cNvPr id="10" name="Immagine 8"/>
          <p:cNvPicPr>
            <a:picLocks noChangeAspect="1"/>
          </p:cNvPicPr>
          <p:nvPr userDrawn="1"/>
        </p:nvPicPr>
        <p:blipFill>
          <a:blip r:embed="rId2" cstate="print">
            <a:alphaModFix/>
            <a:duotone>
              <a:schemeClr val="accent2">
                <a:shade val="45000"/>
                <a:satMod val="135000"/>
              </a:schemeClr>
              <a:prstClr val="white"/>
            </a:duotone>
          </a:blip>
          <a:srcRect/>
          <a:stretch>
            <a:fillRect/>
          </a:stretch>
        </p:blipFill>
        <p:spPr>
          <a:xfrm>
            <a:off x="323528" y="476672"/>
            <a:ext cx="8460000" cy="131760"/>
          </a:xfrm>
          <a:prstGeom prst="rect">
            <a:avLst/>
          </a:prstGeom>
          <a:noFill/>
          <a:ln>
            <a:noFill/>
          </a:ln>
        </p:spPr>
      </p:pic>
      <p:pic>
        <p:nvPicPr>
          <p:cNvPr id="12" name="Picture 11" descr="lcoll_logo3_small.gi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829" y="9203"/>
            <a:ext cx="469029" cy="497592"/>
          </a:xfrm>
          <a:prstGeom prst="rect">
            <a:avLst/>
          </a:prstGeom>
        </p:spPr>
      </p:pic>
      <p:pic>
        <p:nvPicPr>
          <p:cNvPr id="13" name="Picture 12" descr="CERN-logo.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3076" y="0"/>
            <a:ext cx="469029" cy="468248"/>
          </a:xfrm>
          <a:prstGeom prst="rect">
            <a:avLst/>
          </a:prstGeom>
        </p:spPr>
      </p:pic>
      <p:pic>
        <p:nvPicPr>
          <p:cNvPr id="16" name="Picture 15" descr="logo_infn.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395120" y="0"/>
            <a:ext cx="748880" cy="476672"/>
          </a:xfrm>
          <a:prstGeom prst="rect">
            <a:avLst/>
          </a:prstGeom>
        </p:spPr>
      </p:pic>
      <p:pic>
        <p:nvPicPr>
          <p:cNvPr id="17" name="Immagine 1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87559" y="81009"/>
            <a:ext cx="752469" cy="325392"/>
          </a:xfrm>
          <a:prstGeom prst="rect">
            <a:avLst/>
          </a:prstGeom>
        </p:spPr>
      </p:pic>
      <p:pic>
        <p:nvPicPr>
          <p:cNvPr id="18" name="Picture 8" descr="logUA9small.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245706" y="858"/>
            <a:ext cx="803565" cy="514281"/>
          </a:xfrm>
          <a:prstGeom prst="rect">
            <a:avLst/>
          </a:prstGeom>
        </p:spPr>
      </p:pic>
      <p:pic>
        <p:nvPicPr>
          <p:cNvPr id="19" name="Picture 15" descr="Sapienza.jpg"/>
          <p:cNvPicPr>
            <a:picLocks noChangeAspect="1"/>
          </p:cNvPicPr>
          <p:nvPr userDrawn="1"/>
        </p:nvPicPr>
        <p:blipFill rotWithShape="1">
          <a:blip r:embed="rId8">
            <a:extLst>
              <a:ext uri="{28A0092B-C50C-407E-A947-70E740481C1C}">
                <a14:useLocalDpi xmlns:a14="http://schemas.microsoft.com/office/drawing/2010/main" val="0"/>
              </a:ext>
            </a:extLst>
          </a:blip>
          <a:srcRect r="73585"/>
          <a:stretch/>
        </p:blipFill>
        <p:spPr>
          <a:xfrm>
            <a:off x="8020172" y="9203"/>
            <a:ext cx="382461" cy="456924"/>
          </a:xfrm>
          <a:prstGeom prst="rect">
            <a:avLst/>
          </a:prstGeom>
        </p:spPr>
      </p:pic>
    </p:spTree>
    <p:extLst>
      <p:ext uri="{BB962C8B-B14F-4D97-AF65-F5344CB8AC3E}">
        <p14:creationId xmlns:p14="http://schemas.microsoft.com/office/powerpoint/2010/main" val="372331729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it-IT"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r>
              <a:rPr lang="it-IT" smtClean="0"/>
              <a:t>18/10/2016</a:t>
            </a:r>
            <a:endParaRPr lang="en-US"/>
          </a:p>
        </p:txBody>
      </p:sp>
      <p:sp>
        <p:nvSpPr>
          <p:cNvPr id="5" name="Footer Placeholder 4"/>
          <p:cNvSpPr>
            <a:spLocks noGrp="1"/>
          </p:cNvSpPr>
          <p:nvPr>
            <p:ph type="ftr" sz="quarter" idx="11"/>
          </p:nvPr>
        </p:nvSpPr>
        <p:spPr/>
        <p:txBody>
          <a:bodyPr/>
          <a:lstStyle/>
          <a:p>
            <a:r>
              <a:rPr lang="en-US" smtClean="0"/>
              <a:t>R. Rossi - Crystal-assisted Collimation</a:t>
            </a:r>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pPr/>
              <a:t>‹n.›</a:t>
            </a:fld>
            <a:endParaRPr lang="en-US"/>
          </a:p>
        </p:txBody>
      </p:sp>
      <p:pic>
        <p:nvPicPr>
          <p:cNvPr id="11" name="Picture 10" descr="lcoll_logo3_small.gi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29" y="9203"/>
            <a:ext cx="469029" cy="497592"/>
          </a:xfrm>
          <a:prstGeom prst="rect">
            <a:avLst/>
          </a:prstGeom>
        </p:spPr>
      </p:pic>
      <p:pic>
        <p:nvPicPr>
          <p:cNvPr id="12" name="Picture 11" descr="CERN-logo.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53076" y="0"/>
            <a:ext cx="469029" cy="468248"/>
          </a:xfrm>
          <a:prstGeom prst="rect">
            <a:avLst/>
          </a:prstGeom>
        </p:spPr>
      </p:pic>
      <p:pic>
        <p:nvPicPr>
          <p:cNvPr id="15" name="Picture 14" descr="logo_infn.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95120" y="0"/>
            <a:ext cx="748880" cy="476672"/>
          </a:xfrm>
          <a:prstGeom prst="rect">
            <a:avLst/>
          </a:prstGeom>
        </p:spPr>
      </p:pic>
      <p:pic>
        <p:nvPicPr>
          <p:cNvPr id="16" name="Immagin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7559" y="81009"/>
            <a:ext cx="752469" cy="325392"/>
          </a:xfrm>
          <a:prstGeom prst="rect">
            <a:avLst/>
          </a:prstGeom>
        </p:spPr>
      </p:pic>
      <p:pic>
        <p:nvPicPr>
          <p:cNvPr id="17" name="Picture 8" descr="logUA9small.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245706" y="858"/>
            <a:ext cx="803565" cy="514281"/>
          </a:xfrm>
          <a:prstGeom prst="rect">
            <a:avLst/>
          </a:prstGeom>
        </p:spPr>
      </p:pic>
      <p:pic>
        <p:nvPicPr>
          <p:cNvPr id="18" name="Picture 15" descr="Sapienza.jpg"/>
          <p:cNvPicPr>
            <a:picLocks noChangeAspect="1"/>
          </p:cNvPicPr>
          <p:nvPr userDrawn="1"/>
        </p:nvPicPr>
        <p:blipFill rotWithShape="1">
          <a:blip r:embed="rId7">
            <a:extLst>
              <a:ext uri="{28A0092B-C50C-407E-A947-70E740481C1C}">
                <a14:useLocalDpi xmlns:a14="http://schemas.microsoft.com/office/drawing/2010/main" val="0"/>
              </a:ext>
            </a:extLst>
          </a:blip>
          <a:srcRect r="73585"/>
          <a:stretch/>
        </p:blipFill>
        <p:spPr>
          <a:xfrm>
            <a:off x="8020172" y="9203"/>
            <a:ext cx="382461" cy="456924"/>
          </a:xfrm>
          <a:prstGeom prst="rect">
            <a:avLst/>
          </a:prstGeom>
        </p:spPr>
      </p:pic>
    </p:spTree>
    <p:extLst>
      <p:ext uri="{BB962C8B-B14F-4D97-AF65-F5344CB8AC3E}">
        <p14:creationId xmlns:p14="http://schemas.microsoft.com/office/powerpoint/2010/main" val="241799648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ue contenuti">
    <p:spTree>
      <p:nvGrpSpPr>
        <p:cNvPr id="1" name=""/>
        <p:cNvGrpSpPr/>
        <p:nvPr/>
      </p:nvGrpSpPr>
      <p:grpSpPr>
        <a:xfrm>
          <a:off x="0" y="0"/>
          <a:ext cx="0" cy="0"/>
          <a:chOff x="0" y="0"/>
          <a:chExt cx="0" cy="0"/>
        </a:xfrm>
      </p:grpSpPr>
      <p:sp>
        <p:nvSpPr>
          <p:cNvPr id="3" name="Segnaposto contenuto 2"/>
          <p:cNvSpPr>
            <a:spLocks noGrp="1"/>
          </p:cNvSpPr>
          <p:nvPr>
            <p:ph sz="half" idx="1"/>
          </p:nvPr>
        </p:nvSpPr>
        <p:spPr>
          <a:xfrm>
            <a:off x="1116013" y="1314450"/>
            <a:ext cx="3702050" cy="3084910"/>
          </a:xfrm>
        </p:spPr>
        <p:txBody>
          <a:bodyPr/>
          <a:lstStyle>
            <a:lvl1pPr>
              <a:defRPr sz="1800"/>
            </a:lvl1pPr>
            <a:lvl2pPr>
              <a:defRPr sz="1500"/>
            </a:lvl2pPr>
            <a:lvl3pPr>
              <a:defRPr sz="1200"/>
            </a:lvl3pPr>
            <a:lvl4pPr>
              <a:defRPr sz="1050"/>
            </a:lvl4pPr>
            <a:lvl5pPr>
              <a:defRPr sz="900"/>
            </a:lvl5pPr>
            <a:lvl6pPr>
              <a:defRPr sz="1350"/>
            </a:lvl6pPr>
            <a:lvl7pPr>
              <a:defRPr sz="1350"/>
            </a:lvl7pPr>
            <a:lvl8pPr>
              <a:defRPr sz="1350"/>
            </a:lvl8pPr>
            <a:lvl9pPr>
              <a:defRPr sz="135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4" name="Segnaposto contenuto 3"/>
          <p:cNvSpPr>
            <a:spLocks noGrp="1"/>
          </p:cNvSpPr>
          <p:nvPr>
            <p:ph sz="half" idx="2"/>
          </p:nvPr>
        </p:nvSpPr>
        <p:spPr>
          <a:xfrm>
            <a:off x="4970464" y="1314450"/>
            <a:ext cx="3703637" cy="3084910"/>
          </a:xfrm>
        </p:spPr>
        <p:txBody>
          <a:bodyPr/>
          <a:lstStyle>
            <a:lvl1pPr>
              <a:defRPr sz="1800"/>
            </a:lvl1pPr>
            <a:lvl2pPr>
              <a:defRPr sz="1500"/>
            </a:lvl2pPr>
            <a:lvl3pPr>
              <a:defRPr sz="1200"/>
            </a:lvl3pPr>
            <a:lvl4pPr>
              <a:defRPr sz="1050"/>
            </a:lvl4pPr>
            <a:lvl5pPr>
              <a:defRPr sz="900"/>
            </a:lvl5pPr>
            <a:lvl6pPr>
              <a:defRPr sz="1350"/>
            </a:lvl6pPr>
            <a:lvl7pPr>
              <a:defRPr sz="1350"/>
            </a:lvl7pPr>
            <a:lvl8pPr>
              <a:defRPr sz="1350"/>
            </a:lvl8pPr>
            <a:lvl9pPr>
              <a:defRPr sz="135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6" name="Segnaposto piè di pagina 5"/>
          <p:cNvSpPr>
            <a:spLocks noGrp="1"/>
          </p:cNvSpPr>
          <p:nvPr>
            <p:ph type="ftr" idx="11"/>
          </p:nvPr>
        </p:nvSpPr>
        <p:spPr/>
        <p:txBody>
          <a:bodyPr/>
          <a:lstStyle>
            <a:lvl1pPr>
              <a:defRPr/>
            </a:lvl1pPr>
          </a:lstStyle>
          <a:p>
            <a:r>
              <a:rPr lang="it-IT" smtClean="0"/>
              <a:t>R. Rossi - Crystal-assisted Collimation</a:t>
            </a:r>
            <a:endParaRPr lang="it-IT" dirty="0"/>
          </a:p>
        </p:txBody>
      </p:sp>
      <p:sp>
        <p:nvSpPr>
          <p:cNvPr id="7" name="Segnaposto numero diapositiva 6"/>
          <p:cNvSpPr>
            <a:spLocks noGrp="1"/>
          </p:cNvSpPr>
          <p:nvPr>
            <p:ph type="sldNum" idx="12"/>
          </p:nvPr>
        </p:nvSpPr>
        <p:spPr/>
        <p:txBody>
          <a:bodyPr/>
          <a:lstStyle>
            <a:lvl1pPr>
              <a:defRPr/>
            </a:lvl1pPr>
          </a:lstStyle>
          <a:p>
            <a:fld id="{5CEE50D9-C305-41A9-8D2A-7C84234E8D83}" type="slidenum">
              <a:rPr lang="it-IT" smtClean="0"/>
              <a:pPr/>
              <a:t>‹n.›</a:t>
            </a:fld>
            <a:endParaRPr lang="it-IT" dirty="0"/>
          </a:p>
        </p:txBody>
      </p:sp>
      <p:sp>
        <p:nvSpPr>
          <p:cNvPr id="9" name="Segnaposto titolo 4"/>
          <p:cNvSpPr txBox="1">
            <a:spLocks noGrp="1"/>
          </p:cNvSpPr>
          <p:nvPr>
            <p:ph type="title"/>
          </p:nvPr>
        </p:nvSpPr>
        <p:spPr>
          <a:xfrm>
            <a:off x="1115617" y="0"/>
            <a:ext cx="7540559" cy="619110"/>
          </a:xfrm>
          <a:prstGeom prst="rect">
            <a:avLst/>
          </a:prstGeom>
          <a:noFill/>
          <a:ln>
            <a:noFill/>
          </a:ln>
        </p:spPr>
        <p:txBody>
          <a:bodyPr vert="horz" lIns="90000" tIns="46800" rIns="90000" bIns="46800" anchor="t" anchorCtr="0" compatLnSpc="1"/>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it-IT" dirty="0"/>
          </a:p>
        </p:txBody>
      </p:sp>
      <p:pic>
        <p:nvPicPr>
          <p:cNvPr id="10" name="Immagine 9"/>
          <p:cNvPicPr>
            <a:picLocks noChangeAspect="1"/>
          </p:cNvPicPr>
          <p:nvPr userDrawn="1"/>
        </p:nvPicPr>
        <p:blipFill>
          <a:blip r:embed="rId2" cstate="print">
            <a:alphaModFix/>
            <a:lum/>
          </a:blip>
          <a:srcRect/>
          <a:stretch>
            <a:fillRect/>
          </a:stretch>
        </p:blipFill>
        <p:spPr>
          <a:xfrm>
            <a:off x="323528" y="357504"/>
            <a:ext cx="8460000" cy="98820"/>
          </a:xfrm>
          <a:prstGeom prst="rect">
            <a:avLst/>
          </a:prstGeom>
          <a:noFill/>
          <a:ln>
            <a:noFill/>
          </a:ln>
        </p:spPr>
      </p:pic>
    </p:spTree>
    <p:extLst>
      <p:ext uri="{BB962C8B-B14F-4D97-AF65-F5344CB8AC3E}">
        <p14:creationId xmlns:p14="http://schemas.microsoft.com/office/powerpoint/2010/main" val="2112255763"/>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it-IT"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Click to edit Master subtitle style</a:t>
            </a:r>
            <a:endParaRPr lang="en-US" dirty="0"/>
          </a:p>
        </p:txBody>
      </p:sp>
      <p:sp>
        <p:nvSpPr>
          <p:cNvPr id="4" name="Date Placeholder 3"/>
          <p:cNvSpPr>
            <a:spLocks noGrp="1"/>
          </p:cNvSpPr>
          <p:nvPr>
            <p:ph type="dt" sz="half" idx="10"/>
          </p:nvPr>
        </p:nvSpPr>
        <p:spPr/>
        <p:txBody>
          <a:bodyPr/>
          <a:lstStyle/>
          <a:p>
            <a:r>
              <a:rPr lang="it-IT" smtClean="0"/>
              <a:t>18/10/2016</a:t>
            </a:r>
            <a:endParaRPr lang="en-US" dirty="0"/>
          </a:p>
        </p:txBody>
      </p:sp>
      <p:sp>
        <p:nvSpPr>
          <p:cNvPr id="5" name="Footer Placeholder 4"/>
          <p:cNvSpPr>
            <a:spLocks noGrp="1"/>
          </p:cNvSpPr>
          <p:nvPr>
            <p:ph type="ftr" sz="quarter" idx="11"/>
          </p:nvPr>
        </p:nvSpPr>
        <p:spPr/>
        <p:txBody>
          <a:bodyPr/>
          <a:lstStyle/>
          <a:p>
            <a:r>
              <a:rPr lang="en-US" smtClean="0"/>
              <a:t>R. Rossi - Crystal-assisted Collimation</a:t>
            </a:r>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pPr/>
              <a:t>‹n.›</a:t>
            </a:fld>
            <a:endParaRPr lang="en-US"/>
          </a:p>
        </p:txBody>
      </p:sp>
    </p:spTree>
    <p:extLst>
      <p:ext uri="{BB962C8B-B14F-4D97-AF65-F5344CB8AC3E}">
        <p14:creationId xmlns:p14="http://schemas.microsoft.com/office/powerpoint/2010/main" val="172835148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Click to </a:t>
            </a:r>
            <a:r>
              <a:rPr lang="it-IT" dirty="0" err="1" smtClean="0"/>
              <a:t>edit</a:t>
            </a:r>
            <a:r>
              <a:rPr lang="it-IT" dirty="0" smtClean="0"/>
              <a:t> Master </a:t>
            </a:r>
            <a:r>
              <a:rPr lang="it-IT" dirty="0" err="1" smtClean="0"/>
              <a:t>title</a:t>
            </a:r>
            <a:r>
              <a:rPr lang="it-IT" dirty="0" smtClean="0"/>
              <a:t> style</a:t>
            </a:r>
            <a:endParaRPr lang="en-US" dirty="0"/>
          </a:p>
        </p:txBody>
      </p:sp>
      <p:sp>
        <p:nvSpPr>
          <p:cNvPr id="3" name="Content Placeholder 2"/>
          <p:cNvSpPr>
            <a:spLocks noGrp="1"/>
          </p:cNvSpPr>
          <p:nvPr>
            <p:ph idx="1"/>
          </p:nvPr>
        </p:nvSpPr>
        <p:spPr/>
        <p:txBody>
          <a:bodyPr/>
          <a:lstStyle/>
          <a:p>
            <a:pPr lvl="0"/>
            <a:r>
              <a:rPr lang="it-IT" dirty="0" smtClean="0"/>
              <a:t>Click to </a:t>
            </a:r>
            <a:r>
              <a:rPr lang="it-IT" dirty="0" err="1" smtClean="0"/>
              <a:t>edit</a:t>
            </a:r>
            <a:r>
              <a:rPr lang="it-IT" dirty="0" smtClean="0"/>
              <a:t> Master text </a:t>
            </a:r>
            <a:r>
              <a:rPr lang="it-IT" dirty="0" err="1" smtClean="0"/>
              <a:t>styles</a:t>
            </a:r>
            <a:endParaRPr lang="it-IT" dirty="0" smtClean="0"/>
          </a:p>
          <a:p>
            <a:pPr lvl="1"/>
            <a:r>
              <a:rPr lang="it-IT" dirty="0" smtClean="0"/>
              <a:t>Second </a:t>
            </a:r>
            <a:r>
              <a:rPr lang="it-IT" dirty="0" err="1" smtClean="0"/>
              <a:t>level</a:t>
            </a:r>
            <a:endParaRPr lang="it-IT" dirty="0" smtClean="0"/>
          </a:p>
          <a:p>
            <a:pPr lvl="2"/>
            <a:r>
              <a:rPr lang="it-IT" dirty="0" smtClean="0"/>
              <a:t>Third </a:t>
            </a:r>
            <a:r>
              <a:rPr lang="it-IT" dirty="0" err="1" smtClean="0"/>
              <a:t>level</a:t>
            </a:r>
            <a:endParaRPr lang="it-IT" dirty="0" smtClean="0"/>
          </a:p>
          <a:p>
            <a:pPr lvl="3"/>
            <a:r>
              <a:rPr lang="it-IT" dirty="0" err="1" smtClean="0"/>
              <a:t>Fourth</a:t>
            </a:r>
            <a:r>
              <a:rPr lang="it-IT" dirty="0" smtClean="0"/>
              <a:t> </a:t>
            </a:r>
            <a:r>
              <a:rPr lang="it-IT" dirty="0" err="1" smtClean="0"/>
              <a:t>level</a:t>
            </a:r>
            <a:endParaRPr lang="it-IT" dirty="0" smtClean="0"/>
          </a:p>
          <a:p>
            <a:pPr lvl="4"/>
            <a:r>
              <a:rPr lang="it-IT" dirty="0" err="1" smtClean="0"/>
              <a:t>Fifth</a:t>
            </a:r>
            <a:r>
              <a:rPr lang="it-IT" dirty="0" smtClean="0"/>
              <a:t> </a:t>
            </a:r>
            <a:r>
              <a:rPr lang="it-IT" dirty="0" err="1" smtClean="0"/>
              <a:t>level</a:t>
            </a:r>
            <a:endParaRPr lang="en-US" dirty="0"/>
          </a:p>
        </p:txBody>
      </p:sp>
      <p:sp>
        <p:nvSpPr>
          <p:cNvPr id="4" name="Date Placeholder 3"/>
          <p:cNvSpPr>
            <a:spLocks noGrp="1"/>
          </p:cNvSpPr>
          <p:nvPr>
            <p:ph type="dt" sz="half" idx="10"/>
          </p:nvPr>
        </p:nvSpPr>
        <p:spPr/>
        <p:txBody>
          <a:bodyPr/>
          <a:lstStyle/>
          <a:p>
            <a:r>
              <a:rPr lang="it-IT" smtClean="0"/>
              <a:t>18/10/2016</a:t>
            </a:r>
            <a:endParaRPr lang="en-US"/>
          </a:p>
        </p:txBody>
      </p:sp>
      <p:sp>
        <p:nvSpPr>
          <p:cNvPr id="5" name="Footer Placeholder 4"/>
          <p:cNvSpPr>
            <a:spLocks noGrp="1"/>
          </p:cNvSpPr>
          <p:nvPr>
            <p:ph type="ftr" sz="quarter" idx="11"/>
          </p:nvPr>
        </p:nvSpPr>
        <p:spPr/>
        <p:txBody>
          <a:bodyPr/>
          <a:lstStyle/>
          <a:p>
            <a:r>
              <a:rPr lang="en-US" smtClean="0"/>
              <a:t>R. Rossi - Crystal-assisted Collimation</a:t>
            </a:r>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pPr/>
              <a:t>‹n.›</a:t>
            </a:fld>
            <a:endParaRPr lang="en-US"/>
          </a:p>
        </p:txBody>
      </p:sp>
      <p:pic>
        <p:nvPicPr>
          <p:cNvPr id="7" name="Picture 6" descr="lcoll_logo3_small.gi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29" y="9203"/>
            <a:ext cx="469029" cy="497592"/>
          </a:xfrm>
          <a:prstGeom prst="rect">
            <a:avLst/>
          </a:prstGeom>
        </p:spPr>
      </p:pic>
      <p:pic>
        <p:nvPicPr>
          <p:cNvPr id="8" name="Picture 7" descr="CERN-logo.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53076" y="0"/>
            <a:ext cx="469029" cy="468248"/>
          </a:xfrm>
          <a:prstGeom prst="rect">
            <a:avLst/>
          </a:prstGeom>
        </p:spPr>
      </p:pic>
      <p:pic>
        <p:nvPicPr>
          <p:cNvPr id="9" name="Picture 8" descr="logUA9small.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45706" y="858"/>
            <a:ext cx="803565" cy="514281"/>
          </a:xfrm>
          <a:prstGeom prst="rect">
            <a:avLst/>
          </a:prstGeom>
        </p:spPr>
      </p:pic>
      <p:pic>
        <p:nvPicPr>
          <p:cNvPr id="11" name="Immagine 8"/>
          <p:cNvPicPr>
            <a:picLocks noChangeAspect="1"/>
          </p:cNvPicPr>
          <p:nvPr userDrawn="1"/>
        </p:nvPicPr>
        <p:blipFill>
          <a:blip r:embed="rId5" cstate="print">
            <a:alphaModFix/>
            <a:duotone>
              <a:schemeClr val="accent2">
                <a:shade val="45000"/>
                <a:satMod val="135000"/>
              </a:schemeClr>
              <a:prstClr val="white"/>
            </a:duotone>
          </a:blip>
          <a:srcRect/>
          <a:stretch>
            <a:fillRect/>
          </a:stretch>
        </p:blipFill>
        <p:spPr>
          <a:xfrm>
            <a:off x="323528" y="476672"/>
            <a:ext cx="8460000" cy="131760"/>
          </a:xfrm>
          <a:prstGeom prst="rect">
            <a:avLst/>
          </a:prstGeom>
          <a:noFill/>
          <a:ln>
            <a:noFill/>
          </a:ln>
        </p:spPr>
      </p:pic>
      <p:pic>
        <p:nvPicPr>
          <p:cNvPr id="12" name="Picture 11" descr="logo_infn.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95120" y="0"/>
            <a:ext cx="748880" cy="476672"/>
          </a:xfrm>
          <a:prstGeom prst="rect">
            <a:avLst/>
          </a:prstGeom>
        </p:spPr>
      </p:pic>
      <p:pic>
        <p:nvPicPr>
          <p:cNvPr id="13" name="Immagin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87559" y="81009"/>
            <a:ext cx="752469" cy="325392"/>
          </a:xfrm>
          <a:prstGeom prst="rect">
            <a:avLst/>
          </a:prstGeom>
        </p:spPr>
      </p:pic>
      <p:pic>
        <p:nvPicPr>
          <p:cNvPr id="14" name="Picture 15" descr="Sapienza.jpg"/>
          <p:cNvPicPr>
            <a:picLocks noChangeAspect="1"/>
          </p:cNvPicPr>
          <p:nvPr userDrawn="1"/>
        </p:nvPicPr>
        <p:blipFill rotWithShape="1">
          <a:blip r:embed="rId8">
            <a:extLst>
              <a:ext uri="{28A0092B-C50C-407E-A947-70E740481C1C}">
                <a14:useLocalDpi xmlns:a14="http://schemas.microsoft.com/office/drawing/2010/main" val="0"/>
              </a:ext>
            </a:extLst>
          </a:blip>
          <a:srcRect r="73585"/>
          <a:stretch/>
        </p:blipFill>
        <p:spPr>
          <a:xfrm>
            <a:off x="8020172" y="9203"/>
            <a:ext cx="382461" cy="456924"/>
          </a:xfrm>
          <a:prstGeom prst="rect">
            <a:avLst/>
          </a:prstGeom>
        </p:spPr>
      </p:pic>
    </p:spTree>
    <p:extLst>
      <p:ext uri="{BB962C8B-B14F-4D97-AF65-F5344CB8AC3E}">
        <p14:creationId xmlns:p14="http://schemas.microsoft.com/office/powerpoint/2010/main" val="322038221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it-IT"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Click to edit Master text styles</a:t>
            </a:r>
          </a:p>
        </p:txBody>
      </p:sp>
      <p:sp>
        <p:nvSpPr>
          <p:cNvPr id="4" name="Date Placeholder 3"/>
          <p:cNvSpPr>
            <a:spLocks noGrp="1"/>
          </p:cNvSpPr>
          <p:nvPr>
            <p:ph type="dt" sz="half" idx="10"/>
          </p:nvPr>
        </p:nvSpPr>
        <p:spPr/>
        <p:txBody>
          <a:bodyPr/>
          <a:lstStyle/>
          <a:p>
            <a:r>
              <a:rPr lang="it-IT" smtClean="0"/>
              <a:t>18/10/2016</a:t>
            </a:r>
            <a:endParaRPr lang="en-US"/>
          </a:p>
        </p:txBody>
      </p:sp>
      <p:sp>
        <p:nvSpPr>
          <p:cNvPr id="5" name="Footer Placeholder 4"/>
          <p:cNvSpPr>
            <a:spLocks noGrp="1"/>
          </p:cNvSpPr>
          <p:nvPr>
            <p:ph type="ftr" sz="quarter" idx="11"/>
          </p:nvPr>
        </p:nvSpPr>
        <p:spPr/>
        <p:txBody>
          <a:bodyPr/>
          <a:lstStyle/>
          <a:p>
            <a:r>
              <a:rPr lang="en-US" smtClean="0"/>
              <a:t>R. Rossi - Crystal-assisted Collimation</a:t>
            </a:r>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‹n.›</a:t>
            </a:fld>
            <a:endParaRPr lang="en-US"/>
          </a:p>
        </p:txBody>
      </p:sp>
      <p:pic>
        <p:nvPicPr>
          <p:cNvPr id="11" name="Picture 10" descr="lcoll_logo3_small.gi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29" y="9203"/>
            <a:ext cx="469029" cy="497592"/>
          </a:xfrm>
          <a:prstGeom prst="rect">
            <a:avLst/>
          </a:prstGeom>
        </p:spPr>
      </p:pic>
      <p:pic>
        <p:nvPicPr>
          <p:cNvPr id="12" name="Picture 11" descr="CERN-logo.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53076" y="0"/>
            <a:ext cx="469029" cy="468248"/>
          </a:xfrm>
          <a:prstGeom prst="rect">
            <a:avLst/>
          </a:prstGeom>
        </p:spPr>
      </p:pic>
      <p:pic>
        <p:nvPicPr>
          <p:cNvPr id="15" name="Picture 14" descr="logo_infn.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95120" y="0"/>
            <a:ext cx="748880" cy="476672"/>
          </a:xfrm>
          <a:prstGeom prst="rect">
            <a:avLst/>
          </a:prstGeom>
        </p:spPr>
      </p:pic>
      <p:pic>
        <p:nvPicPr>
          <p:cNvPr id="16" name="Immagin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7559" y="81009"/>
            <a:ext cx="752469" cy="325392"/>
          </a:xfrm>
          <a:prstGeom prst="rect">
            <a:avLst/>
          </a:prstGeom>
        </p:spPr>
      </p:pic>
      <p:pic>
        <p:nvPicPr>
          <p:cNvPr id="18" name="Picture 8" descr="logUA9small.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245706" y="858"/>
            <a:ext cx="803565" cy="514281"/>
          </a:xfrm>
          <a:prstGeom prst="rect">
            <a:avLst/>
          </a:prstGeom>
        </p:spPr>
      </p:pic>
      <p:pic>
        <p:nvPicPr>
          <p:cNvPr id="19" name="Picture 15" descr="Sapienza.jpg"/>
          <p:cNvPicPr>
            <a:picLocks noChangeAspect="1"/>
          </p:cNvPicPr>
          <p:nvPr userDrawn="1"/>
        </p:nvPicPr>
        <p:blipFill rotWithShape="1">
          <a:blip r:embed="rId7">
            <a:extLst>
              <a:ext uri="{28A0092B-C50C-407E-A947-70E740481C1C}">
                <a14:useLocalDpi xmlns:a14="http://schemas.microsoft.com/office/drawing/2010/main" val="0"/>
              </a:ext>
            </a:extLst>
          </a:blip>
          <a:srcRect r="73585"/>
          <a:stretch/>
        </p:blipFill>
        <p:spPr>
          <a:xfrm>
            <a:off x="8020172" y="9203"/>
            <a:ext cx="382461" cy="456924"/>
          </a:xfrm>
          <a:prstGeom prst="rect">
            <a:avLst/>
          </a:prstGeom>
        </p:spPr>
      </p:pic>
    </p:spTree>
    <p:extLst>
      <p:ext uri="{BB962C8B-B14F-4D97-AF65-F5344CB8AC3E}">
        <p14:creationId xmlns:p14="http://schemas.microsoft.com/office/powerpoint/2010/main" val="112239484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Date Placeholder 4"/>
          <p:cNvSpPr>
            <a:spLocks noGrp="1"/>
          </p:cNvSpPr>
          <p:nvPr>
            <p:ph type="dt" sz="half" idx="10"/>
          </p:nvPr>
        </p:nvSpPr>
        <p:spPr/>
        <p:txBody>
          <a:bodyPr/>
          <a:lstStyle/>
          <a:p>
            <a:r>
              <a:rPr lang="it-IT" smtClean="0"/>
              <a:t>18/10/2016</a:t>
            </a:r>
            <a:endParaRPr lang="en-US"/>
          </a:p>
        </p:txBody>
      </p:sp>
      <p:sp>
        <p:nvSpPr>
          <p:cNvPr id="6" name="Footer Placeholder 5"/>
          <p:cNvSpPr>
            <a:spLocks noGrp="1"/>
          </p:cNvSpPr>
          <p:nvPr>
            <p:ph type="ftr" sz="quarter" idx="11"/>
          </p:nvPr>
        </p:nvSpPr>
        <p:spPr/>
        <p:txBody>
          <a:bodyPr/>
          <a:lstStyle/>
          <a:p>
            <a:r>
              <a:rPr lang="en-US" smtClean="0"/>
              <a:t>R. Rossi - Crystal-assisted Collimation</a:t>
            </a:r>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pPr/>
              <a:t>‹n.›</a:t>
            </a:fld>
            <a:endParaRPr lang="en-US"/>
          </a:p>
        </p:txBody>
      </p:sp>
      <p:pic>
        <p:nvPicPr>
          <p:cNvPr id="11" name="Immagine 8"/>
          <p:cNvPicPr>
            <a:picLocks noChangeAspect="1"/>
          </p:cNvPicPr>
          <p:nvPr userDrawn="1"/>
        </p:nvPicPr>
        <p:blipFill>
          <a:blip r:embed="rId2" cstate="print">
            <a:alphaModFix/>
            <a:duotone>
              <a:schemeClr val="accent2">
                <a:shade val="45000"/>
                <a:satMod val="135000"/>
              </a:schemeClr>
              <a:prstClr val="white"/>
            </a:duotone>
          </a:blip>
          <a:srcRect/>
          <a:stretch>
            <a:fillRect/>
          </a:stretch>
        </p:blipFill>
        <p:spPr>
          <a:xfrm>
            <a:off x="323528" y="476672"/>
            <a:ext cx="8460000" cy="131760"/>
          </a:xfrm>
          <a:prstGeom prst="rect">
            <a:avLst/>
          </a:prstGeom>
          <a:noFill/>
          <a:ln>
            <a:noFill/>
          </a:ln>
        </p:spPr>
      </p:pic>
      <p:pic>
        <p:nvPicPr>
          <p:cNvPr id="13" name="Picture 12" descr="lcoll_logo3_small.gi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829" y="9203"/>
            <a:ext cx="469029" cy="497592"/>
          </a:xfrm>
          <a:prstGeom prst="rect">
            <a:avLst/>
          </a:prstGeom>
        </p:spPr>
      </p:pic>
      <p:pic>
        <p:nvPicPr>
          <p:cNvPr id="14" name="Picture 13" descr="CERN-logo.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3076" y="0"/>
            <a:ext cx="469029" cy="468248"/>
          </a:xfrm>
          <a:prstGeom prst="rect">
            <a:avLst/>
          </a:prstGeom>
        </p:spPr>
      </p:pic>
      <p:pic>
        <p:nvPicPr>
          <p:cNvPr id="17" name="Picture 16" descr="logo_infn.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395120" y="0"/>
            <a:ext cx="748880" cy="476672"/>
          </a:xfrm>
          <a:prstGeom prst="rect">
            <a:avLst/>
          </a:prstGeom>
        </p:spPr>
      </p:pic>
      <p:pic>
        <p:nvPicPr>
          <p:cNvPr id="18" name="Immagine 1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87559" y="81009"/>
            <a:ext cx="752469" cy="325392"/>
          </a:xfrm>
          <a:prstGeom prst="rect">
            <a:avLst/>
          </a:prstGeom>
        </p:spPr>
      </p:pic>
      <p:pic>
        <p:nvPicPr>
          <p:cNvPr id="20" name="Picture 8" descr="logUA9small.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245706" y="858"/>
            <a:ext cx="803565" cy="514281"/>
          </a:xfrm>
          <a:prstGeom prst="rect">
            <a:avLst/>
          </a:prstGeom>
        </p:spPr>
      </p:pic>
      <p:pic>
        <p:nvPicPr>
          <p:cNvPr id="21" name="Picture 15" descr="Sapienza.jpg"/>
          <p:cNvPicPr>
            <a:picLocks noChangeAspect="1"/>
          </p:cNvPicPr>
          <p:nvPr userDrawn="1"/>
        </p:nvPicPr>
        <p:blipFill rotWithShape="1">
          <a:blip r:embed="rId8">
            <a:extLst>
              <a:ext uri="{28A0092B-C50C-407E-A947-70E740481C1C}">
                <a14:useLocalDpi xmlns:a14="http://schemas.microsoft.com/office/drawing/2010/main" val="0"/>
              </a:ext>
            </a:extLst>
          </a:blip>
          <a:srcRect r="73585"/>
          <a:stretch/>
        </p:blipFill>
        <p:spPr>
          <a:xfrm>
            <a:off x="8020172" y="9203"/>
            <a:ext cx="382461" cy="456924"/>
          </a:xfrm>
          <a:prstGeom prst="rect">
            <a:avLst/>
          </a:prstGeom>
        </p:spPr>
      </p:pic>
    </p:spTree>
    <p:extLst>
      <p:ext uri="{BB962C8B-B14F-4D97-AF65-F5344CB8AC3E}">
        <p14:creationId xmlns:p14="http://schemas.microsoft.com/office/powerpoint/2010/main" val="126059461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7" name="Date Placeholder 6"/>
          <p:cNvSpPr>
            <a:spLocks noGrp="1"/>
          </p:cNvSpPr>
          <p:nvPr>
            <p:ph type="dt" sz="half" idx="10"/>
          </p:nvPr>
        </p:nvSpPr>
        <p:spPr/>
        <p:txBody>
          <a:bodyPr/>
          <a:lstStyle/>
          <a:p>
            <a:r>
              <a:rPr lang="it-IT" smtClean="0"/>
              <a:t>18/10/2016</a:t>
            </a:r>
            <a:endParaRPr lang="en-US"/>
          </a:p>
        </p:txBody>
      </p:sp>
      <p:sp>
        <p:nvSpPr>
          <p:cNvPr id="8" name="Footer Placeholder 7"/>
          <p:cNvSpPr>
            <a:spLocks noGrp="1"/>
          </p:cNvSpPr>
          <p:nvPr>
            <p:ph type="ftr" sz="quarter" idx="11"/>
          </p:nvPr>
        </p:nvSpPr>
        <p:spPr/>
        <p:txBody>
          <a:bodyPr/>
          <a:lstStyle/>
          <a:p>
            <a:r>
              <a:rPr lang="en-US" smtClean="0"/>
              <a:t>R. Rossi - Crystal-assisted Collimation</a:t>
            </a:r>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pPr/>
              <a:t>‹n.›</a:t>
            </a:fld>
            <a:endParaRPr lang="en-US"/>
          </a:p>
        </p:txBody>
      </p:sp>
      <p:pic>
        <p:nvPicPr>
          <p:cNvPr id="13" name="Immagine 8"/>
          <p:cNvPicPr>
            <a:picLocks noChangeAspect="1"/>
          </p:cNvPicPr>
          <p:nvPr userDrawn="1"/>
        </p:nvPicPr>
        <p:blipFill>
          <a:blip r:embed="rId2" cstate="print">
            <a:alphaModFix/>
            <a:duotone>
              <a:schemeClr val="accent2">
                <a:shade val="45000"/>
                <a:satMod val="135000"/>
              </a:schemeClr>
              <a:prstClr val="white"/>
            </a:duotone>
          </a:blip>
          <a:srcRect/>
          <a:stretch>
            <a:fillRect/>
          </a:stretch>
        </p:blipFill>
        <p:spPr>
          <a:xfrm>
            <a:off x="323528" y="476672"/>
            <a:ext cx="8460000" cy="131760"/>
          </a:xfrm>
          <a:prstGeom prst="rect">
            <a:avLst/>
          </a:prstGeom>
          <a:noFill/>
          <a:ln>
            <a:noFill/>
          </a:ln>
        </p:spPr>
      </p:pic>
      <p:pic>
        <p:nvPicPr>
          <p:cNvPr id="15" name="Picture 14" descr="lcoll_logo3_small.gi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829" y="9203"/>
            <a:ext cx="469029" cy="497592"/>
          </a:xfrm>
          <a:prstGeom prst="rect">
            <a:avLst/>
          </a:prstGeom>
        </p:spPr>
      </p:pic>
      <p:pic>
        <p:nvPicPr>
          <p:cNvPr id="16" name="Picture 15" descr="CERN-logo.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3076" y="0"/>
            <a:ext cx="469029" cy="468248"/>
          </a:xfrm>
          <a:prstGeom prst="rect">
            <a:avLst/>
          </a:prstGeom>
        </p:spPr>
      </p:pic>
      <p:pic>
        <p:nvPicPr>
          <p:cNvPr id="19" name="Picture 18" descr="logo_infn.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395120" y="0"/>
            <a:ext cx="748880" cy="476672"/>
          </a:xfrm>
          <a:prstGeom prst="rect">
            <a:avLst/>
          </a:prstGeom>
        </p:spPr>
      </p:pic>
      <p:pic>
        <p:nvPicPr>
          <p:cNvPr id="20" name="Immagine 1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87559" y="81009"/>
            <a:ext cx="752469" cy="325392"/>
          </a:xfrm>
          <a:prstGeom prst="rect">
            <a:avLst/>
          </a:prstGeom>
        </p:spPr>
      </p:pic>
      <p:pic>
        <p:nvPicPr>
          <p:cNvPr id="22" name="Picture 8" descr="logUA9small.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245706" y="858"/>
            <a:ext cx="803565" cy="514281"/>
          </a:xfrm>
          <a:prstGeom prst="rect">
            <a:avLst/>
          </a:prstGeom>
        </p:spPr>
      </p:pic>
      <p:pic>
        <p:nvPicPr>
          <p:cNvPr id="23" name="Picture 15" descr="Sapienza.jpg"/>
          <p:cNvPicPr>
            <a:picLocks noChangeAspect="1"/>
          </p:cNvPicPr>
          <p:nvPr userDrawn="1"/>
        </p:nvPicPr>
        <p:blipFill rotWithShape="1">
          <a:blip r:embed="rId8">
            <a:extLst>
              <a:ext uri="{28A0092B-C50C-407E-A947-70E740481C1C}">
                <a14:useLocalDpi xmlns:a14="http://schemas.microsoft.com/office/drawing/2010/main" val="0"/>
              </a:ext>
            </a:extLst>
          </a:blip>
          <a:srcRect r="73585"/>
          <a:stretch/>
        </p:blipFill>
        <p:spPr>
          <a:xfrm>
            <a:off x="8020172" y="9203"/>
            <a:ext cx="382461" cy="456924"/>
          </a:xfrm>
          <a:prstGeom prst="rect">
            <a:avLst/>
          </a:prstGeom>
        </p:spPr>
      </p:pic>
    </p:spTree>
    <p:extLst>
      <p:ext uri="{BB962C8B-B14F-4D97-AF65-F5344CB8AC3E}">
        <p14:creationId xmlns:p14="http://schemas.microsoft.com/office/powerpoint/2010/main" val="248682443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Date Placeholder 2"/>
          <p:cNvSpPr>
            <a:spLocks noGrp="1"/>
          </p:cNvSpPr>
          <p:nvPr>
            <p:ph type="dt" sz="half" idx="10"/>
          </p:nvPr>
        </p:nvSpPr>
        <p:spPr/>
        <p:txBody>
          <a:bodyPr/>
          <a:lstStyle/>
          <a:p>
            <a:r>
              <a:rPr lang="it-IT" smtClean="0"/>
              <a:t>18/10/2016</a:t>
            </a:r>
            <a:endParaRPr lang="en-US"/>
          </a:p>
        </p:txBody>
      </p:sp>
      <p:sp>
        <p:nvSpPr>
          <p:cNvPr id="4" name="Footer Placeholder 3"/>
          <p:cNvSpPr>
            <a:spLocks noGrp="1"/>
          </p:cNvSpPr>
          <p:nvPr>
            <p:ph type="ftr" sz="quarter" idx="11"/>
          </p:nvPr>
        </p:nvSpPr>
        <p:spPr/>
        <p:txBody>
          <a:bodyPr/>
          <a:lstStyle/>
          <a:p>
            <a:r>
              <a:rPr lang="en-US" smtClean="0"/>
              <a:t>R. Rossi - Crystal-assisted Collimation</a:t>
            </a:r>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pPr/>
              <a:t>‹n.›</a:t>
            </a:fld>
            <a:endParaRPr lang="en-US"/>
          </a:p>
        </p:txBody>
      </p:sp>
      <p:pic>
        <p:nvPicPr>
          <p:cNvPr id="9" name="Immagine 8"/>
          <p:cNvPicPr>
            <a:picLocks noChangeAspect="1"/>
          </p:cNvPicPr>
          <p:nvPr userDrawn="1"/>
        </p:nvPicPr>
        <p:blipFill>
          <a:blip r:embed="rId2" cstate="print">
            <a:alphaModFix/>
            <a:duotone>
              <a:schemeClr val="accent2">
                <a:shade val="45000"/>
                <a:satMod val="135000"/>
              </a:schemeClr>
              <a:prstClr val="white"/>
            </a:duotone>
          </a:blip>
          <a:srcRect/>
          <a:stretch>
            <a:fillRect/>
          </a:stretch>
        </p:blipFill>
        <p:spPr>
          <a:xfrm>
            <a:off x="323528" y="476672"/>
            <a:ext cx="8460000" cy="131760"/>
          </a:xfrm>
          <a:prstGeom prst="rect">
            <a:avLst/>
          </a:prstGeom>
          <a:noFill/>
          <a:ln>
            <a:noFill/>
          </a:ln>
        </p:spPr>
      </p:pic>
      <p:pic>
        <p:nvPicPr>
          <p:cNvPr id="11" name="Picture 10" descr="lcoll_logo3_small.gi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829" y="9203"/>
            <a:ext cx="469029" cy="497592"/>
          </a:xfrm>
          <a:prstGeom prst="rect">
            <a:avLst/>
          </a:prstGeom>
        </p:spPr>
      </p:pic>
      <p:pic>
        <p:nvPicPr>
          <p:cNvPr id="12" name="Picture 11" descr="CERN-logo.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3076" y="0"/>
            <a:ext cx="469029" cy="468248"/>
          </a:xfrm>
          <a:prstGeom prst="rect">
            <a:avLst/>
          </a:prstGeom>
        </p:spPr>
      </p:pic>
      <p:pic>
        <p:nvPicPr>
          <p:cNvPr id="15" name="Picture 14" descr="logo_infn.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395120" y="0"/>
            <a:ext cx="748880" cy="476672"/>
          </a:xfrm>
          <a:prstGeom prst="rect">
            <a:avLst/>
          </a:prstGeom>
        </p:spPr>
      </p:pic>
      <p:pic>
        <p:nvPicPr>
          <p:cNvPr id="16" name="Immagine 1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87559" y="81009"/>
            <a:ext cx="752469" cy="325392"/>
          </a:xfrm>
          <a:prstGeom prst="rect">
            <a:avLst/>
          </a:prstGeom>
        </p:spPr>
      </p:pic>
      <p:pic>
        <p:nvPicPr>
          <p:cNvPr id="18" name="Picture 8" descr="logUA9small.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245706" y="858"/>
            <a:ext cx="803565" cy="514281"/>
          </a:xfrm>
          <a:prstGeom prst="rect">
            <a:avLst/>
          </a:prstGeom>
        </p:spPr>
      </p:pic>
      <p:pic>
        <p:nvPicPr>
          <p:cNvPr id="19" name="Picture 15" descr="Sapienza.jpg"/>
          <p:cNvPicPr>
            <a:picLocks noChangeAspect="1"/>
          </p:cNvPicPr>
          <p:nvPr userDrawn="1"/>
        </p:nvPicPr>
        <p:blipFill rotWithShape="1">
          <a:blip r:embed="rId8">
            <a:extLst>
              <a:ext uri="{28A0092B-C50C-407E-A947-70E740481C1C}">
                <a14:useLocalDpi xmlns:a14="http://schemas.microsoft.com/office/drawing/2010/main" val="0"/>
              </a:ext>
            </a:extLst>
          </a:blip>
          <a:srcRect r="73585"/>
          <a:stretch/>
        </p:blipFill>
        <p:spPr>
          <a:xfrm>
            <a:off x="8020172" y="9203"/>
            <a:ext cx="382461" cy="456924"/>
          </a:xfrm>
          <a:prstGeom prst="rect">
            <a:avLst/>
          </a:prstGeom>
        </p:spPr>
      </p:pic>
    </p:spTree>
    <p:extLst>
      <p:ext uri="{BB962C8B-B14F-4D97-AF65-F5344CB8AC3E}">
        <p14:creationId xmlns:p14="http://schemas.microsoft.com/office/powerpoint/2010/main" val="108471299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it-IT" smtClean="0"/>
              <a:t>18/10/2016</a:t>
            </a:r>
            <a:endParaRPr lang="en-US"/>
          </a:p>
        </p:txBody>
      </p:sp>
      <p:sp>
        <p:nvSpPr>
          <p:cNvPr id="3" name="Footer Placeholder 2"/>
          <p:cNvSpPr>
            <a:spLocks noGrp="1"/>
          </p:cNvSpPr>
          <p:nvPr>
            <p:ph type="ftr" sz="quarter" idx="11"/>
          </p:nvPr>
        </p:nvSpPr>
        <p:spPr/>
        <p:txBody>
          <a:bodyPr/>
          <a:lstStyle/>
          <a:p>
            <a:r>
              <a:rPr lang="en-US" smtClean="0"/>
              <a:t>R. Rossi - Crystal-assisted Collimation</a:t>
            </a:r>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pPr/>
              <a:t>‹n.›</a:t>
            </a:fld>
            <a:endParaRPr lang="en-US"/>
          </a:p>
        </p:txBody>
      </p:sp>
      <p:pic>
        <p:nvPicPr>
          <p:cNvPr id="8" name="Immagine 8"/>
          <p:cNvPicPr>
            <a:picLocks noChangeAspect="1"/>
          </p:cNvPicPr>
          <p:nvPr userDrawn="1"/>
        </p:nvPicPr>
        <p:blipFill>
          <a:blip r:embed="rId2" cstate="print">
            <a:alphaModFix/>
            <a:duotone>
              <a:schemeClr val="accent2">
                <a:shade val="45000"/>
                <a:satMod val="135000"/>
              </a:schemeClr>
              <a:prstClr val="white"/>
            </a:duotone>
          </a:blip>
          <a:srcRect/>
          <a:stretch>
            <a:fillRect/>
          </a:stretch>
        </p:blipFill>
        <p:spPr>
          <a:xfrm>
            <a:off x="323528" y="476672"/>
            <a:ext cx="8460000" cy="131760"/>
          </a:xfrm>
          <a:prstGeom prst="rect">
            <a:avLst/>
          </a:prstGeom>
          <a:noFill/>
          <a:ln>
            <a:noFill/>
          </a:ln>
        </p:spPr>
      </p:pic>
      <p:pic>
        <p:nvPicPr>
          <p:cNvPr id="10" name="Picture 9" descr="lcoll_logo3_small.gi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829" y="9203"/>
            <a:ext cx="469029" cy="497592"/>
          </a:xfrm>
          <a:prstGeom prst="rect">
            <a:avLst/>
          </a:prstGeom>
        </p:spPr>
      </p:pic>
      <p:pic>
        <p:nvPicPr>
          <p:cNvPr id="11" name="Picture 10" descr="CERN-logo.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3076" y="0"/>
            <a:ext cx="469029" cy="468248"/>
          </a:xfrm>
          <a:prstGeom prst="rect">
            <a:avLst/>
          </a:prstGeom>
        </p:spPr>
      </p:pic>
      <p:pic>
        <p:nvPicPr>
          <p:cNvPr id="14" name="Picture 13" descr="logo_infn.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395120" y="0"/>
            <a:ext cx="748880" cy="476672"/>
          </a:xfrm>
          <a:prstGeom prst="rect">
            <a:avLst/>
          </a:prstGeom>
        </p:spPr>
      </p:pic>
      <p:pic>
        <p:nvPicPr>
          <p:cNvPr id="15" name="Immagine 1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87559" y="81009"/>
            <a:ext cx="752469" cy="325392"/>
          </a:xfrm>
          <a:prstGeom prst="rect">
            <a:avLst/>
          </a:prstGeom>
        </p:spPr>
      </p:pic>
      <p:pic>
        <p:nvPicPr>
          <p:cNvPr id="17" name="Picture 8" descr="logUA9small.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245706" y="858"/>
            <a:ext cx="803565" cy="514281"/>
          </a:xfrm>
          <a:prstGeom prst="rect">
            <a:avLst/>
          </a:prstGeom>
        </p:spPr>
      </p:pic>
      <p:pic>
        <p:nvPicPr>
          <p:cNvPr id="18" name="Picture 15" descr="Sapienza.jpg"/>
          <p:cNvPicPr>
            <a:picLocks noChangeAspect="1"/>
          </p:cNvPicPr>
          <p:nvPr userDrawn="1"/>
        </p:nvPicPr>
        <p:blipFill rotWithShape="1">
          <a:blip r:embed="rId8">
            <a:extLst>
              <a:ext uri="{28A0092B-C50C-407E-A947-70E740481C1C}">
                <a14:useLocalDpi xmlns:a14="http://schemas.microsoft.com/office/drawing/2010/main" val="0"/>
              </a:ext>
            </a:extLst>
          </a:blip>
          <a:srcRect r="73585"/>
          <a:stretch/>
        </p:blipFill>
        <p:spPr>
          <a:xfrm>
            <a:off x="8020172" y="9203"/>
            <a:ext cx="382461" cy="456924"/>
          </a:xfrm>
          <a:prstGeom prst="rect">
            <a:avLst/>
          </a:prstGeom>
        </p:spPr>
      </p:pic>
    </p:spTree>
    <p:extLst>
      <p:ext uri="{BB962C8B-B14F-4D97-AF65-F5344CB8AC3E}">
        <p14:creationId xmlns:p14="http://schemas.microsoft.com/office/powerpoint/2010/main" val="124922467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it-IT"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r>
              <a:rPr lang="it-IT" smtClean="0"/>
              <a:t>18/10/2016</a:t>
            </a:r>
            <a:endParaRPr lang="en-US"/>
          </a:p>
        </p:txBody>
      </p:sp>
      <p:sp>
        <p:nvSpPr>
          <p:cNvPr id="6" name="Footer Placeholder 5"/>
          <p:cNvSpPr>
            <a:spLocks noGrp="1"/>
          </p:cNvSpPr>
          <p:nvPr>
            <p:ph type="ftr" sz="quarter" idx="11"/>
          </p:nvPr>
        </p:nvSpPr>
        <p:spPr/>
        <p:txBody>
          <a:bodyPr/>
          <a:lstStyle/>
          <a:p>
            <a:r>
              <a:rPr lang="en-US" smtClean="0"/>
              <a:t>R. Rossi - Crystal-assisted Collimation</a:t>
            </a:r>
            <a:endParaRPr lang="en-US"/>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a:t>‹n.›</a:t>
            </a:fld>
            <a:endParaRPr kumimoji="0" lang="en-US" dirty="0">
              <a:solidFill>
                <a:schemeClr val="accent3">
                  <a:shade val="75000"/>
                </a:schemeClr>
              </a:solidFill>
            </a:endParaRPr>
          </a:p>
        </p:txBody>
      </p:sp>
      <p:pic>
        <p:nvPicPr>
          <p:cNvPr id="12" name="Picture 11" descr="lcoll_logo3_small.gi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29" y="9203"/>
            <a:ext cx="469029" cy="497592"/>
          </a:xfrm>
          <a:prstGeom prst="rect">
            <a:avLst/>
          </a:prstGeom>
        </p:spPr>
      </p:pic>
      <p:pic>
        <p:nvPicPr>
          <p:cNvPr id="13" name="Picture 12" descr="CERN-logo.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53076" y="0"/>
            <a:ext cx="469029" cy="468248"/>
          </a:xfrm>
          <a:prstGeom prst="rect">
            <a:avLst/>
          </a:prstGeom>
        </p:spPr>
      </p:pic>
      <p:pic>
        <p:nvPicPr>
          <p:cNvPr id="16" name="Picture 15" descr="logo_infn.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95120" y="0"/>
            <a:ext cx="748880" cy="476672"/>
          </a:xfrm>
          <a:prstGeom prst="rect">
            <a:avLst/>
          </a:prstGeom>
        </p:spPr>
      </p:pic>
      <p:pic>
        <p:nvPicPr>
          <p:cNvPr id="17" name="Immagine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7559" y="81009"/>
            <a:ext cx="752469" cy="325392"/>
          </a:xfrm>
          <a:prstGeom prst="rect">
            <a:avLst/>
          </a:prstGeom>
        </p:spPr>
      </p:pic>
      <p:pic>
        <p:nvPicPr>
          <p:cNvPr id="18" name="Picture 8" descr="logUA9small.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245706" y="858"/>
            <a:ext cx="803565" cy="514281"/>
          </a:xfrm>
          <a:prstGeom prst="rect">
            <a:avLst/>
          </a:prstGeom>
        </p:spPr>
      </p:pic>
      <p:pic>
        <p:nvPicPr>
          <p:cNvPr id="19" name="Picture 15" descr="Sapienza.jpg"/>
          <p:cNvPicPr>
            <a:picLocks noChangeAspect="1"/>
          </p:cNvPicPr>
          <p:nvPr userDrawn="1"/>
        </p:nvPicPr>
        <p:blipFill rotWithShape="1">
          <a:blip r:embed="rId7">
            <a:extLst>
              <a:ext uri="{28A0092B-C50C-407E-A947-70E740481C1C}">
                <a14:useLocalDpi xmlns:a14="http://schemas.microsoft.com/office/drawing/2010/main" val="0"/>
              </a:ext>
            </a:extLst>
          </a:blip>
          <a:srcRect r="73585"/>
          <a:stretch/>
        </p:blipFill>
        <p:spPr>
          <a:xfrm>
            <a:off x="8020172" y="9203"/>
            <a:ext cx="382461" cy="456924"/>
          </a:xfrm>
          <a:prstGeom prst="rect">
            <a:avLst/>
          </a:prstGeom>
        </p:spPr>
      </p:pic>
    </p:spTree>
    <p:extLst>
      <p:ext uri="{BB962C8B-B14F-4D97-AF65-F5344CB8AC3E}">
        <p14:creationId xmlns:p14="http://schemas.microsoft.com/office/powerpoint/2010/main" val="121822031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487775"/>
          </a:xfrm>
          <a:prstGeom prst="rect">
            <a:avLst/>
          </a:prstGeom>
        </p:spPr>
        <p:txBody>
          <a:bodyPr vert="horz" lIns="91440" tIns="45720" rIns="91440" bIns="45720" rtlCol="0" anchor="ctr">
            <a:noAutofit/>
          </a:bodyPr>
          <a:lstStyle/>
          <a:p>
            <a:r>
              <a:rPr lang="it-IT" smtClean="0"/>
              <a:t>Click to edit Master title style</a:t>
            </a:r>
            <a:endParaRPr lang="en-US" dirty="0"/>
          </a:p>
        </p:txBody>
      </p:sp>
      <p:sp>
        <p:nvSpPr>
          <p:cNvPr id="3" name="Text Placeholder 2"/>
          <p:cNvSpPr>
            <a:spLocks noGrp="1"/>
          </p:cNvSpPr>
          <p:nvPr>
            <p:ph type="body" idx="1"/>
          </p:nvPr>
        </p:nvSpPr>
        <p:spPr>
          <a:xfrm>
            <a:off x="457200" y="498320"/>
            <a:ext cx="8229600" cy="3394472"/>
          </a:xfrm>
          <a:prstGeom prst="rect">
            <a:avLst/>
          </a:prstGeom>
        </p:spPr>
        <p:txBody>
          <a:bodyPr vert="horz" lIns="91440" tIns="45720" rIns="91440" bIns="45720" rtlCol="0">
            <a:normAutofit/>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dirty="0"/>
          </a:p>
        </p:txBody>
      </p:sp>
      <p:sp>
        <p:nvSpPr>
          <p:cNvPr id="4" name="Date Placeholder 3"/>
          <p:cNvSpPr>
            <a:spLocks noGrp="1"/>
          </p:cNvSpPr>
          <p:nvPr>
            <p:ph type="dt" sz="half" idx="2"/>
          </p:nvPr>
        </p:nvSpPr>
        <p:spPr>
          <a:xfrm>
            <a:off x="0" y="5041107"/>
            <a:ext cx="1969371" cy="111545"/>
          </a:xfrm>
          <a:prstGeom prst="rect">
            <a:avLst/>
          </a:prstGeom>
        </p:spPr>
        <p:txBody>
          <a:bodyPr vert="horz" lIns="91440" tIns="45720" rIns="91440" bIns="45720" rtlCol="0" anchor="ctr"/>
          <a:lstStyle>
            <a:lvl1pPr algn="l">
              <a:defRPr sz="800">
                <a:solidFill>
                  <a:schemeClr val="tx1">
                    <a:tint val="75000"/>
                  </a:schemeClr>
                </a:solidFill>
              </a:defRPr>
            </a:lvl1pPr>
          </a:lstStyle>
          <a:p>
            <a:r>
              <a:rPr lang="it-IT" smtClean="0"/>
              <a:t>18/10/2016</a:t>
            </a:r>
            <a:endParaRPr lang="en-US" dirty="0"/>
          </a:p>
        </p:txBody>
      </p:sp>
      <p:sp>
        <p:nvSpPr>
          <p:cNvPr id="5" name="Footer Placeholder 4"/>
          <p:cNvSpPr>
            <a:spLocks noGrp="1"/>
          </p:cNvSpPr>
          <p:nvPr>
            <p:ph type="ftr" sz="quarter" idx="3"/>
          </p:nvPr>
        </p:nvSpPr>
        <p:spPr>
          <a:xfrm>
            <a:off x="1969371" y="5041108"/>
            <a:ext cx="5041029" cy="102392"/>
          </a:xfrm>
          <a:prstGeom prst="rect">
            <a:avLst/>
          </a:prstGeom>
        </p:spPr>
        <p:txBody>
          <a:bodyPr vert="horz" lIns="91440" tIns="45720" rIns="91440" bIns="45720" rtlCol="0" anchor="ctr"/>
          <a:lstStyle>
            <a:lvl1pPr algn="ctr">
              <a:defRPr sz="800">
                <a:solidFill>
                  <a:schemeClr val="tx1">
                    <a:tint val="75000"/>
                  </a:schemeClr>
                </a:solidFill>
              </a:defRPr>
            </a:lvl1pPr>
          </a:lstStyle>
          <a:p>
            <a:r>
              <a:rPr lang="en-US" smtClean="0"/>
              <a:t>R. Rossi - Crystal-assisted Collimation</a:t>
            </a:r>
            <a:endParaRPr lang="en-US" dirty="0"/>
          </a:p>
        </p:txBody>
      </p:sp>
      <p:sp>
        <p:nvSpPr>
          <p:cNvPr id="6" name="Slide Number Placeholder 5"/>
          <p:cNvSpPr>
            <a:spLocks noGrp="1"/>
          </p:cNvSpPr>
          <p:nvPr>
            <p:ph type="sldNum" sz="quarter" idx="4"/>
          </p:nvPr>
        </p:nvSpPr>
        <p:spPr>
          <a:xfrm>
            <a:off x="7010400" y="5041108"/>
            <a:ext cx="2133600" cy="102392"/>
          </a:xfrm>
          <a:prstGeom prst="rect">
            <a:avLst/>
          </a:prstGeom>
        </p:spPr>
        <p:txBody>
          <a:bodyPr vert="horz" lIns="91440" tIns="45720" rIns="91440" bIns="45720" rtlCol="0" anchor="ctr"/>
          <a:lstStyle>
            <a:lvl1pPr algn="r">
              <a:defRPr sz="800">
                <a:solidFill>
                  <a:schemeClr val="tx1">
                    <a:tint val="75000"/>
                  </a:schemeClr>
                </a:solidFill>
              </a:defRPr>
            </a:lvl1pPr>
          </a:lstStyle>
          <a:p>
            <a:fld id="{2066355A-084C-D24E-9AD2-7E4FC41EA627}" type="slidenum">
              <a:rPr lang="en-US" smtClean="0"/>
              <a:pPr/>
              <a:t>‹n.›</a:t>
            </a:fld>
            <a:endParaRPr lang="en-US" dirty="0"/>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67" r:id="rId1"/>
    <p:sldLayoutId id="2147493456" r:id="rId2"/>
    <p:sldLayoutId id="2147493457" r:id="rId3"/>
    <p:sldLayoutId id="2147493458" r:id="rId4"/>
    <p:sldLayoutId id="2147493459" r:id="rId5"/>
    <p:sldLayoutId id="2147493460" r:id="rId6"/>
    <p:sldLayoutId id="2147493461" r:id="rId7"/>
    <p:sldLayoutId id="2147493462" r:id="rId8"/>
    <p:sldLayoutId id="2147493463" r:id="rId9"/>
    <p:sldLayoutId id="2147493464" r:id="rId10"/>
    <p:sldLayoutId id="2147493465" r:id="rId11"/>
    <p:sldLayoutId id="2147493466" r:id="rId12"/>
    <p:sldLayoutId id="2147493468" r:id="rId13"/>
  </p:sldLayoutIdLst>
  <p:timing>
    <p:tnLst>
      <p:par>
        <p:cTn id="1" dur="indefinite" restart="never" nodeType="tmRoot"/>
      </p:par>
    </p:tnLst>
  </p:timing>
  <p:hf hdr="0"/>
  <p:txStyles>
    <p:titleStyle>
      <a:lvl1pPr algn="ctr" defTabSz="4572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jp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png"/><Relationship Id="rId5" Type="http://schemas.openxmlformats.org/officeDocument/2006/relationships/image" Target="../media/image21.jpg"/><Relationship Id="rId6" Type="http://schemas.openxmlformats.org/officeDocument/2006/relationships/image" Target="../media/image22.jpg"/><Relationship Id="rId7" Type="http://schemas.openxmlformats.org/officeDocument/2006/relationships/image" Target="../media/image23.jpg"/><Relationship Id="rId8" Type="http://schemas.openxmlformats.org/officeDocument/2006/relationships/image" Target="../media/image24.jpe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emf"/><Relationship Id="rId5" Type="http://schemas.openxmlformats.org/officeDocument/2006/relationships/image" Target="../media/image27.emf"/><Relationship Id="rId6" Type="http://schemas.openxmlformats.org/officeDocument/2006/relationships/image" Target="../media/image28.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emf"/><Relationship Id="rId1" Type="http://schemas.openxmlformats.org/officeDocument/2006/relationships/slideLayout" Target="../slideLayouts/slideLayout3.xml"/><Relationship Id="rId2" Type="http://schemas.openxmlformats.org/officeDocument/2006/relationships/image" Target="../media/image29.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emf"/><Relationship Id="rId3" Type="http://schemas.openxmlformats.org/officeDocument/2006/relationships/image" Target="../media/image33.emf"/></Relationships>
</file>

<file path=ppt/slides/_rels/slide18.xml.rels><?xml version="1.0" encoding="UTF-8" standalone="yes"?>
<Relationships xmlns="http://schemas.openxmlformats.org/package/2006/relationships"><Relationship Id="rId3" Type="http://schemas.openxmlformats.org/officeDocument/2006/relationships/image" Target="../media/image34.gif"/><Relationship Id="rId4" Type="http://schemas.openxmlformats.org/officeDocument/2006/relationships/image" Target="../media/image35.gif"/><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6.emf"/><Relationship Id="rId3" Type="http://schemas.openxmlformats.org/officeDocument/2006/relationships/image" Target="../media/image37.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8.emf"/><Relationship Id="rId3" Type="http://schemas.openxmlformats.org/officeDocument/2006/relationships/image" Target="../media/image39.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0.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gif"/><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jpeg"/><Relationship Id="rId8" Type="http://schemas.openxmlformats.org/officeDocument/2006/relationships/image" Target="../media/image46.png"/><Relationship Id="rId9" Type="http://schemas.openxmlformats.org/officeDocument/2006/relationships/image" Target="../media/image47.emf"/><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jpeg"/><Relationship Id="rId6" Type="http://schemas.openxmlformats.org/officeDocument/2006/relationships/image" Target="../media/image52.png"/><Relationship Id="rId7" Type="http://schemas.openxmlformats.org/officeDocument/2006/relationships/image" Target="../media/image53.png"/><Relationship Id="rId1" Type="http://schemas.openxmlformats.org/officeDocument/2006/relationships/slideLayout" Target="../slideLayouts/slideLayout3.xml"/><Relationship Id="rId2"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54.emf"/><Relationship Id="rId9" Type="http://schemas.openxmlformats.org/officeDocument/2006/relationships/image" Target="../media/image55.png"/><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6.emf"/><Relationship Id="rId3" Type="http://schemas.openxmlformats.org/officeDocument/2006/relationships/image" Target="../media/image5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7.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8.gif"/><Relationship Id="rId3" Type="http://schemas.openxmlformats.org/officeDocument/2006/relationships/image" Target="../media/image59.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0.emf"/><Relationship Id="rId3" Type="http://schemas.openxmlformats.org/officeDocument/2006/relationships/image" Target="../media/image61.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6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lhc-collimation-upgrade-spec.web.cern.ch/LHC-Collimation-Upgrade-Spec/H8_input.php"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emf"/><Relationship Id="rId6"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p:txBody>
          <a:bodyPr>
            <a:normAutofit/>
          </a:bodyPr>
          <a:lstStyle/>
          <a:p>
            <a:r>
              <a:rPr lang="en-GB" dirty="0"/>
              <a:t>C</a:t>
            </a:r>
            <a:r>
              <a:rPr lang="en-GB" dirty="0" smtClean="0"/>
              <a:t>rystal-assisted collimation at the LHC</a:t>
            </a:r>
            <a:endParaRPr lang="en-GB" dirty="0"/>
          </a:p>
        </p:txBody>
      </p:sp>
      <p:sp>
        <p:nvSpPr>
          <p:cNvPr id="10" name="Text Placeholder 9"/>
          <p:cNvSpPr>
            <a:spLocks noGrp="1"/>
          </p:cNvSpPr>
          <p:nvPr>
            <p:ph type="body" sz="quarter" idx="14"/>
          </p:nvPr>
        </p:nvSpPr>
        <p:spPr>
          <a:xfrm>
            <a:off x="2483403" y="3105150"/>
            <a:ext cx="5107751" cy="425450"/>
          </a:xfrm>
        </p:spPr>
        <p:txBody>
          <a:bodyPr>
            <a:normAutofit/>
          </a:bodyPr>
          <a:lstStyle/>
          <a:p>
            <a:r>
              <a:rPr lang="en-GB" dirty="0" smtClean="0"/>
              <a:t>18/10/2016 –  PhD Seminars</a:t>
            </a:r>
            <a:endParaRPr lang="en-GB" dirty="0"/>
          </a:p>
        </p:txBody>
      </p:sp>
      <p:sp>
        <p:nvSpPr>
          <p:cNvPr id="11" name="Text Placeholder 10"/>
          <p:cNvSpPr>
            <a:spLocks noGrp="1"/>
          </p:cNvSpPr>
          <p:nvPr>
            <p:ph type="body" sz="quarter" idx="15"/>
          </p:nvPr>
        </p:nvSpPr>
        <p:spPr>
          <a:xfrm>
            <a:off x="2483403" y="3721100"/>
            <a:ext cx="4527550" cy="1201278"/>
          </a:xfrm>
        </p:spPr>
        <p:txBody>
          <a:bodyPr>
            <a:normAutofit fontScale="85000" lnSpcReduction="10000"/>
          </a:bodyPr>
          <a:lstStyle/>
          <a:p>
            <a:r>
              <a:rPr lang="en-GB" sz="2200" dirty="0" smtClean="0"/>
              <a:t>Roberto Rossi</a:t>
            </a:r>
          </a:p>
          <a:p>
            <a:endParaRPr lang="en-GB" dirty="0"/>
          </a:p>
          <a:p>
            <a:r>
              <a:rPr lang="en-GB" dirty="0" smtClean="0"/>
              <a:t>Home </a:t>
            </a:r>
            <a:r>
              <a:rPr lang="en-GB" dirty="0" err="1" smtClean="0"/>
              <a:t>institusion</a:t>
            </a:r>
            <a:r>
              <a:rPr lang="en-GB" dirty="0" smtClean="0"/>
              <a:t> supervisor: </a:t>
            </a:r>
            <a:r>
              <a:rPr lang="en-GB" dirty="0" err="1" smtClean="0"/>
              <a:t>Gianluca</a:t>
            </a:r>
            <a:r>
              <a:rPr lang="en-GB" dirty="0" smtClean="0"/>
              <a:t> </a:t>
            </a:r>
            <a:r>
              <a:rPr lang="en-GB" dirty="0" err="1" smtClean="0"/>
              <a:t>Cavoto</a:t>
            </a:r>
            <a:endParaRPr lang="en-GB" dirty="0" smtClean="0"/>
          </a:p>
          <a:p>
            <a:r>
              <a:rPr lang="en-GB" dirty="0" smtClean="0"/>
              <a:t>CERN supervisors: Stefano </a:t>
            </a:r>
            <a:r>
              <a:rPr lang="en-GB" dirty="0" err="1" smtClean="0"/>
              <a:t>Redaelli</a:t>
            </a:r>
            <a:r>
              <a:rPr lang="en-GB" dirty="0" smtClean="0"/>
              <a:t>, Walter </a:t>
            </a:r>
            <a:r>
              <a:rPr lang="en-GB" dirty="0" err="1" smtClean="0"/>
              <a:t>Scandale</a:t>
            </a:r>
            <a:endParaRPr lang="en-GB" dirty="0"/>
          </a:p>
        </p:txBody>
      </p:sp>
      <p:sp>
        <p:nvSpPr>
          <p:cNvPr id="2" name="Segnaposto data 1"/>
          <p:cNvSpPr>
            <a:spLocks noGrp="1"/>
          </p:cNvSpPr>
          <p:nvPr>
            <p:ph type="dt" sz="half" idx="10"/>
          </p:nvPr>
        </p:nvSpPr>
        <p:spPr/>
        <p:txBody>
          <a:bodyPr/>
          <a:lstStyle/>
          <a:p>
            <a:r>
              <a:rPr lang="it-IT" dirty="0" smtClean="0"/>
              <a:t>18/10/2016</a:t>
            </a:r>
            <a:endParaRPr lang="en-US" dirty="0"/>
          </a:p>
        </p:txBody>
      </p:sp>
      <p:sp>
        <p:nvSpPr>
          <p:cNvPr id="3" name="Segnaposto piè di pagina 2"/>
          <p:cNvSpPr>
            <a:spLocks noGrp="1"/>
          </p:cNvSpPr>
          <p:nvPr>
            <p:ph type="ftr" sz="quarter" idx="11"/>
          </p:nvPr>
        </p:nvSpPr>
        <p:spPr/>
        <p:txBody>
          <a:bodyPr/>
          <a:lstStyle/>
          <a:p>
            <a:r>
              <a:rPr lang="en-US" dirty="0" smtClean="0"/>
              <a:t>R. Rossi - Crystal-assisted Collimation</a:t>
            </a:r>
            <a:endParaRPr lang="en-US" dirty="0"/>
          </a:p>
        </p:txBody>
      </p:sp>
      <p:sp>
        <p:nvSpPr>
          <p:cNvPr id="4" name="Segnaposto numero diapositiva 3"/>
          <p:cNvSpPr>
            <a:spLocks noGrp="1"/>
          </p:cNvSpPr>
          <p:nvPr>
            <p:ph type="sldNum" sz="quarter" idx="12"/>
          </p:nvPr>
        </p:nvSpPr>
        <p:spPr/>
        <p:txBody>
          <a:bodyPr/>
          <a:lstStyle/>
          <a:p>
            <a:fld id="{AF88E988-FB04-AB4E-BE5A-59F242AF7F7A}" type="slidenum">
              <a:rPr lang="en-US" smtClean="0"/>
              <a:pPr/>
              <a:t>1</a:t>
            </a:fld>
            <a:endParaRPr lang="en-US" dirty="0"/>
          </a:p>
        </p:txBody>
      </p:sp>
    </p:spTree>
    <p:extLst>
      <p:ext uri="{BB962C8B-B14F-4D97-AF65-F5344CB8AC3E}">
        <p14:creationId xmlns:p14="http://schemas.microsoft.com/office/powerpoint/2010/main" val="8592583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Can crystal be used in LHC?</a:t>
            </a:r>
            <a:endParaRPr lang="en-GB" dirty="0"/>
          </a:p>
        </p:txBody>
      </p:sp>
      <p:sp>
        <p:nvSpPr>
          <p:cNvPr id="3" name="Segnaposto contenuto 2"/>
          <p:cNvSpPr>
            <a:spLocks noGrp="1"/>
          </p:cNvSpPr>
          <p:nvPr>
            <p:ph idx="1"/>
          </p:nvPr>
        </p:nvSpPr>
        <p:spPr>
          <a:xfrm>
            <a:off x="0" y="498320"/>
            <a:ext cx="9144000" cy="769763"/>
          </a:xfrm>
        </p:spPr>
        <p:txBody>
          <a:bodyPr>
            <a:normAutofit/>
          </a:bodyPr>
          <a:lstStyle/>
          <a:p>
            <a:pPr marL="0" indent="0" algn="ctr">
              <a:buNone/>
            </a:pPr>
            <a:r>
              <a:rPr lang="en-GB" sz="1600" dirty="0" smtClean="0"/>
              <a:t>For </a:t>
            </a:r>
            <a:r>
              <a:rPr lang="en-GB" sz="1600" dirty="0" smtClean="0"/>
              <a:t>the future HL-LHC an upgrade of the actual collimation system is required </a:t>
            </a:r>
          </a:p>
          <a:p>
            <a:pPr marL="0" indent="0">
              <a:buNone/>
            </a:pPr>
            <a:endParaRPr lang="en-GB" sz="1600" dirty="0"/>
          </a:p>
        </p:txBody>
      </p:sp>
      <p:sp>
        <p:nvSpPr>
          <p:cNvPr id="4" name="Segnaposto data 3"/>
          <p:cNvSpPr>
            <a:spLocks noGrp="1"/>
          </p:cNvSpPr>
          <p:nvPr>
            <p:ph type="dt" sz="half" idx="10"/>
          </p:nvPr>
        </p:nvSpPr>
        <p:spPr/>
        <p:txBody>
          <a:bodyPr/>
          <a:lstStyle/>
          <a:p>
            <a:r>
              <a:rPr lang="it-IT" dirty="0" smtClean="0"/>
              <a:t>18/10/2016</a:t>
            </a:r>
            <a:endParaRPr lang="en-US" dirty="0"/>
          </a:p>
        </p:txBody>
      </p:sp>
      <p:sp>
        <p:nvSpPr>
          <p:cNvPr id="5" name="Segnaposto piè di pagina 4"/>
          <p:cNvSpPr>
            <a:spLocks noGrp="1"/>
          </p:cNvSpPr>
          <p:nvPr>
            <p:ph type="ftr" sz="quarter" idx="11"/>
          </p:nvPr>
        </p:nvSpPr>
        <p:spPr/>
        <p:txBody>
          <a:bodyPr/>
          <a:lstStyle/>
          <a:p>
            <a:r>
              <a:rPr lang="en-US" dirty="0" smtClean="0"/>
              <a:t>R. Rossi - Crystal-assisted Collimation</a:t>
            </a:r>
            <a:endParaRPr lang="en-US" dirty="0"/>
          </a:p>
        </p:txBody>
      </p:sp>
      <p:sp>
        <p:nvSpPr>
          <p:cNvPr id="6" name="Segnaposto numero diapositiva 5"/>
          <p:cNvSpPr>
            <a:spLocks noGrp="1"/>
          </p:cNvSpPr>
          <p:nvPr>
            <p:ph type="sldNum" sz="quarter" idx="12"/>
          </p:nvPr>
        </p:nvSpPr>
        <p:spPr/>
        <p:txBody>
          <a:bodyPr/>
          <a:lstStyle/>
          <a:p>
            <a:fld id="{2066355A-084C-D24E-9AD2-7E4FC41EA627}" type="slidenum">
              <a:rPr lang="en-US" smtClean="0"/>
              <a:pPr/>
              <a:t>10</a:t>
            </a:fld>
            <a:endParaRPr lang="en-US" dirty="0"/>
          </a:p>
        </p:txBody>
      </p:sp>
      <p:graphicFrame>
        <p:nvGraphicFramePr>
          <p:cNvPr id="7" name="Tabella 6"/>
          <p:cNvGraphicFramePr>
            <a:graphicFrameLocks noGrp="1"/>
          </p:cNvGraphicFramePr>
          <p:nvPr>
            <p:extLst>
              <p:ext uri="{D42A27DB-BD31-4B8C-83A1-F6EECF244321}">
                <p14:modId xmlns:p14="http://schemas.microsoft.com/office/powerpoint/2010/main" val="1140384172"/>
              </p:ext>
            </p:extLst>
          </p:nvPr>
        </p:nvGraphicFramePr>
        <p:xfrm>
          <a:off x="799710" y="791661"/>
          <a:ext cx="7544580" cy="914400"/>
        </p:xfrm>
        <a:graphic>
          <a:graphicData uri="http://schemas.openxmlformats.org/drawingml/2006/table">
            <a:tbl>
              <a:tblPr firstRow="1" bandRow="1">
                <a:tableStyleId>{2D5ABB26-0587-4C30-8999-92F81FD0307C}</a:tableStyleId>
              </a:tblPr>
              <a:tblGrid>
                <a:gridCol w="2807327"/>
                <a:gridCol w="3007605"/>
                <a:gridCol w="1729648"/>
              </a:tblGrid>
              <a:tr h="311072">
                <a:tc>
                  <a:txBody>
                    <a:bodyPr/>
                    <a:lstStyle/>
                    <a:p>
                      <a:pPr algn="l"/>
                      <a:r>
                        <a:rPr lang="en-GB" sz="1600" u="sng" dirty="0" smtClean="0">
                          <a:solidFill>
                            <a:schemeClr val="accent5">
                              <a:lumMod val="75000"/>
                            </a:schemeClr>
                          </a:solidFill>
                        </a:rPr>
                        <a:t>request</a:t>
                      </a:r>
                      <a:endParaRPr lang="en-GB" sz="1600" u="sng" dirty="0">
                        <a:solidFill>
                          <a:schemeClr val="accent5">
                            <a:lumMod val="75000"/>
                          </a:schemeClr>
                        </a:solidFill>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600" u="sng" dirty="0" smtClean="0">
                          <a:solidFill>
                            <a:schemeClr val="accent5">
                              <a:lumMod val="75000"/>
                            </a:schemeClr>
                          </a:solidFill>
                        </a:rPr>
                        <a:t>baseline solution</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l"/>
                      <a:r>
                        <a:rPr lang="en-GB" sz="1600" u="sng" dirty="0" smtClean="0">
                          <a:solidFill>
                            <a:schemeClr val="accent5">
                              <a:lumMod val="75000"/>
                            </a:schemeClr>
                          </a:solidFill>
                        </a:rPr>
                        <a:t>drawback </a:t>
                      </a:r>
                      <a:endParaRPr lang="en-GB" sz="1600" u="sng" dirty="0">
                        <a:solidFill>
                          <a:schemeClr val="accent5">
                            <a:lumMod val="75000"/>
                          </a:schemeClr>
                        </a:solidFill>
                      </a:endParaRPr>
                    </a:p>
                  </a:txBody>
                  <a:tcPr anchor="ctr">
                    <a:lnL>
                      <a:noFill/>
                    </a:lnL>
                    <a:lnR>
                      <a:noFill/>
                    </a:lnR>
                    <a:lnT>
                      <a:noFill/>
                    </a:lnT>
                    <a:lnB>
                      <a:noFill/>
                    </a:lnB>
                    <a:lnTlToBr w="12700" cmpd="sng">
                      <a:noFill/>
                      <a:prstDash val="solid"/>
                    </a:lnTlToBr>
                    <a:lnBlToTr w="12700" cmpd="sng">
                      <a:noFill/>
                      <a:prstDash val="solid"/>
                    </a:lnBlToTr>
                  </a:tcPr>
                </a:tc>
              </a:tr>
              <a:tr h="268653">
                <a:tc>
                  <a:txBody>
                    <a:bodyPr/>
                    <a:lstStyle/>
                    <a:p>
                      <a:pPr algn="l"/>
                      <a:r>
                        <a:rPr lang="en-GB" sz="1300" dirty="0" smtClean="0"/>
                        <a:t>Improve cleaning</a:t>
                      </a:r>
                      <a:r>
                        <a:rPr lang="en-GB" sz="1300" baseline="0" dirty="0" smtClean="0"/>
                        <a:t> performances</a:t>
                      </a:r>
                      <a:endParaRPr lang="en-GB" sz="1300" dirty="0"/>
                    </a:p>
                  </a:txBody>
                  <a:tcPr anchor="ctr">
                    <a:lnL>
                      <a:noFill/>
                    </a:lnL>
                    <a:lnR>
                      <a:noFill/>
                    </a:lnR>
                    <a:lnT>
                      <a:noFill/>
                    </a:lnT>
                    <a:lnB>
                      <a:noFill/>
                    </a:lnB>
                    <a:lnTlToBr w="12700" cmpd="sng">
                      <a:noFill/>
                      <a:prstDash val="solid"/>
                    </a:lnTlToBr>
                    <a:lnBlToTr w="12700" cmpd="sng">
                      <a:noFill/>
                      <a:prstDash val="solid"/>
                    </a:lnBlToTr>
                  </a:tcPr>
                </a:tc>
                <a:tc>
                  <a:txBody>
                    <a:bodyPr/>
                    <a:lstStyle/>
                    <a:p>
                      <a:pPr algn="l"/>
                      <a:r>
                        <a:rPr lang="en-GB" sz="1300" dirty="0" smtClean="0"/>
                        <a:t>11 T dipole with embedded collimator</a:t>
                      </a:r>
                      <a:endParaRPr lang="en-GB" sz="1300" dirty="0"/>
                    </a:p>
                  </a:txBody>
                  <a:tcPr anchor="ctr">
                    <a:lnL>
                      <a:noFill/>
                    </a:lnL>
                    <a:lnR>
                      <a:noFill/>
                    </a:lnR>
                    <a:lnT>
                      <a:noFill/>
                    </a:lnT>
                    <a:lnB>
                      <a:noFill/>
                    </a:lnB>
                    <a:lnTlToBr w="12700" cmpd="sng">
                      <a:noFill/>
                      <a:prstDash val="solid"/>
                    </a:lnTlToBr>
                    <a:lnBlToTr w="12700" cmpd="sng">
                      <a:noFill/>
                      <a:prstDash val="solid"/>
                    </a:lnBlToTr>
                  </a:tcPr>
                </a:tc>
                <a:tc>
                  <a:txBody>
                    <a:bodyPr/>
                    <a:lstStyle/>
                    <a:p>
                      <a:pPr algn="l"/>
                      <a:r>
                        <a:rPr lang="en-GB" sz="1300" dirty="0" smtClean="0"/>
                        <a:t>very</a:t>
                      </a:r>
                      <a:r>
                        <a:rPr lang="en-GB" sz="1300" baseline="0" dirty="0" smtClean="0"/>
                        <a:t> expensive</a:t>
                      </a:r>
                      <a:endParaRPr lang="en-GB" sz="1300" dirty="0"/>
                    </a:p>
                  </a:txBody>
                  <a:tcPr anchor="ctr">
                    <a:lnL>
                      <a:noFill/>
                    </a:lnL>
                    <a:lnR>
                      <a:noFill/>
                    </a:lnR>
                    <a:lnT>
                      <a:noFill/>
                    </a:lnT>
                    <a:lnB>
                      <a:noFill/>
                    </a:lnB>
                    <a:lnTlToBr w="12700" cmpd="sng">
                      <a:noFill/>
                      <a:prstDash val="solid"/>
                    </a:lnTlToBr>
                    <a:lnBlToTr w="12700" cmpd="sng">
                      <a:noFill/>
                      <a:prstDash val="solid"/>
                    </a:lnBlToTr>
                  </a:tcPr>
                </a:tc>
              </a:tr>
              <a:tr h="268653">
                <a:tc>
                  <a:txBody>
                    <a:bodyPr/>
                    <a:lstStyle/>
                    <a:p>
                      <a:pPr algn="l"/>
                      <a:r>
                        <a:rPr lang="en-GB" sz="1300" dirty="0" smtClean="0"/>
                        <a:t>Reduce impedance</a:t>
                      </a:r>
                      <a:endParaRPr lang="en-GB" sz="1300" dirty="0"/>
                    </a:p>
                  </a:txBody>
                  <a:tcPr anchor="ctr">
                    <a:lnL>
                      <a:noFill/>
                    </a:lnL>
                    <a:lnR>
                      <a:noFill/>
                    </a:lnR>
                    <a:lnT>
                      <a:noFill/>
                    </a:lnT>
                    <a:lnB>
                      <a:noFill/>
                    </a:lnB>
                    <a:lnTlToBr w="12700" cmpd="sng">
                      <a:noFill/>
                      <a:prstDash val="solid"/>
                    </a:lnTlToBr>
                    <a:lnBlToTr w="12700" cmpd="sng">
                      <a:noFill/>
                      <a:prstDash val="solid"/>
                    </a:lnBlToTr>
                  </a:tcPr>
                </a:tc>
                <a:tc>
                  <a:txBody>
                    <a:bodyPr/>
                    <a:lstStyle/>
                    <a:p>
                      <a:pPr algn="l"/>
                      <a:r>
                        <a:rPr lang="en-GB" sz="1300" dirty="0" smtClean="0"/>
                        <a:t>New materials for collimators</a:t>
                      </a:r>
                      <a:endParaRPr lang="en-GB" sz="1300" dirty="0"/>
                    </a:p>
                  </a:txBody>
                  <a:tcPr anchor="ctr">
                    <a:lnL>
                      <a:noFill/>
                    </a:lnL>
                    <a:lnR>
                      <a:noFill/>
                    </a:lnR>
                    <a:lnT>
                      <a:noFill/>
                    </a:lnT>
                    <a:lnB>
                      <a:noFill/>
                    </a:lnB>
                    <a:lnTlToBr w="12700" cmpd="sng">
                      <a:noFill/>
                      <a:prstDash val="solid"/>
                    </a:lnTlToBr>
                    <a:lnBlToTr w="12700" cmpd="sng">
                      <a:noFill/>
                      <a:prstDash val="solid"/>
                    </a:lnBlToTr>
                  </a:tcPr>
                </a:tc>
                <a:tc>
                  <a:txBody>
                    <a:bodyPr/>
                    <a:lstStyle/>
                    <a:p>
                      <a:pPr algn="l"/>
                      <a:endParaRPr lang="en-GB" sz="1300" dirty="0"/>
                    </a:p>
                  </a:txBody>
                  <a:tcPr anchor="ctr">
                    <a:lnL>
                      <a:noFill/>
                    </a:lnL>
                    <a:lnR>
                      <a:noFill/>
                    </a:lnR>
                    <a:lnT>
                      <a:noFill/>
                    </a:lnT>
                    <a:lnB>
                      <a:noFill/>
                    </a:lnB>
                    <a:lnTlToBr w="12700" cmpd="sng">
                      <a:noFill/>
                      <a:prstDash val="solid"/>
                    </a:lnTlToBr>
                    <a:lnBlToTr w="12700" cmpd="sng">
                      <a:noFill/>
                      <a:prstDash val="solid"/>
                    </a:lnBlToTr>
                  </a:tcPr>
                </a:tc>
              </a:tr>
            </a:tbl>
          </a:graphicData>
        </a:graphic>
      </p:graphicFrame>
      <p:sp>
        <p:nvSpPr>
          <p:cNvPr id="8" name="CasellaDiTesto 7"/>
          <p:cNvSpPr txBox="1"/>
          <p:nvPr/>
        </p:nvSpPr>
        <p:spPr>
          <a:xfrm>
            <a:off x="0" y="1783140"/>
            <a:ext cx="9144000" cy="338554"/>
          </a:xfrm>
          <a:prstGeom prst="rect">
            <a:avLst/>
          </a:prstGeom>
          <a:noFill/>
        </p:spPr>
        <p:txBody>
          <a:bodyPr wrap="square" rtlCol="0">
            <a:spAutoFit/>
          </a:bodyPr>
          <a:lstStyle/>
          <a:p>
            <a:r>
              <a:rPr lang="en-GB" sz="1600" dirty="0" smtClean="0"/>
              <a:t>Crystal collimation </a:t>
            </a:r>
            <a:r>
              <a:rPr lang="en-GB" sz="1600" i="1" dirty="0" smtClean="0">
                <a:solidFill>
                  <a:schemeClr val="accent3"/>
                </a:solidFill>
              </a:rPr>
              <a:t>can improve the cleaning and reduce the impedance </a:t>
            </a:r>
            <a:r>
              <a:rPr lang="en-GB" sz="1600" dirty="0" smtClean="0"/>
              <a:t>and is one of the </a:t>
            </a:r>
            <a:r>
              <a:rPr lang="en-GB" sz="1600" smtClean="0"/>
              <a:t>R&amp;D </a:t>
            </a:r>
            <a:r>
              <a:rPr lang="en-GB" sz="1600" smtClean="0"/>
              <a:t>subject</a:t>
            </a:r>
            <a:endParaRPr lang="en-GB" sz="1600" dirty="0"/>
          </a:p>
        </p:txBody>
      </p:sp>
      <p:sp>
        <p:nvSpPr>
          <p:cNvPr id="9" name="CasellaDiTesto 8"/>
          <p:cNvSpPr txBox="1"/>
          <p:nvPr/>
        </p:nvSpPr>
        <p:spPr>
          <a:xfrm>
            <a:off x="0" y="2163261"/>
            <a:ext cx="9144000" cy="2800767"/>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sz="1400" u="sng" dirty="0" smtClean="0"/>
              <a:t>Still different challenges has to be addressed</a:t>
            </a:r>
          </a:p>
          <a:p>
            <a:pPr marL="285750" indent="-285750">
              <a:buClr>
                <a:schemeClr val="accent3"/>
              </a:buClr>
              <a:buFont typeface="Wingdings" charset="2"/>
              <a:buChar char="q"/>
            </a:pPr>
            <a:r>
              <a:rPr lang="en-GB" sz="1600" dirty="0" smtClean="0"/>
              <a:t>Can we have a sufficient </a:t>
            </a:r>
            <a:r>
              <a:rPr lang="en-GB" sz="1600" dirty="0"/>
              <a:t>a</a:t>
            </a:r>
            <a:r>
              <a:rPr lang="en-GB" sz="1600" dirty="0" smtClean="0"/>
              <a:t>ngular accuracy?</a:t>
            </a:r>
          </a:p>
          <a:p>
            <a:pPr lvl="1">
              <a:buClr>
                <a:schemeClr val="accent3"/>
              </a:buClr>
            </a:pPr>
            <a:r>
              <a:rPr lang="en-GB" sz="1400" i="1" u="sng" dirty="0" smtClean="0">
                <a:solidFill>
                  <a:schemeClr val="accent1"/>
                </a:solidFill>
              </a:rPr>
              <a:t>The acceptance angle for channeling is 2.5 μrad  @ 6.5 TeV</a:t>
            </a:r>
            <a:r>
              <a:rPr lang="en-GB" sz="1400" i="1" u="sng" dirty="0">
                <a:solidFill>
                  <a:schemeClr val="accent1"/>
                </a:solidFill>
              </a:rPr>
              <a:t> </a:t>
            </a:r>
            <a:r>
              <a:rPr lang="en-US" sz="1400" i="1" dirty="0">
                <a:ea typeface="Wingdings"/>
                <a:cs typeface="Wingdings"/>
                <a:sym typeface="Wingdings"/>
              </a:rPr>
              <a:t> </a:t>
            </a:r>
            <a:r>
              <a:rPr lang="en-US" sz="1400" i="1" dirty="0" smtClean="0">
                <a:ea typeface="Wingdings"/>
                <a:cs typeface="Wingdings"/>
                <a:sym typeface="Wingdings"/>
              </a:rPr>
              <a:t> 	</a:t>
            </a:r>
            <a:r>
              <a:rPr lang="en-GB" sz="1400" i="1" dirty="0" smtClean="0"/>
              <a:t>goniometers with accuracy of 0.1 </a:t>
            </a:r>
            <a:r>
              <a:rPr lang="en-GB" sz="1400" i="1" dirty="0" err="1" smtClean="0"/>
              <a:t>urad</a:t>
            </a:r>
            <a:r>
              <a:rPr lang="en-GB" sz="1400" i="1" dirty="0" smtClean="0"/>
              <a:t> are required 										also stable throughout dynamic machine operation</a:t>
            </a:r>
          </a:p>
          <a:p>
            <a:pPr marL="285750" indent="-285750">
              <a:lnSpc>
                <a:spcPct val="150000"/>
              </a:lnSpc>
              <a:buClr>
                <a:schemeClr val="accent3"/>
              </a:buClr>
              <a:buFont typeface="Wingdings" charset="2"/>
              <a:buChar char="q"/>
            </a:pPr>
            <a:r>
              <a:rPr lang="en-GB" sz="1600" dirty="0" smtClean="0"/>
              <a:t>Can crystal collimation improve the cleaning achieved with the actual system? </a:t>
            </a:r>
          </a:p>
          <a:p>
            <a:pPr marL="285750" indent="-285750">
              <a:lnSpc>
                <a:spcPct val="150000"/>
              </a:lnSpc>
              <a:buClr>
                <a:schemeClr val="accent3"/>
              </a:buClr>
              <a:buFont typeface="Wingdings" charset="2"/>
              <a:buChar char="q"/>
            </a:pPr>
            <a:r>
              <a:rPr lang="en-GB" sz="1600" dirty="0" smtClean="0"/>
              <a:t>Are crystal robust enough to maintain the same efficiency during a year of operation?</a:t>
            </a:r>
          </a:p>
          <a:p>
            <a:pPr lvl="1">
              <a:buClr>
                <a:schemeClr val="accent3"/>
              </a:buClr>
            </a:pPr>
            <a:r>
              <a:rPr lang="en-GB" sz="1400" i="1" dirty="0" smtClean="0"/>
              <a:t>NA62 and </a:t>
            </a:r>
            <a:r>
              <a:rPr lang="en-GB" sz="1400" i="1" dirty="0" err="1" smtClean="0"/>
              <a:t>HiRadMat</a:t>
            </a:r>
            <a:r>
              <a:rPr lang="en-GB" sz="1400" i="1" dirty="0" smtClean="0"/>
              <a:t> showed no damage for an equivalent 2 year LHC operation exposition</a:t>
            </a:r>
            <a:endParaRPr lang="en-GB" sz="1400" i="1" dirty="0"/>
          </a:p>
          <a:p>
            <a:pPr>
              <a:buClr>
                <a:schemeClr val="accent3"/>
              </a:buClr>
            </a:pPr>
            <a:r>
              <a:rPr lang="en-GB" sz="1600" dirty="0" smtClean="0"/>
              <a:t>	</a:t>
            </a:r>
            <a:r>
              <a:rPr lang="en-GB" sz="1400" i="1" dirty="0" smtClean="0"/>
              <a:t>New tests on </a:t>
            </a:r>
            <a:r>
              <a:rPr lang="en-GB" sz="1400" i="1" dirty="0" err="1" smtClean="0"/>
              <a:t>HiRadMat</a:t>
            </a:r>
            <a:r>
              <a:rPr lang="en-GB" sz="1400" i="1" dirty="0" smtClean="0"/>
              <a:t> foreseen for the next year and will give more detail</a:t>
            </a:r>
          </a:p>
          <a:p>
            <a:pPr marL="285750" indent="-285750">
              <a:lnSpc>
                <a:spcPct val="150000"/>
              </a:lnSpc>
              <a:buClr>
                <a:schemeClr val="accent3"/>
              </a:buClr>
              <a:buFont typeface="Wingdings" charset="2"/>
              <a:buChar char="q"/>
            </a:pPr>
            <a:r>
              <a:rPr lang="en-GB" sz="1600" dirty="0" smtClean="0"/>
              <a:t>Can a single collimator absorb all the channeled beam energy?</a:t>
            </a:r>
          </a:p>
          <a:p>
            <a:pPr lvl="1">
              <a:buClr>
                <a:schemeClr val="accent3"/>
              </a:buClr>
            </a:pPr>
            <a:r>
              <a:rPr lang="en-GB" sz="1400" i="1" dirty="0" smtClean="0"/>
              <a:t>High energy confined in a small spot </a:t>
            </a:r>
            <a:r>
              <a:rPr lang="en-US" sz="1400" i="1" dirty="0">
                <a:ea typeface="Wingdings"/>
                <a:cs typeface="Wingdings"/>
                <a:sym typeface="Wingdings"/>
              </a:rPr>
              <a:t> </a:t>
            </a:r>
            <a:r>
              <a:rPr lang="en-GB" sz="1400" i="1" dirty="0" smtClean="0"/>
              <a:t>a mini-dump is under investigation by collimation team </a:t>
            </a:r>
            <a:endParaRPr lang="en-GB" sz="1400" i="1" dirty="0"/>
          </a:p>
        </p:txBody>
      </p:sp>
    </p:spTree>
    <p:extLst>
      <p:ext uri="{BB962C8B-B14F-4D97-AF65-F5344CB8AC3E}">
        <p14:creationId xmlns:p14="http://schemas.microsoft.com/office/powerpoint/2010/main" val="2141680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Where are we?</a:t>
            </a:r>
            <a:endParaRPr lang="en-GB" dirty="0"/>
          </a:p>
        </p:txBody>
      </p:sp>
      <p:sp>
        <p:nvSpPr>
          <p:cNvPr id="3" name="Segnaposto contenuto 2"/>
          <p:cNvSpPr>
            <a:spLocks noGrp="1"/>
          </p:cNvSpPr>
          <p:nvPr>
            <p:ph idx="1"/>
          </p:nvPr>
        </p:nvSpPr>
        <p:spPr>
          <a:xfrm>
            <a:off x="0" y="556143"/>
            <a:ext cx="9144000" cy="3118549"/>
          </a:xfrm>
        </p:spPr>
        <p:txBody>
          <a:bodyPr>
            <a:normAutofit/>
          </a:bodyPr>
          <a:lstStyle/>
          <a:p>
            <a:pPr marL="0" lvl="0" indent="0">
              <a:buNone/>
            </a:pPr>
            <a:endParaRPr lang="en-GB" sz="1600" dirty="0">
              <a:solidFill>
                <a:prstClr val="black"/>
              </a:solidFill>
            </a:endParaRPr>
          </a:p>
          <a:p>
            <a:pPr marL="0" lvl="0" indent="0">
              <a:buNone/>
            </a:pPr>
            <a:r>
              <a:rPr lang="en-GB" sz="1800" dirty="0" smtClean="0">
                <a:solidFill>
                  <a:prstClr val="black"/>
                </a:solidFill>
              </a:rPr>
              <a:t>In recent years several PhD works have been completed in order to provide feasibility studies </a:t>
            </a:r>
            <a:r>
              <a:rPr lang="en-GB" sz="1800" dirty="0" smtClean="0"/>
              <a:t>(</a:t>
            </a:r>
            <a:r>
              <a:rPr lang="en-GB" sz="1800" dirty="0"/>
              <a:t>simulations and/or measurements): </a:t>
            </a:r>
            <a:endParaRPr lang="en-GB" sz="1800" dirty="0" smtClean="0"/>
          </a:p>
          <a:p>
            <a:pPr marL="0" lvl="0" indent="0">
              <a:buNone/>
            </a:pPr>
            <a:endParaRPr lang="en-GB" sz="1800" dirty="0" smtClean="0"/>
          </a:p>
          <a:p>
            <a:pPr marL="0" lvl="0" indent="0">
              <a:buNone/>
            </a:pPr>
            <a:r>
              <a:rPr lang="en-GB" sz="1600" dirty="0"/>
              <a:t>	</a:t>
            </a:r>
            <a:r>
              <a:rPr lang="en-GB" sz="1600" dirty="0" smtClean="0"/>
              <a:t>V</a:t>
            </a:r>
            <a:r>
              <a:rPr lang="en-GB" sz="1600" dirty="0"/>
              <a:t>. </a:t>
            </a:r>
            <a:r>
              <a:rPr lang="en-GB" sz="1600" dirty="0" err="1"/>
              <a:t>Previtali</a:t>
            </a:r>
            <a:r>
              <a:rPr lang="en-GB" sz="1600" dirty="0"/>
              <a:t>: </a:t>
            </a:r>
            <a:r>
              <a:rPr lang="en-GB" sz="1600" dirty="0" smtClean="0"/>
              <a:t>	CERN-THESIS-2010-133 </a:t>
            </a:r>
            <a:r>
              <a:rPr lang="en-GB" sz="1600" dirty="0"/>
              <a:t>(2010, PhD) </a:t>
            </a:r>
            <a:r>
              <a:rPr lang="en-GB" sz="1600" dirty="0" smtClean="0"/>
              <a:t>		</a:t>
            </a:r>
            <a:r>
              <a:rPr lang="en-GB" sz="1400" i="1" dirty="0" smtClean="0"/>
              <a:t>simulation code for </a:t>
            </a:r>
            <a:r>
              <a:rPr lang="en-GB" sz="1400" i="1" dirty="0" err="1" smtClean="0"/>
              <a:t>SixTrack</a:t>
            </a:r>
            <a:endParaRPr lang="en-GB" sz="1400" i="1" dirty="0" smtClean="0"/>
          </a:p>
          <a:p>
            <a:pPr marL="0" lvl="0" indent="0">
              <a:buNone/>
            </a:pPr>
            <a:r>
              <a:rPr lang="en-GB" sz="1600" dirty="0"/>
              <a:t>	</a:t>
            </a:r>
            <a:r>
              <a:rPr lang="en-GB" sz="1600" dirty="0" smtClean="0"/>
              <a:t>D</a:t>
            </a:r>
            <a:r>
              <a:rPr lang="en-GB" sz="1600" dirty="0"/>
              <a:t>. </a:t>
            </a:r>
            <a:r>
              <a:rPr lang="en-GB" sz="1600" dirty="0" err="1"/>
              <a:t>Mirarchi</a:t>
            </a:r>
            <a:r>
              <a:rPr lang="en-GB" sz="1600" dirty="0"/>
              <a:t>: </a:t>
            </a:r>
            <a:r>
              <a:rPr lang="en-GB" sz="1600" dirty="0" smtClean="0"/>
              <a:t>	CERN-THESIS-2011-136 </a:t>
            </a:r>
            <a:r>
              <a:rPr lang="en-GB" sz="1600" dirty="0"/>
              <a:t>(2011, master</a:t>
            </a:r>
            <a:r>
              <a:rPr lang="en-GB" sz="1600" dirty="0" smtClean="0"/>
              <a:t>)		</a:t>
            </a:r>
            <a:r>
              <a:rPr lang="en-GB" sz="1400" i="1" dirty="0" smtClean="0"/>
              <a:t>measurements on SPS</a:t>
            </a:r>
          </a:p>
          <a:p>
            <a:pPr marL="0" lvl="0" indent="0">
              <a:buNone/>
            </a:pPr>
            <a:r>
              <a:rPr lang="en-GB" sz="1600" dirty="0"/>
              <a:t>	</a:t>
            </a:r>
            <a:r>
              <a:rPr lang="en-GB" sz="1600" dirty="0" smtClean="0"/>
              <a:t>			CERN-ACC-2015-0143 </a:t>
            </a:r>
            <a:r>
              <a:rPr lang="en-GB" sz="1600" dirty="0"/>
              <a:t>(2015, PhD) </a:t>
            </a:r>
            <a:r>
              <a:rPr lang="en-GB" sz="1600" dirty="0" smtClean="0"/>
              <a:t>		</a:t>
            </a:r>
            <a:r>
              <a:rPr lang="en-GB" sz="1400" i="1" dirty="0" smtClean="0"/>
              <a:t>improvement of simulation tools and 														benchmark, design of the crystal system 													prototype installed in the LHC</a:t>
            </a:r>
          </a:p>
          <a:p>
            <a:pPr marL="0" lvl="0" indent="0">
              <a:buNone/>
            </a:pPr>
            <a:r>
              <a:rPr lang="en-GB" sz="1600" dirty="0"/>
              <a:t>	</a:t>
            </a:r>
            <a:r>
              <a:rPr lang="en-GB" sz="1600" dirty="0" smtClean="0"/>
              <a:t>R</a:t>
            </a:r>
            <a:r>
              <a:rPr lang="en-GB" sz="1600" dirty="0"/>
              <a:t>. Rossi: </a:t>
            </a:r>
            <a:r>
              <a:rPr lang="en-GB" sz="1600" dirty="0" smtClean="0"/>
              <a:t>		CERN-THESIS-2014-187 </a:t>
            </a:r>
            <a:r>
              <a:rPr lang="en-GB" sz="1600" dirty="0"/>
              <a:t>(2014, master); </a:t>
            </a:r>
            <a:r>
              <a:rPr lang="en-GB" sz="1600" dirty="0" smtClean="0"/>
              <a:t>	</a:t>
            </a:r>
            <a:r>
              <a:rPr lang="en-GB" sz="1400" i="1" dirty="0" smtClean="0"/>
              <a:t>measurements on single pass for simulation 													benchmark</a:t>
            </a:r>
            <a:endParaRPr lang="en-GB" sz="1600" dirty="0">
              <a:solidFill>
                <a:prstClr val="black"/>
              </a:solidFill>
            </a:endParaRPr>
          </a:p>
        </p:txBody>
      </p:sp>
      <p:sp>
        <p:nvSpPr>
          <p:cNvPr id="4" name="Segnaposto data 3"/>
          <p:cNvSpPr>
            <a:spLocks noGrp="1"/>
          </p:cNvSpPr>
          <p:nvPr>
            <p:ph type="dt" sz="half" idx="10"/>
          </p:nvPr>
        </p:nvSpPr>
        <p:spPr/>
        <p:txBody>
          <a:bodyPr/>
          <a:lstStyle/>
          <a:p>
            <a:r>
              <a:rPr lang="it-IT" smtClean="0"/>
              <a:t>18/10/2016</a:t>
            </a:r>
            <a:endParaRPr lang="en-US" dirty="0"/>
          </a:p>
        </p:txBody>
      </p:sp>
      <p:sp>
        <p:nvSpPr>
          <p:cNvPr id="5" name="Segnaposto piè di pagina 4"/>
          <p:cNvSpPr>
            <a:spLocks noGrp="1"/>
          </p:cNvSpPr>
          <p:nvPr>
            <p:ph type="ftr" sz="quarter" idx="11"/>
          </p:nvPr>
        </p:nvSpPr>
        <p:spPr/>
        <p:txBody>
          <a:bodyPr/>
          <a:lstStyle/>
          <a:p>
            <a:r>
              <a:rPr lang="en-US" dirty="0" smtClean="0"/>
              <a:t>R. Rossi - Crystal-assisted Collimation</a:t>
            </a:r>
            <a:endParaRPr lang="en-US" dirty="0"/>
          </a:p>
        </p:txBody>
      </p:sp>
      <p:sp>
        <p:nvSpPr>
          <p:cNvPr id="6" name="Segnaposto numero diapositiva 5"/>
          <p:cNvSpPr>
            <a:spLocks noGrp="1"/>
          </p:cNvSpPr>
          <p:nvPr>
            <p:ph type="sldNum" sz="quarter" idx="12"/>
          </p:nvPr>
        </p:nvSpPr>
        <p:spPr/>
        <p:txBody>
          <a:bodyPr/>
          <a:lstStyle/>
          <a:p>
            <a:fld id="{2066355A-084C-D24E-9AD2-7E4FC41EA627}" type="slidenum">
              <a:rPr lang="en-US" smtClean="0"/>
              <a:pPr/>
              <a:t>11</a:t>
            </a:fld>
            <a:endParaRPr lang="en-US" dirty="0"/>
          </a:p>
        </p:txBody>
      </p:sp>
      <p:sp>
        <p:nvSpPr>
          <p:cNvPr id="9" name="CasellaDiTesto 8"/>
          <p:cNvSpPr txBox="1"/>
          <p:nvPr/>
        </p:nvSpPr>
        <p:spPr>
          <a:xfrm>
            <a:off x="148621" y="4188622"/>
            <a:ext cx="8682527"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1600" dirty="0" smtClean="0">
                <a:solidFill>
                  <a:schemeClr val="accent1"/>
                </a:solidFill>
              </a:rPr>
              <a:t>The setup for the PhD is built on those works, especially for </a:t>
            </a:r>
            <a:r>
              <a:rPr lang="en-GB" sz="1600" smtClean="0">
                <a:solidFill>
                  <a:schemeClr val="accent1"/>
                </a:solidFill>
              </a:rPr>
              <a:t>the simulation tool that I’m using every day</a:t>
            </a:r>
            <a:endParaRPr lang="en-GB" sz="1600">
              <a:solidFill>
                <a:schemeClr val="accent1"/>
              </a:solidFill>
            </a:endParaRPr>
          </a:p>
        </p:txBody>
      </p:sp>
    </p:spTree>
    <p:extLst>
      <p:ext uri="{BB962C8B-B14F-4D97-AF65-F5344CB8AC3E}">
        <p14:creationId xmlns:p14="http://schemas.microsoft.com/office/powerpoint/2010/main" val="157995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Goals of PhD thesis</a:t>
            </a:r>
            <a:endParaRPr lang="en-GB" dirty="0"/>
          </a:p>
        </p:txBody>
      </p:sp>
      <p:sp>
        <p:nvSpPr>
          <p:cNvPr id="4" name="Segnaposto data 3"/>
          <p:cNvSpPr>
            <a:spLocks noGrp="1"/>
          </p:cNvSpPr>
          <p:nvPr>
            <p:ph type="dt" sz="half" idx="10"/>
          </p:nvPr>
        </p:nvSpPr>
        <p:spPr/>
        <p:txBody>
          <a:bodyPr/>
          <a:lstStyle/>
          <a:p>
            <a:r>
              <a:rPr lang="it-IT" smtClean="0"/>
              <a:t>18/10/2016</a:t>
            </a:r>
            <a:endParaRPr lang="en-US"/>
          </a:p>
        </p:txBody>
      </p:sp>
      <p:sp>
        <p:nvSpPr>
          <p:cNvPr id="5" name="Segnaposto piè di pagina 4"/>
          <p:cNvSpPr>
            <a:spLocks noGrp="1"/>
          </p:cNvSpPr>
          <p:nvPr>
            <p:ph type="ftr" sz="quarter" idx="11"/>
          </p:nvPr>
        </p:nvSpPr>
        <p:spPr/>
        <p:txBody>
          <a:bodyPr/>
          <a:lstStyle/>
          <a:p>
            <a:r>
              <a:rPr lang="en-US" smtClean="0"/>
              <a:t>R. Rossi - Crystal-assisted Collimation</a:t>
            </a:r>
            <a:endParaRPr lang="en-US"/>
          </a:p>
        </p:txBody>
      </p:sp>
      <p:sp>
        <p:nvSpPr>
          <p:cNvPr id="6" name="Segnaposto numero diapositiva 5"/>
          <p:cNvSpPr>
            <a:spLocks noGrp="1"/>
          </p:cNvSpPr>
          <p:nvPr>
            <p:ph type="sldNum" sz="quarter" idx="12"/>
          </p:nvPr>
        </p:nvSpPr>
        <p:spPr/>
        <p:txBody>
          <a:bodyPr/>
          <a:lstStyle/>
          <a:p>
            <a:fld id="{2066355A-084C-D24E-9AD2-7E4FC41EA627}" type="slidenum">
              <a:rPr lang="en-US" smtClean="0"/>
              <a:pPr/>
              <a:t>12</a:t>
            </a:fld>
            <a:endParaRPr lang="en-US"/>
          </a:p>
        </p:txBody>
      </p:sp>
      <p:sp>
        <p:nvSpPr>
          <p:cNvPr id="7" name="CasellaDiTesto 6"/>
          <p:cNvSpPr txBox="1"/>
          <p:nvPr/>
        </p:nvSpPr>
        <p:spPr>
          <a:xfrm>
            <a:off x="0" y="959787"/>
            <a:ext cx="9144000" cy="1477328"/>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spAutoFit/>
          </a:bodyPr>
          <a:lstStyle/>
          <a:p>
            <a:endParaRPr lang="en-GB" dirty="0" smtClean="0"/>
          </a:p>
          <a:p>
            <a:r>
              <a:rPr lang="en-GB" dirty="0" smtClean="0"/>
              <a:t>The </a:t>
            </a:r>
            <a:r>
              <a:rPr lang="en-GB" dirty="0" smtClean="0"/>
              <a:t>current work is aimed to measure the performances of the Crystal Collimation prototype installed in the LHC and results comparison with the simulation routines. The final goal is to provide the layout for a Crystal Collimation system for a future upgrade of the LHC</a:t>
            </a:r>
            <a:r>
              <a:rPr lang="en-GB" dirty="0" smtClean="0"/>
              <a:t>.</a:t>
            </a:r>
          </a:p>
          <a:p>
            <a:endParaRPr lang="en-GB" dirty="0"/>
          </a:p>
        </p:txBody>
      </p:sp>
      <p:sp>
        <p:nvSpPr>
          <p:cNvPr id="8" name="CasellaDiTesto 7"/>
          <p:cNvSpPr txBox="1"/>
          <p:nvPr/>
        </p:nvSpPr>
        <p:spPr>
          <a:xfrm>
            <a:off x="69008" y="804185"/>
            <a:ext cx="619978" cy="369332"/>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GB" smtClean="0"/>
              <a:t>Now</a:t>
            </a:r>
            <a:endParaRPr lang="en-GB"/>
          </a:p>
        </p:txBody>
      </p:sp>
      <p:sp>
        <p:nvSpPr>
          <p:cNvPr id="9" name="Rettangolo 8"/>
          <p:cNvSpPr/>
          <p:nvPr/>
        </p:nvSpPr>
        <p:spPr>
          <a:xfrm>
            <a:off x="269193" y="2592717"/>
            <a:ext cx="8605614" cy="2031325"/>
          </a:xfrm>
          <a:prstGeom prst="rect">
            <a:avLst/>
          </a:prstGeom>
        </p:spPr>
        <p:txBody>
          <a:bodyPr wrap="square">
            <a:spAutoFit/>
          </a:bodyPr>
          <a:lstStyle/>
          <a:p>
            <a:r>
              <a:rPr lang="en-GB" u="sng" dirty="0" smtClean="0">
                <a:latin typeface="Open Sans" charset="0"/>
              </a:rPr>
              <a:t>The work can be </a:t>
            </a:r>
            <a:r>
              <a:rPr lang="en-GB" u="sng" dirty="0" err="1" smtClean="0">
                <a:latin typeface="Open Sans" charset="0"/>
              </a:rPr>
              <a:t>sumerized</a:t>
            </a:r>
            <a:r>
              <a:rPr lang="en-GB" u="sng" dirty="0" smtClean="0">
                <a:latin typeface="Open Sans" charset="0"/>
              </a:rPr>
              <a:t> </a:t>
            </a:r>
            <a:r>
              <a:rPr lang="en-GB" u="sng" dirty="0" smtClean="0">
                <a:latin typeface="Open Sans" charset="0"/>
              </a:rPr>
              <a:t>as</a:t>
            </a:r>
          </a:p>
          <a:p>
            <a:endParaRPr lang="en-GB" u="sng" dirty="0" smtClean="0">
              <a:latin typeface="Open Sans" charset="0"/>
            </a:endParaRPr>
          </a:p>
          <a:p>
            <a:pPr marL="342900" indent="-342900">
              <a:lnSpc>
                <a:spcPct val="150000"/>
              </a:lnSpc>
              <a:buClr>
                <a:schemeClr val="accent3"/>
              </a:buClr>
              <a:buSzPct val="85000"/>
              <a:buFont typeface="+mj-lt"/>
              <a:buAutoNum type="arabicPeriod"/>
            </a:pPr>
            <a:r>
              <a:rPr lang="en-GB" sz="2000" dirty="0" smtClean="0">
                <a:solidFill>
                  <a:schemeClr val="accent3"/>
                </a:solidFill>
                <a:latin typeface="Open Sans" charset="0"/>
              </a:rPr>
              <a:t>Experimental assessment </a:t>
            </a:r>
            <a:r>
              <a:rPr lang="en-GB" sz="2000" dirty="0" smtClean="0">
                <a:latin typeface="Open Sans" charset="0"/>
              </a:rPr>
              <a:t>of crystal collimation performance in the LHC</a:t>
            </a:r>
          </a:p>
          <a:p>
            <a:pPr marL="342900" indent="-342900">
              <a:lnSpc>
                <a:spcPct val="150000"/>
              </a:lnSpc>
              <a:buClr>
                <a:schemeClr val="accent3"/>
              </a:buClr>
              <a:buSzPct val="85000"/>
              <a:buFont typeface="+mj-lt"/>
              <a:buAutoNum type="arabicPeriod"/>
            </a:pPr>
            <a:r>
              <a:rPr lang="en-GB" sz="2000" dirty="0" smtClean="0">
                <a:latin typeface="Open Sans" charset="0"/>
              </a:rPr>
              <a:t>Understanding </a:t>
            </a:r>
            <a:r>
              <a:rPr lang="en-GB" sz="2000" dirty="0" smtClean="0">
                <a:latin typeface="Open Sans" charset="0"/>
              </a:rPr>
              <a:t>of </a:t>
            </a:r>
            <a:r>
              <a:rPr lang="en-GB" sz="2000" dirty="0" smtClean="0">
                <a:latin typeface="Open Sans" charset="0"/>
              </a:rPr>
              <a:t>experimental results in </a:t>
            </a:r>
            <a:r>
              <a:rPr lang="en-GB" sz="2000" dirty="0" smtClean="0">
                <a:solidFill>
                  <a:schemeClr val="accent3"/>
                </a:solidFill>
                <a:latin typeface="Open Sans" charset="0"/>
              </a:rPr>
              <a:t>simulation</a:t>
            </a:r>
          </a:p>
          <a:p>
            <a:pPr marL="342900" indent="-342900">
              <a:lnSpc>
                <a:spcPct val="150000"/>
              </a:lnSpc>
              <a:buClr>
                <a:schemeClr val="accent3"/>
              </a:buClr>
              <a:buSzPct val="85000"/>
              <a:buFont typeface="+mj-lt"/>
              <a:buAutoNum type="arabicPeriod"/>
            </a:pPr>
            <a:r>
              <a:rPr lang="en-GB" sz="2000" dirty="0" smtClean="0">
                <a:solidFill>
                  <a:schemeClr val="accent3"/>
                </a:solidFill>
                <a:latin typeface="Open Sans" charset="0"/>
              </a:rPr>
              <a:t>Design of crystal-based systems </a:t>
            </a:r>
            <a:r>
              <a:rPr lang="en-GB" sz="2000" dirty="0" smtClean="0">
                <a:latin typeface="Open Sans" charset="0"/>
              </a:rPr>
              <a:t>for the LHC</a:t>
            </a:r>
            <a:endParaRPr lang="en-GB" sz="2000" dirty="0"/>
          </a:p>
        </p:txBody>
      </p:sp>
    </p:spTree>
    <p:extLst>
      <p:ext uri="{BB962C8B-B14F-4D97-AF65-F5344CB8AC3E}">
        <p14:creationId xmlns:p14="http://schemas.microsoft.com/office/powerpoint/2010/main" val="177821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a:t>
            </a:r>
            <a:endParaRPr lang="en-US" dirty="0"/>
          </a:p>
        </p:txBody>
      </p:sp>
      <p:sp>
        <p:nvSpPr>
          <p:cNvPr id="3" name="Content Placeholder 2"/>
          <p:cNvSpPr>
            <a:spLocks noGrp="1"/>
          </p:cNvSpPr>
          <p:nvPr>
            <p:ph idx="1"/>
          </p:nvPr>
        </p:nvSpPr>
        <p:spPr>
          <a:xfrm>
            <a:off x="230736" y="959633"/>
            <a:ext cx="3741508" cy="3697824"/>
          </a:xfrm>
        </p:spPr>
        <p:txBody>
          <a:bodyPr>
            <a:normAutofit fontScale="92500" lnSpcReduction="20000"/>
          </a:bodyPr>
          <a:lstStyle/>
          <a:p>
            <a:pPr>
              <a:buClr>
                <a:schemeClr val="accent3"/>
              </a:buClr>
              <a:buFont typeface="Courier New"/>
              <a:buChar char="o"/>
            </a:pPr>
            <a:r>
              <a:rPr lang="en-US" dirty="0">
                <a:solidFill>
                  <a:schemeClr val="bg1">
                    <a:lumMod val="65000"/>
                  </a:schemeClr>
                </a:solidFill>
              </a:rPr>
              <a:t>Introduction</a:t>
            </a:r>
          </a:p>
          <a:p>
            <a:pPr>
              <a:buClr>
                <a:schemeClr val="accent3"/>
              </a:buClr>
              <a:buFont typeface="Courier New"/>
              <a:buChar char="o"/>
            </a:pPr>
            <a:r>
              <a:rPr lang="en-US" dirty="0" smtClean="0">
                <a:solidFill>
                  <a:schemeClr val="bg1">
                    <a:lumMod val="65000"/>
                  </a:schemeClr>
                </a:solidFill>
              </a:rPr>
              <a:t>Hadron beam collimation</a:t>
            </a:r>
          </a:p>
          <a:p>
            <a:pPr lvl="1">
              <a:buClr>
                <a:schemeClr val="accent3"/>
              </a:buClr>
              <a:buFont typeface="Arial"/>
              <a:buChar char="•"/>
            </a:pPr>
            <a:r>
              <a:rPr lang="en-US" sz="1600" dirty="0" smtClean="0">
                <a:solidFill>
                  <a:schemeClr val="bg1">
                    <a:lumMod val="65000"/>
                  </a:schemeClr>
                </a:solidFill>
              </a:rPr>
              <a:t>collimation system</a:t>
            </a:r>
          </a:p>
          <a:p>
            <a:pPr lvl="1">
              <a:buClr>
                <a:schemeClr val="accent3"/>
              </a:buClr>
              <a:buFont typeface="Arial"/>
              <a:buChar char="•"/>
            </a:pPr>
            <a:r>
              <a:rPr lang="en-US" sz="1600" dirty="0" smtClean="0">
                <a:solidFill>
                  <a:schemeClr val="bg1">
                    <a:lumMod val="65000"/>
                  </a:schemeClr>
                </a:solidFill>
              </a:rPr>
              <a:t>crystal-assisted collimation</a:t>
            </a:r>
          </a:p>
          <a:p>
            <a:pPr>
              <a:buClr>
                <a:schemeClr val="accent3"/>
              </a:buClr>
              <a:buFont typeface="Courier New"/>
              <a:buChar char="o"/>
            </a:pPr>
            <a:r>
              <a:rPr lang="en-US" dirty="0" smtClean="0">
                <a:solidFill>
                  <a:schemeClr val="bg1">
                    <a:lumMod val="65000"/>
                  </a:schemeClr>
                </a:solidFill>
              </a:rPr>
              <a:t>Scope of my PhD</a:t>
            </a:r>
          </a:p>
          <a:p>
            <a:pPr>
              <a:buClr>
                <a:schemeClr val="accent3"/>
              </a:buClr>
              <a:buFont typeface="Courier New"/>
              <a:buChar char="o"/>
            </a:pPr>
            <a:r>
              <a:rPr lang="en-US" dirty="0" smtClean="0"/>
              <a:t>Experimental results LHC</a:t>
            </a:r>
          </a:p>
          <a:p>
            <a:pPr lvl="1">
              <a:buClr>
                <a:srgbClr val="E2751D"/>
              </a:buClr>
              <a:buFont typeface="Arial"/>
              <a:buChar char="•"/>
            </a:pPr>
            <a:r>
              <a:rPr lang="en-US" sz="1600" dirty="0" smtClean="0"/>
              <a:t>Protons tests</a:t>
            </a:r>
          </a:p>
          <a:p>
            <a:pPr lvl="1">
              <a:buClr>
                <a:srgbClr val="E2751D"/>
              </a:buClr>
              <a:buFont typeface="Arial"/>
              <a:buChar char="•"/>
            </a:pPr>
            <a:r>
              <a:rPr lang="en-US" sz="1600" dirty="0" smtClean="0"/>
              <a:t>Ions tests</a:t>
            </a:r>
          </a:p>
          <a:p>
            <a:pPr>
              <a:buClr>
                <a:schemeClr val="accent3"/>
              </a:buClr>
              <a:buFont typeface="Courier New"/>
              <a:buChar char="o"/>
            </a:pPr>
            <a:r>
              <a:rPr lang="en-US" dirty="0" smtClean="0">
                <a:solidFill>
                  <a:schemeClr val="bg1">
                    <a:lumMod val="65000"/>
                  </a:schemeClr>
                </a:solidFill>
              </a:rPr>
              <a:t>Simulations and semi-analytical studies</a:t>
            </a:r>
          </a:p>
          <a:p>
            <a:pPr lvl="1">
              <a:buClr>
                <a:srgbClr val="E2751D"/>
              </a:buClr>
              <a:buFont typeface="Arial"/>
              <a:buChar char="•"/>
            </a:pPr>
            <a:r>
              <a:rPr lang="en-US" sz="1600" dirty="0" smtClean="0">
                <a:solidFill>
                  <a:schemeClr val="bg1">
                    <a:lumMod val="65000"/>
                  </a:schemeClr>
                </a:solidFill>
              </a:rPr>
              <a:t>B2 installation </a:t>
            </a:r>
          </a:p>
          <a:p>
            <a:pPr lvl="1">
              <a:buClr>
                <a:srgbClr val="E2751D"/>
              </a:buClr>
              <a:buFont typeface="Arial"/>
              <a:buChar char="•"/>
            </a:pPr>
            <a:r>
              <a:rPr lang="en-US" sz="1600" dirty="0" smtClean="0">
                <a:solidFill>
                  <a:schemeClr val="bg1">
                    <a:lumMod val="65000"/>
                  </a:schemeClr>
                </a:solidFill>
              </a:rPr>
              <a:t>Energy </a:t>
            </a:r>
            <a:r>
              <a:rPr lang="en-US" sz="1600" dirty="0">
                <a:solidFill>
                  <a:schemeClr val="bg1">
                    <a:lumMod val="65000"/>
                  </a:schemeClr>
                </a:solidFill>
              </a:rPr>
              <a:t>ramp </a:t>
            </a:r>
            <a:r>
              <a:rPr lang="en-US" sz="1600" dirty="0" smtClean="0">
                <a:solidFill>
                  <a:schemeClr val="bg1">
                    <a:lumMod val="65000"/>
                  </a:schemeClr>
                </a:solidFill>
              </a:rPr>
              <a:t>functions</a:t>
            </a:r>
          </a:p>
          <a:p>
            <a:pPr lvl="1">
              <a:buClr>
                <a:srgbClr val="E2751D"/>
              </a:buClr>
              <a:buFont typeface="Arial"/>
              <a:buChar char="•"/>
            </a:pPr>
            <a:r>
              <a:rPr lang="en-US" sz="1600" dirty="0" smtClean="0">
                <a:solidFill>
                  <a:schemeClr val="bg1">
                    <a:lumMod val="65000"/>
                  </a:schemeClr>
                </a:solidFill>
              </a:rPr>
              <a:t>LHC </a:t>
            </a:r>
            <a:r>
              <a:rPr lang="en-US" sz="1600" dirty="0">
                <a:solidFill>
                  <a:schemeClr val="bg1">
                    <a:lumMod val="65000"/>
                  </a:schemeClr>
                </a:solidFill>
              </a:rPr>
              <a:t>&amp; SPS </a:t>
            </a:r>
            <a:r>
              <a:rPr lang="en-US" sz="1600" dirty="0" smtClean="0">
                <a:solidFill>
                  <a:schemeClr val="bg1">
                    <a:lumMod val="65000"/>
                  </a:schemeClr>
                </a:solidFill>
              </a:rPr>
              <a:t>simulation</a:t>
            </a:r>
          </a:p>
          <a:p>
            <a:pPr>
              <a:buClr>
                <a:schemeClr val="accent3"/>
              </a:buClr>
              <a:buFont typeface="Courier New"/>
              <a:buChar char="o"/>
            </a:pPr>
            <a:r>
              <a:rPr lang="en-US" dirty="0" smtClean="0">
                <a:solidFill>
                  <a:schemeClr val="bg1">
                    <a:lumMod val="65000"/>
                  </a:schemeClr>
                </a:solidFill>
              </a:rPr>
              <a:t>Conclusion </a:t>
            </a:r>
          </a:p>
        </p:txBody>
      </p:sp>
      <p:sp>
        <p:nvSpPr>
          <p:cNvPr id="4" name="Footer Placeholder 3"/>
          <p:cNvSpPr>
            <a:spLocks noGrp="1"/>
          </p:cNvSpPr>
          <p:nvPr>
            <p:ph type="ftr" sz="quarter" idx="11"/>
          </p:nvPr>
        </p:nvSpPr>
        <p:spPr/>
        <p:txBody>
          <a:bodyPr/>
          <a:lstStyle/>
          <a:p>
            <a:r>
              <a:rPr lang="en-US" dirty="0" smtClean="0"/>
              <a:t>R. Rossi - Crystal-assisted Collimation</a:t>
            </a:r>
            <a:endParaRPr lang="en-US" dirty="0"/>
          </a:p>
        </p:txBody>
      </p:sp>
      <p:sp>
        <p:nvSpPr>
          <p:cNvPr id="5" name="Slide Number Placeholder 4"/>
          <p:cNvSpPr>
            <a:spLocks noGrp="1"/>
          </p:cNvSpPr>
          <p:nvPr>
            <p:ph type="sldNum" sz="quarter" idx="12"/>
          </p:nvPr>
        </p:nvSpPr>
        <p:spPr/>
        <p:txBody>
          <a:bodyPr/>
          <a:lstStyle/>
          <a:p>
            <a:fld id="{2066355A-084C-D24E-9AD2-7E4FC41EA627}" type="slidenum">
              <a:rPr lang="en-US" smtClean="0"/>
              <a:pPr/>
              <a:t>13</a:t>
            </a:fld>
            <a:endParaRPr lang="en-US" dirty="0"/>
          </a:p>
        </p:txBody>
      </p:sp>
      <p:sp>
        <p:nvSpPr>
          <p:cNvPr id="6" name="Date Placeholder 5"/>
          <p:cNvSpPr>
            <a:spLocks noGrp="1"/>
          </p:cNvSpPr>
          <p:nvPr>
            <p:ph type="dt" sz="half" idx="10"/>
          </p:nvPr>
        </p:nvSpPr>
        <p:spPr/>
        <p:txBody>
          <a:bodyPr/>
          <a:lstStyle/>
          <a:p>
            <a:r>
              <a:rPr lang="it-IT" dirty="0" smtClean="0"/>
              <a:t>18/10/2016</a:t>
            </a:r>
            <a:endParaRPr lang="en-US" dirty="0"/>
          </a:p>
        </p:txBody>
      </p:sp>
      <p:pic>
        <p:nvPicPr>
          <p:cNvPr id="7" name="Picture 6" descr="20140224_192827_resize.jpg"/>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3956538" y="959632"/>
            <a:ext cx="4930433" cy="3697825"/>
          </a:xfrm>
          <a:prstGeom prst="rect">
            <a:avLst/>
          </a:prstGeom>
          <a:effectLst/>
        </p:spPr>
      </p:pic>
    </p:spTree>
    <p:extLst>
      <p:ext uri="{BB962C8B-B14F-4D97-AF65-F5344CB8AC3E}">
        <p14:creationId xmlns:p14="http://schemas.microsoft.com/office/powerpoint/2010/main" val="20006824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magine 17" descr="110 ( -- armonica) &amp; 111.jpg"/>
          <p:cNvPicPr>
            <a:picLocks noChangeAspect="1"/>
          </p:cNvPicPr>
          <p:nvPr/>
        </p:nvPicPr>
        <p:blipFill rotWithShape="1">
          <a:blip r:embed="rId3" cstate="print"/>
          <a:srcRect l="50103" b="10970"/>
          <a:stretch/>
        </p:blipFill>
        <p:spPr>
          <a:xfrm>
            <a:off x="4341164" y="2513971"/>
            <a:ext cx="1275052" cy="1170438"/>
          </a:xfrm>
          <a:prstGeom prst="rect">
            <a:avLst/>
          </a:prstGeom>
        </p:spPr>
      </p:pic>
      <p:sp>
        <p:nvSpPr>
          <p:cNvPr id="2" name="Title 1"/>
          <p:cNvSpPr>
            <a:spLocks noGrp="1"/>
          </p:cNvSpPr>
          <p:nvPr>
            <p:ph type="title"/>
          </p:nvPr>
        </p:nvSpPr>
        <p:spPr/>
        <p:txBody>
          <a:bodyPr/>
          <a:lstStyle/>
          <a:p>
            <a:r>
              <a:rPr lang="en-GB" dirty="0" smtClean="0"/>
              <a:t>LHC Crystals</a:t>
            </a:r>
            <a:endParaRPr lang="en-GB" dirty="0"/>
          </a:p>
        </p:txBody>
      </p:sp>
      <p:sp>
        <p:nvSpPr>
          <p:cNvPr id="4" name="Date Placeholder 3"/>
          <p:cNvSpPr>
            <a:spLocks noGrp="1"/>
          </p:cNvSpPr>
          <p:nvPr>
            <p:ph type="dt" sz="half" idx="10"/>
          </p:nvPr>
        </p:nvSpPr>
        <p:spPr/>
        <p:txBody>
          <a:bodyPr/>
          <a:lstStyle/>
          <a:p>
            <a:r>
              <a:rPr lang="it-IT" smtClean="0"/>
              <a:t>18/10/2016</a:t>
            </a:r>
            <a:endParaRPr lang="en-US"/>
          </a:p>
        </p:txBody>
      </p:sp>
      <p:sp>
        <p:nvSpPr>
          <p:cNvPr id="5" name="Footer Placeholder 4"/>
          <p:cNvSpPr>
            <a:spLocks noGrp="1"/>
          </p:cNvSpPr>
          <p:nvPr>
            <p:ph type="ftr" sz="quarter" idx="11"/>
          </p:nvPr>
        </p:nvSpPr>
        <p:spPr/>
        <p:txBody>
          <a:bodyPr/>
          <a:lstStyle/>
          <a:p>
            <a:r>
              <a:rPr lang="en-US" smtClean="0"/>
              <a:t>R. Rossi - Crystal-assisted Collimation</a:t>
            </a:r>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pPr/>
              <a:t>14</a:t>
            </a:fld>
            <a:endParaRPr lang="en-US"/>
          </a:p>
        </p:txBody>
      </p:sp>
      <p:pic>
        <p:nvPicPr>
          <p:cNvPr id="7" name="Picture 6" descr="stri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7656" y="723848"/>
            <a:ext cx="1542360" cy="136988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4409" y="2373381"/>
            <a:ext cx="1794700" cy="1266847"/>
          </a:xfrm>
          <a:prstGeom prst="rect">
            <a:avLst/>
          </a:prstGeom>
        </p:spPr>
      </p:pic>
      <p:pic>
        <p:nvPicPr>
          <p:cNvPr id="9" name="Picture 8" descr="QM.jpg"/>
          <p:cNvPicPr>
            <a:picLocks noChangeAspect="1"/>
          </p:cNvPicPr>
          <p:nvPr/>
        </p:nvPicPr>
        <p:blipFill rotWithShape="1">
          <a:blip r:embed="rId6">
            <a:extLst>
              <a:ext uri="{28A0092B-C50C-407E-A947-70E740481C1C}">
                <a14:useLocalDpi xmlns:a14="http://schemas.microsoft.com/office/drawing/2010/main" val="0"/>
              </a:ext>
            </a:extLst>
          </a:blip>
          <a:srcRect l="50766"/>
          <a:stretch/>
        </p:blipFill>
        <p:spPr>
          <a:xfrm>
            <a:off x="5829880" y="2218092"/>
            <a:ext cx="990385" cy="1449601"/>
          </a:xfrm>
          <a:prstGeom prst="rect">
            <a:avLst/>
          </a:prstGeom>
        </p:spPr>
      </p:pic>
      <p:sp>
        <p:nvSpPr>
          <p:cNvPr id="11" name="Rounded Rectangle 10"/>
          <p:cNvSpPr/>
          <p:nvPr/>
        </p:nvSpPr>
        <p:spPr bwMode="auto">
          <a:xfrm>
            <a:off x="4260632" y="2269185"/>
            <a:ext cx="4784388" cy="1450952"/>
          </a:xfrm>
          <a:prstGeom prst="roundRect">
            <a:avLst>
              <a:gd name="adj" fmla="val 11367"/>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it-IT" sz="2400" b="0" i="0" u="none" strike="noStrike" cap="none" normalizeH="0" baseline="0" smtClean="0">
              <a:ln>
                <a:noFill/>
              </a:ln>
              <a:solidFill>
                <a:schemeClr val="bg1"/>
              </a:solidFill>
              <a:effectLst/>
              <a:latin typeface="Arial" charset="0"/>
              <a:ea typeface="ＭＳ Ｐゴシック" pitchFamily="1" charset="-128"/>
            </a:endParaRPr>
          </a:p>
        </p:txBody>
      </p:sp>
      <p:sp>
        <p:nvSpPr>
          <p:cNvPr id="12" name="Rounded Rectangle 11"/>
          <p:cNvSpPr/>
          <p:nvPr/>
        </p:nvSpPr>
        <p:spPr bwMode="auto">
          <a:xfrm>
            <a:off x="4260632" y="667853"/>
            <a:ext cx="4784388" cy="1460060"/>
          </a:xfrm>
          <a:prstGeom prst="roundRect">
            <a:avLst>
              <a:gd name="adj" fmla="val 7072"/>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it-IT" sz="2400" b="0" i="0" u="none" strike="noStrike" cap="none" normalizeH="0" baseline="0" smtClean="0">
              <a:ln>
                <a:noFill/>
              </a:ln>
              <a:solidFill>
                <a:schemeClr val="bg1"/>
              </a:solidFill>
              <a:effectLst/>
              <a:latin typeface="Arial" charset="0"/>
              <a:ea typeface="ＭＳ Ｐゴシック" pitchFamily="1" charset="-128"/>
            </a:endParaRPr>
          </a:p>
        </p:txBody>
      </p:sp>
      <p:pic>
        <p:nvPicPr>
          <p:cNvPr id="15" name="Immagine 17" descr="110 ( -- armonica) &amp; 111.jpg"/>
          <p:cNvPicPr>
            <a:picLocks noChangeAspect="1"/>
          </p:cNvPicPr>
          <p:nvPr/>
        </p:nvPicPr>
        <p:blipFill rotWithShape="1">
          <a:blip r:embed="rId3" cstate="print"/>
          <a:srcRect r="50307" b="10491"/>
          <a:stretch/>
        </p:blipFill>
        <p:spPr>
          <a:xfrm>
            <a:off x="4360778" y="1057795"/>
            <a:ext cx="1118590" cy="1036586"/>
          </a:xfrm>
          <a:prstGeom prst="rect">
            <a:avLst/>
          </a:prstGeom>
        </p:spPr>
      </p:pic>
      <p:sp>
        <p:nvSpPr>
          <p:cNvPr id="17" name="TextBox 16"/>
          <p:cNvSpPr txBox="1"/>
          <p:nvPr/>
        </p:nvSpPr>
        <p:spPr>
          <a:xfrm>
            <a:off x="4593182" y="957928"/>
            <a:ext cx="958917" cy="246221"/>
          </a:xfrm>
          <a:prstGeom prst="rect">
            <a:avLst/>
          </a:prstGeom>
          <a:noFill/>
        </p:spPr>
        <p:txBody>
          <a:bodyPr wrap="none" rtlCol="0">
            <a:spAutoFit/>
          </a:bodyPr>
          <a:lstStyle/>
          <a:p>
            <a:r>
              <a:rPr lang="it-IT" sz="1000" dirty="0" err="1" smtClean="0">
                <a:solidFill>
                  <a:srgbClr val="822433"/>
                </a:solidFill>
              </a:rPr>
              <a:t>Potential</a:t>
            </a:r>
            <a:r>
              <a:rPr lang="it-IT" sz="1000" dirty="0" smtClean="0">
                <a:solidFill>
                  <a:srgbClr val="822433"/>
                </a:solidFill>
              </a:rPr>
              <a:t> (110)</a:t>
            </a:r>
            <a:endParaRPr lang="it-IT" sz="1000" dirty="0">
              <a:solidFill>
                <a:srgbClr val="822433"/>
              </a:solidFill>
            </a:endParaRPr>
          </a:p>
        </p:txBody>
      </p:sp>
      <p:sp>
        <p:nvSpPr>
          <p:cNvPr id="18" name="TextBox 17"/>
          <p:cNvSpPr txBox="1"/>
          <p:nvPr/>
        </p:nvSpPr>
        <p:spPr>
          <a:xfrm>
            <a:off x="4687095" y="2375691"/>
            <a:ext cx="957313" cy="246221"/>
          </a:xfrm>
          <a:prstGeom prst="rect">
            <a:avLst/>
          </a:prstGeom>
          <a:noFill/>
        </p:spPr>
        <p:txBody>
          <a:bodyPr wrap="none" rtlCol="0">
            <a:spAutoFit/>
          </a:bodyPr>
          <a:lstStyle/>
          <a:p>
            <a:r>
              <a:rPr lang="it-IT" sz="1000" dirty="0" err="1" smtClean="0">
                <a:solidFill>
                  <a:srgbClr val="822433"/>
                </a:solidFill>
              </a:rPr>
              <a:t>Potential</a:t>
            </a:r>
            <a:r>
              <a:rPr lang="it-IT" sz="1000" dirty="0" smtClean="0">
                <a:solidFill>
                  <a:srgbClr val="822433"/>
                </a:solidFill>
              </a:rPr>
              <a:t> (111)</a:t>
            </a:r>
            <a:endParaRPr lang="it-IT" sz="1000" dirty="0">
              <a:solidFill>
                <a:srgbClr val="822433"/>
              </a:solidFill>
            </a:endParaRPr>
          </a:p>
        </p:txBody>
      </p:sp>
      <p:sp>
        <p:nvSpPr>
          <p:cNvPr id="20" name="Content Placeholder 1"/>
          <p:cNvSpPr>
            <a:spLocks noGrp="1"/>
          </p:cNvSpPr>
          <p:nvPr>
            <p:ph idx="1"/>
          </p:nvPr>
        </p:nvSpPr>
        <p:spPr>
          <a:xfrm>
            <a:off x="4260631" y="3885530"/>
            <a:ext cx="4784389" cy="1044873"/>
          </a:xfrm>
        </p:spPr>
        <p:txBody>
          <a:bodyPr>
            <a:normAutofit/>
          </a:bodyPr>
          <a:lstStyle/>
          <a:p>
            <a:pPr marL="0" indent="0">
              <a:buNone/>
            </a:pPr>
            <a:r>
              <a:rPr lang="en-US" sz="1400" dirty="0" smtClean="0"/>
              <a:t>The bending for strip (ST) given by mean of </a:t>
            </a:r>
            <a:r>
              <a:rPr lang="en-US" sz="1400" dirty="0" smtClean="0">
                <a:solidFill>
                  <a:schemeClr val="accent1"/>
                </a:solidFill>
              </a:rPr>
              <a:t>anti-clastic forces</a:t>
            </a:r>
            <a:r>
              <a:rPr lang="en-US" sz="1400" dirty="0" smtClean="0"/>
              <a:t>. Quasi-Mosaic (QM) exploit the </a:t>
            </a:r>
            <a:r>
              <a:rPr lang="en-US" sz="1400" dirty="0" smtClean="0">
                <a:solidFill>
                  <a:schemeClr val="accent1"/>
                </a:solidFill>
              </a:rPr>
              <a:t>quasi-</a:t>
            </a:r>
            <a:r>
              <a:rPr lang="en-US" sz="1400" dirty="0" err="1" smtClean="0">
                <a:solidFill>
                  <a:schemeClr val="accent1"/>
                </a:solidFill>
              </a:rPr>
              <a:t>mosaicity</a:t>
            </a:r>
            <a:r>
              <a:rPr lang="en-US" sz="1400" dirty="0" smtClean="0">
                <a:solidFill>
                  <a:schemeClr val="accent1"/>
                </a:solidFill>
              </a:rPr>
              <a:t> effect</a:t>
            </a:r>
            <a:r>
              <a:rPr lang="en-US" sz="1400" dirty="0" smtClean="0"/>
              <a:t>.</a:t>
            </a:r>
            <a:endParaRPr lang="it-IT" sz="1400" dirty="0" smtClean="0"/>
          </a:p>
        </p:txBody>
      </p:sp>
      <p:sp>
        <p:nvSpPr>
          <p:cNvPr id="14" name="TextBox 13"/>
          <p:cNvSpPr txBox="1"/>
          <p:nvPr/>
        </p:nvSpPr>
        <p:spPr>
          <a:xfrm>
            <a:off x="3967564" y="2195391"/>
            <a:ext cx="711696" cy="400110"/>
          </a:xfrm>
          <a:prstGeom prst="rect">
            <a:avLst/>
          </a:prstGeom>
          <a:solidFill>
            <a:schemeClr val="bg1"/>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it-IT" sz="2000" dirty="0" smtClean="0">
                <a:solidFill>
                  <a:srgbClr val="822433"/>
                </a:solidFill>
              </a:rPr>
              <a:t>QM</a:t>
            </a:r>
            <a:endParaRPr lang="it-IT" sz="2000" dirty="0">
              <a:solidFill>
                <a:srgbClr val="822433"/>
              </a:solidFill>
            </a:endParaRPr>
          </a:p>
        </p:txBody>
      </p:sp>
      <p:sp>
        <p:nvSpPr>
          <p:cNvPr id="13" name="TextBox 12"/>
          <p:cNvSpPr txBox="1"/>
          <p:nvPr/>
        </p:nvSpPr>
        <p:spPr>
          <a:xfrm>
            <a:off x="3971802" y="590660"/>
            <a:ext cx="707458"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it-IT" sz="2000" dirty="0" smtClean="0">
                <a:solidFill>
                  <a:srgbClr val="822433"/>
                </a:solidFill>
              </a:rPr>
              <a:t>ST</a:t>
            </a:r>
            <a:endParaRPr lang="it-IT" sz="2000" dirty="0">
              <a:solidFill>
                <a:srgbClr val="822433"/>
              </a:solidFill>
            </a:endParaRPr>
          </a:p>
        </p:txBody>
      </p:sp>
      <p:sp>
        <p:nvSpPr>
          <p:cNvPr id="3" name="CasellaDiTesto 2"/>
          <p:cNvSpPr txBox="1"/>
          <p:nvPr/>
        </p:nvSpPr>
        <p:spPr>
          <a:xfrm>
            <a:off x="10870" y="624916"/>
            <a:ext cx="3928502" cy="1908215"/>
          </a:xfrm>
          <a:prstGeom prst="rect">
            <a:avLst/>
          </a:prstGeom>
          <a:noFill/>
        </p:spPr>
        <p:txBody>
          <a:bodyPr wrap="square" rtlCol="0">
            <a:spAutoFit/>
          </a:bodyPr>
          <a:lstStyle/>
          <a:p>
            <a:r>
              <a:rPr lang="en-GB" u="sng" dirty="0" smtClean="0"/>
              <a:t>Prototype system has been integrated in the LHC collimation layout</a:t>
            </a:r>
          </a:p>
          <a:p>
            <a:endParaRPr lang="en-GB" sz="1500" u="sng" dirty="0" smtClean="0"/>
          </a:p>
          <a:p>
            <a:r>
              <a:rPr lang="en-GB" sz="1600" dirty="0" smtClean="0"/>
              <a:t>Two goniometers (one horizontal and one vertical) were installed in 2014 in positions where a secondary collimator could be used as </a:t>
            </a:r>
            <a:r>
              <a:rPr lang="en-GB" sz="1600" dirty="0" smtClean="0"/>
              <a:t>absorber</a:t>
            </a:r>
            <a:endParaRPr lang="en-GB" dirty="0"/>
          </a:p>
        </p:txBody>
      </p:sp>
      <p:pic>
        <p:nvPicPr>
          <p:cNvPr id="19" name="Immagine 18"/>
          <p:cNvPicPr>
            <a:picLocks noChangeAspect="1"/>
          </p:cNvPicPr>
          <p:nvPr/>
        </p:nvPicPr>
        <p:blipFill rotWithShape="1">
          <a:blip r:embed="rId7">
            <a:extLst>
              <a:ext uri="{28A0092B-C50C-407E-A947-70E740481C1C}">
                <a14:useLocalDpi xmlns:a14="http://schemas.microsoft.com/office/drawing/2010/main" val="0"/>
              </a:ext>
            </a:extLst>
          </a:blip>
          <a:srcRect l="28699" t="29574" r="23036" b="19252"/>
          <a:stretch/>
        </p:blipFill>
        <p:spPr>
          <a:xfrm>
            <a:off x="7127193" y="702181"/>
            <a:ext cx="1751887" cy="1393065"/>
          </a:xfrm>
          <a:prstGeom prst="rect">
            <a:avLst/>
          </a:prstGeom>
        </p:spPr>
      </p:pic>
      <p:pic>
        <p:nvPicPr>
          <p:cNvPr id="21" name="Picture 13" descr="Macintosh HD:Users:stefano:private:LHC:Collimation:ECRs:ECR-EYETS2016:drafts:TCPC:FigChamber.jpg"/>
          <p:cNvPicPr>
            <a:picLocks noChangeAspect="1"/>
          </p:cNvPicPr>
          <p:nvPr/>
        </p:nvPicPr>
        <p:blipFill rotWithShape="1">
          <a:blip r:embed="rId8">
            <a:extLst>
              <a:ext uri="{28A0092B-C50C-407E-A947-70E740481C1C}">
                <a14:useLocalDpi xmlns:a14="http://schemas.microsoft.com/office/drawing/2010/main" val="0"/>
              </a:ext>
            </a:extLst>
          </a:blip>
          <a:srcRect b="31950"/>
          <a:stretch/>
        </p:blipFill>
        <p:spPr bwMode="auto">
          <a:xfrm>
            <a:off x="85049" y="2810689"/>
            <a:ext cx="1884322" cy="1937580"/>
          </a:xfrm>
          <a:prstGeom prst="rect">
            <a:avLst/>
          </a:prstGeom>
          <a:noFill/>
          <a:ln>
            <a:noFill/>
          </a:ln>
        </p:spPr>
      </p:pic>
      <p:sp>
        <p:nvSpPr>
          <p:cNvPr id="10" name="CasellaDiTesto 9"/>
          <p:cNvSpPr txBox="1"/>
          <p:nvPr/>
        </p:nvSpPr>
        <p:spPr>
          <a:xfrm>
            <a:off x="2035876" y="2947413"/>
            <a:ext cx="2088844" cy="1754326"/>
          </a:xfrm>
          <a:prstGeom prst="rect">
            <a:avLst/>
          </a:prstGeom>
          <a:noFill/>
        </p:spPr>
        <p:txBody>
          <a:bodyPr wrap="square" rtlCol="0">
            <a:spAutoFit/>
          </a:bodyPr>
          <a:lstStyle/>
          <a:p>
            <a:r>
              <a:rPr lang="en-GB" dirty="0" smtClean="0"/>
              <a:t>The </a:t>
            </a:r>
            <a:r>
              <a:rPr lang="en-GB" dirty="0"/>
              <a:t>goniometers are based on </a:t>
            </a:r>
            <a:r>
              <a:rPr lang="en-GB" dirty="0" err="1">
                <a:solidFill>
                  <a:schemeClr val="accent1"/>
                </a:solidFill>
              </a:rPr>
              <a:t>piezo</a:t>
            </a:r>
            <a:r>
              <a:rPr lang="en-GB" dirty="0">
                <a:solidFill>
                  <a:schemeClr val="accent1"/>
                </a:solidFill>
              </a:rPr>
              <a:t>-electric</a:t>
            </a:r>
            <a:r>
              <a:rPr lang="en-GB" dirty="0"/>
              <a:t> technology, and are able to achieve </a:t>
            </a:r>
            <a:r>
              <a:rPr lang="en-GB" dirty="0">
                <a:solidFill>
                  <a:schemeClr val="accent1"/>
                </a:solidFill>
              </a:rPr>
              <a:t>0.1 μrad  of </a:t>
            </a:r>
            <a:r>
              <a:rPr lang="en-GB" dirty="0" smtClean="0">
                <a:solidFill>
                  <a:schemeClr val="accent1"/>
                </a:solidFill>
              </a:rPr>
              <a:t>accuracy</a:t>
            </a:r>
            <a:endParaRPr lang="en-GB" dirty="0">
              <a:solidFill>
                <a:schemeClr val="accent1"/>
              </a:solidFill>
            </a:endParaRPr>
          </a:p>
        </p:txBody>
      </p:sp>
    </p:spTree>
    <p:extLst>
      <p:ext uri="{BB962C8B-B14F-4D97-AF65-F5344CB8AC3E}">
        <p14:creationId xmlns:p14="http://schemas.microsoft.com/office/powerpoint/2010/main" val="143707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7" grpId="0"/>
      <p:bldP spid="18" grpId="0"/>
      <p:bldP spid="20" grpId="0" build="p"/>
      <p:bldP spid="14" grpId="0" animBg="1"/>
      <p:bldP spid="13"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Horizontal Angular Scan @ 6.5 TeV </a:t>
            </a:r>
            <a:endParaRPr lang="en-GB" dirty="0"/>
          </a:p>
        </p:txBody>
      </p:sp>
      <p:sp>
        <p:nvSpPr>
          <p:cNvPr id="4" name="Date Placeholder 3"/>
          <p:cNvSpPr>
            <a:spLocks noGrp="1"/>
          </p:cNvSpPr>
          <p:nvPr>
            <p:ph type="dt" sz="half" idx="10"/>
          </p:nvPr>
        </p:nvSpPr>
        <p:spPr/>
        <p:txBody>
          <a:bodyPr/>
          <a:lstStyle/>
          <a:p>
            <a:r>
              <a:rPr lang="it-IT" smtClean="0"/>
              <a:t>18/10/2016</a:t>
            </a:r>
            <a:endParaRPr lang="en-US"/>
          </a:p>
        </p:txBody>
      </p:sp>
      <p:sp>
        <p:nvSpPr>
          <p:cNvPr id="5" name="Footer Placeholder 4"/>
          <p:cNvSpPr>
            <a:spLocks noGrp="1"/>
          </p:cNvSpPr>
          <p:nvPr>
            <p:ph type="ftr" sz="quarter" idx="11"/>
          </p:nvPr>
        </p:nvSpPr>
        <p:spPr/>
        <p:txBody>
          <a:bodyPr/>
          <a:lstStyle/>
          <a:p>
            <a:r>
              <a:rPr lang="en-US" smtClean="0"/>
              <a:t>R. Rossi - Crystal-assisted Collimation</a:t>
            </a:r>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pPr/>
              <a:t>15</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9772" y="769733"/>
            <a:ext cx="5377180" cy="2987322"/>
          </a:xfrm>
          <a:prstGeom prst="rect">
            <a:avLst/>
          </a:prstGeom>
        </p:spPr>
      </p:pic>
      <p:sp>
        <p:nvSpPr>
          <p:cNvPr id="9" name="TextBox 8"/>
          <p:cNvSpPr txBox="1"/>
          <p:nvPr/>
        </p:nvSpPr>
        <p:spPr>
          <a:xfrm>
            <a:off x="5582033" y="1128616"/>
            <a:ext cx="1467563" cy="292388"/>
          </a:xfrm>
          <a:prstGeom prst="rect">
            <a:avLst/>
          </a:prstGeom>
          <a:noFill/>
          <a:ln>
            <a:solidFill>
              <a:srgbClr val="2C7C9F"/>
            </a:solidFill>
          </a:ln>
        </p:spPr>
        <p:txBody>
          <a:bodyPr wrap="square" rtlCol="0">
            <a:spAutoFit/>
          </a:bodyPr>
          <a:lstStyle/>
          <a:p>
            <a:pPr algn="ctr"/>
            <a:r>
              <a:rPr lang="en-GB" sz="1300" dirty="0" smtClean="0">
                <a:solidFill>
                  <a:schemeClr val="accent1"/>
                </a:solidFill>
              </a:rPr>
              <a:t>Crystal @ 5.39 </a:t>
            </a:r>
            <a:r>
              <a:rPr lang="en-GB" sz="1300" dirty="0" err="1" smtClean="0">
                <a:solidFill>
                  <a:schemeClr val="accent1"/>
                </a:solidFill>
              </a:rPr>
              <a:t>σ</a:t>
            </a:r>
            <a:endParaRPr lang="en-GB" sz="1300" dirty="0" smtClean="0">
              <a:solidFill>
                <a:schemeClr val="accent1"/>
              </a:solidFill>
            </a:endParaRPr>
          </a:p>
        </p:txBody>
      </p:sp>
      <p:sp>
        <p:nvSpPr>
          <p:cNvPr id="10" name="TextBox 9"/>
          <p:cNvSpPr txBox="1"/>
          <p:nvPr/>
        </p:nvSpPr>
        <p:spPr>
          <a:xfrm>
            <a:off x="3865669" y="3836889"/>
            <a:ext cx="2997946" cy="892552"/>
          </a:xfrm>
          <a:prstGeom prst="rect">
            <a:avLst/>
          </a:prstGeom>
          <a:noFill/>
        </p:spPr>
        <p:txBody>
          <a:bodyPr wrap="square" rtlCol="0">
            <a:spAutoFit/>
          </a:bodyPr>
          <a:lstStyle/>
          <a:p>
            <a:pPr algn="just"/>
            <a:r>
              <a:rPr lang="en-GB" sz="1300" smtClean="0">
                <a:solidFill>
                  <a:srgbClr val="002060"/>
                </a:solidFill>
              </a:rPr>
              <a:t>Losses </a:t>
            </a:r>
            <a:r>
              <a:rPr lang="en-GB" sz="1300" dirty="0" smtClean="0">
                <a:solidFill>
                  <a:srgbClr val="002060"/>
                </a:solidFill>
              </a:rPr>
              <a:t>recorded with BLM at goniometer position normalized to beam flux and to loss rate in amorphous</a:t>
            </a:r>
          </a:p>
          <a:p>
            <a:pPr algn="just"/>
            <a:endParaRPr lang="en-GB" sz="1300" dirty="0">
              <a:solidFill>
                <a:schemeClr val="accent2">
                  <a:lumMod val="75000"/>
                </a:schemeClr>
              </a:solidFill>
            </a:endParaRPr>
          </a:p>
        </p:txBody>
      </p:sp>
      <p:sp>
        <p:nvSpPr>
          <p:cNvPr id="3" name="TextBox 2"/>
          <p:cNvSpPr txBox="1"/>
          <p:nvPr/>
        </p:nvSpPr>
        <p:spPr>
          <a:xfrm>
            <a:off x="6212793" y="2896678"/>
            <a:ext cx="904899" cy="338554"/>
          </a:xfrm>
          <a:prstGeom prst="rect">
            <a:avLst/>
          </a:prstGeom>
          <a:noFill/>
          <a:ln>
            <a:solidFill>
              <a:schemeClr val="accent3"/>
            </a:solidFill>
          </a:ln>
        </p:spPr>
        <p:txBody>
          <a:bodyPr wrap="square" rtlCol="0">
            <a:spAutoFit/>
          </a:bodyPr>
          <a:lstStyle/>
          <a:p>
            <a:pPr algn="ctr"/>
            <a:r>
              <a:rPr lang="en-GB" sz="1600" smtClean="0">
                <a:solidFill>
                  <a:schemeClr val="accent3"/>
                </a:solidFill>
              </a:rPr>
              <a:t>RF 24.0 </a:t>
            </a:r>
            <a:endParaRPr lang="en-GB" sz="1600" dirty="0" smtClean="0">
              <a:solidFill>
                <a:schemeClr val="accent3"/>
              </a:solidFill>
            </a:endParaRPr>
          </a:p>
        </p:txBody>
      </p:sp>
      <p:sp>
        <p:nvSpPr>
          <p:cNvPr id="8" name="CasellaDiTesto 7"/>
          <p:cNvSpPr txBox="1"/>
          <p:nvPr/>
        </p:nvSpPr>
        <p:spPr>
          <a:xfrm>
            <a:off x="1" y="628479"/>
            <a:ext cx="3722680" cy="646331"/>
          </a:xfrm>
          <a:prstGeom prst="rect">
            <a:avLst/>
          </a:prstGeom>
          <a:noFill/>
        </p:spPr>
        <p:txBody>
          <a:bodyPr wrap="square" rtlCol="0">
            <a:spAutoFit/>
          </a:bodyPr>
          <a:lstStyle/>
          <a:p>
            <a:r>
              <a:rPr lang="en-GB" dirty="0" smtClean="0"/>
              <a:t>First observation of channeling at 6.5 TeV </a:t>
            </a:r>
            <a:r>
              <a:rPr lang="en-US" i="1" dirty="0" smtClean="0">
                <a:ea typeface="Wingdings"/>
                <a:cs typeface="Wingdings"/>
                <a:sym typeface="Wingdings"/>
              </a:rPr>
              <a:t> World Record!</a:t>
            </a:r>
            <a:endParaRPr lang="en-GB" dirty="0"/>
          </a:p>
        </p:txBody>
      </p:sp>
      <p:sp>
        <p:nvSpPr>
          <p:cNvPr id="11" name="CasellaDiTesto 10"/>
          <p:cNvSpPr txBox="1"/>
          <p:nvPr/>
        </p:nvSpPr>
        <p:spPr>
          <a:xfrm>
            <a:off x="0" y="1696349"/>
            <a:ext cx="3865669" cy="1200329"/>
          </a:xfrm>
          <a:prstGeom prst="rect">
            <a:avLst/>
          </a:prstGeom>
          <a:noFill/>
        </p:spPr>
        <p:txBody>
          <a:bodyPr wrap="square" rtlCol="0">
            <a:spAutoFit/>
          </a:bodyPr>
          <a:lstStyle/>
          <a:p>
            <a:r>
              <a:rPr lang="en-GB" dirty="0" smtClean="0"/>
              <a:t>In July both vertical (QM) and horizontal crystal (ST) were tested at flat top showing a reduction similar reduction factor </a:t>
            </a:r>
            <a:endParaRPr lang="en-GB" dirty="0"/>
          </a:p>
        </p:txBody>
      </p:sp>
      <p:pic>
        <p:nvPicPr>
          <p:cNvPr id="12" name="Immagin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4201" y="2898785"/>
            <a:ext cx="1878313" cy="1878313"/>
          </a:xfrm>
          <a:prstGeom prst="rect">
            <a:avLst/>
          </a:prstGeom>
        </p:spPr>
      </p:pic>
      <p:pic>
        <p:nvPicPr>
          <p:cNvPr id="13" name="Immagin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896679"/>
            <a:ext cx="1880420" cy="1880420"/>
          </a:xfrm>
          <a:prstGeom prst="rect">
            <a:avLst/>
          </a:prstGeom>
        </p:spPr>
      </p:pic>
      <p:sp>
        <p:nvSpPr>
          <p:cNvPr id="14" name="TextBox 2"/>
          <p:cNvSpPr txBox="1"/>
          <p:nvPr/>
        </p:nvSpPr>
        <p:spPr>
          <a:xfrm>
            <a:off x="2623036" y="4222774"/>
            <a:ext cx="618124" cy="246221"/>
          </a:xfrm>
          <a:prstGeom prst="rect">
            <a:avLst/>
          </a:prstGeom>
          <a:noFill/>
          <a:ln>
            <a:solidFill>
              <a:schemeClr val="accent3"/>
            </a:solidFill>
          </a:ln>
        </p:spPr>
        <p:txBody>
          <a:bodyPr wrap="square" rtlCol="0">
            <a:spAutoFit/>
          </a:bodyPr>
          <a:lstStyle/>
          <a:p>
            <a:pPr algn="ctr"/>
            <a:r>
              <a:rPr lang="en-GB" sz="1000" smtClean="0">
                <a:solidFill>
                  <a:schemeClr val="accent3"/>
                </a:solidFill>
              </a:rPr>
              <a:t>RF 25.5 </a:t>
            </a:r>
            <a:endParaRPr lang="en-GB" sz="1000" dirty="0" smtClean="0">
              <a:solidFill>
                <a:schemeClr val="accent3"/>
              </a:solidFill>
            </a:endParaRPr>
          </a:p>
        </p:txBody>
      </p:sp>
      <p:sp>
        <p:nvSpPr>
          <p:cNvPr id="15" name="TextBox 2"/>
          <p:cNvSpPr txBox="1"/>
          <p:nvPr/>
        </p:nvSpPr>
        <p:spPr>
          <a:xfrm>
            <a:off x="744723" y="4222774"/>
            <a:ext cx="618124" cy="246221"/>
          </a:xfrm>
          <a:prstGeom prst="rect">
            <a:avLst/>
          </a:prstGeom>
          <a:noFill/>
          <a:ln>
            <a:solidFill>
              <a:schemeClr val="accent3"/>
            </a:solidFill>
          </a:ln>
        </p:spPr>
        <p:txBody>
          <a:bodyPr wrap="square" rtlCol="0">
            <a:spAutoFit/>
          </a:bodyPr>
          <a:lstStyle/>
          <a:p>
            <a:pPr algn="ctr"/>
            <a:r>
              <a:rPr lang="en-GB" sz="1000" dirty="0" smtClean="0">
                <a:solidFill>
                  <a:schemeClr val="accent3"/>
                </a:solidFill>
              </a:rPr>
              <a:t>RF 23.5 </a:t>
            </a:r>
          </a:p>
        </p:txBody>
      </p:sp>
      <p:pic>
        <p:nvPicPr>
          <p:cNvPr id="17" name="Immagine 16"/>
          <p:cNvPicPr>
            <a:picLocks noChangeAspect="1"/>
          </p:cNvPicPr>
          <p:nvPr/>
        </p:nvPicPr>
        <p:blipFill>
          <a:blip r:embed="rId6"/>
          <a:stretch>
            <a:fillRect/>
          </a:stretch>
        </p:blipFill>
        <p:spPr>
          <a:xfrm>
            <a:off x="7411675" y="4033073"/>
            <a:ext cx="1057583" cy="379402"/>
          </a:xfrm>
          <a:prstGeom prst="rect">
            <a:avLst/>
          </a:prstGeom>
        </p:spPr>
      </p:pic>
    </p:spTree>
    <p:extLst>
      <p:ext uri="{BB962C8B-B14F-4D97-AF65-F5344CB8AC3E}">
        <p14:creationId xmlns:p14="http://schemas.microsoft.com/office/powerpoint/2010/main" val="207878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11" grpId="0"/>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Horizontal Scraping @ 450 GeV</a:t>
            </a:r>
            <a:endParaRPr lang="en-GB" dirty="0"/>
          </a:p>
        </p:txBody>
      </p:sp>
      <p:sp>
        <p:nvSpPr>
          <p:cNvPr id="4" name="Date Placeholder 3"/>
          <p:cNvSpPr>
            <a:spLocks noGrp="1"/>
          </p:cNvSpPr>
          <p:nvPr>
            <p:ph type="dt" sz="half" idx="10"/>
          </p:nvPr>
        </p:nvSpPr>
        <p:spPr/>
        <p:txBody>
          <a:bodyPr/>
          <a:lstStyle/>
          <a:p>
            <a:r>
              <a:rPr lang="it-IT" smtClean="0"/>
              <a:t>18/10/2016</a:t>
            </a:r>
            <a:endParaRPr lang="en-US"/>
          </a:p>
        </p:txBody>
      </p:sp>
      <p:sp>
        <p:nvSpPr>
          <p:cNvPr id="5" name="Footer Placeholder 4"/>
          <p:cNvSpPr>
            <a:spLocks noGrp="1"/>
          </p:cNvSpPr>
          <p:nvPr>
            <p:ph type="ftr" sz="quarter" idx="11"/>
          </p:nvPr>
        </p:nvSpPr>
        <p:spPr/>
        <p:txBody>
          <a:bodyPr/>
          <a:lstStyle/>
          <a:p>
            <a:r>
              <a:rPr lang="en-US" smtClean="0"/>
              <a:t>R. Rossi - Crystal-assisted Collimation</a:t>
            </a:r>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pPr/>
              <a:t>16</a:t>
            </a:fld>
            <a:endParaRPr lang="en-US"/>
          </a:p>
        </p:txBody>
      </p:sp>
      <p:pic>
        <p:nvPicPr>
          <p:cNvPr id="10" name="Picture 9" descr="scrap_h_inj_flux_kick.eps"/>
          <p:cNvPicPr>
            <a:picLocks noChangeAspect="1"/>
          </p:cNvPicPr>
          <p:nvPr/>
        </p:nvPicPr>
        <p:blipFill rotWithShape="1">
          <a:blip r:embed="rId2">
            <a:extLst>
              <a:ext uri="{28A0092B-C50C-407E-A947-70E740481C1C}">
                <a14:useLocalDpi xmlns:a14="http://schemas.microsoft.com/office/drawing/2010/main" val="0"/>
              </a:ext>
            </a:extLst>
          </a:blip>
          <a:srcRect l="2035" r="8218" b="2314"/>
          <a:stretch/>
        </p:blipFill>
        <p:spPr>
          <a:xfrm>
            <a:off x="0" y="1289000"/>
            <a:ext cx="5602550" cy="3366315"/>
          </a:xfrm>
          <a:prstGeom prst="rect">
            <a:avLst/>
          </a:prstGeom>
        </p:spPr>
      </p:pic>
      <p:sp>
        <p:nvSpPr>
          <p:cNvPr id="11" name="TextBox 10"/>
          <p:cNvSpPr txBox="1"/>
          <p:nvPr/>
        </p:nvSpPr>
        <p:spPr>
          <a:xfrm>
            <a:off x="0" y="647350"/>
            <a:ext cx="6551226" cy="523220"/>
          </a:xfrm>
          <a:prstGeom prst="rect">
            <a:avLst/>
          </a:prstGeom>
          <a:noFill/>
        </p:spPr>
        <p:txBody>
          <a:bodyPr wrap="square" rtlCol="0">
            <a:spAutoFit/>
          </a:bodyPr>
          <a:lstStyle/>
          <a:p>
            <a:r>
              <a:rPr lang="en-GB" sz="1400" dirty="0" smtClean="0"/>
              <a:t>Losses recorded with BLM at goniometer position normalized to beam.</a:t>
            </a:r>
          </a:p>
          <a:p>
            <a:r>
              <a:rPr lang="en-GB" sz="1400" dirty="0" smtClean="0"/>
              <a:t>The X axis is converted in deflection angle using</a:t>
            </a:r>
          </a:p>
        </p:txBody>
      </p:sp>
      <p:sp>
        <p:nvSpPr>
          <p:cNvPr id="12" name="TextBox 11"/>
          <p:cNvSpPr txBox="1"/>
          <p:nvPr/>
        </p:nvSpPr>
        <p:spPr>
          <a:xfrm>
            <a:off x="5792100" y="1570710"/>
            <a:ext cx="3162350" cy="738664"/>
          </a:xfrm>
          <a:prstGeom prst="rect">
            <a:avLst/>
          </a:prstGeom>
          <a:noFill/>
        </p:spPr>
        <p:txBody>
          <a:bodyPr wrap="square" rtlCol="0">
            <a:spAutoFit/>
          </a:bodyPr>
          <a:lstStyle/>
          <a:p>
            <a:r>
              <a:rPr lang="en-GB" sz="1400" dirty="0" smtClean="0"/>
              <a:t>The error function fit gives info about the </a:t>
            </a:r>
            <a:r>
              <a:rPr lang="en-GB" sz="1400" dirty="0" err="1" smtClean="0"/>
              <a:t>channeled</a:t>
            </a:r>
            <a:r>
              <a:rPr lang="en-GB" sz="1400" dirty="0" smtClean="0"/>
              <a:t> beam properties as deflection angle and beam sigma</a:t>
            </a:r>
          </a:p>
        </p:txBody>
      </p:sp>
      <p:pic>
        <p:nvPicPr>
          <p:cNvPr id="13" name="Picture 12"/>
          <p:cNvPicPr>
            <a:picLocks noChangeAspect="1"/>
          </p:cNvPicPr>
          <p:nvPr/>
        </p:nvPicPr>
        <p:blipFill>
          <a:blip r:embed="rId3"/>
          <a:stretch>
            <a:fillRect/>
          </a:stretch>
        </p:blipFill>
        <p:spPr>
          <a:xfrm>
            <a:off x="5602550" y="647350"/>
            <a:ext cx="3459750" cy="728003"/>
          </a:xfrm>
          <a:prstGeom prst="rect">
            <a:avLst/>
          </a:prstGeom>
          <a:ln>
            <a:solidFill>
              <a:schemeClr val="accent3"/>
            </a:solidFill>
          </a:ln>
        </p:spPr>
      </p:pic>
      <p:cxnSp>
        <p:nvCxnSpPr>
          <p:cNvPr id="15" name="Straight Arrow Connector 14"/>
          <p:cNvCxnSpPr/>
          <p:nvPr/>
        </p:nvCxnSpPr>
        <p:spPr>
          <a:xfrm flipV="1">
            <a:off x="4313731" y="1028196"/>
            <a:ext cx="1288818" cy="10080"/>
          </a:xfrm>
          <a:prstGeom prst="straightConnector1">
            <a:avLst/>
          </a:prstGeom>
          <a:ln w="3175" cmpd="sng">
            <a:tailEnd type="arrow"/>
          </a:ln>
        </p:spPr>
        <p:style>
          <a:lnRef idx="2">
            <a:schemeClr val="accent3"/>
          </a:lnRef>
          <a:fillRef idx="0">
            <a:schemeClr val="accent3"/>
          </a:fillRef>
          <a:effectRef idx="1">
            <a:schemeClr val="accent3"/>
          </a:effectRef>
          <a:fontRef idx="minor">
            <a:schemeClr val="tx1"/>
          </a:fontRef>
        </p:style>
      </p:cxnSp>
      <p:sp>
        <p:nvSpPr>
          <p:cNvPr id="16" name="TextBox 15"/>
          <p:cNvSpPr txBox="1"/>
          <p:nvPr/>
        </p:nvSpPr>
        <p:spPr>
          <a:xfrm>
            <a:off x="869846" y="1709210"/>
            <a:ext cx="1649307" cy="461665"/>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sz="1200" dirty="0" smtClean="0">
                <a:solidFill>
                  <a:schemeClr val="accent6"/>
                </a:solidFill>
              </a:rPr>
              <a:t>Crystal @ </a:t>
            </a:r>
            <a:r>
              <a:rPr lang="en-GB" sz="1200" dirty="0">
                <a:solidFill>
                  <a:schemeClr val="accent6"/>
                </a:solidFill>
              </a:rPr>
              <a:t>5.43 </a:t>
            </a:r>
            <a:r>
              <a:rPr lang="en-GB" sz="1200" dirty="0" err="1" smtClean="0">
                <a:solidFill>
                  <a:schemeClr val="accent6"/>
                </a:solidFill>
              </a:rPr>
              <a:t>σ</a:t>
            </a:r>
            <a:endParaRPr lang="en-GB" sz="1200" dirty="0" smtClean="0">
              <a:solidFill>
                <a:schemeClr val="accent6"/>
              </a:solidFill>
            </a:endParaRPr>
          </a:p>
          <a:p>
            <a:r>
              <a:rPr lang="en-GB" sz="1200" dirty="0" smtClean="0">
                <a:solidFill>
                  <a:schemeClr val="accent6"/>
                </a:solidFill>
              </a:rPr>
              <a:t>Reduced </a:t>
            </a:r>
            <a:r>
              <a:rPr lang="en-GB" sz="1200" dirty="0" err="1" smtClean="0">
                <a:solidFill>
                  <a:schemeClr val="accent6"/>
                </a:solidFill>
              </a:rPr>
              <a:t>Colls</a:t>
            </a:r>
            <a:r>
              <a:rPr lang="en-GB" sz="1200" dirty="0" smtClean="0">
                <a:solidFill>
                  <a:schemeClr val="accent6"/>
                </a:solidFill>
              </a:rPr>
              <a:t> </a:t>
            </a:r>
            <a:r>
              <a:rPr lang="en-GB" sz="1200" dirty="0" err="1" smtClean="0">
                <a:solidFill>
                  <a:schemeClr val="accent6"/>
                </a:solidFill>
              </a:rPr>
              <a:t>Config</a:t>
            </a:r>
            <a:endParaRPr lang="en-GB" sz="1200" dirty="0">
              <a:solidFill>
                <a:schemeClr val="accent6"/>
              </a:solidFill>
            </a:endParaRPr>
          </a:p>
        </p:txBody>
      </p:sp>
      <p:grpSp>
        <p:nvGrpSpPr>
          <p:cNvPr id="7" name="Gruppo 6"/>
          <p:cNvGrpSpPr/>
          <p:nvPr/>
        </p:nvGrpSpPr>
        <p:grpSpPr>
          <a:xfrm>
            <a:off x="5602549" y="2355151"/>
            <a:ext cx="3541451" cy="2312905"/>
            <a:chOff x="5602549" y="2355151"/>
            <a:chExt cx="3541451" cy="2312905"/>
          </a:xfrm>
        </p:grpSpPr>
        <p:pic>
          <p:nvPicPr>
            <p:cNvPr id="9" name="Picture 8" descr="h_profile_kick.eps"/>
            <p:cNvPicPr>
              <a:picLocks noChangeAspect="1"/>
            </p:cNvPicPr>
            <p:nvPr/>
          </p:nvPicPr>
          <p:blipFill rotWithShape="1">
            <a:blip r:embed="rId4">
              <a:extLst>
                <a:ext uri="{28A0092B-C50C-407E-A947-70E740481C1C}">
                  <a14:useLocalDpi xmlns:a14="http://schemas.microsoft.com/office/drawing/2010/main" val="0"/>
                </a:ext>
              </a:extLst>
            </a:blip>
            <a:srcRect l="6146" r="9059"/>
            <a:stretch/>
          </p:blipFill>
          <p:spPr>
            <a:xfrm>
              <a:off x="5602549" y="2355151"/>
              <a:ext cx="3541451" cy="2312905"/>
            </a:xfrm>
            <a:prstGeom prst="rect">
              <a:avLst/>
            </a:prstGeom>
          </p:spPr>
        </p:pic>
        <p:sp>
          <p:nvSpPr>
            <p:cNvPr id="17" name="L-Shape 16"/>
            <p:cNvSpPr/>
            <p:nvPr/>
          </p:nvSpPr>
          <p:spPr>
            <a:xfrm rot="10800000">
              <a:off x="7956136" y="2576659"/>
              <a:ext cx="1187863" cy="466634"/>
            </a:xfrm>
            <a:prstGeom prst="corner">
              <a:avLst>
                <a:gd name="adj1" fmla="val 52805"/>
                <a:gd name="adj2" fmla="val 57155"/>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3" name="CasellaDiTesto 2"/>
          <p:cNvSpPr txBox="1"/>
          <p:nvPr/>
        </p:nvSpPr>
        <p:spPr>
          <a:xfrm>
            <a:off x="0" y="4657460"/>
            <a:ext cx="9144000" cy="338554"/>
          </a:xfrm>
          <a:prstGeom prst="rect">
            <a:avLst/>
          </a:prstGeom>
          <a:noFill/>
        </p:spPr>
        <p:txBody>
          <a:bodyPr wrap="square" rtlCol="0">
            <a:spAutoFit/>
          </a:bodyPr>
          <a:lstStyle/>
          <a:p>
            <a:r>
              <a:rPr lang="en-GB" sz="1600" u="sng" dirty="0" smtClean="0">
                <a:solidFill>
                  <a:schemeClr val="accent3"/>
                </a:solidFill>
              </a:rPr>
              <a:t>New investigations are ongoing to include the difference between nominal and measured </a:t>
            </a:r>
            <a:r>
              <a:rPr lang="en-GB" sz="1600" u="sng" smtClean="0">
                <a:solidFill>
                  <a:schemeClr val="accent3"/>
                </a:solidFill>
              </a:rPr>
              <a:t>beta function </a:t>
            </a:r>
            <a:endParaRPr lang="en-GB" sz="1600" u="sng">
              <a:solidFill>
                <a:schemeClr val="accent3"/>
              </a:solidFill>
            </a:endParaRPr>
          </a:p>
        </p:txBody>
      </p:sp>
    </p:spTree>
    <p:extLst>
      <p:ext uri="{BB962C8B-B14F-4D97-AF65-F5344CB8AC3E}">
        <p14:creationId xmlns:p14="http://schemas.microsoft.com/office/powerpoint/2010/main" val="336361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Ions Angular Scans @ 450 Z GeV</a:t>
            </a:r>
            <a:endParaRPr lang="en-GB" dirty="0"/>
          </a:p>
        </p:txBody>
      </p:sp>
      <p:sp>
        <p:nvSpPr>
          <p:cNvPr id="4" name="Date Placeholder 3"/>
          <p:cNvSpPr>
            <a:spLocks noGrp="1"/>
          </p:cNvSpPr>
          <p:nvPr>
            <p:ph type="dt" sz="half" idx="10"/>
          </p:nvPr>
        </p:nvSpPr>
        <p:spPr/>
        <p:txBody>
          <a:bodyPr/>
          <a:lstStyle/>
          <a:p>
            <a:r>
              <a:rPr lang="it-IT" smtClean="0"/>
              <a:t>18/10/2016</a:t>
            </a:r>
            <a:endParaRPr lang="en-US" dirty="0"/>
          </a:p>
        </p:txBody>
      </p:sp>
      <p:sp>
        <p:nvSpPr>
          <p:cNvPr id="5" name="Footer Placeholder 4"/>
          <p:cNvSpPr>
            <a:spLocks noGrp="1"/>
          </p:cNvSpPr>
          <p:nvPr>
            <p:ph type="ftr" sz="quarter" idx="11"/>
          </p:nvPr>
        </p:nvSpPr>
        <p:spPr/>
        <p:txBody>
          <a:bodyPr/>
          <a:lstStyle/>
          <a:p>
            <a:r>
              <a:rPr lang="en-US" smtClean="0"/>
              <a:t>R. Rossi - Crystal-assisted Collimation</a:t>
            </a:r>
            <a:endParaRPr lang="en-US" dirty="0"/>
          </a:p>
        </p:txBody>
      </p:sp>
      <p:sp>
        <p:nvSpPr>
          <p:cNvPr id="6" name="Slide Number Placeholder 5"/>
          <p:cNvSpPr>
            <a:spLocks noGrp="1"/>
          </p:cNvSpPr>
          <p:nvPr>
            <p:ph type="sldNum" sz="quarter" idx="12"/>
          </p:nvPr>
        </p:nvSpPr>
        <p:spPr/>
        <p:txBody>
          <a:bodyPr/>
          <a:lstStyle/>
          <a:p>
            <a:fld id="{2066355A-084C-D24E-9AD2-7E4FC41EA627}" type="slidenum">
              <a:rPr lang="en-US" smtClean="0"/>
              <a:pPr/>
              <a:t>17</a:t>
            </a:fld>
            <a:endParaRPr lang="en-US" dirty="0"/>
          </a:p>
        </p:txBody>
      </p:sp>
      <p:pic>
        <p:nvPicPr>
          <p:cNvPr id="7" name="Picture 6" descr="scan_h_flux_am_log.eps"/>
          <p:cNvPicPr>
            <a:picLocks noChangeAspect="1"/>
          </p:cNvPicPr>
          <p:nvPr/>
        </p:nvPicPr>
        <p:blipFill rotWithShape="1">
          <a:blip r:embed="rId2">
            <a:extLst>
              <a:ext uri="{28A0092B-C50C-407E-A947-70E740481C1C}">
                <a14:useLocalDpi xmlns:a14="http://schemas.microsoft.com/office/drawing/2010/main" val="0"/>
              </a:ext>
            </a:extLst>
          </a:blip>
          <a:srcRect l="2467" r="7513" b="2433"/>
          <a:stretch/>
        </p:blipFill>
        <p:spPr>
          <a:xfrm>
            <a:off x="214921" y="683596"/>
            <a:ext cx="4278924" cy="3780945"/>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261" r="7514" b="2103"/>
          <a:stretch/>
        </p:blipFill>
        <p:spPr>
          <a:xfrm>
            <a:off x="4493845" y="683596"/>
            <a:ext cx="4288694" cy="3780945"/>
          </a:xfrm>
          <a:prstGeom prst="rect">
            <a:avLst/>
          </a:prstGeom>
        </p:spPr>
      </p:pic>
      <p:sp>
        <p:nvSpPr>
          <p:cNvPr id="9" name="TextBox 8"/>
          <p:cNvSpPr txBox="1"/>
          <p:nvPr/>
        </p:nvSpPr>
        <p:spPr>
          <a:xfrm>
            <a:off x="-1" y="4464541"/>
            <a:ext cx="8686801" cy="307777"/>
          </a:xfrm>
          <a:prstGeom prst="rect">
            <a:avLst/>
          </a:prstGeom>
          <a:noFill/>
        </p:spPr>
        <p:txBody>
          <a:bodyPr wrap="square" rtlCol="0">
            <a:spAutoFit/>
          </a:bodyPr>
          <a:lstStyle/>
          <a:p>
            <a:r>
              <a:rPr lang="en-GB" sz="1400" dirty="0" smtClean="0"/>
              <a:t>Losses recorded with BLM at goniometer position normalized to beam flux and to loss rate in amorphous orientation</a:t>
            </a:r>
            <a:endParaRPr lang="en-GB" sz="1400" dirty="0"/>
          </a:p>
        </p:txBody>
      </p:sp>
      <p:sp>
        <p:nvSpPr>
          <p:cNvPr id="10" name="TextBox 2"/>
          <p:cNvSpPr txBox="1"/>
          <p:nvPr/>
        </p:nvSpPr>
        <p:spPr>
          <a:xfrm>
            <a:off x="683630" y="3297043"/>
            <a:ext cx="2371433" cy="584775"/>
          </a:xfrm>
          <a:prstGeom prst="rect">
            <a:avLst/>
          </a:prstGeom>
          <a:noFill/>
          <a:ln>
            <a:solidFill>
              <a:schemeClr val="accent3"/>
            </a:solidFill>
          </a:ln>
        </p:spPr>
        <p:txBody>
          <a:bodyPr wrap="square" rtlCol="0">
            <a:spAutoFit/>
          </a:bodyPr>
          <a:lstStyle/>
          <a:p>
            <a:pPr algn="ctr"/>
            <a:r>
              <a:rPr lang="en-GB" sz="1600" dirty="0" smtClean="0">
                <a:solidFill>
                  <a:schemeClr val="accent3"/>
                </a:solidFill>
              </a:rPr>
              <a:t>Reduction of inelastic interaction at crystal 6 </a:t>
            </a:r>
          </a:p>
        </p:txBody>
      </p:sp>
      <p:sp>
        <p:nvSpPr>
          <p:cNvPr id="11" name="TextBox 2"/>
          <p:cNvSpPr txBox="1"/>
          <p:nvPr/>
        </p:nvSpPr>
        <p:spPr>
          <a:xfrm>
            <a:off x="5010763" y="3299095"/>
            <a:ext cx="2371433" cy="584775"/>
          </a:xfrm>
          <a:prstGeom prst="rect">
            <a:avLst/>
          </a:prstGeom>
          <a:noFill/>
          <a:ln>
            <a:solidFill>
              <a:schemeClr val="accent3"/>
            </a:solidFill>
          </a:ln>
        </p:spPr>
        <p:txBody>
          <a:bodyPr wrap="square" rtlCol="0">
            <a:spAutoFit/>
          </a:bodyPr>
          <a:lstStyle/>
          <a:p>
            <a:pPr algn="ctr"/>
            <a:r>
              <a:rPr lang="en-GB" sz="1600" dirty="0" smtClean="0">
                <a:solidFill>
                  <a:schemeClr val="accent3"/>
                </a:solidFill>
              </a:rPr>
              <a:t>Reduction of inelastic interaction at </a:t>
            </a:r>
            <a:r>
              <a:rPr lang="en-GB" sz="1600" smtClean="0">
                <a:solidFill>
                  <a:schemeClr val="accent3"/>
                </a:solidFill>
              </a:rPr>
              <a:t>crystal 4 </a:t>
            </a:r>
            <a:endParaRPr lang="en-GB" sz="1600" dirty="0" smtClean="0">
              <a:solidFill>
                <a:schemeClr val="accent3"/>
              </a:solidFill>
            </a:endParaRPr>
          </a:p>
        </p:txBody>
      </p:sp>
    </p:spTree>
    <p:extLst>
      <p:ext uri="{BB962C8B-B14F-4D97-AF65-F5344CB8AC3E}">
        <p14:creationId xmlns:p14="http://schemas.microsoft.com/office/powerpoint/2010/main" val="3505448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Ions Loss Maps @ 450 Z GeV</a:t>
            </a:r>
            <a:endParaRPr lang="en-GB" dirty="0"/>
          </a:p>
        </p:txBody>
      </p:sp>
      <p:sp>
        <p:nvSpPr>
          <p:cNvPr id="3" name="Content Placeholder 2"/>
          <p:cNvSpPr>
            <a:spLocks noGrp="1"/>
          </p:cNvSpPr>
          <p:nvPr>
            <p:ph idx="1"/>
          </p:nvPr>
        </p:nvSpPr>
        <p:spPr>
          <a:xfrm>
            <a:off x="2" y="478930"/>
            <a:ext cx="9143998" cy="498864"/>
          </a:xfrm>
        </p:spPr>
        <p:txBody>
          <a:bodyPr>
            <a:normAutofit/>
          </a:bodyPr>
          <a:lstStyle/>
          <a:p>
            <a:pPr marL="0" indent="0">
              <a:buNone/>
            </a:pPr>
            <a:r>
              <a:rPr lang="en-GB" sz="1600" dirty="0" smtClean="0"/>
              <a:t>Loss maps measurements was performed as during standard collimation tests</a:t>
            </a:r>
            <a:endParaRPr lang="en-GB" sz="1600" dirty="0"/>
          </a:p>
        </p:txBody>
      </p:sp>
      <p:sp>
        <p:nvSpPr>
          <p:cNvPr id="4" name="Date Placeholder 3"/>
          <p:cNvSpPr>
            <a:spLocks noGrp="1"/>
          </p:cNvSpPr>
          <p:nvPr>
            <p:ph type="dt" sz="half" idx="10"/>
          </p:nvPr>
        </p:nvSpPr>
        <p:spPr/>
        <p:txBody>
          <a:bodyPr/>
          <a:lstStyle/>
          <a:p>
            <a:r>
              <a:rPr lang="it-IT" smtClean="0"/>
              <a:t>18/10/2016</a:t>
            </a:r>
            <a:endParaRPr lang="en-US" dirty="0"/>
          </a:p>
        </p:txBody>
      </p:sp>
      <p:sp>
        <p:nvSpPr>
          <p:cNvPr id="5" name="Footer Placeholder 4"/>
          <p:cNvSpPr>
            <a:spLocks noGrp="1"/>
          </p:cNvSpPr>
          <p:nvPr>
            <p:ph type="ftr" sz="quarter" idx="11"/>
          </p:nvPr>
        </p:nvSpPr>
        <p:spPr/>
        <p:txBody>
          <a:bodyPr/>
          <a:lstStyle/>
          <a:p>
            <a:r>
              <a:rPr lang="en-US" smtClean="0"/>
              <a:t>R. Rossi - Crystal-assisted Collimation</a:t>
            </a:r>
            <a:endParaRPr lang="en-US" dirty="0"/>
          </a:p>
        </p:txBody>
      </p:sp>
      <p:sp>
        <p:nvSpPr>
          <p:cNvPr id="6" name="Slide Number Placeholder 5"/>
          <p:cNvSpPr>
            <a:spLocks noGrp="1"/>
          </p:cNvSpPr>
          <p:nvPr>
            <p:ph type="sldNum" sz="quarter" idx="12"/>
          </p:nvPr>
        </p:nvSpPr>
        <p:spPr/>
        <p:txBody>
          <a:bodyPr/>
          <a:lstStyle/>
          <a:p>
            <a:fld id="{2066355A-084C-D24E-9AD2-7E4FC41EA627}" type="slidenum">
              <a:rPr lang="en-US" smtClean="0"/>
              <a:pPr/>
              <a:t>18</a:t>
            </a:fld>
            <a:endParaRPr lang="en-US" dirty="0"/>
          </a:p>
        </p:txBody>
      </p:sp>
      <p:pic>
        <p:nvPicPr>
          <p:cNvPr id="7" name="Picture 6" descr="H_CH_IR7_ForComp.gif"/>
          <p:cNvPicPr>
            <a:picLocks noChangeAspect="1"/>
          </p:cNvPicPr>
          <p:nvPr/>
        </p:nvPicPr>
        <p:blipFill rotWithShape="1">
          <a:blip r:embed="rId3">
            <a:extLst>
              <a:ext uri="{28A0092B-C50C-407E-A947-70E740481C1C}">
                <a14:useLocalDpi xmlns:a14="http://schemas.microsoft.com/office/drawing/2010/main" val="0"/>
              </a:ext>
            </a:extLst>
          </a:blip>
          <a:srcRect l="1884" t="4606" r="6585"/>
          <a:stretch/>
        </p:blipFill>
        <p:spPr>
          <a:xfrm>
            <a:off x="18818" y="823240"/>
            <a:ext cx="4572000" cy="2728149"/>
          </a:xfrm>
          <a:prstGeom prst="rect">
            <a:avLst/>
          </a:prstGeom>
        </p:spPr>
      </p:pic>
      <p:pic>
        <p:nvPicPr>
          <p:cNvPr id="9" name="Picture 8" descr="H_Inj_STD_ForComp_IR7.gif"/>
          <p:cNvPicPr>
            <a:picLocks noChangeAspect="1"/>
          </p:cNvPicPr>
          <p:nvPr/>
        </p:nvPicPr>
        <p:blipFill rotWithShape="1">
          <a:blip r:embed="rId4">
            <a:extLst>
              <a:ext uri="{28A0092B-C50C-407E-A947-70E740481C1C}">
                <a14:useLocalDpi xmlns:a14="http://schemas.microsoft.com/office/drawing/2010/main" val="0"/>
              </a:ext>
            </a:extLst>
          </a:blip>
          <a:srcRect l="2587" t="5044" r="6535"/>
          <a:stretch/>
        </p:blipFill>
        <p:spPr>
          <a:xfrm>
            <a:off x="4583728" y="823239"/>
            <a:ext cx="4560272" cy="2728150"/>
          </a:xfrm>
          <a:prstGeom prst="rect">
            <a:avLst/>
          </a:prstGeom>
        </p:spPr>
      </p:pic>
      <p:sp>
        <p:nvSpPr>
          <p:cNvPr id="10" name="TextBox 9"/>
          <p:cNvSpPr txBox="1"/>
          <p:nvPr/>
        </p:nvSpPr>
        <p:spPr>
          <a:xfrm>
            <a:off x="18815" y="3551389"/>
            <a:ext cx="6878806" cy="307777"/>
          </a:xfrm>
          <a:prstGeom prst="rect">
            <a:avLst/>
          </a:prstGeom>
          <a:noFill/>
        </p:spPr>
        <p:txBody>
          <a:bodyPr wrap="none" rtlCol="0">
            <a:spAutoFit/>
          </a:bodyPr>
          <a:lstStyle/>
          <a:p>
            <a:r>
              <a:rPr lang="en-GB" sz="1400" dirty="0" smtClean="0"/>
              <a:t>the leakage to IR7-DS is evaluated normalizing the BLM losses to the charges lost per second </a:t>
            </a:r>
            <a:endParaRPr lang="en-GB" sz="1400" dirty="0"/>
          </a:p>
        </p:txBody>
      </p:sp>
      <p:sp>
        <p:nvSpPr>
          <p:cNvPr id="11" name="TextBox 10"/>
          <p:cNvSpPr txBox="1"/>
          <p:nvPr/>
        </p:nvSpPr>
        <p:spPr>
          <a:xfrm>
            <a:off x="1912328" y="3896698"/>
            <a:ext cx="5356980"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GB" dirty="0" smtClean="0">
                <a:solidFill>
                  <a:schemeClr val="accent6"/>
                </a:solidFill>
              </a:rPr>
              <a:t>the leakage to IR7-DS improves by a factor of about 2.6 </a:t>
            </a:r>
            <a:endParaRPr lang="en-GB" dirty="0">
              <a:solidFill>
                <a:schemeClr val="accent6"/>
              </a:solidFill>
            </a:endParaRPr>
          </a:p>
        </p:txBody>
      </p:sp>
      <p:sp>
        <p:nvSpPr>
          <p:cNvPr id="8" name="TextBox 7"/>
          <p:cNvSpPr txBox="1"/>
          <p:nvPr/>
        </p:nvSpPr>
        <p:spPr>
          <a:xfrm>
            <a:off x="40926" y="4294712"/>
            <a:ext cx="3338300" cy="523220"/>
          </a:xfrm>
          <a:prstGeom prst="rect">
            <a:avLst/>
          </a:prstGeom>
          <a:noFill/>
        </p:spPr>
        <p:txBody>
          <a:bodyPr wrap="square" rtlCol="0">
            <a:spAutoFit/>
          </a:bodyPr>
          <a:lstStyle/>
          <a:p>
            <a:r>
              <a:rPr lang="en-GB" sz="1400" dirty="0" smtClean="0"/>
              <a:t>better results are expected improving the clearance between crystals and TCSGs </a:t>
            </a:r>
            <a:endParaRPr lang="en-GB" sz="1400" dirty="0"/>
          </a:p>
        </p:txBody>
      </p:sp>
      <p:sp>
        <p:nvSpPr>
          <p:cNvPr id="12" name="TextBox 11"/>
          <p:cNvSpPr txBox="1"/>
          <p:nvPr/>
        </p:nvSpPr>
        <p:spPr>
          <a:xfrm rot="900984">
            <a:off x="3413441" y="1251186"/>
            <a:ext cx="798378" cy="369332"/>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GB" dirty="0" smtClean="0">
                <a:solidFill>
                  <a:schemeClr val="accent5"/>
                </a:solidFill>
              </a:rPr>
              <a:t>crystal</a:t>
            </a:r>
            <a:endParaRPr lang="en-GB" dirty="0">
              <a:solidFill>
                <a:schemeClr val="accent5"/>
              </a:solidFill>
            </a:endParaRPr>
          </a:p>
        </p:txBody>
      </p:sp>
      <p:sp>
        <p:nvSpPr>
          <p:cNvPr id="14" name="TextBox 13"/>
          <p:cNvSpPr txBox="1"/>
          <p:nvPr/>
        </p:nvSpPr>
        <p:spPr>
          <a:xfrm rot="900984">
            <a:off x="7754794" y="1279600"/>
            <a:ext cx="1017714" cy="369332"/>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GB" dirty="0" smtClean="0">
                <a:solidFill>
                  <a:schemeClr val="accent5"/>
                </a:solidFill>
              </a:rPr>
              <a:t>standard</a:t>
            </a:r>
            <a:endParaRPr lang="en-GB" dirty="0">
              <a:solidFill>
                <a:schemeClr val="accent5"/>
              </a:solidFill>
            </a:endParaRPr>
          </a:p>
        </p:txBody>
      </p:sp>
      <p:sp>
        <p:nvSpPr>
          <p:cNvPr id="15" name="TextBox 14"/>
          <p:cNvSpPr txBox="1"/>
          <p:nvPr/>
        </p:nvSpPr>
        <p:spPr>
          <a:xfrm>
            <a:off x="4703065" y="4326467"/>
            <a:ext cx="4099913" cy="369332"/>
          </a:xfrm>
          <a:prstGeom prst="rect">
            <a:avLst/>
          </a:prstGeom>
          <a:noFill/>
        </p:spPr>
        <p:txBody>
          <a:bodyPr wrap="none" rtlCol="0">
            <a:spAutoFit/>
          </a:bodyPr>
          <a:lstStyle/>
          <a:p>
            <a:r>
              <a:rPr lang="en-GB" u="sng" dirty="0" smtClean="0">
                <a:solidFill>
                  <a:schemeClr val="accent2"/>
                </a:solidFill>
              </a:rPr>
              <a:t>note: the system is optimized for 6.5 TeV! </a:t>
            </a:r>
            <a:endParaRPr lang="en-GB" u="sng" dirty="0">
              <a:solidFill>
                <a:schemeClr val="accent2"/>
              </a:solidFill>
            </a:endParaRPr>
          </a:p>
        </p:txBody>
      </p:sp>
      <p:sp>
        <p:nvSpPr>
          <p:cNvPr id="17" name="TextBox 16"/>
          <p:cNvSpPr txBox="1"/>
          <p:nvPr/>
        </p:nvSpPr>
        <p:spPr>
          <a:xfrm>
            <a:off x="1882562" y="1774469"/>
            <a:ext cx="525617" cy="246221"/>
          </a:xfrm>
          <a:prstGeom prst="rect">
            <a:avLst/>
          </a:prstGeom>
          <a:noFill/>
        </p:spPr>
        <p:txBody>
          <a:bodyPr wrap="none" rtlCol="0">
            <a:spAutoFit/>
          </a:bodyPr>
          <a:lstStyle/>
          <a:p>
            <a:r>
              <a:rPr lang="en-GB" sz="1000" dirty="0" smtClean="0"/>
              <a:t>crystal</a:t>
            </a:r>
            <a:endParaRPr lang="en-GB" sz="1000" dirty="0"/>
          </a:p>
        </p:txBody>
      </p:sp>
      <p:sp>
        <p:nvSpPr>
          <p:cNvPr id="18" name="TextBox 17"/>
          <p:cNvSpPr txBox="1"/>
          <p:nvPr/>
        </p:nvSpPr>
        <p:spPr>
          <a:xfrm>
            <a:off x="2015118" y="1144235"/>
            <a:ext cx="741396" cy="246221"/>
          </a:xfrm>
          <a:prstGeom prst="rect">
            <a:avLst/>
          </a:prstGeom>
          <a:noFill/>
        </p:spPr>
        <p:txBody>
          <a:bodyPr wrap="none" rtlCol="0">
            <a:spAutoFit/>
          </a:bodyPr>
          <a:lstStyle/>
          <a:p>
            <a:r>
              <a:rPr lang="en-GB" sz="1000" dirty="0" smtClean="0"/>
              <a:t>TCSG.B4L7</a:t>
            </a:r>
            <a:endParaRPr lang="en-GB" sz="1000" dirty="0"/>
          </a:p>
        </p:txBody>
      </p:sp>
    </p:spTree>
    <p:extLst>
      <p:ext uri="{BB962C8B-B14F-4D97-AF65-F5344CB8AC3E}">
        <p14:creationId xmlns:p14="http://schemas.microsoft.com/office/powerpoint/2010/main" val="308477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a:t>
            </a:r>
            <a:endParaRPr lang="en-US" dirty="0"/>
          </a:p>
        </p:txBody>
      </p:sp>
      <p:sp>
        <p:nvSpPr>
          <p:cNvPr id="3" name="Content Placeholder 2"/>
          <p:cNvSpPr>
            <a:spLocks noGrp="1"/>
          </p:cNvSpPr>
          <p:nvPr>
            <p:ph idx="1"/>
          </p:nvPr>
        </p:nvSpPr>
        <p:spPr>
          <a:xfrm>
            <a:off x="230736" y="959633"/>
            <a:ext cx="3741508" cy="3697824"/>
          </a:xfrm>
        </p:spPr>
        <p:txBody>
          <a:bodyPr>
            <a:normAutofit fontScale="92500" lnSpcReduction="20000"/>
          </a:bodyPr>
          <a:lstStyle/>
          <a:p>
            <a:pPr>
              <a:buClr>
                <a:schemeClr val="accent3"/>
              </a:buClr>
              <a:buFont typeface="Courier New"/>
              <a:buChar char="o"/>
            </a:pPr>
            <a:r>
              <a:rPr lang="en-US" dirty="0">
                <a:solidFill>
                  <a:schemeClr val="bg1">
                    <a:lumMod val="65000"/>
                  </a:schemeClr>
                </a:solidFill>
              </a:rPr>
              <a:t>Introduction</a:t>
            </a:r>
          </a:p>
          <a:p>
            <a:pPr>
              <a:buClr>
                <a:schemeClr val="accent3"/>
              </a:buClr>
              <a:buFont typeface="Courier New"/>
              <a:buChar char="o"/>
            </a:pPr>
            <a:r>
              <a:rPr lang="en-US" dirty="0" smtClean="0">
                <a:solidFill>
                  <a:schemeClr val="bg1">
                    <a:lumMod val="65000"/>
                  </a:schemeClr>
                </a:solidFill>
              </a:rPr>
              <a:t>Hadron beam collimation</a:t>
            </a:r>
          </a:p>
          <a:p>
            <a:pPr lvl="1">
              <a:buClr>
                <a:schemeClr val="accent3"/>
              </a:buClr>
              <a:buFont typeface="Arial"/>
              <a:buChar char="•"/>
            </a:pPr>
            <a:r>
              <a:rPr lang="en-US" sz="1600" dirty="0" smtClean="0">
                <a:solidFill>
                  <a:schemeClr val="bg1">
                    <a:lumMod val="65000"/>
                  </a:schemeClr>
                </a:solidFill>
              </a:rPr>
              <a:t>collimation system</a:t>
            </a:r>
          </a:p>
          <a:p>
            <a:pPr lvl="1">
              <a:buClr>
                <a:schemeClr val="accent3"/>
              </a:buClr>
              <a:buFont typeface="Arial"/>
              <a:buChar char="•"/>
            </a:pPr>
            <a:r>
              <a:rPr lang="en-US" sz="1600" dirty="0" smtClean="0">
                <a:solidFill>
                  <a:schemeClr val="bg1">
                    <a:lumMod val="65000"/>
                  </a:schemeClr>
                </a:solidFill>
              </a:rPr>
              <a:t>crystal-assisted collimation</a:t>
            </a:r>
          </a:p>
          <a:p>
            <a:pPr>
              <a:buClr>
                <a:schemeClr val="accent3"/>
              </a:buClr>
              <a:buFont typeface="Courier New"/>
              <a:buChar char="o"/>
            </a:pPr>
            <a:r>
              <a:rPr lang="en-US" dirty="0" smtClean="0">
                <a:solidFill>
                  <a:schemeClr val="bg1">
                    <a:lumMod val="65000"/>
                  </a:schemeClr>
                </a:solidFill>
              </a:rPr>
              <a:t>Scope of my PhD</a:t>
            </a:r>
          </a:p>
          <a:p>
            <a:pPr>
              <a:buClr>
                <a:schemeClr val="accent3"/>
              </a:buClr>
              <a:buFont typeface="Courier New"/>
              <a:buChar char="o"/>
            </a:pPr>
            <a:r>
              <a:rPr lang="en-US" dirty="0" smtClean="0">
                <a:solidFill>
                  <a:schemeClr val="bg1">
                    <a:lumMod val="65000"/>
                  </a:schemeClr>
                </a:solidFill>
              </a:rPr>
              <a:t>Experimental results LHC</a:t>
            </a:r>
          </a:p>
          <a:p>
            <a:pPr lvl="1">
              <a:buClr>
                <a:srgbClr val="E2751D"/>
              </a:buClr>
              <a:buFont typeface="Arial"/>
              <a:buChar char="•"/>
            </a:pPr>
            <a:r>
              <a:rPr lang="en-US" sz="1600" dirty="0" smtClean="0">
                <a:solidFill>
                  <a:schemeClr val="bg1">
                    <a:lumMod val="65000"/>
                  </a:schemeClr>
                </a:solidFill>
              </a:rPr>
              <a:t>Protons tests</a:t>
            </a:r>
          </a:p>
          <a:p>
            <a:pPr lvl="1">
              <a:buClr>
                <a:srgbClr val="E2751D"/>
              </a:buClr>
              <a:buFont typeface="Arial"/>
              <a:buChar char="•"/>
            </a:pPr>
            <a:r>
              <a:rPr lang="en-US" sz="1600" dirty="0" smtClean="0">
                <a:solidFill>
                  <a:schemeClr val="bg1">
                    <a:lumMod val="65000"/>
                  </a:schemeClr>
                </a:solidFill>
              </a:rPr>
              <a:t>Ions tests</a:t>
            </a:r>
          </a:p>
          <a:p>
            <a:pPr>
              <a:buClr>
                <a:schemeClr val="accent3"/>
              </a:buClr>
              <a:buFont typeface="Courier New"/>
              <a:buChar char="o"/>
            </a:pPr>
            <a:r>
              <a:rPr lang="en-US" dirty="0" smtClean="0"/>
              <a:t>Simulations and semi-analytical studies</a:t>
            </a:r>
          </a:p>
          <a:p>
            <a:pPr lvl="1">
              <a:buClr>
                <a:srgbClr val="E2751D"/>
              </a:buClr>
              <a:buFont typeface="Arial"/>
              <a:buChar char="•"/>
            </a:pPr>
            <a:r>
              <a:rPr lang="en-US" sz="1600" dirty="0" smtClean="0"/>
              <a:t>B2 installation </a:t>
            </a:r>
          </a:p>
          <a:p>
            <a:pPr lvl="1">
              <a:buClr>
                <a:srgbClr val="E2751D"/>
              </a:buClr>
              <a:buFont typeface="Arial"/>
              <a:buChar char="•"/>
            </a:pPr>
            <a:r>
              <a:rPr lang="en-US" sz="1600" dirty="0" smtClean="0"/>
              <a:t>Energy </a:t>
            </a:r>
            <a:r>
              <a:rPr lang="en-US" sz="1600" dirty="0"/>
              <a:t>ramp </a:t>
            </a:r>
            <a:r>
              <a:rPr lang="en-US" sz="1600" dirty="0" smtClean="0"/>
              <a:t>functions</a:t>
            </a:r>
          </a:p>
          <a:p>
            <a:pPr lvl="1">
              <a:buClr>
                <a:srgbClr val="E2751D"/>
              </a:buClr>
              <a:buFont typeface="Arial"/>
              <a:buChar char="•"/>
            </a:pPr>
            <a:r>
              <a:rPr lang="en-US" sz="1600" dirty="0" smtClean="0"/>
              <a:t>LHC </a:t>
            </a:r>
            <a:r>
              <a:rPr lang="en-US" sz="1600" dirty="0"/>
              <a:t>&amp; SPS </a:t>
            </a:r>
            <a:r>
              <a:rPr lang="en-US" sz="1600" dirty="0" smtClean="0"/>
              <a:t>simulation</a:t>
            </a:r>
          </a:p>
          <a:p>
            <a:pPr>
              <a:buClr>
                <a:schemeClr val="accent3"/>
              </a:buClr>
              <a:buFont typeface="Courier New"/>
              <a:buChar char="o"/>
            </a:pPr>
            <a:r>
              <a:rPr lang="en-US" dirty="0" smtClean="0">
                <a:solidFill>
                  <a:schemeClr val="bg1">
                    <a:lumMod val="65000"/>
                  </a:schemeClr>
                </a:solidFill>
              </a:rPr>
              <a:t>Conclusion </a:t>
            </a:r>
          </a:p>
        </p:txBody>
      </p:sp>
      <p:sp>
        <p:nvSpPr>
          <p:cNvPr id="4" name="Footer Placeholder 3"/>
          <p:cNvSpPr>
            <a:spLocks noGrp="1"/>
          </p:cNvSpPr>
          <p:nvPr>
            <p:ph type="ftr" sz="quarter" idx="11"/>
          </p:nvPr>
        </p:nvSpPr>
        <p:spPr/>
        <p:txBody>
          <a:bodyPr/>
          <a:lstStyle/>
          <a:p>
            <a:r>
              <a:rPr lang="en-US" dirty="0" smtClean="0"/>
              <a:t>R. Rossi - Crystal-assisted Collimation</a:t>
            </a:r>
            <a:endParaRPr lang="en-US" dirty="0"/>
          </a:p>
        </p:txBody>
      </p:sp>
      <p:sp>
        <p:nvSpPr>
          <p:cNvPr id="5" name="Slide Number Placeholder 4"/>
          <p:cNvSpPr>
            <a:spLocks noGrp="1"/>
          </p:cNvSpPr>
          <p:nvPr>
            <p:ph type="sldNum" sz="quarter" idx="12"/>
          </p:nvPr>
        </p:nvSpPr>
        <p:spPr/>
        <p:txBody>
          <a:bodyPr/>
          <a:lstStyle/>
          <a:p>
            <a:fld id="{2066355A-084C-D24E-9AD2-7E4FC41EA627}" type="slidenum">
              <a:rPr lang="en-US" smtClean="0"/>
              <a:pPr/>
              <a:t>19</a:t>
            </a:fld>
            <a:endParaRPr lang="en-US" dirty="0"/>
          </a:p>
        </p:txBody>
      </p:sp>
      <p:sp>
        <p:nvSpPr>
          <p:cNvPr id="6" name="Date Placeholder 5"/>
          <p:cNvSpPr>
            <a:spLocks noGrp="1"/>
          </p:cNvSpPr>
          <p:nvPr>
            <p:ph type="dt" sz="half" idx="10"/>
          </p:nvPr>
        </p:nvSpPr>
        <p:spPr/>
        <p:txBody>
          <a:bodyPr/>
          <a:lstStyle/>
          <a:p>
            <a:r>
              <a:rPr lang="it-IT" dirty="0" smtClean="0"/>
              <a:t>18/10/2016</a:t>
            </a:r>
            <a:endParaRPr lang="en-US" dirty="0"/>
          </a:p>
        </p:txBody>
      </p:sp>
      <p:pic>
        <p:nvPicPr>
          <p:cNvPr id="7" name="Picture 6" descr="20140224_192827_resize.jpg"/>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3956538" y="959632"/>
            <a:ext cx="4930433" cy="3697825"/>
          </a:xfrm>
          <a:prstGeom prst="rect">
            <a:avLst/>
          </a:prstGeom>
          <a:effectLst/>
        </p:spPr>
      </p:pic>
    </p:spTree>
    <p:extLst>
      <p:ext uri="{BB962C8B-B14F-4D97-AF65-F5344CB8AC3E}">
        <p14:creationId xmlns:p14="http://schemas.microsoft.com/office/powerpoint/2010/main" val="9317029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a:t>
            </a:r>
            <a:endParaRPr lang="en-US" dirty="0"/>
          </a:p>
        </p:txBody>
      </p:sp>
      <p:sp>
        <p:nvSpPr>
          <p:cNvPr id="3" name="Content Placeholder 2"/>
          <p:cNvSpPr>
            <a:spLocks noGrp="1"/>
          </p:cNvSpPr>
          <p:nvPr>
            <p:ph idx="1"/>
          </p:nvPr>
        </p:nvSpPr>
        <p:spPr>
          <a:xfrm>
            <a:off x="230736" y="959633"/>
            <a:ext cx="3741508" cy="3697824"/>
          </a:xfrm>
        </p:spPr>
        <p:txBody>
          <a:bodyPr>
            <a:normAutofit fontScale="92500" lnSpcReduction="20000"/>
          </a:bodyPr>
          <a:lstStyle/>
          <a:p>
            <a:pPr>
              <a:buClr>
                <a:schemeClr val="accent3"/>
              </a:buClr>
              <a:buFont typeface="Courier New"/>
              <a:buChar char="o"/>
            </a:pPr>
            <a:r>
              <a:rPr lang="en-US" dirty="0" smtClean="0"/>
              <a:t>Introduction</a:t>
            </a:r>
          </a:p>
          <a:p>
            <a:pPr>
              <a:buClr>
                <a:schemeClr val="accent3"/>
              </a:buClr>
              <a:buFont typeface="Courier New"/>
              <a:buChar char="o"/>
            </a:pPr>
            <a:r>
              <a:rPr lang="en-US" dirty="0" smtClean="0"/>
              <a:t>Hadron beam collimation</a:t>
            </a:r>
          </a:p>
          <a:p>
            <a:pPr lvl="1">
              <a:buClr>
                <a:schemeClr val="accent3"/>
              </a:buClr>
              <a:buFont typeface="Arial"/>
              <a:buChar char="•"/>
            </a:pPr>
            <a:r>
              <a:rPr lang="en-US" sz="1600" dirty="0" smtClean="0"/>
              <a:t>collimation system</a:t>
            </a:r>
          </a:p>
          <a:p>
            <a:pPr lvl="1">
              <a:buClr>
                <a:schemeClr val="accent3"/>
              </a:buClr>
              <a:buFont typeface="Arial"/>
              <a:buChar char="•"/>
            </a:pPr>
            <a:r>
              <a:rPr lang="en-US" sz="1600" dirty="0" smtClean="0"/>
              <a:t>crystal-assisted collimation</a:t>
            </a:r>
          </a:p>
          <a:p>
            <a:pPr>
              <a:buClr>
                <a:schemeClr val="accent3"/>
              </a:buClr>
              <a:buFont typeface="Courier New"/>
              <a:buChar char="o"/>
            </a:pPr>
            <a:r>
              <a:rPr lang="en-US" dirty="0" smtClean="0"/>
              <a:t>Scope of my PhD</a:t>
            </a:r>
          </a:p>
          <a:p>
            <a:pPr>
              <a:buClr>
                <a:schemeClr val="accent3"/>
              </a:buClr>
              <a:buFont typeface="Courier New"/>
              <a:buChar char="o"/>
            </a:pPr>
            <a:r>
              <a:rPr lang="en-US" dirty="0" smtClean="0"/>
              <a:t>Experimental results LHC</a:t>
            </a:r>
          </a:p>
          <a:p>
            <a:pPr lvl="1">
              <a:buClr>
                <a:srgbClr val="E2751D"/>
              </a:buClr>
              <a:buFont typeface="Arial"/>
              <a:buChar char="•"/>
            </a:pPr>
            <a:r>
              <a:rPr lang="en-US" sz="1600" dirty="0" smtClean="0">
                <a:solidFill>
                  <a:prstClr val="black"/>
                </a:solidFill>
              </a:rPr>
              <a:t>Protons tests</a:t>
            </a:r>
          </a:p>
          <a:p>
            <a:pPr lvl="1">
              <a:buClr>
                <a:srgbClr val="E2751D"/>
              </a:buClr>
              <a:buFont typeface="Arial"/>
              <a:buChar char="•"/>
            </a:pPr>
            <a:r>
              <a:rPr lang="en-US" sz="1600" dirty="0" smtClean="0">
                <a:solidFill>
                  <a:prstClr val="black"/>
                </a:solidFill>
              </a:rPr>
              <a:t>Ions tests</a:t>
            </a:r>
            <a:endParaRPr lang="en-US" sz="1600" dirty="0" smtClean="0"/>
          </a:p>
          <a:p>
            <a:pPr>
              <a:buClr>
                <a:schemeClr val="accent3"/>
              </a:buClr>
              <a:buFont typeface="Courier New"/>
              <a:buChar char="o"/>
            </a:pPr>
            <a:r>
              <a:rPr lang="en-US" dirty="0" smtClean="0"/>
              <a:t>Simulations and semi-analytical studies</a:t>
            </a:r>
          </a:p>
          <a:p>
            <a:pPr lvl="1">
              <a:buClr>
                <a:srgbClr val="E2751D"/>
              </a:buClr>
              <a:buFont typeface="Arial"/>
              <a:buChar char="•"/>
            </a:pPr>
            <a:r>
              <a:rPr lang="en-US" sz="1600" dirty="0" smtClean="0">
                <a:solidFill>
                  <a:prstClr val="black"/>
                </a:solidFill>
              </a:rPr>
              <a:t>B2 installation </a:t>
            </a:r>
          </a:p>
          <a:p>
            <a:pPr lvl="1">
              <a:buClr>
                <a:srgbClr val="E2751D"/>
              </a:buClr>
              <a:buFont typeface="Arial"/>
              <a:buChar char="•"/>
            </a:pPr>
            <a:r>
              <a:rPr lang="en-US" sz="1600" dirty="0" smtClean="0">
                <a:solidFill>
                  <a:prstClr val="black"/>
                </a:solidFill>
              </a:rPr>
              <a:t>Energy </a:t>
            </a:r>
            <a:r>
              <a:rPr lang="en-US" sz="1600" dirty="0">
                <a:solidFill>
                  <a:prstClr val="black"/>
                </a:solidFill>
              </a:rPr>
              <a:t>ramp </a:t>
            </a:r>
            <a:r>
              <a:rPr lang="en-US" sz="1600" dirty="0" smtClean="0">
                <a:solidFill>
                  <a:prstClr val="black"/>
                </a:solidFill>
              </a:rPr>
              <a:t>functions</a:t>
            </a:r>
          </a:p>
          <a:p>
            <a:pPr lvl="1">
              <a:buClr>
                <a:srgbClr val="E2751D"/>
              </a:buClr>
              <a:buFont typeface="Arial"/>
              <a:buChar char="•"/>
            </a:pPr>
            <a:r>
              <a:rPr lang="en-US" sz="1600" dirty="0" smtClean="0">
                <a:solidFill>
                  <a:prstClr val="black"/>
                </a:solidFill>
              </a:rPr>
              <a:t>LHC </a:t>
            </a:r>
            <a:r>
              <a:rPr lang="en-US" sz="1600" dirty="0">
                <a:solidFill>
                  <a:prstClr val="black"/>
                </a:solidFill>
              </a:rPr>
              <a:t>&amp; SPS </a:t>
            </a:r>
            <a:r>
              <a:rPr lang="en-US" sz="1600" dirty="0" smtClean="0">
                <a:solidFill>
                  <a:prstClr val="black"/>
                </a:solidFill>
              </a:rPr>
              <a:t>simulation</a:t>
            </a:r>
            <a:endParaRPr lang="en-US" sz="1600" dirty="0" smtClean="0"/>
          </a:p>
          <a:p>
            <a:pPr>
              <a:buClr>
                <a:schemeClr val="accent3"/>
              </a:buClr>
              <a:buFont typeface="Courier New"/>
              <a:buChar char="o"/>
            </a:pPr>
            <a:r>
              <a:rPr lang="en-US" dirty="0" smtClean="0"/>
              <a:t>Conclusion </a:t>
            </a:r>
          </a:p>
        </p:txBody>
      </p:sp>
      <p:sp>
        <p:nvSpPr>
          <p:cNvPr id="4" name="Footer Placeholder 3"/>
          <p:cNvSpPr>
            <a:spLocks noGrp="1"/>
          </p:cNvSpPr>
          <p:nvPr>
            <p:ph type="ftr" sz="quarter" idx="11"/>
          </p:nvPr>
        </p:nvSpPr>
        <p:spPr/>
        <p:txBody>
          <a:bodyPr/>
          <a:lstStyle/>
          <a:p>
            <a:r>
              <a:rPr lang="en-US" dirty="0" smtClean="0"/>
              <a:t>R. Rossi - Crystal-assisted Collimation</a:t>
            </a:r>
            <a:endParaRPr lang="en-US" dirty="0"/>
          </a:p>
        </p:txBody>
      </p:sp>
      <p:sp>
        <p:nvSpPr>
          <p:cNvPr id="5" name="Slide Number Placeholder 4"/>
          <p:cNvSpPr>
            <a:spLocks noGrp="1"/>
          </p:cNvSpPr>
          <p:nvPr>
            <p:ph type="sldNum" sz="quarter" idx="12"/>
          </p:nvPr>
        </p:nvSpPr>
        <p:spPr/>
        <p:txBody>
          <a:bodyPr/>
          <a:lstStyle/>
          <a:p>
            <a:fld id="{2066355A-084C-D24E-9AD2-7E4FC41EA627}" type="slidenum">
              <a:rPr lang="en-US" smtClean="0"/>
              <a:pPr/>
              <a:t>2</a:t>
            </a:fld>
            <a:endParaRPr lang="en-US" dirty="0"/>
          </a:p>
        </p:txBody>
      </p:sp>
      <p:sp>
        <p:nvSpPr>
          <p:cNvPr id="6" name="Date Placeholder 5"/>
          <p:cNvSpPr>
            <a:spLocks noGrp="1"/>
          </p:cNvSpPr>
          <p:nvPr>
            <p:ph type="dt" sz="half" idx="10"/>
          </p:nvPr>
        </p:nvSpPr>
        <p:spPr/>
        <p:txBody>
          <a:bodyPr/>
          <a:lstStyle/>
          <a:p>
            <a:r>
              <a:rPr lang="it-IT" dirty="0" smtClean="0"/>
              <a:t>18/10/2016</a:t>
            </a:r>
            <a:endParaRPr lang="en-US" dirty="0"/>
          </a:p>
        </p:txBody>
      </p:sp>
      <p:pic>
        <p:nvPicPr>
          <p:cNvPr id="7" name="Picture 6" descr="20140224_192827_resiz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6538" y="959632"/>
            <a:ext cx="4930433" cy="3697825"/>
          </a:xfrm>
          <a:prstGeom prst="rect">
            <a:avLst/>
          </a:prstGeom>
          <a:effectLst/>
        </p:spPr>
      </p:pic>
      <p:sp>
        <p:nvSpPr>
          <p:cNvPr id="8" name="TextBox 7"/>
          <p:cNvSpPr txBox="1"/>
          <p:nvPr/>
        </p:nvSpPr>
        <p:spPr>
          <a:xfrm>
            <a:off x="3972244" y="4644758"/>
            <a:ext cx="3583032" cy="246221"/>
          </a:xfrm>
          <a:prstGeom prst="rect">
            <a:avLst/>
          </a:prstGeom>
          <a:noFill/>
        </p:spPr>
        <p:txBody>
          <a:bodyPr wrap="none" rtlCol="0">
            <a:spAutoFit/>
          </a:bodyPr>
          <a:lstStyle/>
          <a:p>
            <a:r>
              <a:rPr lang="en-GB" sz="1000" dirty="0" smtClean="0"/>
              <a:t>Strip silicon crystal. Installed on the horizontal goniometer in LHC.</a:t>
            </a:r>
            <a:endParaRPr lang="en-GB" sz="1000" dirty="0"/>
          </a:p>
        </p:txBody>
      </p:sp>
    </p:spTree>
    <p:extLst>
      <p:ext uri="{BB962C8B-B14F-4D97-AF65-F5344CB8AC3E}">
        <p14:creationId xmlns:p14="http://schemas.microsoft.com/office/powerpoint/2010/main" val="37124225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Crystal installation on beam 2</a:t>
            </a:r>
            <a:endParaRPr lang="en-GB" dirty="0"/>
          </a:p>
        </p:txBody>
      </p:sp>
      <p:sp>
        <p:nvSpPr>
          <p:cNvPr id="3" name="Segnaposto contenuto 2"/>
          <p:cNvSpPr>
            <a:spLocks noGrp="1"/>
          </p:cNvSpPr>
          <p:nvPr>
            <p:ph idx="1"/>
          </p:nvPr>
        </p:nvSpPr>
        <p:spPr>
          <a:xfrm>
            <a:off x="59821" y="953455"/>
            <a:ext cx="5684340" cy="1402385"/>
          </a:xfrm>
        </p:spPr>
        <p:txBody>
          <a:bodyPr>
            <a:normAutofit/>
          </a:bodyPr>
          <a:lstStyle/>
          <a:p>
            <a:pPr marL="0" indent="0">
              <a:buNone/>
            </a:pPr>
            <a:r>
              <a:rPr lang="en-GB" sz="1800" dirty="0" smtClean="0">
                <a:solidFill>
                  <a:schemeClr val="accent1"/>
                </a:solidFill>
              </a:rPr>
              <a:t>Semi-analytical studies </a:t>
            </a:r>
            <a:r>
              <a:rPr lang="en-GB" sz="1800" dirty="0" smtClean="0"/>
              <a:t>has been provided to find the best location to install the crystal on beam 2 line.</a:t>
            </a:r>
          </a:p>
          <a:p>
            <a:pPr marL="0" indent="0">
              <a:buNone/>
            </a:pPr>
            <a:r>
              <a:rPr lang="en-GB" sz="1800" dirty="0" smtClean="0"/>
              <a:t>The possible available location where evaluated </a:t>
            </a:r>
            <a:r>
              <a:rPr lang="en-GB" sz="1800" dirty="0" err="1" smtClean="0"/>
              <a:t>wrt</a:t>
            </a:r>
            <a:r>
              <a:rPr lang="en-GB" sz="1800" dirty="0" smtClean="0"/>
              <a:t> the </a:t>
            </a:r>
            <a:r>
              <a:rPr lang="en-GB" sz="1800" dirty="0" smtClean="0">
                <a:solidFill>
                  <a:schemeClr val="accent3"/>
                </a:solidFill>
              </a:rPr>
              <a:t>clearance</a:t>
            </a:r>
            <a:r>
              <a:rPr lang="en-GB" sz="1800" dirty="0" smtClean="0"/>
              <a:t> obtained at the absorber collimator </a:t>
            </a:r>
          </a:p>
        </p:txBody>
      </p:sp>
      <p:sp>
        <p:nvSpPr>
          <p:cNvPr id="4" name="Segnaposto data 3"/>
          <p:cNvSpPr>
            <a:spLocks noGrp="1"/>
          </p:cNvSpPr>
          <p:nvPr>
            <p:ph type="dt" sz="half" idx="10"/>
          </p:nvPr>
        </p:nvSpPr>
        <p:spPr/>
        <p:txBody>
          <a:bodyPr/>
          <a:lstStyle/>
          <a:p>
            <a:r>
              <a:rPr lang="it-IT" smtClean="0"/>
              <a:t>18/10/2016</a:t>
            </a:r>
            <a:endParaRPr lang="en-US"/>
          </a:p>
        </p:txBody>
      </p:sp>
      <p:sp>
        <p:nvSpPr>
          <p:cNvPr id="5" name="Segnaposto piè di pagina 4"/>
          <p:cNvSpPr>
            <a:spLocks noGrp="1"/>
          </p:cNvSpPr>
          <p:nvPr>
            <p:ph type="ftr" sz="quarter" idx="11"/>
          </p:nvPr>
        </p:nvSpPr>
        <p:spPr/>
        <p:txBody>
          <a:bodyPr/>
          <a:lstStyle/>
          <a:p>
            <a:r>
              <a:rPr lang="en-US" smtClean="0"/>
              <a:t>R. Rossi - Crystal-assisted Collimation</a:t>
            </a:r>
            <a:endParaRPr lang="en-US"/>
          </a:p>
        </p:txBody>
      </p:sp>
      <p:sp>
        <p:nvSpPr>
          <p:cNvPr id="6" name="Segnaposto numero diapositiva 5"/>
          <p:cNvSpPr>
            <a:spLocks noGrp="1"/>
          </p:cNvSpPr>
          <p:nvPr>
            <p:ph type="sldNum" sz="quarter" idx="12"/>
          </p:nvPr>
        </p:nvSpPr>
        <p:spPr/>
        <p:txBody>
          <a:bodyPr/>
          <a:lstStyle/>
          <a:p>
            <a:fld id="{2066355A-084C-D24E-9AD2-7E4FC41EA627}" type="slidenum">
              <a:rPr lang="en-US" smtClean="0"/>
              <a:pPr/>
              <a:t>20</a:t>
            </a:fld>
            <a:endParaRPr lang="en-US"/>
          </a:p>
        </p:txBody>
      </p:sp>
      <p:pic>
        <p:nvPicPr>
          <p:cNvPr id="7" name="Immagine 6"/>
          <p:cNvPicPr>
            <a:picLocks noChangeAspect="1"/>
          </p:cNvPicPr>
          <p:nvPr/>
        </p:nvPicPr>
        <p:blipFill rotWithShape="1">
          <a:blip r:embed="rId2">
            <a:extLst>
              <a:ext uri="{28A0092B-C50C-407E-A947-70E740481C1C}">
                <a14:useLocalDpi xmlns:a14="http://schemas.microsoft.com/office/drawing/2010/main" val="0"/>
              </a:ext>
            </a:extLst>
          </a:blip>
          <a:srcRect l="2137" t="8059" r="8789"/>
          <a:stretch/>
        </p:blipFill>
        <p:spPr>
          <a:xfrm>
            <a:off x="5744161" y="2636559"/>
            <a:ext cx="3340017" cy="2030823"/>
          </a:xfrm>
          <a:prstGeom prst="rect">
            <a:avLst/>
          </a:prstGeom>
        </p:spPr>
      </p:pic>
      <p:pic>
        <p:nvPicPr>
          <p:cNvPr id="8" name="Immagine 7"/>
          <p:cNvPicPr>
            <a:picLocks noChangeAspect="1"/>
          </p:cNvPicPr>
          <p:nvPr/>
        </p:nvPicPr>
        <p:blipFill rotWithShape="1">
          <a:blip r:embed="rId3">
            <a:extLst>
              <a:ext uri="{28A0092B-C50C-407E-A947-70E740481C1C}">
                <a14:useLocalDpi xmlns:a14="http://schemas.microsoft.com/office/drawing/2010/main" val="0"/>
              </a:ext>
            </a:extLst>
          </a:blip>
          <a:srcRect l="1900" t="8507" r="7126"/>
          <a:stretch/>
        </p:blipFill>
        <p:spPr>
          <a:xfrm>
            <a:off x="5744161" y="592323"/>
            <a:ext cx="3399839" cy="2014143"/>
          </a:xfrm>
          <a:prstGeom prst="rect">
            <a:avLst/>
          </a:prstGeom>
        </p:spPr>
      </p:pic>
      <p:sp>
        <p:nvSpPr>
          <p:cNvPr id="10" name="CasellaDiTesto 9"/>
          <p:cNvSpPr txBox="1"/>
          <p:nvPr/>
        </p:nvSpPr>
        <p:spPr>
          <a:xfrm>
            <a:off x="6390829" y="3528859"/>
            <a:ext cx="524503" cy="246221"/>
          </a:xfrm>
          <a:prstGeom prst="rect">
            <a:avLst/>
          </a:prstGeom>
          <a:noFill/>
        </p:spPr>
        <p:txBody>
          <a:bodyPr wrap="none" rtlCol="0">
            <a:spAutoFit/>
          </a:bodyPr>
          <a:lstStyle/>
          <a:p>
            <a:r>
              <a:rPr lang="en-GB" sz="1000" smtClean="0">
                <a:solidFill>
                  <a:schemeClr val="accent4"/>
                </a:solidFill>
              </a:rPr>
              <a:t>crystal</a:t>
            </a:r>
            <a:endParaRPr lang="en-GB" sz="1000">
              <a:solidFill>
                <a:schemeClr val="accent4"/>
              </a:solidFill>
            </a:endParaRPr>
          </a:p>
        </p:txBody>
      </p:sp>
      <p:sp>
        <p:nvSpPr>
          <p:cNvPr id="11" name="CasellaDiTesto 10"/>
          <p:cNvSpPr txBox="1"/>
          <p:nvPr/>
        </p:nvSpPr>
        <p:spPr>
          <a:xfrm>
            <a:off x="6390830" y="998434"/>
            <a:ext cx="524503" cy="246221"/>
          </a:xfrm>
          <a:prstGeom prst="rect">
            <a:avLst/>
          </a:prstGeom>
          <a:noFill/>
        </p:spPr>
        <p:txBody>
          <a:bodyPr wrap="none" rtlCol="0">
            <a:spAutoFit/>
          </a:bodyPr>
          <a:lstStyle/>
          <a:p>
            <a:r>
              <a:rPr lang="en-GB" sz="1000" smtClean="0">
                <a:solidFill>
                  <a:schemeClr val="accent4"/>
                </a:solidFill>
              </a:rPr>
              <a:t>crystal</a:t>
            </a:r>
            <a:endParaRPr lang="en-GB" sz="1000">
              <a:solidFill>
                <a:schemeClr val="accent4"/>
              </a:solidFill>
            </a:endParaRPr>
          </a:p>
        </p:txBody>
      </p:sp>
      <p:sp>
        <p:nvSpPr>
          <p:cNvPr id="12" name="CasellaDiTesto 11"/>
          <p:cNvSpPr txBox="1"/>
          <p:nvPr/>
        </p:nvSpPr>
        <p:spPr>
          <a:xfrm>
            <a:off x="6965975" y="3164261"/>
            <a:ext cx="651140" cy="246221"/>
          </a:xfrm>
          <a:prstGeom prst="rect">
            <a:avLst/>
          </a:prstGeom>
          <a:noFill/>
        </p:spPr>
        <p:txBody>
          <a:bodyPr wrap="none" rtlCol="0">
            <a:spAutoFit/>
          </a:bodyPr>
          <a:lstStyle/>
          <a:p>
            <a:r>
              <a:rPr lang="en-GB" sz="1000" smtClean="0">
                <a:solidFill>
                  <a:srgbClr val="0070C0"/>
                </a:solidFill>
              </a:rPr>
              <a:t>absorber</a:t>
            </a:r>
            <a:endParaRPr lang="en-GB" sz="1000">
              <a:solidFill>
                <a:srgbClr val="0070C0"/>
              </a:solidFill>
            </a:endParaRPr>
          </a:p>
        </p:txBody>
      </p:sp>
      <p:sp>
        <p:nvSpPr>
          <p:cNvPr id="13" name="CasellaDiTesto 12"/>
          <p:cNvSpPr txBox="1"/>
          <p:nvPr/>
        </p:nvSpPr>
        <p:spPr>
          <a:xfrm>
            <a:off x="6965975" y="998433"/>
            <a:ext cx="651140" cy="246221"/>
          </a:xfrm>
          <a:prstGeom prst="rect">
            <a:avLst/>
          </a:prstGeom>
          <a:noFill/>
        </p:spPr>
        <p:txBody>
          <a:bodyPr wrap="none" rtlCol="0">
            <a:spAutoFit/>
          </a:bodyPr>
          <a:lstStyle/>
          <a:p>
            <a:r>
              <a:rPr lang="en-GB" sz="1000" smtClean="0">
                <a:solidFill>
                  <a:srgbClr val="0070C0"/>
                </a:solidFill>
              </a:rPr>
              <a:t>absorber</a:t>
            </a:r>
            <a:endParaRPr lang="en-GB" sz="1000">
              <a:solidFill>
                <a:srgbClr val="0070C0"/>
              </a:solidFill>
            </a:endParaRPr>
          </a:p>
        </p:txBody>
      </p:sp>
      <p:sp>
        <p:nvSpPr>
          <p:cNvPr id="14" name="CasellaDiTesto 13"/>
          <p:cNvSpPr txBox="1"/>
          <p:nvPr/>
        </p:nvSpPr>
        <p:spPr>
          <a:xfrm>
            <a:off x="59821" y="4570290"/>
            <a:ext cx="7827947" cy="461665"/>
          </a:xfrm>
          <a:prstGeom prst="rect">
            <a:avLst/>
          </a:prstGeom>
          <a:noFill/>
          <a:ln w="28575">
            <a:solidFill>
              <a:schemeClr val="bg1">
                <a:lumMod val="65000"/>
              </a:schemeClr>
            </a:solidFill>
          </a:ln>
        </p:spPr>
        <p:txBody>
          <a:bodyPr wrap="square" rtlCol="0">
            <a:spAutoFit/>
          </a:bodyPr>
          <a:lstStyle/>
          <a:p>
            <a:r>
              <a:rPr lang="en-GB" sz="1200" dirty="0"/>
              <a:t>In figures the </a:t>
            </a:r>
            <a:r>
              <a:rPr lang="en-GB" sz="1200" dirty="0" smtClean="0"/>
              <a:t>grey </a:t>
            </a:r>
            <a:r>
              <a:rPr lang="en-GB" sz="1200" dirty="0"/>
              <a:t>line represent the envelope channeled beam extract from a 50 </a:t>
            </a:r>
            <a:r>
              <a:rPr lang="en-GB" sz="1200" dirty="0" smtClean="0"/>
              <a:t>μrad  </a:t>
            </a:r>
            <a:r>
              <a:rPr lang="en-GB" sz="1200" dirty="0"/>
              <a:t>bent crystal.</a:t>
            </a:r>
          </a:p>
          <a:p>
            <a:r>
              <a:rPr lang="en-GB" sz="1200" dirty="0"/>
              <a:t>The lighter line represent the kick plus (and minus) a critical angle, hence the channeled beam size </a:t>
            </a:r>
            <a:r>
              <a:rPr lang="en-GB" sz="1200" dirty="0" smtClean="0"/>
              <a:t>envelope </a:t>
            </a:r>
            <a:r>
              <a:rPr lang="en-GB" sz="1200" dirty="0"/>
              <a:t>is </a:t>
            </a:r>
            <a:r>
              <a:rPr lang="en-GB" sz="1200" dirty="0" smtClean="0"/>
              <a:t>represented</a:t>
            </a:r>
            <a:endParaRPr lang="en-GB" sz="1200" dirty="0"/>
          </a:p>
        </p:txBody>
      </p:sp>
      <p:sp>
        <p:nvSpPr>
          <p:cNvPr id="15" name="CasellaDiTesto 14"/>
          <p:cNvSpPr txBox="1"/>
          <p:nvPr/>
        </p:nvSpPr>
        <p:spPr>
          <a:xfrm>
            <a:off x="615991" y="3005638"/>
            <a:ext cx="4572001"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dirty="0" smtClean="0">
                <a:solidFill>
                  <a:schemeClr val="accent5"/>
                </a:solidFill>
              </a:rPr>
              <a:t>Two locations have been found and installation is foreseen for this winter shutdown</a:t>
            </a:r>
            <a:endParaRPr lang="en-GB" dirty="0">
              <a:solidFill>
                <a:schemeClr val="accent5"/>
              </a:solidFill>
            </a:endParaRPr>
          </a:p>
        </p:txBody>
      </p:sp>
    </p:spTree>
    <p:extLst>
      <p:ext uri="{BB962C8B-B14F-4D97-AF65-F5344CB8AC3E}">
        <p14:creationId xmlns:p14="http://schemas.microsoft.com/office/powerpoint/2010/main" val="71513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Energy ramp function for tests</a:t>
            </a:r>
            <a:endParaRPr lang="en-GB" dirty="0"/>
          </a:p>
        </p:txBody>
      </p:sp>
      <p:sp>
        <p:nvSpPr>
          <p:cNvPr id="3" name="Segnaposto contenuto 2"/>
          <p:cNvSpPr>
            <a:spLocks noGrp="1"/>
          </p:cNvSpPr>
          <p:nvPr>
            <p:ph idx="1"/>
          </p:nvPr>
        </p:nvSpPr>
        <p:spPr>
          <a:xfrm>
            <a:off x="3113502" y="666572"/>
            <a:ext cx="5945040" cy="3226220"/>
          </a:xfrm>
        </p:spPr>
        <p:txBody>
          <a:bodyPr/>
          <a:lstStyle/>
          <a:p>
            <a:pPr marL="0" indent="0">
              <a:buNone/>
            </a:pPr>
            <a:r>
              <a:rPr lang="en-GB" dirty="0" smtClean="0"/>
              <a:t>In the next LHC MD crystal will be tested during the </a:t>
            </a:r>
            <a:r>
              <a:rPr lang="en-GB" u="sng" dirty="0" smtClean="0"/>
              <a:t>energy ramp of LHC</a:t>
            </a:r>
            <a:endParaRPr lang="en-GB" dirty="0" smtClean="0"/>
          </a:p>
          <a:p>
            <a:pPr marL="0" indent="0">
              <a:buNone/>
            </a:pPr>
            <a:endParaRPr lang="en-GB" sz="1600" i="1" dirty="0" smtClean="0"/>
          </a:p>
          <a:p>
            <a:pPr marL="0" indent="0">
              <a:buNone/>
            </a:pPr>
            <a:r>
              <a:rPr lang="en-GB" sz="1600" i="1" dirty="0" smtClean="0"/>
              <a:t>During the last MD of July the channeling orientation and the linear alignment has been measured   </a:t>
            </a:r>
            <a:endParaRPr lang="en-GB" sz="1600" i="1" dirty="0"/>
          </a:p>
        </p:txBody>
      </p:sp>
      <p:sp>
        <p:nvSpPr>
          <p:cNvPr id="4" name="Segnaposto data 3"/>
          <p:cNvSpPr>
            <a:spLocks noGrp="1"/>
          </p:cNvSpPr>
          <p:nvPr>
            <p:ph type="dt" sz="half" idx="10"/>
          </p:nvPr>
        </p:nvSpPr>
        <p:spPr/>
        <p:txBody>
          <a:bodyPr/>
          <a:lstStyle/>
          <a:p>
            <a:r>
              <a:rPr lang="it-IT" smtClean="0"/>
              <a:t>18/10/2016</a:t>
            </a:r>
            <a:endParaRPr lang="en-US"/>
          </a:p>
        </p:txBody>
      </p:sp>
      <p:sp>
        <p:nvSpPr>
          <p:cNvPr id="5" name="Segnaposto piè di pagina 4"/>
          <p:cNvSpPr>
            <a:spLocks noGrp="1"/>
          </p:cNvSpPr>
          <p:nvPr>
            <p:ph type="ftr" sz="quarter" idx="11"/>
          </p:nvPr>
        </p:nvSpPr>
        <p:spPr/>
        <p:txBody>
          <a:bodyPr/>
          <a:lstStyle/>
          <a:p>
            <a:r>
              <a:rPr lang="en-US" smtClean="0"/>
              <a:t>R. Rossi - Crystal-assisted Collimation</a:t>
            </a:r>
            <a:endParaRPr lang="en-US"/>
          </a:p>
        </p:txBody>
      </p:sp>
      <p:sp>
        <p:nvSpPr>
          <p:cNvPr id="6" name="Segnaposto numero diapositiva 5"/>
          <p:cNvSpPr>
            <a:spLocks noGrp="1"/>
          </p:cNvSpPr>
          <p:nvPr>
            <p:ph type="sldNum" sz="quarter" idx="12"/>
          </p:nvPr>
        </p:nvSpPr>
        <p:spPr/>
        <p:txBody>
          <a:bodyPr/>
          <a:lstStyle/>
          <a:p>
            <a:fld id="{2066355A-084C-D24E-9AD2-7E4FC41EA627}" type="slidenum">
              <a:rPr lang="en-US" smtClean="0"/>
              <a:pPr/>
              <a:t>21</a:t>
            </a:fld>
            <a:endParaRPr lang="en-US"/>
          </a:p>
        </p:txBody>
      </p:sp>
      <p:pic>
        <p:nvPicPr>
          <p:cNvPr id="7" name="Immagine 6"/>
          <p:cNvPicPr>
            <a:picLocks noChangeAspect="1"/>
          </p:cNvPicPr>
          <p:nvPr/>
        </p:nvPicPr>
        <p:blipFill rotWithShape="1">
          <a:blip r:embed="rId2">
            <a:extLst>
              <a:ext uri="{28A0092B-C50C-407E-A947-70E740481C1C}">
                <a14:useLocalDpi xmlns:a14="http://schemas.microsoft.com/office/drawing/2010/main" val="0"/>
              </a:ext>
            </a:extLst>
          </a:blip>
          <a:srcRect l="1465" t="2273" r="7766"/>
          <a:stretch/>
        </p:blipFill>
        <p:spPr>
          <a:xfrm>
            <a:off x="59821" y="589992"/>
            <a:ext cx="3058192" cy="1939562"/>
          </a:xfrm>
          <a:prstGeom prst="rect">
            <a:avLst/>
          </a:prstGeom>
        </p:spPr>
      </p:pic>
      <p:pic>
        <p:nvPicPr>
          <p:cNvPr id="8" name="Immagine 7"/>
          <p:cNvPicPr>
            <a:picLocks noChangeAspect="1"/>
          </p:cNvPicPr>
          <p:nvPr/>
        </p:nvPicPr>
        <p:blipFill rotWithShape="1">
          <a:blip r:embed="rId3">
            <a:extLst>
              <a:ext uri="{28A0092B-C50C-407E-A947-70E740481C1C}">
                <a14:useLocalDpi xmlns:a14="http://schemas.microsoft.com/office/drawing/2010/main" val="0"/>
              </a:ext>
            </a:extLst>
          </a:blip>
          <a:srcRect l="2689" t="2116" r="8897"/>
          <a:stretch/>
        </p:blipFill>
        <p:spPr>
          <a:xfrm>
            <a:off x="59821" y="2554860"/>
            <a:ext cx="3053681" cy="1991506"/>
          </a:xfrm>
          <a:prstGeom prst="rect">
            <a:avLst/>
          </a:prstGeom>
        </p:spPr>
      </p:pic>
      <p:graphicFrame>
        <p:nvGraphicFramePr>
          <p:cNvPr id="9" name="Tabella 8"/>
          <p:cNvGraphicFramePr>
            <a:graphicFrameLocks noGrp="1"/>
          </p:cNvGraphicFramePr>
          <p:nvPr>
            <p:extLst>
              <p:ext uri="{D42A27DB-BD31-4B8C-83A1-F6EECF244321}">
                <p14:modId xmlns:p14="http://schemas.microsoft.com/office/powerpoint/2010/main" val="847110094"/>
              </p:ext>
            </p:extLst>
          </p:nvPr>
        </p:nvGraphicFramePr>
        <p:xfrm>
          <a:off x="3216067" y="2229483"/>
          <a:ext cx="5842475" cy="1448767"/>
        </p:xfrm>
        <a:graphic>
          <a:graphicData uri="http://schemas.openxmlformats.org/drawingml/2006/table">
            <a:tbl>
              <a:tblPr firstRow="1" bandRow="1">
                <a:tableStyleId>{5C22544A-7EE6-4342-B048-85BDC9FD1C3A}</a:tableStyleId>
              </a:tblPr>
              <a:tblGrid>
                <a:gridCol w="928643"/>
                <a:gridCol w="1213503"/>
                <a:gridCol w="1196411"/>
                <a:gridCol w="1307507"/>
                <a:gridCol w="1196411"/>
              </a:tblGrid>
              <a:tr h="365323">
                <a:tc>
                  <a:txBody>
                    <a:bodyPr/>
                    <a:lstStyle/>
                    <a:p>
                      <a:endParaRPr lang="en-GB" sz="1400" dirty="0"/>
                    </a:p>
                  </a:txBody>
                  <a:tcPr/>
                </a:tc>
                <a:tc gridSpan="2">
                  <a:txBody>
                    <a:bodyPr/>
                    <a:lstStyle/>
                    <a:p>
                      <a:r>
                        <a:rPr lang="en-GB" sz="1400" dirty="0" smtClean="0"/>
                        <a:t>Injection</a:t>
                      </a:r>
                      <a:endParaRPr lang="en-GB" sz="1400" dirty="0"/>
                    </a:p>
                  </a:txBody>
                  <a:tcPr/>
                </a:tc>
                <a:tc hMerge="1">
                  <a:txBody>
                    <a:bodyPr/>
                    <a:lstStyle/>
                    <a:p>
                      <a:endParaRPr lang="en-GB" dirty="0"/>
                    </a:p>
                  </a:txBody>
                  <a:tcPr/>
                </a:tc>
                <a:tc gridSpan="2">
                  <a:txBody>
                    <a:bodyPr/>
                    <a:lstStyle/>
                    <a:p>
                      <a:r>
                        <a:rPr lang="en-GB" sz="1400" dirty="0" smtClean="0"/>
                        <a:t>Flat Top</a:t>
                      </a:r>
                      <a:endParaRPr lang="en-GB" sz="1400" dirty="0"/>
                    </a:p>
                  </a:txBody>
                  <a:tcPr/>
                </a:tc>
                <a:tc hMerge="1">
                  <a:txBody>
                    <a:bodyPr/>
                    <a:lstStyle/>
                    <a:p>
                      <a:endParaRPr lang="en-GB" dirty="0"/>
                    </a:p>
                  </a:txBody>
                  <a:tcPr/>
                </a:tc>
              </a:tr>
              <a:tr h="352798">
                <a:tc>
                  <a:txBody>
                    <a:bodyPr/>
                    <a:lstStyle/>
                    <a:p>
                      <a:r>
                        <a:rPr lang="en-GB" sz="1400" dirty="0" smtClean="0"/>
                        <a:t>crystal</a:t>
                      </a:r>
                      <a:endParaRPr lang="en-GB" sz="1400" dirty="0"/>
                    </a:p>
                  </a:txBody>
                  <a:tcPr/>
                </a:tc>
                <a:tc>
                  <a:txBody>
                    <a:bodyPr/>
                    <a:lstStyle/>
                    <a:p>
                      <a:r>
                        <a:rPr lang="en-GB" sz="1400" dirty="0" smtClean="0"/>
                        <a:t>Linear [mm]</a:t>
                      </a:r>
                      <a:endParaRPr lang="en-GB" sz="1400" dirty="0"/>
                    </a:p>
                  </a:txBody>
                  <a:tcPr/>
                </a:tc>
                <a:tc>
                  <a:txBody>
                    <a:bodyPr/>
                    <a:lstStyle/>
                    <a:p>
                      <a:r>
                        <a:rPr lang="en-GB" sz="1400" dirty="0" smtClean="0"/>
                        <a:t>Angle [μrad]</a:t>
                      </a:r>
                      <a:endParaRPr lang="en-GB" sz="1400" dirty="0"/>
                    </a:p>
                  </a:txBody>
                  <a:tcPr/>
                </a:tc>
                <a:tc>
                  <a:txBody>
                    <a:bodyPr/>
                    <a:lstStyle/>
                    <a:p>
                      <a:r>
                        <a:rPr lang="en-GB" sz="1400" dirty="0" smtClean="0"/>
                        <a:t>Linear [mm]</a:t>
                      </a:r>
                      <a:endParaRPr lang="en-GB" sz="1400" dirty="0"/>
                    </a:p>
                  </a:txBody>
                  <a:tcPr/>
                </a:tc>
                <a:tc>
                  <a:txBody>
                    <a:bodyPr/>
                    <a:lstStyle/>
                    <a:p>
                      <a:r>
                        <a:rPr lang="en-GB" sz="1400" dirty="0" smtClean="0"/>
                        <a:t>Angle [μrad]</a:t>
                      </a:r>
                      <a:endParaRPr lang="en-GB" sz="1400" dirty="0"/>
                    </a:p>
                  </a:txBody>
                  <a:tcPr/>
                </a:tc>
              </a:tr>
              <a:tr h="365323">
                <a:tc>
                  <a:txBody>
                    <a:bodyPr/>
                    <a:lstStyle/>
                    <a:p>
                      <a:r>
                        <a:rPr lang="en-GB" sz="1400" dirty="0" smtClean="0"/>
                        <a:t>H</a:t>
                      </a:r>
                      <a:endParaRPr lang="en-GB" sz="1400" dirty="0"/>
                    </a:p>
                  </a:txBody>
                  <a:tcPr/>
                </a:tc>
                <a:tc>
                  <a:txBody>
                    <a:bodyPr/>
                    <a:lstStyle/>
                    <a:p>
                      <a:r>
                        <a:rPr lang="en-GB" sz="1400" dirty="0" smtClean="0"/>
                        <a:t>46.55 (5.71 </a:t>
                      </a:r>
                      <a:r>
                        <a:rPr lang="en-GB" sz="1400" dirty="0" err="1" smtClean="0"/>
                        <a:t>σ</a:t>
                      </a:r>
                      <a:r>
                        <a:rPr lang="en-GB" sz="1400" dirty="0" smtClean="0"/>
                        <a:t>)</a:t>
                      </a:r>
                      <a:endParaRPr lang="en-GB" sz="1400" dirty="0"/>
                    </a:p>
                  </a:txBody>
                  <a:tcPr/>
                </a:tc>
                <a:tc>
                  <a:txBody>
                    <a:bodyPr/>
                    <a:lstStyle/>
                    <a:p>
                      <a:r>
                        <a:rPr lang="en-GB" sz="1400" dirty="0" smtClean="0"/>
                        <a:t>2066.9</a:t>
                      </a:r>
                      <a:endParaRPr lang="en-GB" sz="1400" dirty="0"/>
                    </a:p>
                  </a:txBody>
                  <a:tcPr/>
                </a:tc>
                <a:tc>
                  <a:txBody>
                    <a:bodyPr/>
                    <a:lstStyle/>
                    <a:p>
                      <a:r>
                        <a:rPr lang="en-GB" sz="1400" dirty="0" smtClean="0"/>
                        <a:t>52.72 (5.53 </a:t>
                      </a:r>
                      <a:r>
                        <a:rPr lang="en-GB" sz="1400" dirty="0" err="1" smtClean="0"/>
                        <a:t>σ</a:t>
                      </a:r>
                      <a:r>
                        <a:rPr lang="en-GB" sz="1400" dirty="0" smtClean="0"/>
                        <a:t>)</a:t>
                      </a:r>
                      <a:endParaRPr lang="en-GB" sz="1400" dirty="0"/>
                    </a:p>
                  </a:txBody>
                  <a:tcPr/>
                </a:tc>
                <a:tc>
                  <a:txBody>
                    <a:bodyPr/>
                    <a:lstStyle/>
                    <a:p>
                      <a:r>
                        <a:rPr lang="en-GB" sz="1400" dirty="0" smtClean="0"/>
                        <a:t>2035.3</a:t>
                      </a:r>
                      <a:endParaRPr lang="en-GB" sz="1400" dirty="0"/>
                    </a:p>
                  </a:txBody>
                  <a:tcPr/>
                </a:tc>
              </a:tr>
              <a:tr h="365323">
                <a:tc>
                  <a:txBody>
                    <a:bodyPr/>
                    <a:lstStyle/>
                    <a:p>
                      <a:r>
                        <a:rPr lang="en-GB" sz="1400" dirty="0" smtClean="0"/>
                        <a:t>V</a:t>
                      </a:r>
                      <a:endParaRPr lang="en-GB" sz="1400" dirty="0"/>
                    </a:p>
                  </a:txBody>
                  <a:tcPr/>
                </a:tc>
                <a:tc>
                  <a:txBody>
                    <a:bodyPr/>
                    <a:lstStyle/>
                    <a:p>
                      <a:r>
                        <a:rPr lang="en-GB" sz="1400" dirty="0" smtClean="0"/>
                        <a:t>44.8 (5.68 </a:t>
                      </a:r>
                      <a:r>
                        <a:rPr lang="en-GB" sz="1400" dirty="0" err="1" smtClean="0"/>
                        <a:t>σ</a:t>
                      </a:r>
                      <a:r>
                        <a:rPr lang="en-GB" sz="1400" dirty="0" smtClean="0"/>
                        <a:t>)</a:t>
                      </a:r>
                      <a:endParaRPr lang="en-GB" sz="1400" dirty="0"/>
                    </a:p>
                  </a:txBody>
                  <a:tcPr/>
                </a:tc>
                <a:tc>
                  <a:txBody>
                    <a:bodyPr/>
                    <a:lstStyle/>
                    <a:p>
                      <a:r>
                        <a:rPr lang="en-GB" sz="1400" dirty="0" smtClean="0"/>
                        <a:t>2275.7</a:t>
                      </a:r>
                      <a:endParaRPr lang="en-GB" sz="1400" dirty="0"/>
                    </a:p>
                  </a:txBody>
                  <a:tcPr/>
                </a:tc>
                <a:tc>
                  <a:txBody>
                    <a:bodyPr/>
                    <a:lstStyle/>
                    <a:p>
                      <a:r>
                        <a:rPr lang="en-GB" sz="1400" dirty="0" smtClean="0"/>
                        <a:t>50.25 (5.47 </a:t>
                      </a:r>
                      <a:r>
                        <a:rPr lang="en-GB" sz="1400" dirty="0" err="1" smtClean="0"/>
                        <a:t>σ</a:t>
                      </a:r>
                      <a:r>
                        <a:rPr lang="en-GB" sz="1400" dirty="0" smtClean="0"/>
                        <a:t>)</a:t>
                      </a:r>
                      <a:endParaRPr lang="en-GB" sz="1400" dirty="0"/>
                    </a:p>
                  </a:txBody>
                  <a:tcPr/>
                </a:tc>
                <a:tc>
                  <a:txBody>
                    <a:bodyPr/>
                    <a:lstStyle/>
                    <a:p>
                      <a:r>
                        <a:rPr lang="en-GB" sz="1400" dirty="0" smtClean="0"/>
                        <a:t>2219.3</a:t>
                      </a:r>
                      <a:endParaRPr lang="en-GB" sz="1400" dirty="0"/>
                    </a:p>
                  </a:txBody>
                  <a:tcPr/>
                </a:tc>
              </a:tr>
            </a:tbl>
          </a:graphicData>
        </a:graphic>
      </p:graphicFrame>
      <p:sp>
        <p:nvSpPr>
          <p:cNvPr id="10" name="CasellaDiTesto 9"/>
          <p:cNvSpPr txBox="1"/>
          <p:nvPr/>
        </p:nvSpPr>
        <p:spPr>
          <a:xfrm>
            <a:off x="3216067" y="3899146"/>
            <a:ext cx="5763704" cy="923330"/>
          </a:xfrm>
          <a:prstGeom prst="rect">
            <a:avLst/>
          </a:prstGeom>
          <a:noFill/>
        </p:spPr>
        <p:txBody>
          <a:bodyPr wrap="square" rtlCol="0">
            <a:spAutoFit/>
          </a:bodyPr>
          <a:lstStyle/>
          <a:p>
            <a:r>
              <a:rPr lang="en-GB" dirty="0" smtClean="0"/>
              <a:t>The energy ramp function was used to evaluate how the orientation angle and the linear stage has to vary </a:t>
            </a:r>
            <a:r>
              <a:rPr lang="en-GB" dirty="0">
                <a:solidFill>
                  <a:schemeClr val="accent3"/>
                </a:solidFill>
              </a:rPr>
              <a:t>to keep the crystal in the channeling condition during the E ramp</a:t>
            </a:r>
          </a:p>
        </p:txBody>
      </p:sp>
    </p:spTree>
    <p:extLst>
      <p:ext uri="{BB962C8B-B14F-4D97-AF65-F5344CB8AC3E}">
        <p14:creationId xmlns:p14="http://schemas.microsoft.com/office/powerpoint/2010/main" val="172000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Simulations plan</a:t>
            </a:r>
            <a:endParaRPr lang="en-GB" dirty="0"/>
          </a:p>
        </p:txBody>
      </p:sp>
      <p:sp>
        <p:nvSpPr>
          <p:cNvPr id="3" name="Segnaposto contenuto 2"/>
          <p:cNvSpPr>
            <a:spLocks noGrp="1"/>
          </p:cNvSpPr>
          <p:nvPr>
            <p:ph idx="1"/>
          </p:nvPr>
        </p:nvSpPr>
        <p:spPr>
          <a:xfrm>
            <a:off x="145279" y="615297"/>
            <a:ext cx="8870534" cy="762001"/>
          </a:xfrm>
        </p:spPr>
        <p:txBody>
          <a:bodyPr>
            <a:normAutofit/>
          </a:bodyPr>
          <a:lstStyle/>
          <a:p>
            <a:pPr marL="0" indent="0">
              <a:buNone/>
            </a:pPr>
            <a:r>
              <a:rPr lang="en-GB" dirty="0" smtClean="0"/>
              <a:t>To </a:t>
            </a:r>
            <a:r>
              <a:rPr lang="en-GB" dirty="0" smtClean="0">
                <a:solidFill>
                  <a:schemeClr val="accent1"/>
                </a:solidFill>
              </a:rPr>
              <a:t>benchmark the simulation </a:t>
            </a:r>
            <a:r>
              <a:rPr lang="en-GB" dirty="0" smtClean="0"/>
              <a:t>routines the scenarios of the measurements taken in LHC will be reproduced with the </a:t>
            </a:r>
            <a:r>
              <a:rPr lang="en-GB" dirty="0" err="1" smtClean="0"/>
              <a:t>SixTrack</a:t>
            </a:r>
            <a:r>
              <a:rPr lang="en-GB" dirty="0" smtClean="0"/>
              <a:t> code, as showed for the first flat top scan.</a:t>
            </a:r>
          </a:p>
          <a:p>
            <a:pPr marL="0" indent="0">
              <a:buNone/>
            </a:pPr>
            <a:endParaRPr lang="en-GB" dirty="0"/>
          </a:p>
        </p:txBody>
      </p:sp>
      <p:sp>
        <p:nvSpPr>
          <p:cNvPr id="4" name="Segnaposto data 3"/>
          <p:cNvSpPr>
            <a:spLocks noGrp="1"/>
          </p:cNvSpPr>
          <p:nvPr>
            <p:ph type="dt" sz="half" idx="10"/>
          </p:nvPr>
        </p:nvSpPr>
        <p:spPr/>
        <p:txBody>
          <a:bodyPr/>
          <a:lstStyle/>
          <a:p>
            <a:r>
              <a:rPr lang="it-IT" smtClean="0"/>
              <a:t>18/10/2016</a:t>
            </a:r>
            <a:endParaRPr lang="en-US"/>
          </a:p>
        </p:txBody>
      </p:sp>
      <p:sp>
        <p:nvSpPr>
          <p:cNvPr id="5" name="Segnaposto piè di pagina 4"/>
          <p:cNvSpPr>
            <a:spLocks noGrp="1"/>
          </p:cNvSpPr>
          <p:nvPr>
            <p:ph type="ftr" sz="quarter" idx="11"/>
          </p:nvPr>
        </p:nvSpPr>
        <p:spPr/>
        <p:txBody>
          <a:bodyPr/>
          <a:lstStyle/>
          <a:p>
            <a:r>
              <a:rPr lang="en-US" smtClean="0"/>
              <a:t>R. Rossi - Crystal-assisted Collimation</a:t>
            </a:r>
            <a:endParaRPr lang="en-US"/>
          </a:p>
        </p:txBody>
      </p:sp>
      <p:sp>
        <p:nvSpPr>
          <p:cNvPr id="6" name="Segnaposto numero diapositiva 5"/>
          <p:cNvSpPr>
            <a:spLocks noGrp="1"/>
          </p:cNvSpPr>
          <p:nvPr>
            <p:ph type="sldNum" sz="quarter" idx="12"/>
          </p:nvPr>
        </p:nvSpPr>
        <p:spPr/>
        <p:txBody>
          <a:bodyPr/>
          <a:lstStyle/>
          <a:p>
            <a:fld id="{2066355A-084C-D24E-9AD2-7E4FC41EA627}" type="slidenum">
              <a:rPr lang="en-US" smtClean="0"/>
              <a:pPr/>
              <a:t>22</a:t>
            </a:fld>
            <a:endParaRPr lang="en-US"/>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2895" t="8257" r="8600" b="2071"/>
          <a:stretch/>
        </p:blipFill>
        <p:spPr>
          <a:xfrm>
            <a:off x="108384" y="1351420"/>
            <a:ext cx="3721080" cy="2260791"/>
          </a:xfrm>
          <a:prstGeom prst="rect">
            <a:avLst/>
          </a:prstGeom>
        </p:spPr>
      </p:pic>
      <p:sp>
        <p:nvSpPr>
          <p:cNvPr id="8" name="CasellaDiTesto 7"/>
          <p:cNvSpPr txBox="1"/>
          <p:nvPr/>
        </p:nvSpPr>
        <p:spPr>
          <a:xfrm>
            <a:off x="119401" y="3828289"/>
            <a:ext cx="8896412" cy="861774"/>
          </a:xfrm>
          <a:prstGeom prst="rect">
            <a:avLst/>
          </a:prstGeom>
          <a:noFill/>
        </p:spPr>
        <p:txBody>
          <a:bodyPr wrap="square" rtlCol="0">
            <a:spAutoFit/>
          </a:bodyPr>
          <a:lstStyle/>
          <a:p>
            <a:r>
              <a:rPr lang="en-GB" dirty="0" smtClean="0"/>
              <a:t>Benchmarking the simulation code is the fundamental step to begin the studies on  the final layout for a possible crystal collimation system for HL-LHC</a:t>
            </a:r>
          </a:p>
          <a:p>
            <a:pPr lvl="2"/>
            <a:r>
              <a:rPr lang="en-GB" sz="1400" dirty="0" smtClean="0"/>
              <a:t>Also UA9 SPS results will be used to benchmark the simulation code</a:t>
            </a:r>
            <a:endParaRPr lang="en-GB" sz="1400" dirty="0"/>
          </a:p>
        </p:txBody>
      </p:sp>
      <p:sp>
        <p:nvSpPr>
          <p:cNvPr id="9" name="CasellaDiTesto 8"/>
          <p:cNvSpPr txBox="1"/>
          <p:nvPr/>
        </p:nvSpPr>
        <p:spPr>
          <a:xfrm>
            <a:off x="3950898" y="1377298"/>
            <a:ext cx="5003321" cy="1908215"/>
          </a:xfrm>
          <a:prstGeom prst="rect">
            <a:avLst/>
          </a:prstGeom>
          <a:noFill/>
        </p:spPr>
        <p:txBody>
          <a:bodyPr wrap="square" rtlCol="0">
            <a:spAutoFit/>
          </a:bodyPr>
          <a:lstStyle/>
          <a:p>
            <a:r>
              <a:rPr lang="en-GB" dirty="0" smtClean="0"/>
              <a:t>Simulations most important results are undergoing</a:t>
            </a:r>
          </a:p>
          <a:p>
            <a:pPr marL="285750" indent="-285750">
              <a:buClr>
                <a:schemeClr val="accent6"/>
              </a:buClr>
              <a:buFont typeface="Courier New" charset="0"/>
              <a:buChar char="o"/>
            </a:pPr>
            <a:r>
              <a:rPr lang="en-GB" dirty="0" smtClean="0"/>
              <a:t>Angular scans of crystals  </a:t>
            </a:r>
          </a:p>
          <a:p>
            <a:pPr marL="285750" indent="-285750">
              <a:buClr>
                <a:schemeClr val="accent6"/>
              </a:buClr>
              <a:buFont typeface="Courier New" charset="0"/>
              <a:buChar char="o"/>
            </a:pPr>
            <a:r>
              <a:rPr lang="en-GB" dirty="0"/>
              <a:t>L</a:t>
            </a:r>
            <a:r>
              <a:rPr lang="en-GB" dirty="0" smtClean="0"/>
              <a:t>inear scans with absorber collimators</a:t>
            </a:r>
          </a:p>
          <a:p>
            <a:pPr marL="285750" indent="-285750">
              <a:buClr>
                <a:schemeClr val="accent6"/>
              </a:buClr>
              <a:buFont typeface="Courier New" charset="0"/>
              <a:buChar char="o"/>
            </a:pPr>
            <a:r>
              <a:rPr lang="en-GB" dirty="0" smtClean="0"/>
              <a:t>Loss maps in Channeling and with standard system</a:t>
            </a:r>
          </a:p>
          <a:p>
            <a:pPr>
              <a:buClr>
                <a:schemeClr val="accent6"/>
              </a:buClr>
            </a:pPr>
            <a:r>
              <a:rPr lang="en-GB" sz="1400" i="1" dirty="0" smtClean="0"/>
              <a:t>Of course each bullet has to be considered for both energy (injection and flat top) and for both plane (H &amp; V)</a:t>
            </a:r>
          </a:p>
        </p:txBody>
      </p:sp>
      <p:sp>
        <p:nvSpPr>
          <p:cNvPr id="10" name="CasellaDiTesto 9"/>
          <p:cNvSpPr txBox="1"/>
          <p:nvPr/>
        </p:nvSpPr>
        <p:spPr>
          <a:xfrm>
            <a:off x="1272397" y="1455006"/>
            <a:ext cx="1209177"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sz="1200" dirty="0" smtClean="0">
                <a:solidFill>
                  <a:schemeClr val="accent6"/>
                </a:solidFill>
              </a:rPr>
              <a:t>-  Exp. Data</a:t>
            </a:r>
          </a:p>
          <a:p>
            <a:r>
              <a:rPr lang="en-GB" sz="1200" dirty="0" smtClean="0">
                <a:solidFill>
                  <a:schemeClr val="tx2"/>
                </a:solidFill>
              </a:rPr>
              <a:t>• CRYSCOLL </a:t>
            </a:r>
            <a:r>
              <a:rPr lang="en-GB" sz="1200" dirty="0" err="1" smtClean="0">
                <a:solidFill>
                  <a:schemeClr val="tx2"/>
                </a:solidFill>
              </a:rPr>
              <a:t>sim</a:t>
            </a:r>
            <a:r>
              <a:rPr lang="en-GB" sz="1200" dirty="0" smtClean="0">
                <a:solidFill>
                  <a:schemeClr val="tx2"/>
                </a:solidFill>
              </a:rPr>
              <a:t>.</a:t>
            </a:r>
            <a:endParaRPr lang="en-GB" sz="1200" dirty="0">
              <a:solidFill>
                <a:schemeClr val="tx2"/>
              </a:solidFill>
            </a:endParaRPr>
          </a:p>
        </p:txBody>
      </p:sp>
    </p:spTree>
    <p:extLst>
      <p:ext uri="{BB962C8B-B14F-4D97-AF65-F5344CB8AC3E}">
        <p14:creationId xmlns:p14="http://schemas.microsoft.com/office/powerpoint/2010/main" val="1897292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a:t>
            </a:r>
            <a:endParaRPr lang="en-GB" dirty="0"/>
          </a:p>
        </p:txBody>
      </p:sp>
      <p:sp>
        <p:nvSpPr>
          <p:cNvPr id="4" name="Date Placeholder 3"/>
          <p:cNvSpPr>
            <a:spLocks noGrp="1"/>
          </p:cNvSpPr>
          <p:nvPr>
            <p:ph type="dt" sz="half" idx="10"/>
          </p:nvPr>
        </p:nvSpPr>
        <p:spPr/>
        <p:txBody>
          <a:bodyPr/>
          <a:lstStyle/>
          <a:p>
            <a:r>
              <a:rPr lang="it-IT" dirty="0" smtClean="0"/>
              <a:t>18/10/2016</a:t>
            </a:r>
            <a:endParaRPr lang="en-US" dirty="0"/>
          </a:p>
        </p:txBody>
      </p:sp>
      <p:sp>
        <p:nvSpPr>
          <p:cNvPr id="5" name="Footer Placeholder 4"/>
          <p:cNvSpPr>
            <a:spLocks noGrp="1"/>
          </p:cNvSpPr>
          <p:nvPr>
            <p:ph type="ftr" sz="quarter" idx="11"/>
          </p:nvPr>
        </p:nvSpPr>
        <p:spPr/>
        <p:txBody>
          <a:bodyPr/>
          <a:lstStyle/>
          <a:p>
            <a:r>
              <a:rPr lang="en-US" dirty="0" smtClean="0"/>
              <a:t>R. Rossi - Crystal-assisted Collimation</a:t>
            </a:r>
            <a:endParaRPr lang="en-US" dirty="0"/>
          </a:p>
        </p:txBody>
      </p:sp>
      <p:sp>
        <p:nvSpPr>
          <p:cNvPr id="6" name="Slide Number Placeholder 5"/>
          <p:cNvSpPr>
            <a:spLocks noGrp="1"/>
          </p:cNvSpPr>
          <p:nvPr>
            <p:ph type="sldNum" sz="quarter" idx="12"/>
          </p:nvPr>
        </p:nvSpPr>
        <p:spPr/>
        <p:txBody>
          <a:bodyPr/>
          <a:lstStyle/>
          <a:p>
            <a:fld id="{2066355A-084C-D24E-9AD2-7E4FC41EA627}" type="slidenum">
              <a:rPr lang="en-US" smtClean="0"/>
              <a:pPr/>
              <a:t>23</a:t>
            </a:fld>
            <a:endParaRPr lang="en-US" dirty="0"/>
          </a:p>
        </p:txBody>
      </p:sp>
      <p:sp>
        <p:nvSpPr>
          <p:cNvPr id="8" name="Content Placeholder 2"/>
          <p:cNvSpPr>
            <a:spLocks noGrp="1"/>
          </p:cNvSpPr>
          <p:nvPr>
            <p:ph idx="1"/>
          </p:nvPr>
        </p:nvSpPr>
        <p:spPr>
          <a:xfrm>
            <a:off x="457200" y="754097"/>
            <a:ext cx="8229600" cy="4024937"/>
          </a:xfrm>
        </p:spPr>
        <p:txBody>
          <a:bodyPr>
            <a:normAutofit fontScale="85000" lnSpcReduction="10000"/>
          </a:bodyPr>
          <a:lstStyle/>
          <a:p>
            <a:pPr>
              <a:buClr>
                <a:schemeClr val="accent1"/>
              </a:buClr>
              <a:buFont typeface="Wingdings" charset="2"/>
              <a:buChar char="ü"/>
            </a:pPr>
            <a:r>
              <a:rPr lang="en-GB" dirty="0" smtClean="0"/>
              <a:t>First part of thesis focused on data taking and experimental results:</a:t>
            </a:r>
          </a:p>
          <a:p>
            <a:pPr lvl="1"/>
            <a:r>
              <a:rPr lang="en-GB" dirty="0"/>
              <a:t>Channeling observed for the first time at the LHC </a:t>
            </a:r>
            <a:r>
              <a:rPr lang="en-GB" dirty="0" smtClean="0"/>
              <a:t>with protons and ions at 450 GeV</a:t>
            </a:r>
            <a:endParaRPr lang="en-GB" dirty="0"/>
          </a:p>
          <a:p>
            <a:pPr lvl="1"/>
            <a:r>
              <a:rPr lang="en-GB" dirty="0"/>
              <a:t>Channeling </a:t>
            </a:r>
            <a:r>
              <a:rPr lang="en-GB" dirty="0" smtClean="0"/>
              <a:t>observed with protons at </a:t>
            </a:r>
            <a:r>
              <a:rPr lang="en-GB" dirty="0"/>
              <a:t>6.5 TeV (world record)</a:t>
            </a:r>
          </a:p>
          <a:p>
            <a:pPr lvl="1"/>
            <a:r>
              <a:rPr lang="en-GB" dirty="0"/>
              <a:t>Tests with ions showed a reduction of particle leakage on dispersion suppressor in </a:t>
            </a:r>
            <a:r>
              <a:rPr lang="en-GB" dirty="0" smtClean="0"/>
              <a:t>IR7, already at 450 Z GeV</a:t>
            </a:r>
            <a:endParaRPr lang="en-GB" dirty="0"/>
          </a:p>
          <a:p>
            <a:pPr lvl="1"/>
            <a:r>
              <a:rPr lang="en-GB" dirty="0" smtClean="0"/>
              <a:t>Energy </a:t>
            </a:r>
            <a:r>
              <a:rPr lang="en-GB" dirty="0" smtClean="0"/>
              <a:t>ramp functions for operation cycle produced to be tested soon</a:t>
            </a:r>
          </a:p>
          <a:p>
            <a:pPr marL="457200" lvl="1" indent="0">
              <a:buNone/>
            </a:pPr>
            <a:endParaRPr lang="en-GB" dirty="0" smtClean="0"/>
          </a:p>
          <a:p>
            <a:pPr marL="0" indent="0">
              <a:buClr>
                <a:schemeClr val="accent1"/>
              </a:buClr>
              <a:buNone/>
            </a:pPr>
            <a:endParaRPr lang="en-GB" dirty="0" smtClean="0">
              <a:solidFill>
                <a:srgbClr val="000000"/>
              </a:solidFill>
            </a:endParaRPr>
          </a:p>
          <a:p>
            <a:pPr marL="0" indent="0">
              <a:buClr>
                <a:schemeClr val="accent1"/>
              </a:buClr>
              <a:buNone/>
            </a:pPr>
            <a:r>
              <a:rPr lang="en-GB" dirty="0" smtClean="0"/>
              <a:t>Goals for the next year</a:t>
            </a:r>
            <a:r>
              <a:rPr lang="en-GB" dirty="0" smtClean="0">
                <a:solidFill>
                  <a:srgbClr val="000000"/>
                </a:solidFill>
              </a:rPr>
              <a:t>:</a:t>
            </a:r>
          </a:p>
          <a:p>
            <a:pPr>
              <a:buClr>
                <a:schemeClr val="accent3"/>
              </a:buClr>
              <a:buFont typeface="Wingdings" charset="2"/>
              <a:buChar char="q"/>
            </a:pPr>
            <a:r>
              <a:rPr lang="en-GB" dirty="0" smtClean="0">
                <a:solidFill>
                  <a:srgbClr val="000000"/>
                </a:solidFill>
              </a:rPr>
              <a:t>Continue experimental activities and finalize open issue in data analysis</a:t>
            </a:r>
          </a:p>
          <a:p>
            <a:pPr marL="457200" lvl="1" indent="0">
              <a:buClr>
                <a:schemeClr val="accent3"/>
              </a:buClr>
              <a:buNone/>
            </a:pPr>
            <a:r>
              <a:rPr lang="en-GB" dirty="0" smtClean="0">
                <a:solidFill>
                  <a:srgbClr val="000000"/>
                </a:solidFill>
              </a:rPr>
              <a:t>	</a:t>
            </a:r>
            <a:r>
              <a:rPr lang="en-GB" i="1" dirty="0" smtClean="0">
                <a:solidFill>
                  <a:srgbClr val="000000"/>
                </a:solidFill>
              </a:rPr>
              <a:t>The most important will be the test with ion beam @ 6.37 Z TeV (this </a:t>
            </a:r>
            <a:r>
              <a:rPr lang="en-GB" i="1" dirty="0" err="1" smtClean="0">
                <a:solidFill>
                  <a:srgbClr val="000000"/>
                </a:solidFill>
              </a:rPr>
              <a:t>december</a:t>
            </a:r>
            <a:r>
              <a:rPr lang="en-GB" i="1" dirty="0" smtClean="0">
                <a:solidFill>
                  <a:srgbClr val="000000"/>
                </a:solidFill>
              </a:rPr>
              <a:t>)</a:t>
            </a:r>
          </a:p>
          <a:p>
            <a:pPr>
              <a:buClr>
                <a:schemeClr val="accent3"/>
              </a:buClr>
              <a:buFont typeface="Wingdings" charset="2"/>
              <a:buChar char="q"/>
            </a:pPr>
            <a:r>
              <a:rPr lang="en-GB" dirty="0" smtClean="0">
                <a:solidFill>
                  <a:srgbClr val="000000"/>
                </a:solidFill>
              </a:rPr>
              <a:t>Complete simulations to benchmark code with experimental data</a:t>
            </a:r>
          </a:p>
          <a:p>
            <a:pPr>
              <a:buClr>
                <a:schemeClr val="accent3"/>
              </a:buClr>
              <a:buFont typeface="Wingdings" charset="2"/>
              <a:buChar char="q"/>
            </a:pPr>
            <a:r>
              <a:rPr lang="en-GB" dirty="0"/>
              <a:t>Detailed design work for the LHC not yet started (final part of the thesis). </a:t>
            </a:r>
            <a:endParaRPr lang="en-GB" dirty="0" smtClean="0"/>
          </a:p>
          <a:p>
            <a:pPr marL="0" indent="0">
              <a:buClr>
                <a:schemeClr val="accent3"/>
              </a:buClr>
              <a:buNone/>
            </a:pPr>
            <a:r>
              <a:rPr lang="en-GB" dirty="0"/>
              <a:t>	</a:t>
            </a:r>
            <a:r>
              <a:rPr lang="en-GB" dirty="0" smtClean="0"/>
              <a:t>	</a:t>
            </a:r>
            <a:r>
              <a:rPr lang="en-GB" sz="1800" i="1" dirty="0" smtClean="0"/>
              <a:t>However</a:t>
            </a:r>
            <a:r>
              <a:rPr lang="en-GB" sz="1800" i="1" dirty="0"/>
              <a:t>, applied tools for a first new </a:t>
            </a:r>
            <a:r>
              <a:rPr lang="en-GB" sz="1800" i="1" dirty="0" smtClean="0"/>
              <a:t>design </a:t>
            </a:r>
            <a:r>
              <a:rPr lang="en-GB" sz="1800" i="1" dirty="0" smtClean="0"/>
              <a:t>layout </a:t>
            </a:r>
            <a:r>
              <a:rPr lang="en-GB" sz="1800" i="1" dirty="0"/>
              <a:t>for </a:t>
            </a:r>
            <a:r>
              <a:rPr lang="en-GB" sz="1800" i="1" dirty="0" smtClean="0"/>
              <a:t>B2</a:t>
            </a:r>
          </a:p>
          <a:p>
            <a:pPr marL="0" indent="0">
              <a:buClr>
                <a:schemeClr val="accent3"/>
              </a:buClr>
              <a:buNone/>
            </a:pPr>
            <a:r>
              <a:rPr lang="en-GB" sz="1800" i="1" dirty="0" smtClean="0"/>
              <a:t>	</a:t>
            </a:r>
            <a:r>
              <a:rPr lang="en-GB" sz="1800" i="1" dirty="0"/>
              <a:t>	</a:t>
            </a:r>
            <a:r>
              <a:rPr lang="en-GB" sz="1800" i="1" dirty="0" smtClean="0"/>
              <a:t>to </a:t>
            </a:r>
            <a:r>
              <a:rPr lang="en-GB" sz="1800" i="1" dirty="0"/>
              <a:t>be implemented at the end of this </a:t>
            </a:r>
            <a:r>
              <a:rPr lang="en-GB" sz="1800" i="1" dirty="0" smtClean="0"/>
              <a:t>year</a:t>
            </a:r>
            <a:endParaRPr lang="en-GB" dirty="0" smtClean="0">
              <a:solidFill>
                <a:srgbClr val="000000"/>
              </a:solidFill>
            </a:endParaRPr>
          </a:p>
        </p:txBody>
      </p:sp>
    </p:spTree>
    <p:extLst>
      <p:ext uri="{BB962C8B-B14F-4D97-AF65-F5344CB8AC3E}">
        <p14:creationId xmlns:p14="http://schemas.microsoft.com/office/powerpoint/2010/main" val="77302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12" end="12"/>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GB" dirty="0" smtClean="0"/>
              <a:t>BACKUP</a:t>
            </a:r>
            <a:endParaRPr lang="en-GB" dirty="0"/>
          </a:p>
        </p:txBody>
      </p:sp>
      <p:sp>
        <p:nvSpPr>
          <p:cNvPr id="4" name="Date Placeholder 3"/>
          <p:cNvSpPr>
            <a:spLocks noGrp="1"/>
          </p:cNvSpPr>
          <p:nvPr>
            <p:ph type="dt" sz="half" idx="10"/>
          </p:nvPr>
        </p:nvSpPr>
        <p:spPr/>
        <p:txBody>
          <a:bodyPr/>
          <a:lstStyle/>
          <a:p>
            <a:r>
              <a:rPr lang="it-IT" dirty="0" smtClean="0"/>
              <a:t>18/10/2016</a:t>
            </a:r>
            <a:endParaRPr lang="en-US" dirty="0"/>
          </a:p>
        </p:txBody>
      </p:sp>
      <p:sp>
        <p:nvSpPr>
          <p:cNvPr id="5" name="Footer Placeholder 4"/>
          <p:cNvSpPr>
            <a:spLocks noGrp="1"/>
          </p:cNvSpPr>
          <p:nvPr>
            <p:ph type="ftr" sz="quarter" idx="11"/>
          </p:nvPr>
        </p:nvSpPr>
        <p:spPr/>
        <p:txBody>
          <a:bodyPr/>
          <a:lstStyle/>
          <a:p>
            <a:r>
              <a:rPr lang="en-US" dirty="0" smtClean="0"/>
              <a:t>R. Rossi - Crystal-assisted Collimation</a:t>
            </a:r>
            <a:endParaRPr lang="en-US" dirty="0"/>
          </a:p>
        </p:txBody>
      </p:sp>
      <p:sp>
        <p:nvSpPr>
          <p:cNvPr id="6" name="Slide Number Placeholder 5"/>
          <p:cNvSpPr>
            <a:spLocks noGrp="1"/>
          </p:cNvSpPr>
          <p:nvPr>
            <p:ph type="sldNum" sz="quarter" idx="12"/>
          </p:nvPr>
        </p:nvSpPr>
        <p:spPr/>
        <p:txBody>
          <a:bodyPr/>
          <a:lstStyle/>
          <a:p>
            <a:fld id="{91AF2B4D-6B12-4EDF-87BB-2B55CECB6611}" type="slidenum">
              <a:rPr lang="en-US" smtClean="0"/>
              <a:pPr/>
              <a:t>24</a:t>
            </a:fld>
            <a:endParaRPr lang="en-US" dirty="0"/>
          </a:p>
        </p:txBody>
      </p:sp>
    </p:spTree>
    <p:extLst>
      <p:ext uri="{BB962C8B-B14F-4D97-AF65-F5344CB8AC3E}">
        <p14:creationId xmlns:p14="http://schemas.microsoft.com/office/powerpoint/2010/main" val="29106617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Crystal Channeling</a:t>
            </a:r>
            <a:endParaRPr lang="en-GB" dirty="0"/>
          </a:p>
        </p:txBody>
      </p:sp>
      <p:sp>
        <p:nvSpPr>
          <p:cNvPr id="4" name="Date Placeholder 3"/>
          <p:cNvSpPr>
            <a:spLocks noGrp="1"/>
          </p:cNvSpPr>
          <p:nvPr>
            <p:ph type="dt" sz="half" idx="10"/>
          </p:nvPr>
        </p:nvSpPr>
        <p:spPr/>
        <p:txBody>
          <a:bodyPr/>
          <a:lstStyle/>
          <a:p>
            <a:r>
              <a:rPr lang="it-IT" dirty="0" smtClean="0"/>
              <a:t>18/10/2016</a:t>
            </a:r>
            <a:endParaRPr lang="en-US" dirty="0"/>
          </a:p>
        </p:txBody>
      </p:sp>
      <p:sp>
        <p:nvSpPr>
          <p:cNvPr id="5" name="Footer Placeholder 4"/>
          <p:cNvSpPr>
            <a:spLocks noGrp="1"/>
          </p:cNvSpPr>
          <p:nvPr>
            <p:ph type="ftr" sz="quarter" idx="11"/>
          </p:nvPr>
        </p:nvSpPr>
        <p:spPr/>
        <p:txBody>
          <a:bodyPr/>
          <a:lstStyle/>
          <a:p>
            <a:r>
              <a:rPr lang="en-US" dirty="0" smtClean="0"/>
              <a:t>R. Rossi - Crystal-assisted Collimation</a:t>
            </a:r>
            <a:endParaRPr lang="en-US" dirty="0"/>
          </a:p>
        </p:txBody>
      </p:sp>
      <p:sp>
        <p:nvSpPr>
          <p:cNvPr id="6" name="Slide Number Placeholder 5"/>
          <p:cNvSpPr>
            <a:spLocks noGrp="1"/>
          </p:cNvSpPr>
          <p:nvPr>
            <p:ph type="sldNum" sz="quarter" idx="12"/>
          </p:nvPr>
        </p:nvSpPr>
        <p:spPr/>
        <p:txBody>
          <a:bodyPr/>
          <a:lstStyle/>
          <a:p>
            <a:fld id="{2066355A-084C-D24E-9AD2-7E4FC41EA627}" type="slidenum">
              <a:rPr lang="en-US" smtClean="0"/>
              <a:pPr/>
              <a:t>25</a:t>
            </a:fld>
            <a:endParaRPr lang="en-US" dirty="0"/>
          </a:p>
        </p:txBody>
      </p:sp>
      <p:sp>
        <p:nvSpPr>
          <p:cNvPr id="8" name="CasellaDiTesto 28"/>
          <p:cNvSpPr txBox="1"/>
          <p:nvPr/>
        </p:nvSpPr>
        <p:spPr>
          <a:xfrm>
            <a:off x="0" y="548680"/>
            <a:ext cx="6664939" cy="584776"/>
          </a:xfrm>
          <a:prstGeom prst="rect">
            <a:avLst/>
          </a:prstGeom>
          <a:noFill/>
        </p:spPr>
        <p:txBody>
          <a:bodyPr wrap="square" rtlCol="0">
            <a:spAutoFit/>
          </a:bodyPr>
          <a:lstStyle/>
          <a:p>
            <a:r>
              <a:rPr lang="it-IT" sz="1600" dirty="0" err="1" smtClean="0">
                <a:solidFill>
                  <a:schemeClr val="accent4"/>
                </a:solidFill>
              </a:rPr>
              <a:t>Lindhard</a:t>
            </a:r>
            <a:r>
              <a:rPr lang="it-IT" sz="1600" dirty="0" smtClean="0">
                <a:solidFill>
                  <a:schemeClr val="tx1"/>
                </a:solidFill>
              </a:rPr>
              <a:t>: “In the </a:t>
            </a:r>
            <a:r>
              <a:rPr lang="it-IT" sz="1600" dirty="0" err="1" smtClean="0">
                <a:solidFill>
                  <a:schemeClr val="tx1"/>
                </a:solidFill>
              </a:rPr>
              <a:t>ipothesis</a:t>
            </a:r>
            <a:r>
              <a:rPr lang="it-IT" sz="1600" dirty="0" smtClean="0">
                <a:solidFill>
                  <a:schemeClr val="tx1"/>
                </a:solidFill>
              </a:rPr>
              <a:t> of </a:t>
            </a:r>
            <a:r>
              <a:rPr lang="it-IT" sz="1600" dirty="0" err="1" smtClean="0">
                <a:solidFill>
                  <a:schemeClr val="tx1"/>
                </a:solidFill>
              </a:rPr>
              <a:t>low</a:t>
            </a:r>
            <a:r>
              <a:rPr lang="it-IT" sz="1600" dirty="0" smtClean="0">
                <a:solidFill>
                  <a:schemeClr val="tx1"/>
                </a:solidFill>
              </a:rPr>
              <a:t> impact angle, the </a:t>
            </a:r>
            <a:r>
              <a:rPr lang="it-IT" sz="1600" dirty="0" err="1" smtClean="0"/>
              <a:t>potential</a:t>
            </a:r>
            <a:r>
              <a:rPr lang="it-IT" sz="1600" dirty="0" smtClean="0"/>
              <a:t> </a:t>
            </a:r>
            <a:r>
              <a:rPr lang="it-IT" sz="1600" dirty="0" err="1" smtClean="0"/>
              <a:t>generated</a:t>
            </a:r>
            <a:r>
              <a:rPr lang="it-IT" sz="1600" dirty="0" smtClean="0"/>
              <a:t> by the </a:t>
            </a:r>
            <a:r>
              <a:rPr lang="it-IT" sz="1600" dirty="0" err="1" smtClean="0"/>
              <a:t>crystalline</a:t>
            </a:r>
            <a:r>
              <a:rPr lang="it-IT" sz="1600" dirty="0" smtClean="0"/>
              <a:t> </a:t>
            </a:r>
            <a:r>
              <a:rPr lang="it-IT" sz="1600" dirty="0" err="1" smtClean="0"/>
              <a:t>plane</a:t>
            </a:r>
            <a:r>
              <a:rPr lang="it-IT" sz="1600" dirty="0" smtClean="0"/>
              <a:t> can be </a:t>
            </a:r>
            <a:r>
              <a:rPr lang="it-IT" sz="1600" dirty="0" err="1" smtClean="0"/>
              <a:t>approximated</a:t>
            </a:r>
            <a:r>
              <a:rPr lang="it-IT" sz="1600" dirty="0" smtClean="0"/>
              <a:t> by a </a:t>
            </a:r>
            <a:r>
              <a:rPr lang="it-IT" sz="1600" dirty="0" err="1" smtClean="0"/>
              <a:t>continouns</a:t>
            </a:r>
            <a:r>
              <a:rPr lang="it-IT" sz="1600" dirty="0" smtClean="0"/>
              <a:t> </a:t>
            </a:r>
            <a:r>
              <a:rPr lang="it-IT" sz="1600" dirty="0" err="1" smtClean="0"/>
              <a:t>potential</a:t>
            </a:r>
            <a:r>
              <a:rPr lang="it-IT" sz="1600" dirty="0" smtClean="0"/>
              <a:t>.</a:t>
            </a:r>
            <a:r>
              <a:rPr lang="it-IT" sz="1600" dirty="0" smtClean="0">
                <a:solidFill>
                  <a:schemeClr val="tx1"/>
                </a:solidFill>
              </a:rPr>
              <a:t>”</a:t>
            </a:r>
            <a:endParaRPr lang="it-IT" sz="1600" dirty="0">
              <a:solidFill>
                <a:schemeClr val="tx1"/>
              </a:solidFill>
            </a:endParaRPr>
          </a:p>
        </p:txBody>
      </p:sp>
      <p:sp>
        <p:nvSpPr>
          <p:cNvPr id="10" name="CasellaDiTesto 6"/>
          <p:cNvSpPr txBox="1"/>
          <p:nvPr/>
        </p:nvSpPr>
        <p:spPr>
          <a:xfrm>
            <a:off x="1017066" y="1077960"/>
            <a:ext cx="4497512" cy="338554"/>
          </a:xfrm>
          <a:prstGeom prst="rect">
            <a:avLst/>
          </a:prstGeom>
          <a:noFill/>
        </p:spPr>
        <p:txBody>
          <a:bodyPr wrap="square" rtlCol="0">
            <a:spAutoFit/>
          </a:bodyPr>
          <a:lstStyle/>
          <a:p>
            <a:r>
              <a:rPr lang="it-IT" sz="1600" dirty="0" smtClean="0">
                <a:solidFill>
                  <a:srgbClr val="822433"/>
                </a:solidFill>
              </a:rPr>
              <a:t>Channeling</a:t>
            </a:r>
            <a:r>
              <a:rPr lang="it-IT" sz="1600" dirty="0" smtClean="0">
                <a:solidFill>
                  <a:schemeClr val="tx1"/>
                </a:solidFill>
              </a:rPr>
              <a:t> : </a:t>
            </a:r>
            <a:r>
              <a:rPr lang="it-IT" sz="1600" dirty="0" err="1" smtClean="0">
                <a:solidFill>
                  <a:srgbClr val="006778"/>
                </a:solidFill>
              </a:rPr>
              <a:t>Tansverse</a:t>
            </a:r>
            <a:r>
              <a:rPr lang="it-IT" sz="1600" dirty="0" smtClean="0">
                <a:solidFill>
                  <a:srgbClr val="006778"/>
                </a:solidFill>
              </a:rPr>
              <a:t> </a:t>
            </a:r>
            <a:r>
              <a:rPr lang="it-IT" sz="1600" dirty="0" err="1" smtClean="0">
                <a:solidFill>
                  <a:srgbClr val="006778"/>
                </a:solidFill>
              </a:rPr>
              <a:t>momenta</a:t>
            </a:r>
            <a:r>
              <a:rPr lang="it-IT" sz="1600" dirty="0" smtClean="0">
                <a:solidFill>
                  <a:srgbClr val="006778"/>
                </a:solidFill>
              </a:rPr>
              <a:t> &lt; </a:t>
            </a:r>
            <a:r>
              <a:rPr lang="it-IT" sz="1600" dirty="0" err="1" smtClean="0">
                <a:solidFill>
                  <a:srgbClr val="006778"/>
                </a:solidFill>
              </a:rPr>
              <a:t>potential</a:t>
            </a:r>
            <a:r>
              <a:rPr lang="it-IT" sz="1600" dirty="0" smtClean="0">
                <a:solidFill>
                  <a:srgbClr val="006778"/>
                </a:solidFill>
              </a:rPr>
              <a:t> </a:t>
            </a:r>
            <a:r>
              <a:rPr lang="it-IT" sz="1600" dirty="0" err="1" smtClean="0">
                <a:solidFill>
                  <a:srgbClr val="006778"/>
                </a:solidFill>
              </a:rPr>
              <a:t>well</a:t>
            </a:r>
            <a:endParaRPr lang="it-IT" sz="1600" dirty="0" smtClean="0">
              <a:solidFill>
                <a:schemeClr val="tx1"/>
              </a:solidFill>
            </a:endParaRPr>
          </a:p>
        </p:txBody>
      </p:sp>
      <p:sp>
        <p:nvSpPr>
          <p:cNvPr id="11" name="TextBox 10"/>
          <p:cNvSpPr txBox="1"/>
          <p:nvPr/>
        </p:nvSpPr>
        <p:spPr>
          <a:xfrm>
            <a:off x="2371327" y="2252824"/>
            <a:ext cx="1319452" cy="338554"/>
          </a:xfrm>
          <a:prstGeom prst="rect">
            <a:avLst/>
          </a:prstGeom>
          <a:noFill/>
        </p:spPr>
        <p:txBody>
          <a:bodyPr wrap="square" rtlCol="0">
            <a:spAutoFit/>
          </a:bodyPr>
          <a:lstStyle/>
          <a:p>
            <a:pPr algn="ctr"/>
            <a:r>
              <a:rPr lang="en-US" sz="1600" dirty="0" smtClean="0">
                <a:solidFill>
                  <a:srgbClr val="006778"/>
                </a:solidFill>
              </a:rPr>
              <a:t>Critical angle</a:t>
            </a:r>
            <a:endParaRPr lang="en-US" sz="1600" dirty="0">
              <a:solidFill>
                <a:srgbClr val="006778"/>
              </a:solidFill>
            </a:endParaRPr>
          </a:p>
        </p:txBody>
      </p:sp>
      <p:grpSp>
        <p:nvGrpSpPr>
          <p:cNvPr id="19" name="Gruppo 18"/>
          <p:cNvGrpSpPr/>
          <p:nvPr/>
        </p:nvGrpSpPr>
        <p:grpSpPr>
          <a:xfrm>
            <a:off x="2303365" y="2593557"/>
            <a:ext cx="1455377" cy="752001"/>
            <a:chOff x="5109057" y="1859371"/>
            <a:chExt cx="1455377" cy="752001"/>
          </a:xfrm>
        </p:grpSpPr>
        <p:sp>
          <p:nvSpPr>
            <p:cNvPr id="9" name="Rettangolo arrotondato 27"/>
            <p:cNvSpPr/>
            <p:nvPr/>
          </p:nvSpPr>
          <p:spPr bwMode="auto">
            <a:xfrm>
              <a:off x="5109057" y="1859371"/>
              <a:ext cx="1455377" cy="734909"/>
            </a:xfrm>
            <a:prstGeom prst="roundRect">
              <a:avLst>
                <a:gd name="adj" fmla="val 7191"/>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it-IT" sz="2400" b="0" i="0" u="none" strike="noStrike" cap="none" normalizeH="0" baseline="0" dirty="0" smtClean="0">
                <a:ln>
                  <a:noFill/>
                </a:ln>
                <a:solidFill>
                  <a:schemeClr val="bg1"/>
                </a:solidFill>
                <a:effectLst/>
                <a:latin typeface="Arial" charset="0"/>
                <a:ea typeface="ＭＳ Ｐゴシック" pitchFamily="1" charset="-128"/>
              </a:endParaRPr>
            </a:p>
          </p:txBody>
        </p:sp>
        <p:pic>
          <p:nvPicPr>
            <p:cNvPr id="16" name="Picture 15"/>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253073" y="1876464"/>
              <a:ext cx="1189065" cy="734908"/>
            </a:xfrm>
            <a:prstGeom prst="rect">
              <a:avLst/>
            </a:prstGeom>
            <a:noFill/>
          </p:spPr>
        </p:pic>
      </p:grpSp>
      <p:pic>
        <p:nvPicPr>
          <p:cNvPr id="17" name="Picture 16" descr="chan.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3340" y="1650417"/>
            <a:ext cx="1718015" cy="1288512"/>
          </a:xfrm>
          <a:prstGeom prst="rect">
            <a:avLst/>
          </a:prstGeom>
        </p:spPr>
      </p:pic>
      <p:pic>
        <p:nvPicPr>
          <p:cNvPr id="3" name="Picture 2" descr="Si110_channeling4_zoom8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1381" y="648458"/>
            <a:ext cx="2482619" cy="2062384"/>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66686" y="2840822"/>
            <a:ext cx="2477314" cy="2057976"/>
          </a:xfrm>
          <a:prstGeom prst="rect">
            <a:avLst/>
          </a:prstGeom>
        </p:spPr>
      </p:pic>
      <p:cxnSp>
        <p:nvCxnSpPr>
          <p:cNvPr id="20" name="Straight Connector 19"/>
          <p:cNvCxnSpPr/>
          <p:nvPr/>
        </p:nvCxnSpPr>
        <p:spPr>
          <a:xfrm flipH="1">
            <a:off x="6666687" y="648458"/>
            <a:ext cx="857628" cy="1773643"/>
          </a:xfrm>
          <a:prstGeom prst="line">
            <a:avLst/>
          </a:prstGeom>
        </p:spPr>
        <p:style>
          <a:lnRef idx="2">
            <a:schemeClr val="accent6"/>
          </a:lnRef>
          <a:fillRef idx="0">
            <a:schemeClr val="accent6"/>
          </a:fillRef>
          <a:effectRef idx="1">
            <a:schemeClr val="accent6"/>
          </a:effectRef>
          <a:fontRef idx="minor">
            <a:schemeClr val="tx1"/>
          </a:fontRef>
        </p:style>
      </p:cxnSp>
      <p:cxnSp>
        <p:nvCxnSpPr>
          <p:cNvPr id="22" name="Straight Connector 21"/>
          <p:cNvCxnSpPr/>
          <p:nvPr/>
        </p:nvCxnSpPr>
        <p:spPr>
          <a:xfrm flipH="1">
            <a:off x="6808168" y="648458"/>
            <a:ext cx="954866" cy="1992811"/>
          </a:xfrm>
          <a:prstGeom prst="line">
            <a:avLst/>
          </a:prstGeom>
        </p:spPr>
        <p:style>
          <a:lnRef idx="2">
            <a:schemeClr val="accent6"/>
          </a:lnRef>
          <a:fillRef idx="0">
            <a:schemeClr val="accent6"/>
          </a:fillRef>
          <a:effectRef idx="1">
            <a:schemeClr val="accent6"/>
          </a:effectRef>
          <a:fontRef idx="minor">
            <a:schemeClr val="tx1"/>
          </a:fontRef>
        </p:style>
      </p:cxnSp>
      <p:cxnSp>
        <p:nvCxnSpPr>
          <p:cNvPr id="30" name="Straight Connector 29"/>
          <p:cNvCxnSpPr/>
          <p:nvPr/>
        </p:nvCxnSpPr>
        <p:spPr>
          <a:xfrm flipH="1">
            <a:off x="7027411" y="686270"/>
            <a:ext cx="954866" cy="1992811"/>
          </a:xfrm>
          <a:prstGeom prst="line">
            <a:avLst/>
          </a:prstGeom>
        </p:spPr>
        <p:style>
          <a:lnRef idx="2">
            <a:schemeClr val="accent6"/>
          </a:lnRef>
          <a:fillRef idx="0">
            <a:schemeClr val="accent6"/>
          </a:fillRef>
          <a:effectRef idx="1">
            <a:schemeClr val="accent6"/>
          </a:effectRef>
          <a:fontRef idx="minor">
            <a:schemeClr val="tx1"/>
          </a:fontRef>
        </p:style>
      </p:cxnSp>
      <p:sp>
        <p:nvSpPr>
          <p:cNvPr id="32" name="TextBox 31"/>
          <p:cNvSpPr txBox="1"/>
          <p:nvPr/>
        </p:nvSpPr>
        <p:spPr>
          <a:xfrm>
            <a:off x="8235394" y="4603554"/>
            <a:ext cx="902811" cy="276999"/>
          </a:xfrm>
          <a:prstGeom prst="rect">
            <a:avLst/>
          </a:prstGeom>
          <a:noFill/>
        </p:spPr>
        <p:txBody>
          <a:bodyPr wrap="none" rtlCol="0">
            <a:spAutoFit/>
          </a:bodyPr>
          <a:lstStyle/>
          <a:p>
            <a:r>
              <a:rPr lang="en-GB" sz="1200" dirty="0" smtClean="0">
                <a:solidFill>
                  <a:schemeClr val="bg1"/>
                </a:solidFill>
              </a:rPr>
              <a:t>amorphous</a:t>
            </a:r>
            <a:endParaRPr lang="en-GB" sz="1200" dirty="0">
              <a:solidFill>
                <a:schemeClr val="bg1"/>
              </a:solidFill>
            </a:endParaRPr>
          </a:p>
        </p:txBody>
      </p:sp>
      <p:sp>
        <p:nvSpPr>
          <p:cNvPr id="33" name="TextBox 32"/>
          <p:cNvSpPr txBox="1"/>
          <p:nvPr/>
        </p:nvSpPr>
        <p:spPr>
          <a:xfrm>
            <a:off x="8460315" y="2433843"/>
            <a:ext cx="677890" cy="276999"/>
          </a:xfrm>
          <a:prstGeom prst="rect">
            <a:avLst/>
          </a:prstGeom>
          <a:noFill/>
          <a:ln>
            <a:solidFill>
              <a:srgbClr val="C00000"/>
            </a:solidFill>
          </a:ln>
        </p:spPr>
        <p:txBody>
          <a:bodyPr wrap="none" rtlCol="0">
            <a:spAutoFit/>
          </a:bodyPr>
          <a:lstStyle/>
          <a:p>
            <a:pPr algn="ctr"/>
            <a:r>
              <a:rPr lang="en-GB" sz="1200" dirty="0" smtClean="0">
                <a:solidFill>
                  <a:schemeClr val="bg1"/>
                </a:solidFill>
              </a:rPr>
              <a:t>channel</a:t>
            </a:r>
            <a:endParaRPr lang="en-GB" sz="1200" dirty="0">
              <a:solidFill>
                <a:schemeClr val="bg1"/>
              </a:solidFill>
            </a:endParaRPr>
          </a:p>
        </p:txBody>
      </p:sp>
      <p:cxnSp>
        <p:nvCxnSpPr>
          <p:cNvPr id="35" name="Straight Arrow Connector 34"/>
          <p:cNvCxnSpPr>
            <a:stCxn id="33" idx="1"/>
          </p:cNvCxnSpPr>
          <p:nvPr/>
        </p:nvCxnSpPr>
        <p:spPr>
          <a:xfrm flipH="1" flipV="1">
            <a:off x="7896711" y="1737976"/>
            <a:ext cx="563604" cy="834367"/>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6737861" y="712085"/>
            <a:ext cx="595035" cy="276999"/>
          </a:xfrm>
          <a:prstGeom prst="rect">
            <a:avLst/>
          </a:prstGeom>
          <a:noFill/>
          <a:ln>
            <a:solidFill>
              <a:srgbClr val="C00000"/>
            </a:solidFill>
          </a:ln>
        </p:spPr>
        <p:txBody>
          <a:bodyPr wrap="none" rtlCol="0">
            <a:spAutoFit/>
          </a:bodyPr>
          <a:lstStyle/>
          <a:p>
            <a:pPr algn="ctr"/>
            <a:r>
              <a:rPr lang="en-GB" sz="1200" dirty="0" smtClean="0">
                <a:solidFill>
                  <a:srgbClr val="FFFFFF"/>
                </a:solidFill>
              </a:rPr>
              <a:t>planes</a:t>
            </a:r>
            <a:endParaRPr lang="en-GB" sz="1200" dirty="0">
              <a:solidFill>
                <a:srgbClr val="FFFFFF"/>
              </a:solidFill>
            </a:endParaRPr>
          </a:p>
        </p:txBody>
      </p:sp>
      <p:pic>
        <p:nvPicPr>
          <p:cNvPr id="23" name="Segnaposto contenuto 5" descr="curvatura.jpg"/>
          <p:cNvPicPr>
            <a:picLocks noGrp="1" noChangeAspect="1"/>
          </p:cNvPicPr>
          <p:nvPr>
            <p:ph sz="half" idx="4294967295"/>
          </p:nvPr>
        </p:nvPicPr>
        <p:blipFill>
          <a:blip r:embed="rId7" cstate="print"/>
          <a:stretch>
            <a:fillRect/>
          </a:stretch>
        </p:blipFill>
        <p:spPr>
          <a:xfrm>
            <a:off x="4320771" y="3099212"/>
            <a:ext cx="2256248" cy="1924206"/>
          </a:xfrm>
          <a:prstGeom prst="rect">
            <a:avLst/>
          </a:prstGeom>
        </p:spPr>
      </p:pic>
      <p:pic>
        <p:nvPicPr>
          <p:cNvPr id="25" name="Picture 12"/>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3795958" y="1432559"/>
            <a:ext cx="1913237" cy="459770"/>
          </a:xfrm>
          <a:prstGeom prst="rect">
            <a:avLst/>
          </a:prstGeom>
          <a:noFill/>
        </p:spPr>
      </p:pic>
      <p:sp>
        <p:nvSpPr>
          <p:cNvPr id="7" name="CasellaDiTesto 6"/>
          <p:cNvSpPr txBox="1"/>
          <p:nvPr/>
        </p:nvSpPr>
        <p:spPr>
          <a:xfrm>
            <a:off x="0" y="1470623"/>
            <a:ext cx="3350454" cy="307777"/>
          </a:xfrm>
          <a:prstGeom prst="rect">
            <a:avLst/>
          </a:prstGeom>
          <a:noFill/>
        </p:spPr>
        <p:txBody>
          <a:bodyPr wrap="square" rtlCol="0">
            <a:spAutoFit/>
          </a:bodyPr>
          <a:lstStyle/>
          <a:p>
            <a:r>
              <a:rPr lang="en-GB" sz="1400" dirty="0" smtClean="0"/>
              <a:t>The channeling condition can be defined as</a:t>
            </a:r>
            <a:endParaRPr lang="en-GB" sz="1400" dirty="0"/>
          </a:p>
        </p:txBody>
      </p:sp>
      <p:sp>
        <p:nvSpPr>
          <p:cNvPr id="14" name="CasellaDiTesto 13"/>
          <p:cNvSpPr txBox="1"/>
          <p:nvPr/>
        </p:nvSpPr>
        <p:spPr>
          <a:xfrm>
            <a:off x="0" y="1948784"/>
            <a:ext cx="4689874" cy="307777"/>
          </a:xfrm>
          <a:prstGeom prst="rect">
            <a:avLst/>
          </a:prstGeom>
          <a:noFill/>
        </p:spPr>
        <p:txBody>
          <a:bodyPr wrap="none" rtlCol="0">
            <a:spAutoFit/>
          </a:bodyPr>
          <a:lstStyle/>
          <a:p>
            <a:r>
              <a:rPr lang="en-GB" sz="1400" dirty="0" smtClean="0"/>
              <a:t>So we can define </a:t>
            </a:r>
            <a:r>
              <a:rPr lang="en-GB" sz="1400" smtClean="0"/>
              <a:t>a condition to undergo channeling condition</a:t>
            </a:r>
            <a:endParaRPr lang="en-GB" sz="1400" dirty="0"/>
          </a:p>
        </p:txBody>
      </p:sp>
      <p:sp>
        <p:nvSpPr>
          <p:cNvPr id="15" name="CasellaDiTesto 14"/>
          <p:cNvSpPr txBox="1"/>
          <p:nvPr/>
        </p:nvSpPr>
        <p:spPr>
          <a:xfrm>
            <a:off x="76388" y="3968857"/>
            <a:ext cx="4154716" cy="738664"/>
          </a:xfrm>
          <a:prstGeom prst="rect">
            <a:avLst/>
          </a:prstGeom>
          <a:noFill/>
        </p:spPr>
        <p:txBody>
          <a:bodyPr wrap="square" rtlCol="0">
            <a:spAutoFit/>
          </a:bodyPr>
          <a:lstStyle/>
          <a:p>
            <a:r>
              <a:rPr lang="it-IT" sz="1400" dirty="0"/>
              <a:t>The </a:t>
            </a:r>
            <a:r>
              <a:rPr lang="it-IT" sz="1400" dirty="0" err="1"/>
              <a:t>particles</a:t>
            </a:r>
            <a:r>
              <a:rPr lang="it-IT" sz="1400" dirty="0"/>
              <a:t> are </a:t>
            </a:r>
            <a:r>
              <a:rPr lang="it-IT" sz="1400" dirty="0" err="1"/>
              <a:t>trapped</a:t>
            </a:r>
            <a:r>
              <a:rPr lang="it-IT" sz="1400" dirty="0"/>
              <a:t> in the </a:t>
            </a:r>
            <a:r>
              <a:rPr lang="it-IT" sz="1400" dirty="0" err="1"/>
              <a:t>channel</a:t>
            </a:r>
            <a:r>
              <a:rPr lang="it-IT" sz="1400" dirty="0"/>
              <a:t>, </a:t>
            </a:r>
            <a:r>
              <a:rPr lang="it-IT" sz="1400" dirty="0" err="1"/>
              <a:t>hence</a:t>
            </a:r>
            <a:r>
              <a:rPr lang="it-IT" sz="1400" dirty="0"/>
              <a:t> </a:t>
            </a:r>
            <a:r>
              <a:rPr lang="it-IT" sz="1400" dirty="0" err="1"/>
              <a:t>if</a:t>
            </a:r>
            <a:r>
              <a:rPr lang="it-IT" sz="1400" dirty="0"/>
              <a:t> a curvature </a:t>
            </a:r>
            <a:r>
              <a:rPr lang="it-IT" sz="1400" dirty="0" err="1"/>
              <a:t>is</a:t>
            </a:r>
            <a:r>
              <a:rPr lang="it-IT" sz="1400" dirty="0"/>
              <a:t> </a:t>
            </a:r>
            <a:r>
              <a:rPr lang="it-IT" sz="1400" dirty="0" err="1"/>
              <a:t>given</a:t>
            </a:r>
            <a:r>
              <a:rPr lang="it-IT" sz="1400" dirty="0"/>
              <a:t> to the lattice the </a:t>
            </a:r>
            <a:r>
              <a:rPr lang="it-IT" sz="1400" dirty="0" err="1"/>
              <a:t>particles</a:t>
            </a:r>
            <a:r>
              <a:rPr lang="it-IT" sz="1400" dirty="0"/>
              <a:t> </a:t>
            </a:r>
            <a:r>
              <a:rPr lang="it-IT" sz="1400" dirty="0" err="1"/>
              <a:t>direction</a:t>
            </a:r>
            <a:r>
              <a:rPr lang="it-IT" sz="1400" dirty="0"/>
              <a:t> </a:t>
            </a:r>
            <a:r>
              <a:rPr lang="it-IT" sz="1400" dirty="0" err="1"/>
              <a:t>will</a:t>
            </a:r>
            <a:r>
              <a:rPr lang="it-IT" sz="1400" dirty="0"/>
              <a:t> be </a:t>
            </a:r>
            <a:r>
              <a:rPr lang="it-IT" sz="1400" dirty="0" err="1"/>
              <a:t>modified</a:t>
            </a:r>
            <a:r>
              <a:rPr lang="it-IT" sz="1400" dirty="0"/>
              <a:t> by</a:t>
            </a:r>
            <a:r>
              <a:rPr lang="it-IT" sz="1400" dirty="0">
                <a:solidFill>
                  <a:schemeClr val="accent1"/>
                </a:solidFill>
              </a:rPr>
              <a:t> </a:t>
            </a:r>
            <a:r>
              <a:rPr lang="el-GR" sz="1400" dirty="0">
                <a:solidFill>
                  <a:srgbClr val="006778"/>
                </a:solidFill>
              </a:rPr>
              <a:t>θ</a:t>
            </a:r>
            <a:r>
              <a:rPr lang="it-IT" sz="1400" baseline="-25000" dirty="0">
                <a:solidFill>
                  <a:srgbClr val="006778"/>
                </a:solidFill>
              </a:rPr>
              <a:t>b</a:t>
            </a:r>
            <a:r>
              <a:rPr lang="it-IT" sz="1400" dirty="0">
                <a:solidFill>
                  <a:srgbClr val="006778"/>
                </a:solidFill>
              </a:rPr>
              <a:t> = l/</a:t>
            </a:r>
            <a:r>
              <a:rPr lang="it-IT" sz="1400" dirty="0" err="1">
                <a:solidFill>
                  <a:srgbClr val="006778"/>
                </a:solidFill>
              </a:rPr>
              <a:t>R</a:t>
            </a:r>
            <a:endParaRPr lang="it-IT" sz="1400" dirty="0">
              <a:solidFill>
                <a:srgbClr val="006778"/>
              </a:solidFill>
            </a:endParaRPr>
          </a:p>
        </p:txBody>
      </p:sp>
      <p:pic>
        <p:nvPicPr>
          <p:cNvPr id="29" name="Picture 48"/>
          <p:cNvPicPr>
            <a:picLocks noChangeAspect="1"/>
          </p:cNvPicPr>
          <p:nvPr/>
        </p:nvPicPr>
        <p:blipFill rotWithShape="1">
          <a:blip r:embed="rId9"/>
          <a:srcRect r="34126"/>
          <a:stretch/>
        </p:blipFill>
        <p:spPr>
          <a:xfrm>
            <a:off x="53466" y="2259896"/>
            <a:ext cx="2082983" cy="1493797"/>
          </a:xfrm>
          <a:prstGeom prst="rect">
            <a:avLst/>
          </a:prstGeom>
          <a:solidFill>
            <a:srgbClr val="FFFFFF"/>
          </a:solidFill>
        </p:spPr>
      </p:pic>
    </p:spTree>
    <p:extLst>
      <p:ext uri="{BB962C8B-B14F-4D97-AF65-F5344CB8AC3E}">
        <p14:creationId xmlns:p14="http://schemas.microsoft.com/office/powerpoint/2010/main" val="4727866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p:txBody>
          <a:bodyPr/>
          <a:lstStyle/>
          <a:p>
            <a:r>
              <a:rPr lang="en-GB" dirty="0" smtClean="0"/>
              <a:t>Coherent effect in bent crystals</a:t>
            </a:r>
            <a:endParaRPr lang="en-GB" dirty="0"/>
          </a:p>
        </p:txBody>
      </p:sp>
      <p:pic>
        <p:nvPicPr>
          <p:cNvPr id="7" name="Segnaposto contenuto 6"/>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3419799" y="601710"/>
            <a:ext cx="3473485" cy="3394075"/>
          </a:xfrm>
        </p:spPr>
      </p:pic>
      <p:sp>
        <p:nvSpPr>
          <p:cNvPr id="4" name="Segnaposto piè di pagina 3"/>
          <p:cNvSpPr>
            <a:spLocks noGrp="1"/>
          </p:cNvSpPr>
          <p:nvPr>
            <p:ph type="ftr" sz="quarter" idx="11"/>
          </p:nvPr>
        </p:nvSpPr>
        <p:spPr/>
        <p:txBody>
          <a:bodyPr/>
          <a:lstStyle/>
          <a:p>
            <a:r>
              <a:rPr lang="it-IT" smtClean="0"/>
              <a:t>R. Rossi - Crystal-assisted Collimation</a:t>
            </a:r>
            <a:endParaRPr lang="it-IT" dirty="0"/>
          </a:p>
        </p:txBody>
      </p:sp>
      <p:sp>
        <p:nvSpPr>
          <p:cNvPr id="8" name="Slide Number Placeholder 7"/>
          <p:cNvSpPr>
            <a:spLocks noGrp="1"/>
          </p:cNvSpPr>
          <p:nvPr>
            <p:ph type="sldNum" sz="quarter" idx="12"/>
          </p:nvPr>
        </p:nvSpPr>
        <p:spPr/>
        <p:txBody>
          <a:bodyPr/>
          <a:lstStyle/>
          <a:p>
            <a:fld id="{5CEE50D9-C305-41A9-8D2A-7C84234E8D83}" type="slidenum">
              <a:rPr lang="it-IT" smtClean="0"/>
              <a:pPr/>
              <a:t>26</a:t>
            </a:fld>
            <a:endParaRPr lang="it-IT" dirty="0"/>
          </a:p>
        </p:txBody>
      </p:sp>
      <p:sp>
        <p:nvSpPr>
          <p:cNvPr id="9" name="CasellaDiTesto 8"/>
          <p:cNvSpPr txBox="1"/>
          <p:nvPr/>
        </p:nvSpPr>
        <p:spPr>
          <a:xfrm>
            <a:off x="5268096" y="949543"/>
            <a:ext cx="1273120" cy="784830"/>
          </a:xfrm>
          <a:prstGeom prst="rect">
            <a:avLst/>
          </a:prstGeom>
          <a:solidFill>
            <a:srgbClr val="002060">
              <a:alpha val="55000"/>
            </a:srgbClr>
          </a:solidFill>
        </p:spPr>
        <p:txBody>
          <a:bodyPr wrap="square" rtlCol="0">
            <a:spAutoFit/>
          </a:bodyPr>
          <a:lstStyle/>
          <a:p>
            <a:pPr>
              <a:buClr>
                <a:schemeClr val="bg1"/>
              </a:buClr>
            </a:pPr>
            <a:r>
              <a:rPr lang="it-IT" sz="900" dirty="0" smtClean="0">
                <a:solidFill>
                  <a:schemeClr val="bg1"/>
                </a:solidFill>
              </a:rPr>
              <a:t>(1) &amp; (6) </a:t>
            </a:r>
            <a:r>
              <a:rPr lang="it-IT" sz="900" dirty="0" err="1" smtClean="0">
                <a:solidFill>
                  <a:schemeClr val="bg1"/>
                </a:solidFill>
              </a:rPr>
              <a:t>amorphous</a:t>
            </a:r>
            <a:endParaRPr lang="it-IT" sz="900" dirty="0">
              <a:solidFill>
                <a:schemeClr val="bg1"/>
              </a:solidFill>
            </a:endParaRPr>
          </a:p>
          <a:p>
            <a:pPr>
              <a:buClr>
                <a:schemeClr val="bg1"/>
              </a:buClr>
            </a:pPr>
            <a:r>
              <a:rPr lang="it-IT" sz="900" dirty="0" smtClean="0">
                <a:solidFill>
                  <a:schemeClr val="bg1"/>
                </a:solidFill>
              </a:rPr>
              <a:t>(2) channeling</a:t>
            </a:r>
            <a:endParaRPr lang="it-IT" sz="900" dirty="0">
              <a:solidFill>
                <a:schemeClr val="bg1"/>
              </a:solidFill>
            </a:endParaRPr>
          </a:p>
          <a:p>
            <a:pPr>
              <a:buClr>
                <a:schemeClr val="bg1"/>
              </a:buClr>
            </a:pPr>
            <a:r>
              <a:rPr lang="it-IT" sz="900" dirty="0" smtClean="0">
                <a:solidFill>
                  <a:schemeClr val="bg1"/>
                </a:solidFill>
              </a:rPr>
              <a:t>(3) </a:t>
            </a:r>
            <a:r>
              <a:rPr lang="it-IT" sz="900" dirty="0" err="1" smtClean="0">
                <a:solidFill>
                  <a:schemeClr val="bg1"/>
                </a:solidFill>
              </a:rPr>
              <a:t>dechanneling</a:t>
            </a:r>
            <a:endParaRPr lang="it-IT" sz="900" dirty="0">
              <a:solidFill>
                <a:schemeClr val="bg1"/>
              </a:solidFill>
            </a:endParaRPr>
          </a:p>
          <a:p>
            <a:pPr>
              <a:buClr>
                <a:schemeClr val="bg1"/>
              </a:buClr>
            </a:pPr>
            <a:r>
              <a:rPr lang="it-IT" sz="900" dirty="0" smtClean="0">
                <a:solidFill>
                  <a:schemeClr val="bg1"/>
                </a:solidFill>
              </a:rPr>
              <a:t>(4) </a:t>
            </a:r>
            <a:r>
              <a:rPr lang="it-IT" sz="900" dirty="0">
                <a:solidFill>
                  <a:schemeClr val="bg1"/>
                </a:solidFill>
              </a:rPr>
              <a:t>v</a:t>
            </a:r>
            <a:r>
              <a:rPr lang="it-IT" sz="900" dirty="0" smtClean="0">
                <a:solidFill>
                  <a:schemeClr val="bg1"/>
                </a:solidFill>
              </a:rPr>
              <a:t>olume </a:t>
            </a:r>
            <a:r>
              <a:rPr lang="it-IT" sz="900" dirty="0" err="1" smtClean="0">
                <a:solidFill>
                  <a:schemeClr val="bg1"/>
                </a:solidFill>
              </a:rPr>
              <a:t>reflection</a:t>
            </a:r>
            <a:endParaRPr lang="it-IT" sz="900" dirty="0">
              <a:solidFill>
                <a:schemeClr val="bg1"/>
              </a:solidFill>
            </a:endParaRPr>
          </a:p>
          <a:p>
            <a:pPr>
              <a:buClr>
                <a:schemeClr val="bg1"/>
              </a:buClr>
            </a:pPr>
            <a:r>
              <a:rPr lang="it-IT" sz="900" dirty="0" smtClean="0">
                <a:solidFill>
                  <a:schemeClr val="bg1"/>
                </a:solidFill>
              </a:rPr>
              <a:t>(5) Volume </a:t>
            </a:r>
            <a:r>
              <a:rPr lang="it-IT" sz="900" dirty="0" err="1" smtClean="0">
                <a:solidFill>
                  <a:schemeClr val="bg1"/>
                </a:solidFill>
              </a:rPr>
              <a:t>capture</a:t>
            </a:r>
            <a:endParaRPr lang="it-IT" sz="900" dirty="0">
              <a:solidFill>
                <a:schemeClr val="bg1"/>
              </a:solidFill>
            </a:endParaRPr>
          </a:p>
        </p:txBody>
      </p:sp>
      <p:sp>
        <p:nvSpPr>
          <p:cNvPr id="10" name="CasellaDiTesto 9"/>
          <p:cNvSpPr txBox="1"/>
          <p:nvPr/>
        </p:nvSpPr>
        <p:spPr>
          <a:xfrm>
            <a:off x="37525" y="2860719"/>
            <a:ext cx="3382273" cy="2123658"/>
          </a:xfrm>
          <a:prstGeom prst="rect">
            <a:avLst/>
          </a:prstGeom>
          <a:noFill/>
        </p:spPr>
        <p:txBody>
          <a:bodyPr wrap="square" rtlCol="0">
            <a:spAutoFit/>
          </a:bodyPr>
          <a:lstStyle/>
          <a:p>
            <a:r>
              <a:rPr lang="en-GB" sz="1200" dirty="0" smtClean="0"/>
              <a:t>Single pass measurements with 400 GeV protons.</a:t>
            </a:r>
          </a:p>
          <a:p>
            <a:r>
              <a:rPr lang="en-GB" sz="1200" dirty="0" smtClean="0"/>
              <a:t>During an angular scan the crystal shows different </a:t>
            </a:r>
            <a:r>
              <a:rPr lang="en-GB" sz="1200" dirty="0" err="1" smtClean="0"/>
              <a:t>choerent</a:t>
            </a:r>
            <a:r>
              <a:rPr lang="en-GB" sz="1200" dirty="0" smtClean="0"/>
              <a:t> effect due to the bending.</a:t>
            </a:r>
          </a:p>
          <a:p>
            <a:r>
              <a:rPr lang="en-GB" sz="1200" dirty="0" smtClean="0"/>
              <a:t>In this case a strip crystal (110) with a 2 mm </a:t>
            </a:r>
            <a:r>
              <a:rPr lang="en-GB" sz="1200" dirty="0" err="1" smtClean="0"/>
              <a:t>lenght</a:t>
            </a:r>
            <a:r>
              <a:rPr lang="en-GB" sz="1200" dirty="0" smtClean="0"/>
              <a:t> </a:t>
            </a:r>
            <a:r>
              <a:rPr lang="en-GB" sz="1200" dirty="0" err="1" smtClean="0"/>
              <a:t>anlong</a:t>
            </a:r>
            <a:r>
              <a:rPr lang="en-GB" sz="1200" dirty="0" smtClean="0"/>
              <a:t> the beam and a curvature of 144 μrad.</a:t>
            </a:r>
          </a:p>
          <a:p>
            <a:endParaRPr lang="en-GB" sz="1200" dirty="0" smtClean="0"/>
          </a:p>
          <a:p>
            <a:endParaRPr lang="en-GB" sz="1200" dirty="0" smtClean="0"/>
          </a:p>
          <a:p>
            <a:endParaRPr lang="en-GB" sz="1200" dirty="0" smtClean="0"/>
          </a:p>
          <a:p>
            <a:endParaRPr lang="en-GB" sz="1200" dirty="0" smtClean="0"/>
          </a:p>
          <a:p>
            <a:endParaRPr lang="en-GB" sz="1200" dirty="0" smtClean="0"/>
          </a:p>
          <a:p>
            <a:endParaRPr lang="en-GB" sz="1200" dirty="0"/>
          </a:p>
        </p:txBody>
      </p:sp>
      <p:grpSp>
        <p:nvGrpSpPr>
          <p:cNvPr id="2" name="Group 1"/>
          <p:cNvGrpSpPr/>
          <p:nvPr/>
        </p:nvGrpSpPr>
        <p:grpSpPr>
          <a:xfrm>
            <a:off x="342232" y="3888141"/>
            <a:ext cx="2636817" cy="1032301"/>
            <a:chOff x="755916" y="1799001"/>
            <a:chExt cx="3331450" cy="1303514"/>
          </a:xfrm>
        </p:grpSpPr>
        <p:pic>
          <p:nvPicPr>
            <p:cNvPr id="12" name="Picture 11" descr="bis-1.jpg"/>
            <p:cNvPicPr>
              <a:picLocks noChangeAspect="1"/>
            </p:cNvPicPr>
            <p:nvPr/>
          </p:nvPicPr>
          <p:blipFill rotWithShape="1">
            <a:blip r:embed="rId3" cstate="print">
              <a:extLst>
                <a:ext uri="{28A0092B-C50C-407E-A947-70E740481C1C}">
                  <a14:useLocalDpi xmlns:a14="http://schemas.microsoft.com/office/drawing/2010/main" val="0"/>
                </a:ext>
              </a:extLst>
            </a:blip>
            <a:srcRect l="5732" r="66917"/>
            <a:stretch/>
          </p:blipFill>
          <p:spPr>
            <a:xfrm rot="5400000">
              <a:off x="1769884" y="785033"/>
              <a:ext cx="1303514" cy="3331450"/>
            </a:xfrm>
            <a:prstGeom prst="rect">
              <a:avLst/>
            </a:prstGeom>
          </p:spPr>
        </p:pic>
        <p:sp>
          <p:nvSpPr>
            <p:cNvPr id="3" name="Circular Arrow 2"/>
            <p:cNvSpPr/>
            <p:nvPr/>
          </p:nvSpPr>
          <p:spPr bwMode="auto">
            <a:xfrm>
              <a:off x="2671720" y="2159041"/>
              <a:ext cx="792089" cy="720080"/>
            </a:xfrm>
            <a:prstGeom prst="circularArrow">
              <a:avLst>
                <a:gd name="adj1" fmla="val 5598"/>
                <a:gd name="adj2" fmla="val 1142319"/>
                <a:gd name="adj3" fmla="val 21255994"/>
                <a:gd name="adj4" fmla="val 4680237"/>
                <a:gd name="adj5" fmla="val 12500"/>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68580" tIns="34290" rIns="68580" bIns="34290" numCol="1" rtlCol="0" anchor="t" anchorCtr="0" compatLnSpc="1">
              <a:prstTxWarp prst="textNoShape">
                <a:avLst/>
              </a:prstTxWarp>
            </a:bodyPr>
            <a:lstStyle/>
            <a:p>
              <a:pPr defTabSz="336947" eaLnBrk="0" fontAlgn="base" hangingPunct="0">
                <a:spcBef>
                  <a:spcPct val="0"/>
                </a:spcBef>
                <a:spcAft>
                  <a:spcPct val="0"/>
                </a:spcAft>
                <a:buClr>
                  <a:srgbClr val="000000"/>
                </a:buClr>
                <a:buSzPct val="100000"/>
              </a:pPr>
              <a:endParaRPr lang="it-IT">
                <a:solidFill>
                  <a:schemeClr val="bg1"/>
                </a:solidFill>
                <a:latin typeface="Arial" charset="0"/>
                <a:ea typeface="ＭＳ Ｐゴシック" pitchFamily="1" charset="-128"/>
              </a:endParaRPr>
            </a:p>
          </p:txBody>
        </p:sp>
      </p:grpSp>
      <p:pic>
        <p:nvPicPr>
          <p:cNvPr id="13" name="Immagine 7" descr="ch volume.jpg"/>
          <p:cNvPicPr>
            <a:picLocks noChangeAspect="1"/>
          </p:cNvPicPr>
          <p:nvPr/>
        </p:nvPicPr>
        <p:blipFill rotWithShape="1">
          <a:blip r:embed="rId4" cstate="print"/>
          <a:srcRect t="51636" r="52639"/>
          <a:stretch/>
        </p:blipFill>
        <p:spPr>
          <a:xfrm>
            <a:off x="7814496" y="1274349"/>
            <a:ext cx="1172616" cy="854241"/>
          </a:xfrm>
          <a:prstGeom prst="rect">
            <a:avLst/>
          </a:prstGeom>
        </p:spPr>
      </p:pic>
      <p:cxnSp>
        <p:nvCxnSpPr>
          <p:cNvPr id="14" name="Straight Arrow Connector 12"/>
          <p:cNvCxnSpPr/>
          <p:nvPr/>
        </p:nvCxnSpPr>
        <p:spPr bwMode="auto">
          <a:xfrm flipV="1">
            <a:off x="5513627" y="1469788"/>
            <a:ext cx="1810119" cy="889417"/>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15" name="TextBox 22"/>
          <p:cNvSpPr txBox="1"/>
          <p:nvPr/>
        </p:nvSpPr>
        <p:spPr>
          <a:xfrm>
            <a:off x="7033237" y="638790"/>
            <a:ext cx="2087926" cy="830997"/>
          </a:xfrm>
          <a:prstGeom prst="rect">
            <a:avLst/>
          </a:prstGeom>
          <a:noFill/>
        </p:spPr>
        <p:txBody>
          <a:bodyPr wrap="square" rtlCol="0">
            <a:spAutoFit/>
          </a:bodyPr>
          <a:lstStyle/>
          <a:p>
            <a:r>
              <a:rPr lang="en-GB" sz="1200" dirty="0" smtClean="0">
                <a:solidFill>
                  <a:schemeClr val="accent4"/>
                </a:solidFill>
              </a:rPr>
              <a:t>Volume Capture (VC)</a:t>
            </a:r>
          </a:p>
          <a:p>
            <a:r>
              <a:rPr lang="en-GB" sz="1200" dirty="0" smtClean="0"/>
              <a:t>Particles are channelized at a certain depth in crystal volume</a:t>
            </a:r>
            <a:endParaRPr lang="en-GB" sz="1200" dirty="0"/>
          </a:p>
        </p:txBody>
      </p:sp>
      <p:cxnSp>
        <p:nvCxnSpPr>
          <p:cNvPr id="17" name="Straight Arrow Connector 11"/>
          <p:cNvCxnSpPr>
            <a:endCxn id="18" idx="1"/>
          </p:cNvCxnSpPr>
          <p:nvPr/>
        </p:nvCxnSpPr>
        <p:spPr bwMode="auto">
          <a:xfrm flipV="1">
            <a:off x="5380665" y="2740735"/>
            <a:ext cx="1629735" cy="387679"/>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18" name="TextBox 24"/>
          <p:cNvSpPr txBox="1"/>
          <p:nvPr/>
        </p:nvSpPr>
        <p:spPr>
          <a:xfrm>
            <a:off x="7010400" y="2048237"/>
            <a:ext cx="2110763" cy="1384995"/>
          </a:xfrm>
          <a:prstGeom prst="rect">
            <a:avLst/>
          </a:prstGeom>
          <a:noFill/>
        </p:spPr>
        <p:txBody>
          <a:bodyPr wrap="square" rtlCol="0">
            <a:spAutoFit/>
          </a:bodyPr>
          <a:lstStyle/>
          <a:p>
            <a:r>
              <a:rPr lang="en-GB" sz="1200" dirty="0" smtClean="0">
                <a:solidFill>
                  <a:schemeClr val="accent4"/>
                </a:solidFill>
              </a:rPr>
              <a:t>Volume Reflection (VR)</a:t>
            </a:r>
          </a:p>
          <a:p>
            <a:r>
              <a:rPr lang="en-GB" sz="1200" dirty="0" smtClean="0"/>
              <a:t>Particles are deflected by the potential well, at a certain depth in crystal </a:t>
            </a:r>
            <a:r>
              <a:rPr lang="en-GB" sz="1200" dirty="0" err="1" smtClean="0"/>
              <a:t>colume</a:t>
            </a:r>
            <a:r>
              <a:rPr lang="en-GB" sz="1200" dirty="0" smtClean="0"/>
              <a:t>.</a:t>
            </a:r>
          </a:p>
          <a:p>
            <a:r>
              <a:rPr lang="en-GB" sz="1200" dirty="0" smtClean="0"/>
              <a:t>The VR deflection is </a:t>
            </a:r>
            <a:r>
              <a:rPr lang="en-GB" sz="1200" dirty="0" err="1" smtClean="0"/>
              <a:t>opposit</a:t>
            </a:r>
            <a:r>
              <a:rPr lang="en-GB" sz="1200" dirty="0" smtClean="0"/>
              <a:t> to CH deflection and it’s about 1.6*</a:t>
            </a:r>
            <a:r>
              <a:rPr lang="en-GB" sz="1200" dirty="0" err="1" smtClean="0"/>
              <a:t>θ</a:t>
            </a:r>
            <a:r>
              <a:rPr lang="en-GB" sz="1200" baseline="-25000" dirty="0" err="1" smtClean="0"/>
              <a:t>c</a:t>
            </a:r>
            <a:endParaRPr lang="en-GB" sz="1200" dirty="0"/>
          </a:p>
        </p:txBody>
      </p:sp>
      <p:pic>
        <p:nvPicPr>
          <p:cNvPr id="22" name="Segnaposto contenuto 4" descr="dechanneling.jpg"/>
          <p:cNvPicPr>
            <a:picLocks noChangeAspect="1"/>
          </p:cNvPicPr>
          <p:nvPr/>
        </p:nvPicPr>
        <p:blipFill rotWithShape="1">
          <a:blip r:embed="rId5" cstate="print"/>
          <a:srcRect l="61484"/>
          <a:stretch/>
        </p:blipFill>
        <p:spPr>
          <a:xfrm>
            <a:off x="4826797" y="3938415"/>
            <a:ext cx="985800" cy="874108"/>
          </a:xfrm>
          <a:prstGeom prst="rect">
            <a:avLst/>
          </a:prstGeom>
        </p:spPr>
      </p:pic>
      <p:sp>
        <p:nvSpPr>
          <p:cNvPr id="23" name="TextBox 26"/>
          <p:cNvSpPr txBox="1"/>
          <p:nvPr/>
        </p:nvSpPr>
        <p:spPr>
          <a:xfrm>
            <a:off x="5847638" y="4011682"/>
            <a:ext cx="2322258" cy="830997"/>
          </a:xfrm>
          <a:prstGeom prst="rect">
            <a:avLst/>
          </a:prstGeom>
          <a:noFill/>
        </p:spPr>
        <p:txBody>
          <a:bodyPr wrap="square" rtlCol="0">
            <a:spAutoFit/>
          </a:bodyPr>
          <a:lstStyle/>
          <a:p>
            <a:r>
              <a:rPr lang="en-GB" sz="1200" dirty="0" err="1" smtClean="0">
                <a:solidFill>
                  <a:schemeClr val="accent4"/>
                </a:solidFill>
              </a:rPr>
              <a:t>Dechanneling</a:t>
            </a:r>
            <a:r>
              <a:rPr lang="en-GB" sz="1200" dirty="0" smtClean="0">
                <a:solidFill>
                  <a:schemeClr val="accent4"/>
                </a:solidFill>
              </a:rPr>
              <a:t> (DC)</a:t>
            </a:r>
          </a:p>
          <a:p>
            <a:r>
              <a:rPr lang="en-GB" sz="1200" dirty="0" smtClean="0"/>
              <a:t>Particles exit from channeling condition at a certain depth in crystal and get a lower deflection</a:t>
            </a:r>
            <a:endParaRPr lang="en-GB" sz="1200" dirty="0"/>
          </a:p>
        </p:txBody>
      </p:sp>
      <p:pic>
        <p:nvPicPr>
          <p:cNvPr id="24" name="Segnaposto contenuto 10" descr="riflessione di volume.png"/>
          <p:cNvPicPr>
            <a:picLocks noChangeAspect="1"/>
          </p:cNvPicPr>
          <p:nvPr/>
        </p:nvPicPr>
        <p:blipFill rotWithShape="1">
          <a:blip r:embed="rId6" cstate="print"/>
          <a:srcRect l="3154" t="19432" r="70001"/>
          <a:stretch/>
        </p:blipFill>
        <p:spPr>
          <a:xfrm>
            <a:off x="7885460" y="3221231"/>
            <a:ext cx="1071688" cy="1030470"/>
          </a:xfrm>
          <a:prstGeom prst="rect">
            <a:avLst/>
          </a:prstGeom>
        </p:spPr>
      </p:pic>
      <p:pic>
        <p:nvPicPr>
          <p:cNvPr id="25" name="Immagine 7" descr="struttura cristallo.png"/>
          <p:cNvPicPr>
            <a:picLocks noChangeAspect="1"/>
          </p:cNvPicPr>
          <p:nvPr/>
        </p:nvPicPr>
        <p:blipFill rotWithShape="1">
          <a:blip r:embed="rId7" cstate="print"/>
          <a:srcRect l="11722" b="19146"/>
          <a:stretch/>
        </p:blipFill>
        <p:spPr>
          <a:xfrm>
            <a:off x="871285" y="1341349"/>
            <a:ext cx="1438590" cy="897561"/>
          </a:xfrm>
          <a:prstGeom prst="rect">
            <a:avLst/>
          </a:prstGeom>
          <a:solidFill>
            <a:schemeClr val="bg1"/>
          </a:solidFill>
        </p:spPr>
      </p:pic>
      <p:cxnSp>
        <p:nvCxnSpPr>
          <p:cNvPr id="27" name="Straight Arrow Connector 11"/>
          <p:cNvCxnSpPr/>
          <p:nvPr/>
        </p:nvCxnSpPr>
        <p:spPr bwMode="auto">
          <a:xfrm>
            <a:off x="4411975" y="2359205"/>
            <a:ext cx="1435663" cy="1652477"/>
          </a:xfrm>
          <a:prstGeom prst="straightConnector1">
            <a:avLst/>
          </a:prstGeom>
          <a:solidFill>
            <a:srgbClr val="00B8FF"/>
          </a:solidFill>
          <a:ln w="9525" cap="flat" cmpd="sng" algn="ctr">
            <a:solidFill>
              <a:schemeClr val="tx1"/>
            </a:solidFill>
            <a:prstDash val="solid"/>
            <a:round/>
            <a:headEnd type="none" w="med" len="med"/>
            <a:tailEnd type="arrow"/>
          </a:ln>
          <a:effectLst/>
        </p:spPr>
      </p:cxnSp>
      <p:cxnSp>
        <p:nvCxnSpPr>
          <p:cNvPr id="30" name="Straight Arrow Connector 11"/>
          <p:cNvCxnSpPr/>
          <p:nvPr/>
        </p:nvCxnSpPr>
        <p:spPr bwMode="auto">
          <a:xfrm flipH="1" flipV="1">
            <a:off x="2924992" y="880217"/>
            <a:ext cx="1347030" cy="678147"/>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34" name="TextBox 22"/>
          <p:cNvSpPr txBox="1"/>
          <p:nvPr/>
        </p:nvSpPr>
        <p:spPr>
          <a:xfrm>
            <a:off x="119641" y="630647"/>
            <a:ext cx="3054627" cy="646331"/>
          </a:xfrm>
          <a:prstGeom prst="rect">
            <a:avLst/>
          </a:prstGeom>
          <a:noFill/>
        </p:spPr>
        <p:txBody>
          <a:bodyPr wrap="square" rtlCol="0">
            <a:spAutoFit/>
          </a:bodyPr>
          <a:lstStyle/>
          <a:p>
            <a:r>
              <a:rPr lang="en-GB" sz="1200" dirty="0" smtClean="0">
                <a:solidFill>
                  <a:schemeClr val="accent4"/>
                </a:solidFill>
              </a:rPr>
              <a:t>Planar channeling (PC)</a:t>
            </a:r>
          </a:p>
          <a:p>
            <a:r>
              <a:rPr lang="en-GB" sz="1200" dirty="0" smtClean="0"/>
              <a:t>Particles are channelized, if impact angle is lower then the critical one, and deflected</a:t>
            </a:r>
            <a:endParaRPr lang="en-GB" sz="1200" dirty="0"/>
          </a:p>
        </p:txBody>
      </p:sp>
      <p:sp>
        <p:nvSpPr>
          <p:cNvPr id="36" name="Segnaposto data 35"/>
          <p:cNvSpPr>
            <a:spLocks noGrp="1"/>
          </p:cNvSpPr>
          <p:nvPr>
            <p:ph type="dt" sz="half" idx="10"/>
          </p:nvPr>
        </p:nvSpPr>
        <p:spPr/>
        <p:txBody>
          <a:bodyPr/>
          <a:lstStyle/>
          <a:p>
            <a:r>
              <a:rPr lang="it-IT" smtClean="0"/>
              <a:t>18/10/2016</a:t>
            </a:r>
            <a:endParaRPr lang="en-US"/>
          </a:p>
        </p:txBody>
      </p:sp>
    </p:spTree>
    <p:extLst>
      <p:ext uri="{BB962C8B-B14F-4D97-AF65-F5344CB8AC3E}">
        <p14:creationId xmlns:p14="http://schemas.microsoft.com/office/powerpoint/2010/main" val="1432114613"/>
      </p:ext>
    </p:extLst>
  </p:cSld>
  <p:clrMapOvr>
    <a:masterClrMapping/>
  </p:clrMapOvr>
  <mc:AlternateContent xmlns:mc="http://schemas.openxmlformats.org/markup-compatibility/2006" xmlns:p14="http://schemas.microsoft.com/office/powerpoint/2010/main">
    <mc:Choice Requires="p14">
      <p:transition p14:dur="0" advTm="54"/>
    </mc:Choice>
    <mc:Fallback xmlns="">
      <p:transition advTm="54"/>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UA9 Experiment</a:t>
            </a:r>
            <a:endParaRPr lang="en-GB" dirty="0"/>
          </a:p>
        </p:txBody>
      </p:sp>
      <p:sp>
        <p:nvSpPr>
          <p:cNvPr id="4" name="Date Placeholder 3"/>
          <p:cNvSpPr>
            <a:spLocks noGrp="1"/>
          </p:cNvSpPr>
          <p:nvPr>
            <p:ph type="dt" sz="half" idx="10"/>
          </p:nvPr>
        </p:nvSpPr>
        <p:spPr/>
        <p:txBody>
          <a:bodyPr/>
          <a:lstStyle/>
          <a:p>
            <a:r>
              <a:rPr lang="it-IT" smtClean="0"/>
              <a:t>18/10/2016</a:t>
            </a:r>
            <a:endParaRPr lang="en-US"/>
          </a:p>
        </p:txBody>
      </p:sp>
      <p:sp>
        <p:nvSpPr>
          <p:cNvPr id="5" name="Footer Placeholder 4"/>
          <p:cNvSpPr>
            <a:spLocks noGrp="1"/>
          </p:cNvSpPr>
          <p:nvPr>
            <p:ph type="ftr" sz="quarter" idx="11"/>
          </p:nvPr>
        </p:nvSpPr>
        <p:spPr/>
        <p:txBody>
          <a:bodyPr/>
          <a:lstStyle/>
          <a:p>
            <a:r>
              <a:rPr lang="en-US" smtClean="0"/>
              <a:t>R. Rossi - Crystal-assisted Collimation</a:t>
            </a:r>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pPr/>
              <a:t>27</a:t>
            </a:fld>
            <a:endParaRPr lang="en-US"/>
          </a:p>
        </p:txBody>
      </p:sp>
      <p:sp>
        <p:nvSpPr>
          <p:cNvPr id="7" name="Content Placeholder 1"/>
          <p:cNvSpPr txBox="1">
            <a:spLocks/>
          </p:cNvSpPr>
          <p:nvPr/>
        </p:nvSpPr>
        <p:spPr>
          <a:xfrm>
            <a:off x="-8756" y="620688"/>
            <a:ext cx="9165456" cy="67753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The UA9 Collaboration investigates how tiny bent crystals could assist and improve the collimation process in the Large Hadron Collider (LHC) at CERN in view of future ultra-high luminosity operation.</a:t>
            </a:r>
          </a:p>
          <a:p>
            <a:pPr marL="0" indent="0"/>
            <a:endParaRPr lang="en-US" sz="1600" dirty="0" smtClean="0"/>
          </a:p>
          <a:p>
            <a:pPr marL="0" indent="0"/>
            <a:endParaRPr lang="en-US" sz="1600" dirty="0" smtClean="0"/>
          </a:p>
          <a:p>
            <a:pPr marL="0" indent="0"/>
            <a:endParaRPr lang="en-US" sz="1600" dirty="0" smtClean="0"/>
          </a:p>
          <a:p>
            <a:pPr marL="0" indent="0"/>
            <a:endParaRPr lang="en-US" sz="1600" dirty="0" smtClean="0"/>
          </a:p>
          <a:p>
            <a:pPr marL="0" indent="0"/>
            <a:endParaRPr lang="en-US" sz="1600" dirty="0" smtClean="0"/>
          </a:p>
          <a:p>
            <a:pPr marL="0" indent="0"/>
            <a:endParaRPr lang="en-US" sz="1600" dirty="0"/>
          </a:p>
        </p:txBody>
      </p:sp>
      <p:graphicFrame>
        <p:nvGraphicFramePr>
          <p:cNvPr id="8" name="Diagram 7"/>
          <p:cNvGraphicFramePr/>
          <p:nvPr>
            <p:extLst>
              <p:ext uri="{D42A27DB-BD31-4B8C-83A1-F6EECF244321}">
                <p14:modId xmlns:p14="http://schemas.microsoft.com/office/powerpoint/2010/main" val="3651659964"/>
              </p:ext>
            </p:extLst>
          </p:nvPr>
        </p:nvGraphicFramePr>
        <p:xfrm>
          <a:off x="-9407" y="1242487"/>
          <a:ext cx="9144000" cy="12976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Picture 15" descr="defl_x_vs_impactAngle_x_torCorr(cont).ep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1869" y="2568467"/>
            <a:ext cx="2530663" cy="2472640"/>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2974" y="2568467"/>
            <a:ext cx="2717701" cy="2476330"/>
          </a:xfrm>
          <a:prstGeom prst="rect">
            <a:avLst/>
          </a:prstGeom>
        </p:spPr>
      </p:pic>
    </p:spTree>
    <p:extLst>
      <p:ext uri="{BB962C8B-B14F-4D97-AF65-F5344CB8AC3E}">
        <p14:creationId xmlns:p14="http://schemas.microsoft.com/office/powerpoint/2010/main" val="31345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UA9 SPS collimation</a:t>
            </a:r>
            <a:endParaRPr lang="en-GB" dirty="0"/>
          </a:p>
        </p:txBody>
      </p:sp>
      <p:sp>
        <p:nvSpPr>
          <p:cNvPr id="4" name="Date Placeholder 3"/>
          <p:cNvSpPr>
            <a:spLocks noGrp="1"/>
          </p:cNvSpPr>
          <p:nvPr>
            <p:ph type="dt" sz="half" idx="10"/>
          </p:nvPr>
        </p:nvSpPr>
        <p:spPr/>
        <p:txBody>
          <a:bodyPr/>
          <a:lstStyle/>
          <a:p>
            <a:r>
              <a:rPr lang="it-IT" smtClean="0"/>
              <a:t>18/10/2016</a:t>
            </a:r>
            <a:endParaRPr lang="en-US"/>
          </a:p>
        </p:txBody>
      </p:sp>
      <p:sp>
        <p:nvSpPr>
          <p:cNvPr id="5" name="Footer Placeholder 4"/>
          <p:cNvSpPr>
            <a:spLocks noGrp="1"/>
          </p:cNvSpPr>
          <p:nvPr>
            <p:ph type="ftr" sz="quarter" idx="11"/>
          </p:nvPr>
        </p:nvSpPr>
        <p:spPr/>
        <p:txBody>
          <a:bodyPr/>
          <a:lstStyle/>
          <a:p>
            <a:r>
              <a:rPr lang="en-US" smtClean="0"/>
              <a:t>R. Rossi - Crystal-assisted Collimation</a:t>
            </a:r>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pPr/>
              <a:t>28</a:t>
            </a:fld>
            <a:endParaRPr lang="en-US"/>
          </a:p>
        </p:txBody>
      </p:sp>
      <p:sp>
        <p:nvSpPr>
          <p:cNvPr id="9" name="TextBox 8"/>
          <p:cNvSpPr txBox="1"/>
          <p:nvPr/>
        </p:nvSpPr>
        <p:spPr>
          <a:xfrm>
            <a:off x="5805564" y="718267"/>
            <a:ext cx="3193334" cy="307777"/>
          </a:xfrm>
          <a:prstGeom prst="rect">
            <a:avLst/>
          </a:prstGeom>
          <a:noFill/>
        </p:spPr>
        <p:txBody>
          <a:bodyPr wrap="square" rtlCol="0">
            <a:spAutoFit/>
          </a:bodyPr>
          <a:lstStyle/>
          <a:p>
            <a:r>
              <a:rPr lang="en-GB" sz="1400" dirty="0" smtClean="0">
                <a:solidFill>
                  <a:srgbClr val="2C7C9F"/>
                </a:solidFill>
              </a:rPr>
              <a:t>Instrumentation Layout in LSS5 in the SPS</a:t>
            </a:r>
            <a:endParaRPr lang="en-GB" sz="1400" dirty="0">
              <a:solidFill>
                <a:srgbClr val="2C7C9F"/>
              </a:solidFill>
            </a:endParaRPr>
          </a:p>
        </p:txBody>
      </p:sp>
      <p:sp>
        <p:nvSpPr>
          <p:cNvPr id="25" name="TextBox 24"/>
          <p:cNvSpPr txBox="1"/>
          <p:nvPr/>
        </p:nvSpPr>
        <p:spPr>
          <a:xfrm>
            <a:off x="6024861" y="1338966"/>
            <a:ext cx="3119139" cy="861774"/>
          </a:xfrm>
          <a:prstGeom prst="rect">
            <a:avLst/>
          </a:prstGeom>
          <a:noFill/>
        </p:spPr>
        <p:txBody>
          <a:bodyPr wrap="square" rtlCol="0">
            <a:spAutoFit/>
          </a:bodyPr>
          <a:lstStyle/>
          <a:p>
            <a:r>
              <a:rPr lang="en-GB" sz="1400" dirty="0" smtClean="0"/>
              <a:t>Well established hardware and layout</a:t>
            </a:r>
          </a:p>
          <a:p>
            <a:pPr marL="285750" indent="-285750">
              <a:buFont typeface="Wingdings" charset="2"/>
              <a:buChar char="§"/>
            </a:pPr>
            <a:r>
              <a:rPr lang="en-GB" sz="1200" dirty="0" smtClean="0"/>
              <a:t>Fast alignment</a:t>
            </a:r>
          </a:p>
          <a:p>
            <a:pPr marL="285750" indent="-285750">
              <a:buFont typeface="Wingdings" charset="2"/>
              <a:buChar char="§"/>
            </a:pPr>
            <a:r>
              <a:rPr lang="en-GB" sz="1200" dirty="0" smtClean="0"/>
              <a:t>Clear loss reduction in CH orientation</a:t>
            </a:r>
          </a:p>
          <a:p>
            <a:endParaRPr lang="en-GB" sz="1200" dirty="0"/>
          </a:p>
        </p:txBody>
      </p:sp>
      <p:sp>
        <p:nvSpPr>
          <p:cNvPr id="3" name="TextBox 2"/>
          <p:cNvSpPr txBox="1"/>
          <p:nvPr/>
        </p:nvSpPr>
        <p:spPr>
          <a:xfrm>
            <a:off x="5034691" y="2996596"/>
            <a:ext cx="3951418" cy="1200329"/>
          </a:xfrm>
          <a:prstGeom prst="rect">
            <a:avLst/>
          </a:prstGeom>
          <a:noFill/>
        </p:spPr>
        <p:txBody>
          <a:bodyPr wrap="square" rtlCol="0">
            <a:spAutoFit/>
          </a:bodyPr>
          <a:lstStyle/>
          <a:p>
            <a:r>
              <a:rPr lang="en-GB" dirty="0" smtClean="0"/>
              <a:t>Initially used to prove crystal channeling in circular machines; </a:t>
            </a:r>
          </a:p>
          <a:p>
            <a:r>
              <a:rPr lang="en-GB" dirty="0" smtClean="0"/>
              <a:t>now useful test bench for detailed collimation studies in the LHC </a:t>
            </a:r>
            <a:endParaRPr lang="en-GB" dirty="0"/>
          </a:p>
        </p:txBody>
      </p:sp>
      <p:pic>
        <p:nvPicPr>
          <p:cNvPr id="20" name="Picture 19"/>
          <p:cNvPicPr>
            <a:picLocks noChangeAspect="1"/>
          </p:cNvPicPr>
          <p:nvPr/>
        </p:nvPicPr>
        <p:blipFill>
          <a:blip r:embed="rId2"/>
          <a:stretch>
            <a:fillRect/>
          </a:stretch>
        </p:blipFill>
        <p:spPr>
          <a:xfrm>
            <a:off x="0" y="613092"/>
            <a:ext cx="6024861" cy="1669049"/>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7108"/>
            <a:ext cx="4943726" cy="2753999"/>
          </a:xfrm>
          <a:prstGeom prst="rect">
            <a:avLst/>
          </a:prstGeom>
        </p:spPr>
      </p:pic>
      <p:cxnSp>
        <p:nvCxnSpPr>
          <p:cNvPr id="24" name="Straight Arrow Connector 23"/>
          <p:cNvCxnSpPr/>
          <p:nvPr/>
        </p:nvCxnSpPr>
        <p:spPr>
          <a:xfrm flipV="1">
            <a:off x="1021925" y="2123386"/>
            <a:ext cx="377021" cy="777506"/>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26" name="Straight Arrow Connector 25"/>
          <p:cNvCxnSpPr/>
          <p:nvPr/>
        </p:nvCxnSpPr>
        <p:spPr>
          <a:xfrm flipV="1">
            <a:off x="3899191" y="2123389"/>
            <a:ext cx="1240201" cy="100215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9" name="Straight Arrow Connector 28"/>
          <p:cNvCxnSpPr/>
          <p:nvPr/>
        </p:nvCxnSpPr>
        <p:spPr>
          <a:xfrm flipV="1">
            <a:off x="3899191" y="2123386"/>
            <a:ext cx="1815654" cy="1240292"/>
          </a:xfrm>
          <a:prstGeom prst="straightConnector1">
            <a:avLst/>
          </a:prstGeom>
          <a:ln>
            <a:solidFill>
              <a:srgbClr val="008000"/>
            </a:solidFill>
            <a:tailEnd type="arrow"/>
          </a:ln>
        </p:spPr>
        <p:style>
          <a:lnRef idx="2">
            <a:schemeClr val="accent5"/>
          </a:lnRef>
          <a:fillRef idx="0">
            <a:schemeClr val="accent5"/>
          </a:fillRef>
          <a:effectRef idx="1">
            <a:schemeClr val="accent5"/>
          </a:effectRef>
          <a:fontRef idx="minor">
            <a:schemeClr val="tx1"/>
          </a:fontRef>
        </p:style>
      </p:cxnSp>
      <p:grpSp>
        <p:nvGrpSpPr>
          <p:cNvPr id="30" name="Group 29"/>
          <p:cNvGrpSpPr/>
          <p:nvPr/>
        </p:nvGrpSpPr>
        <p:grpSpPr>
          <a:xfrm>
            <a:off x="3390464" y="4238716"/>
            <a:ext cx="2324381" cy="400110"/>
            <a:chOff x="2915180" y="4012289"/>
            <a:chExt cx="3079917" cy="753592"/>
          </a:xfrm>
        </p:grpSpPr>
        <p:sp>
          <p:nvSpPr>
            <p:cNvPr id="31" name="TextBox 30"/>
            <p:cNvSpPr txBox="1"/>
            <p:nvPr/>
          </p:nvSpPr>
          <p:spPr>
            <a:xfrm>
              <a:off x="2915180" y="4012289"/>
              <a:ext cx="3079917" cy="753592"/>
            </a:xfrm>
            <a:prstGeom prst="rect">
              <a:avLst/>
            </a:prstGeom>
            <a:noFill/>
          </p:spPr>
          <p:txBody>
            <a:bodyPr wrap="square" rtlCol="0">
              <a:spAutoFit/>
            </a:bodyPr>
            <a:lstStyle/>
            <a:p>
              <a:r>
                <a:rPr lang="en-GB" sz="1000" dirty="0" smtClean="0"/>
                <a:t>Reduction Factor 	= Losses AM</a:t>
              </a:r>
            </a:p>
            <a:p>
              <a:r>
                <a:rPr lang="en-GB" sz="1000" dirty="0"/>
                <a:t>	</a:t>
              </a:r>
              <a:r>
                <a:rPr lang="en-GB" sz="1000" dirty="0" smtClean="0"/>
                <a:t>	   Losses CH</a:t>
              </a:r>
              <a:endParaRPr lang="en-GB" sz="1000" dirty="0"/>
            </a:p>
          </p:txBody>
        </p:sp>
        <p:cxnSp>
          <p:nvCxnSpPr>
            <p:cNvPr id="34" name="Straight Connector 33"/>
            <p:cNvCxnSpPr/>
            <p:nvPr/>
          </p:nvCxnSpPr>
          <p:spPr>
            <a:xfrm flipH="1">
              <a:off x="4335987" y="4418068"/>
              <a:ext cx="722834"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35" name="Group 34"/>
          <p:cNvGrpSpPr/>
          <p:nvPr/>
        </p:nvGrpSpPr>
        <p:grpSpPr>
          <a:xfrm>
            <a:off x="457200" y="2975793"/>
            <a:ext cx="2052461" cy="1726142"/>
            <a:chOff x="457200" y="2975793"/>
            <a:chExt cx="2052461" cy="1726142"/>
          </a:xfrm>
        </p:grpSpPr>
        <p:cxnSp>
          <p:nvCxnSpPr>
            <p:cNvPr id="36" name="Straight Connector 35"/>
            <p:cNvCxnSpPr/>
            <p:nvPr/>
          </p:nvCxnSpPr>
          <p:spPr>
            <a:xfrm flipV="1">
              <a:off x="731709" y="3302278"/>
              <a:ext cx="1180671" cy="1"/>
            </a:xfrm>
            <a:prstGeom prst="line">
              <a:avLst/>
            </a:prstGeom>
            <a:ln>
              <a:solidFill>
                <a:schemeClr val="tx1"/>
              </a:solidFill>
              <a:prstDash val="sysDash"/>
            </a:ln>
          </p:spPr>
          <p:style>
            <a:lnRef idx="1">
              <a:schemeClr val="accent2"/>
            </a:lnRef>
            <a:fillRef idx="0">
              <a:schemeClr val="accent2"/>
            </a:fillRef>
            <a:effectRef idx="0">
              <a:schemeClr val="accent2"/>
            </a:effectRef>
            <a:fontRef idx="minor">
              <a:schemeClr val="tx1"/>
            </a:fontRef>
          </p:style>
        </p:cxnSp>
        <p:cxnSp>
          <p:nvCxnSpPr>
            <p:cNvPr id="37" name="Straight Connector 36"/>
            <p:cNvCxnSpPr/>
            <p:nvPr/>
          </p:nvCxnSpPr>
          <p:spPr>
            <a:xfrm>
              <a:off x="1904443" y="4701935"/>
              <a:ext cx="605218" cy="0"/>
            </a:xfrm>
            <a:prstGeom prst="line">
              <a:avLst/>
            </a:prstGeom>
            <a:ln>
              <a:solidFill>
                <a:srgbClr val="000000"/>
              </a:solidFill>
              <a:prstDash val="sysDash"/>
            </a:ln>
          </p:spPr>
          <p:style>
            <a:lnRef idx="1">
              <a:schemeClr val="accent2"/>
            </a:lnRef>
            <a:fillRef idx="0">
              <a:schemeClr val="accent2"/>
            </a:fillRef>
            <a:effectRef idx="0">
              <a:schemeClr val="accent2"/>
            </a:effectRef>
            <a:fontRef idx="minor">
              <a:schemeClr val="tx1"/>
            </a:fontRef>
          </p:style>
        </p:cxnSp>
        <p:sp>
          <p:nvSpPr>
            <p:cNvPr id="38" name="TextBox 37"/>
            <p:cNvSpPr txBox="1"/>
            <p:nvPr/>
          </p:nvSpPr>
          <p:spPr>
            <a:xfrm>
              <a:off x="457200" y="2975793"/>
              <a:ext cx="442048" cy="307777"/>
            </a:xfrm>
            <a:prstGeom prst="rect">
              <a:avLst/>
            </a:prstGeom>
            <a:noFill/>
          </p:spPr>
          <p:txBody>
            <a:bodyPr wrap="none" rtlCol="0">
              <a:spAutoFit/>
            </a:bodyPr>
            <a:lstStyle/>
            <a:p>
              <a:r>
                <a:rPr lang="en-GB" sz="1400" dirty="0" smtClean="0">
                  <a:solidFill>
                    <a:schemeClr val="accent3"/>
                  </a:solidFill>
                </a:rPr>
                <a:t>AM</a:t>
              </a:r>
              <a:endParaRPr lang="en-GB" sz="1400" dirty="0">
                <a:solidFill>
                  <a:schemeClr val="accent3"/>
                </a:solidFill>
              </a:endParaRPr>
            </a:p>
          </p:txBody>
        </p:sp>
        <p:sp>
          <p:nvSpPr>
            <p:cNvPr id="39" name="TextBox 38"/>
            <p:cNvSpPr txBox="1"/>
            <p:nvPr/>
          </p:nvSpPr>
          <p:spPr>
            <a:xfrm>
              <a:off x="1708315" y="4387904"/>
              <a:ext cx="392255" cy="307777"/>
            </a:xfrm>
            <a:prstGeom prst="rect">
              <a:avLst/>
            </a:prstGeom>
            <a:noFill/>
          </p:spPr>
          <p:txBody>
            <a:bodyPr wrap="none" rtlCol="0">
              <a:spAutoFit/>
            </a:bodyPr>
            <a:lstStyle/>
            <a:p>
              <a:r>
                <a:rPr lang="en-GB" sz="1400" dirty="0" smtClean="0">
                  <a:solidFill>
                    <a:schemeClr val="accent3"/>
                  </a:solidFill>
                </a:rPr>
                <a:t>CH</a:t>
              </a:r>
              <a:endParaRPr lang="en-GB" sz="1400" dirty="0">
                <a:solidFill>
                  <a:schemeClr val="accent3"/>
                </a:solidFill>
              </a:endParaRPr>
            </a:p>
          </p:txBody>
        </p:sp>
      </p:grpSp>
    </p:spTree>
    <p:extLst>
      <p:ext uri="{BB962C8B-B14F-4D97-AF65-F5344CB8AC3E}">
        <p14:creationId xmlns:p14="http://schemas.microsoft.com/office/powerpoint/2010/main" val="92149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List of measurements</a:t>
            </a:r>
            <a:endParaRPr lang="en-GB" dirty="0"/>
          </a:p>
        </p:txBody>
      </p:sp>
      <p:sp>
        <p:nvSpPr>
          <p:cNvPr id="3" name="Content Placeholder 2"/>
          <p:cNvSpPr>
            <a:spLocks noGrp="1"/>
          </p:cNvSpPr>
          <p:nvPr>
            <p:ph idx="1"/>
          </p:nvPr>
        </p:nvSpPr>
        <p:spPr>
          <a:xfrm>
            <a:off x="2" y="542933"/>
            <a:ext cx="9143999" cy="2738216"/>
          </a:xfrm>
        </p:spPr>
        <p:txBody>
          <a:bodyPr>
            <a:normAutofit fontScale="70000" lnSpcReduction="20000"/>
          </a:bodyPr>
          <a:lstStyle/>
          <a:p>
            <a:r>
              <a:rPr lang="en-GB" dirty="0" smtClean="0"/>
              <a:t>Fast angular scan on whole goniometers range</a:t>
            </a:r>
          </a:p>
          <a:p>
            <a:pPr lvl="1"/>
            <a:r>
              <a:rPr lang="en-GB" dirty="0" smtClean="0"/>
              <a:t> Identification of channeling orientation</a:t>
            </a:r>
          </a:p>
          <a:p>
            <a:r>
              <a:rPr lang="en-GB" dirty="0"/>
              <a:t>detailed angular scan around angles determined with the measurement above </a:t>
            </a:r>
          </a:p>
          <a:p>
            <a:pPr lvl="1"/>
            <a:r>
              <a:rPr lang="en-GB" dirty="0" smtClean="0"/>
              <a:t>indication </a:t>
            </a:r>
            <a:r>
              <a:rPr lang="en-GB" dirty="0"/>
              <a:t>of optimal channeling </a:t>
            </a:r>
            <a:r>
              <a:rPr lang="en-GB" dirty="0" smtClean="0"/>
              <a:t>orientation, scans </a:t>
            </a:r>
            <a:r>
              <a:rPr lang="en-GB" dirty="0"/>
              <a:t>repeated in different fills to test the system </a:t>
            </a:r>
            <a:r>
              <a:rPr lang="en-GB" dirty="0" smtClean="0"/>
              <a:t>stability</a:t>
            </a:r>
          </a:p>
          <a:p>
            <a:pPr lvl="1"/>
            <a:r>
              <a:rPr lang="en-GB" dirty="0" smtClean="0"/>
              <a:t>measurement </a:t>
            </a:r>
            <a:r>
              <a:rPr lang="en-GB" dirty="0"/>
              <a:t>of nuclear interaction rate at the </a:t>
            </a:r>
            <a:r>
              <a:rPr lang="en-GB" dirty="0" smtClean="0"/>
              <a:t>crystal, characterization </a:t>
            </a:r>
            <a:r>
              <a:rPr lang="en-GB" dirty="0"/>
              <a:t>of local losses for different working regimes </a:t>
            </a:r>
          </a:p>
          <a:p>
            <a:pPr lvl="1"/>
            <a:r>
              <a:rPr lang="en-GB" dirty="0" smtClean="0"/>
              <a:t>measurement </a:t>
            </a:r>
            <a:r>
              <a:rPr lang="en-GB" dirty="0"/>
              <a:t>of reduction of nuclear interaction rate (AM/CH) and measurement of crystal bending angle (extension of VR region</a:t>
            </a:r>
            <a:r>
              <a:rPr lang="en-GB" dirty="0" smtClean="0"/>
              <a:t>)</a:t>
            </a:r>
            <a:endParaRPr lang="en-GB" dirty="0"/>
          </a:p>
          <a:p>
            <a:r>
              <a:rPr lang="en-GB" dirty="0"/>
              <a:t> Crystal placed in optimal channeling orientation and linear scans with selected TCSG is performed </a:t>
            </a:r>
            <a:r>
              <a:rPr lang="en-GB" dirty="0" smtClean="0"/>
              <a:t> </a:t>
            </a:r>
          </a:p>
          <a:p>
            <a:pPr lvl="1"/>
            <a:r>
              <a:rPr lang="en-GB" dirty="0" smtClean="0"/>
              <a:t>study </a:t>
            </a:r>
            <a:r>
              <a:rPr lang="en-GB" dirty="0"/>
              <a:t>the extracted beam profile, deflection angle, and </a:t>
            </a:r>
            <a:r>
              <a:rPr lang="en-GB" dirty="0" err="1"/>
              <a:t>multiturn</a:t>
            </a:r>
            <a:r>
              <a:rPr lang="en-GB" dirty="0"/>
              <a:t> channeling efficiency </a:t>
            </a:r>
            <a:endParaRPr lang="en-GB" dirty="0" smtClean="0"/>
          </a:p>
          <a:p>
            <a:pPr lvl="1"/>
            <a:r>
              <a:rPr lang="en-GB" dirty="0" smtClean="0"/>
              <a:t> </a:t>
            </a:r>
            <a:r>
              <a:rPr lang="en-GB" dirty="0"/>
              <a:t>validation of expected crystal </a:t>
            </a:r>
            <a:r>
              <a:rPr lang="en-GB" dirty="0" smtClean="0"/>
              <a:t>orientation</a:t>
            </a:r>
            <a:endParaRPr lang="en-GB" dirty="0"/>
          </a:p>
          <a:p>
            <a:r>
              <a:rPr lang="en-GB" dirty="0" smtClean="0"/>
              <a:t> </a:t>
            </a:r>
            <a:r>
              <a:rPr lang="en-GB" dirty="0"/>
              <a:t>Loss map with reduced set of collimators in IR7 (all collimators upstream the crystal retracted of … sigma) </a:t>
            </a:r>
          </a:p>
          <a:p>
            <a:pPr lvl="1"/>
            <a:r>
              <a:rPr lang="en-GB" dirty="0" smtClean="0"/>
              <a:t>validation </a:t>
            </a:r>
            <a:r>
              <a:rPr lang="en-GB" dirty="0"/>
              <a:t>of working principle with reduced number of collimators </a:t>
            </a:r>
          </a:p>
          <a:p>
            <a:pPr lvl="1"/>
            <a:r>
              <a:rPr lang="en-GB" dirty="0" smtClean="0"/>
              <a:t>comparative </a:t>
            </a:r>
            <a:r>
              <a:rPr lang="en-GB" dirty="0"/>
              <a:t>studies </a:t>
            </a:r>
            <a:r>
              <a:rPr lang="en-GB" dirty="0" err="1"/>
              <a:t>w.r.t</a:t>
            </a:r>
            <a:r>
              <a:rPr lang="en-GB" dirty="0"/>
              <a:t>. present collimation </a:t>
            </a:r>
            <a:r>
              <a:rPr lang="en-GB" dirty="0" smtClean="0"/>
              <a:t>system</a:t>
            </a:r>
          </a:p>
        </p:txBody>
      </p:sp>
      <p:sp>
        <p:nvSpPr>
          <p:cNvPr id="4" name="Date Placeholder 3"/>
          <p:cNvSpPr>
            <a:spLocks noGrp="1"/>
          </p:cNvSpPr>
          <p:nvPr>
            <p:ph type="dt" sz="half" idx="10"/>
          </p:nvPr>
        </p:nvSpPr>
        <p:spPr/>
        <p:txBody>
          <a:bodyPr/>
          <a:lstStyle/>
          <a:p>
            <a:r>
              <a:rPr lang="it-IT" smtClean="0"/>
              <a:t>18/10/2016</a:t>
            </a:r>
            <a:endParaRPr lang="en-US" dirty="0"/>
          </a:p>
        </p:txBody>
      </p:sp>
      <p:sp>
        <p:nvSpPr>
          <p:cNvPr id="5" name="Footer Placeholder 4"/>
          <p:cNvSpPr>
            <a:spLocks noGrp="1"/>
          </p:cNvSpPr>
          <p:nvPr>
            <p:ph type="ftr" sz="quarter" idx="11"/>
          </p:nvPr>
        </p:nvSpPr>
        <p:spPr/>
        <p:txBody>
          <a:bodyPr/>
          <a:lstStyle/>
          <a:p>
            <a:r>
              <a:rPr lang="en-US" smtClean="0"/>
              <a:t>R. Rossi - Crystal-assisted Collimation</a:t>
            </a:r>
            <a:endParaRPr lang="en-US" dirty="0"/>
          </a:p>
        </p:txBody>
      </p:sp>
      <p:sp>
        <p:nvSpPr>
          <p:cNvPr id="6" name="Slide Number Placeholder 5"/>
          <p:cNvSpPr>
            <a:spLocks noGrp="1"/>
          </p:cNvSpPr>
          <p:nvPr>
            <p:ph type="sldNum" sz="quarter" idx="12"/>
          </p:nvPr>
        </p:nvSpPr>
        <p:spPr/>
        <p:txBody>
          <a:bodyPr/>
          <a:lstStyle/>
          <a:p>
            <a:fld id="{2066355A-084C-D24E-9AD2-7E4FC41EA627}" type="slidenum">
              <a:rPr lang="en-US" smtClean="0"/>
              <a:pPr/>
              <a:t>29</a:t>
            </a:fld>
            <a:endParaRPr lang="en-US" dirty="0"/>
          </a:p>
        </p:txBody>
      </p:sp>
      <p:grpSp>
        <p:nvGrpSpPr>
          <p:cNvPr id="7" name="Group 93"/>
          <p:cNvGrpSpPr>
            <a:grpSpLocks/>
          </p:cNvGrpSpPr>
          <p:nvPr/>
        </p:nvGrpSpPr>
        <p:grpSpPr bwMode="auto">
          <a:xfrm>
            <a:off x="3838964" y="3159054"/>
            <a:ext cx="5188852" cy="1695618"/>
            <a:chOff x="2" y="349"/>
            <a:chExt cx="4750" cy="1634"/>
          </a:xfrm>
        </p:grpSpPr>
        <p:grpSp>
          <p:nvGrpSpPr>
            <p:cNvPr id="8" name="Group 90"/>
            <p:cNvGrpSpPr>
              <a:grpSpLocks/>
            </p:cNvGrpSpPr>
            <p:nvPr/>
          </p:nvGrpSpPr>
          <p:grpSpPr bwMode="auto">
            <a:xfrm>
              <a:off x="181" y="433"/>
              <a:ext cx="4469" cy="1451"/>
              <a:chOff x="0" y="0"/>
              <a:chExt cx="4468" cy="1450"/>
            </a:xfrm>
          </p:grpSpPr>
          <p:sp>
            <p:nvSpPr>
              <p:cNvPr id="10" name="Rectangle 78"/>
              <p:cNvSpPr>
                <a:spLocks/>
              </p:cNvSpPr>
              <p:nvPr/>
            </p:nvSpPr>
            <p:spPr bwMode="auto">
              <a:xfrm>
                <a:off x="0" y="0"/>
                <a:ext cx="4458" cy="568"/>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xmlns="" w="25400">
                    <a:solidFill>
                      <a:schemeClr val="tx1"/>
                    </a:solidFill>
                    <a:miter lim="800000"/>
                    <a:headEnd/>
                    <a:tailEnd/>
                  </a14:hiddenLine>
                </a:ext>
              </a:extLst>
            </p:spPr>
            <p:txBody>
              <a:bodyPr lIns="0" tIns="0" rIns="0" bIns="0"/>
              <a:lstStyle/>
              <a:p>
                <a:endParaRPr lang="en-GB" dirty="0"/>
              </a:p>
            </p:txBody>
          </p:sp>
          <p:sp>
            <p:nvSpPr>
              <p:cNvPr id="11" name="Rectangle 79"/>
              <p:cNvSpPr>
                <a:spLocks/>
              </p:cNvSpPr>
              <p:nvPr/>
            </p:nvSpPr>
            <p:spPr bwMode="auto">
              <a:xfrm>
                <a:off x="1763" y="0"/>
                <a:ext cx="501"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b"/>
              <a:lstStyle/>
              <a:p>
                <a:r>
                  <a:rPr lang="en-US" sz="1600" dirty="0">
                    <a:solidFill>
                      <a:srgbClr val="FFFFFF"/>
                    </a:solidFill>
                    <a:latin typeface="Helvetica Neue Light" charset="0"/>
                    <a:ea typeface="ＭＳ Ｐゴシック" charset="0"/>
                    <a:sym typeface="Helvetica Neue Light" charset="0"/>
                  </a:rPr>
                  <a:t>Beam</a:t>
                </a:r>
              </a:p>
            </p:txBody>
          </p:sp>
          <p:sp>
            <p:nvSpPr>
              <p:cNvPr id="12" name="Rectangle 80"/>
              <p:cNvSpPr>
                <a:spLocks/>
              </p:cNvSpPr>
              <p:nvPr/>
            </p:nvSpPr>
            <p:spPr bwMode="auto">
              <a:xfrm>
                <a:off x="1224" y="440"/>
                <a:ext cx="3244" cy="314"/>
              </a:xfrm>
              <a:prstGeom prst="rect">
                <a:avLst/>
              </a:prstGeom>
              <a:solidFill>
                <a:schemeClr val="accent1"/>
              </a:solidFill>
              <a:ln>
                <a:noFill/>
              </a:ln>
              <a:extLst>
                <a:ext uri="{91240B29-F687-4f45-9708-019B960494DF}">
                  <a14:hiddenLine xmlns:a14="http://schemas.microsoft.com/office/drawing/2010/main" xmlns="" w="25400">
                    <a:solidFill>
                      <a:schemeClr val="tx1"/>
                    </a:solidFill>
                    <a:miter lim="800000"/>
                    <a:headEnd/>
                    <a:tailEnd/>
                  </a14:hiddenLine>
                </a:ext>
              </a:extLst>
            </p:spPr>
            <p:txBody>
              <a:bodyPr lIns="0" tIns="0" rIns="0" bIns="0"/>
              <a:lstStyle/>
              <a:p>
                <a:endParaRPr lang="en-GB" dirty="0"/>
              </a:p>
            </p:txBody>
          </p:sp>
          <p:sp>
            <p:nvSpPr>
              <p:cNvPr id="13" name="Rectangle 81"/>
              <p:cNvSpPr>
                <a:spLocks/>
              </p:cNvSpPr>
              <p:nvPr/>
            </p:nvSpPr>
            <p:spPr bwMode="auto">
              <a:xfrm>
                <a:off x="2841" y="1206"/>
                <a:ext cx="777" cy="2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b"/>
              <a:lstStyle/>
              <a:p>
                <a:r>
                  <a:rPr lang="en-US" sz="1600" dirty="0">
                    <a:solidFill>
                      <a:schemeClr val="tx1"/>
                    </a:solidFill>
                    <a:latin typeface="Helvetica Neue Light" charset="0"/>
                    <a:ea typeface="ＭＳ Ｐゴシック" charset="0"/>
                    <a:sym typeface="Helvetica Neue Light" charset="0"/>
                  </a:rPr>
                  <a:t>Absorber</a:t>
                </a:r>
              </a:p>
            </p:txBody>
          </p:sp>
          <p:pic>
            <p:nvPicPr>
              <p:cNvPr id="14" name="Picture 8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 y="174"/>
                <a:ext cx="773" cy="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15" name="Rectangle 83"/>
              <p:cNvSpPr>
                <a:spLocks/>
              </p:cNvSpPr>
              <p:nvPr/>
            </p:nvSpPr>
            <p:spPr bwMode="auto">
              <a:xfrm>
                <a:off x="134" y="752"/>
                <a:ext cx="713" cy="2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b"/>
              <a:lstStyle/>
              <a:p>
                <a:r>
                  <a:rPr lang="en-US" dirty="0">
                    <a:solidFill>
                      <a:schemeClr val="tx1"/>
                    </a:solidFill>
                    <a:latin typeface="Helvetica Neue Light" charset="0"/>
                    <a:ea typeface="ＭＳ Ｐゴシック" charset="0"/>
                    <a:sym typeface="Helvetica Neue Light" charset="0"/>
                  </a:rPr>
                  <a:t>Crystal </a:t>
                </a:r>
                <a:endParaRPr lang="en-US" dirty="0">
                  <a:solidFill>
                    <a:schemeClr val="tx1"/>
                  </a:solidFill>
                  <a:latin typeface="ＭＳ Ｐゴシック" charset="0"/>
                  <a:sym typeface="ＭＳ Ｐゴシック" charset="0"/>
                </a:endParaRPr>
              </a:p>
            </p:txBody>
          </p:sp>
          <p:sp>
            <p:nvSpPr>
              <p:cNvPr id="16" name="AutoShape 85"/>
              <p:cNvSpPr>
                <a:spLocks/>
              </p:cNvSpPr>
              <p:nvPr/>
            </p:nvSpPr>
            <p:spPr bwMode="auto">
              <a:xfrm rot="851187">
                <a:off x="1374" y="788"/>
                <a:ext cx="1868" cy="127"/>
              </a:xfrm>
              <a:custGeom>
                <a:avLst/>
                <a:gdLst>
                  <a:gd name="T0" fmla="*/ 0 w 21574"/>
                  <a:gd name="T1" fmla="*/ 0 h 16907"/>
                  <a:gd name="T2" fmla="*/ 21574 w 21574"/>
                  <a:gd name="T3" fmla="*/ 4693 h 16907"/>
                  <a:gd name="T4" fmla="*/ 21600 w 21574"/>
                  <a:gd name="T5" fmla="*/ 21600 h 16907"/>
                  <a:gd name="T6" fmla="*/ 26 w 21574"/>
                  <a:gd name="T7" fmla="*/ 16907 h 16907"/>
                  <a:gd name="T8" fmla="*/ 0 w 21574"/>
                  <a:gd name="T9" fmla="*/ 0 h 16907"/>
                  <a:gd name="T10" fmla="*/ 0 w 21574"/>
                  <a:gd name="T11" fmla="*/ 0 h 16907"/>
                </a:gdLst>
                <a:ahLst/>
                <a:cxnLst>
                  <a:cxn ang="0">
                    <a:pos x="T0" y="T1"/>
                  </a:cxn>
                  <a:cxn ang="0">
                    <a:pos x="T2" y="T3"/>
                  </a:cxn>
                  <a:cxn ang="0">
                    <a:pos x="T4" y="T5"/>
                  </a:cxn>
                  <a:cxn ang="0">
                    <a:pos x="T6" y="T7"/>
                  </a:cxn>
                  <a:cxn ang="0">
                    <a:pos x="T8" y="T9"/>
                  </a:cxn>
                  <a:cxn ang="0">
                    <a:pos x="T10" y="T11"/>
                  </a:cxn>
                </a:cxnLst>
                <a:rect l="0" t="0" r="r" b="b"/>
                <a:pathLst>
                  <a:path w="21574" h="16907">
                    <a:moveTo>
                      <a:pt x="0" y="0"/>
                    </a:moveTo>
                    <a:lnTo>
                      <a:pt x="21574" y="4693"/>
                    </a:lnTo>
                    <a:lnTo>
                      <a:pt x="21600" y="21600"/>
                    </a:lnTo>
                    <a:lnTo>
                      <a:pt x="26" y="16907"/>
                    </a:lnTo>
                    <a:lnTo>
                      <a:pt x="0" y="0"/>
                    </a:lnTo>
                    <a:close/>
                    <a:moveTo>
                      <a:pt x="0" y="0"/>
                    </a:moveTo>
                  </a:path>
                </a:pathLst>
              </a:custGeom>
              <a:solidFill>
                <a:srgbClr val="CA9E9D"/>
              </a:solidFill>
              <a:ln>
                <a:noFill/>
              </a:ln>
              <a:extLst>
                <a:ext uri="{91240B29-F687-4f45-9708-019B960494DF}">
                  <a14:hiddenLine xmlns:a14="http://schemas.microsoft.com/office/drawing/2010/main" xmlns="" w="9525" cap="flat">
                    <a:solidFill>
                      <a:schemeClr val="tx1"/>
                    </a:solidFill>
                    <a:miter lim="800000"/>
                    <a:headEnd type="none" w="med" len="med"/>
                    <a:tailEnd type="none" w="med" len="med"/>
                  </a14:hiddenLine>
                </a:ext>
              </a:extLst>
            </p:spPr>
            <p:txBody>
              <a:bodyPr lIns="0" tIns="0" rIns="0" bIns="0"/>
              <a:lstStyle/>
              <a:p>
                <a:endParaRPr lang="en-GB" dirty="0"/>
              </a:p>
            </p:txBody>
          </p:sp>
          <p:sp>
            <p:nvSpPr>
              <p:cNvPr id="17" name="Line 86"/>
              <p:cNvSpPr>
                <a:spLocks noChangeShapeType="1"/>
              </p:cNvSpPr>
              <p:nvPr/>
            </p:nvSpPr>
            <p:spPr bwMode="auto">
              <a:xfrm flipH="1">
                <a:off x="1105" y="462"/>
                <a:ext cx="903" cy="2"/>
              </a:xfrm>
              <a:prstGeom prst="line">
                <a:avLst/>
              </a:prstGeom>
              <a:noFill/>
              <a:ln w="38100">
                <a:solidFill>
                  <a:srgbClr val="8500AF"/>
                </a:solidFill>
                <a:miter lim="800000"/>
                <a:headEnd type="stealth" w="med" len="med"/>
                <a:tailEnd/>
              </a:ln>
              <a:extLst>
                <a:ext uri="{909E8E84-426E-40dd-AFC4-6F175D3DCCD1}">
                  <a14:hiddenFill xmlns:a14="http://schemas.microsoft.com/office/drawing/2010/main" xmlns="">
                    <a:noFill/>
                  </a14:hiddenFill>
                </a:ext>
              </a:extLst>
            </p:spPr>
            <p:txBody>
              <a:bodyPr lIns="0" tIns="0" rIns="0" bIns="0"/>
              <a:lstStyle/>
              <a:p>
                <a:endParaRPr lang="en-GB" dirty="0"/>
              </a:p>
            </p:txBody>
          </p:sp>
          <p:sp>
            <p:nvSpPr>
              <p:cNvPr id="18" name="Line 87"/>
              <p:cNvSpPr>
                <a:spLocks noChangeShapeType="1"/>
              </p:cNvSpPr>
              <p:nvPr/>
            </p:nvSpPr>
            <p:spPr bwMode="auto">
              <a:xfrm flipH="1">
                <a:off x="1122" y="382"/>
                <a:ext cx="772" cy="73"/>
              </a:xfrm>
              <a:prstGeom prst="line">
                <a:avLst/>
              </a:prstGeom>
              <a:noFill/>
              <a:ln w="25400">
                <a:solidFill>
                  <a:srgbClr val="8500AF"/>
                </a:solidFill>
                <a:miter lim="800000"/>
                <a:headEnd type="stealth" w="med" len="med"/>
                <a:tailEnd/>
              </a:ln>
              <a:extLst>
                <a:ext uri="{909E8E84-426E-40dd-AFC4-6F175D3DCCD1}">
                  <a14:hiddenFill xmlns:a14="http://schemas.microsoft.com/office/drawing/2010/main" xmlns="">
                    <a:noFill/>
                  </a14:hiddenFill>
                </a:ext>
              </a:extLst>
            </p:spPr>
            <p:txBody>
              <a:bodyPr lIns="0" tIns="0" rIns="0" bIns="0"/>
              <a:lstStyle/>
              <a:p>
                <a:endParaRPr lang="en-GB" dirty="0"/>
              </a:p>
            </p:txBody>
          </p:sp>
          <p:sp>
            <p:nvSpPr>
              <p:cNvPr id="19" name="Line 88"/>
              <p:cNvSpPr>
                <a:spLocks noChangeShapeType="1"/>
              </p:cNvSpPr>
              <p:nvPr/>
            </p:nvSpPr>
            <p:spPr bwMode="auto">
              <a:xfrm rot="10800000">
                <a:off x="1127" y="452"/>
                <a:ext cx="771" cy="72"/>
              </a:xfrm>
              <a:prstGeom prst="line">
                <a:avLst/>
              </a:prstGeom>
              <a:noFill/>
              <a:ln w="25400">
                <a:solidFill>
                  <a:srgbClr val="8500AF"/>
                </a:solidFill>
                <a:miter lim="800000"/>
                <a:headEnd type="stealth" w="med" len="med"/>
                <a:tailEnd/>
              </a:ln>
              <a:extLst>
                <a:ext uri="{909E8E84-426E-40dd-AFC4-6F175D3DCCD1}">
                  <a14:hiddenFill xmlns:a14="http://schemas.microsoft.com/office/drawing/2010/main" xmlns="">
                    <a:noFill/>
                  </a14:hiddenFill>
                </a:ext>
              </a:extLst>
            </p:spPr>
            <p:txBody>
              <a:bodyPr lIns="0" tIns="0" rIns="0" bIns="0"/>
              <a:lstStyle/>
              <a:p>
                <a:endParaRPr lang="en-GB" dirty="0"/>
              </a:p>
            </p:txBody>
          </p:sp>
          <p:sp>
            <p:nvSpPr>
              <p:cNvPr id="20" name="Rectangle 89"/>
              <p:cNvSpPr>
                <a:spLocks/>
              </p:cNvSpPr>
              <p:nvPr/>
            </p:nvSpPr>
            <p:spPr bwMode="auto">
              <a:xfrm>
                <a:off x="2642" y="835"/>
                <a:ext cx="1805" cy="336"/>
              </a:xfrm>
              <a:prstGeom prst="rect">
                <a:avLst/>
              </a:prstGeom>
              <a:solidFill>
                <a:srgbClr val="002D99"/>
              </a:solidFill>
              <a:ln w="25400">
                <a:solidFill>
                  <a:schemeClr val="tx1"/>
                </a:solidFill>
                <a:round/>
                <a:headEnd/>
                <a:tailEnd/>
              </a:ln>
            </p:spPr>
            <p:txBody>
              <a:bodyPr lIns="0" tIns="0" rIns="0" bIns="0"/>
              <a:lstStyle/>
              <a:p>
                <a:endParaRPr lang="en-GB" dirty="0"/>
              </a:p>
            </p:txBody>
          </p:sp>
        </p:grpSp>
        <p:sp>
          <p:nvSpPr>
            <p:cNvPr id="9" name="AutoShape 92"/>
            <p:cNvSpPr>
              <a:spLocks/>
            </p:cNvSpPr>
            <p:nvPr/>
          </p:nvSpPr>
          <p:spPr bwMode="auto">
            <a:xfrm rot="15631">
              <a:off x="2" y="349"/>
              <a:ext cx="4750" cy="1634"/>
            </a:xfrm>
            <a:custGeom>
              <a:avLst/>
              <a:gdLst>
                <a:gd name="T0" fmla="*/ 0 w 21597"/>
                <a:gd name="T1" fmla="*/ 0 h 21581"/>
                <a:gd name="T2" fmla="*/ 21597 w 21597"/>
                <a:gd name="T3" fmla="*/ 19 h 21581"/>
                <a:gd name="T4" fmla="*/ 21600 w 21597"/>
                <a:gd name="T5" fmla="*/ 21600 h 21581"/>
                <a:gd name="T6" fmla="*/ 3 w 21597"/>
                <a:gd name="T7" fmla="*/ 21581 h 21581"/>
                <a:gd name="T8" fmla="*/ 0 w 21597"/>
                <a:gd name="T9" fmla="*/ 0 h 21581"/>
                <a:gd name="T10" fmla="*/ 0 w 21597"/>
                <a:gd name="T11" fmla="*/ 0 h 21581"/>
              </a:gdLst>
              <a:ahLst/>
              <a:cxnLst>
                <a:cxn ang="0">
                  <a:pos x="T0" y="T1"/>
                </a:cxn>
                <a:cxn ang="0">
                  <a:pos x="T2" y="T3"/>
                </a:cxn>
                <a:cxn ang="0">
                  <a:pos x="T4" y="T5"/>
                </a:cxn>
                <a:cxn ang="0">
                  <a:pos x="T6" y="T7"/>
                </a:cxn>
                <a:cxn ang="0">
                  <a:pos x="T8" y="T9"/>
                </a:cxn>
                <a:cxn ang="0">
                  <a:pos x="T10" y="T11"/>
                </a:cxn>
              </a:cxnLst>
              <a:rect l="0" t="0" r="r" b="b"/>
              <a:pathLst>
                <a:path w="21597" h="21581">
                  <a:moveTo>
                    <a:pt x="0" y="0"/>
                  </a:moveTo>
                  <a:lnTo>
                    <a:pt x="21597" y="19"/>
                  </a:lnTo>
                  <a:lnTo>
                    <a:pt x="21600" y="21600"/>
                  </a:lnTo>
                  <a:lnTo>
                    <a:pt x="3" y="21581"/>
                  </a:lnTo>
                  <a:lnTo>
                    <a:pt x="0" y="0"/>
                  </a:lnTo>
                  <a:close/>
                  <a:moveTo>
                    <a:pt x="0" y="0"/>
                  </a:moveTo>
                </a:path>
              </a:pathLst>
            </a:custGeom>
            <a:noFill/>
            <a:ln w="25400" cap="flat">
              <a:solidFill>
                <a:srgbClr val="F04E4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GB" dirty="0"/>
            </a:p>
          </p:txBody>
        </p:sp>
      </p:grpSp>
      <p:sp>
        <p:nvSpPr>
          <p:cNvPr id="21" name="Curved Right Arrow 20"/>
          <p:cNvSpPr/>
          <p:nvPr/>
        </p:nvSpPr>
        <p:spPr>
          <a:xfrm rot="16200000">
            <a:off x="5170676" y="3574465"/>
            <a:ext cx="322278" cy="743703"/>
          </a:xfrm>
          <a:prstGeom prst="curved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dirty="0">
              <a:solidFill>
                <a:schemeClr val="tx1"/>
              </a:solidFill>
            </a:endParaRPr>
          </a:p>
        </p:txBody>
      </p:sp>
      <p:sp>
        <p:nvSpPr>
          <p:cNvPr id="22" name="Left-Right Arrow 21"/>
          <p:cNvSpPr/>
          <p:nvPr/>
        </p:nvSpPr>
        <p:spPr>
          <a:xfrm rot="5400000">
            <a:off x="6380280" y="4389643"/>
            <a:ext cx="652149" cy="241995"/>
          </a:xfrm>
          <a:prstGeom prst="lef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dirty="0"/>
          </a:p>
        </p:txBody>
      </p:sp>
      <p:sp>
        <p:nvSpPr>
          <p:cNvPr id="23" name="TextBox 22"/>
          <p:cNvSpPr txBox="1"/>
          <p:nvPr/>
        </p:nvSpPr>
        <p:spPr>
          <a:xfrm>
            <a:off x="3502047" y="3708772"/>
            <a:ext cx="1401157" cy="369332"/>
          </a:xfrm>
          <a:prstGeom prst="rect">
            <a:avLst/>
          </a:prstGeom>
          <a:noFill/>
        </p:spPr>
        <p:txBody>
          <a:bodyPr wrap="none" rtlCol="0">
            <a:spAutoFit/>
          </a:bodyPr>
          <a:lstStyle/>
          <a:p>
            <a:r>
              <a:rPr lang="en-GB" dirty="0" smtClean="0">
                <a:solidFill>
                  <a:schemeClr val="accent3"/>
                </a:solidFill>
              </a:rPr>
              <a:t>Angular Scan</a:t>
            </a:r>
            <a:endParaRPr lang="en-GB" dirty="0">
              <a:solidFill>
                <a:schemeClr val="accent3"/>
              </a:solidFill>
            </a:endParaRPr>
          </a:p>
        </p:txBody>
      </p:sp>
      <p:sp>
        <p:nvSpPr>
          <p:cNvPr id="25" name="TextBox 24"/>
          <p:cNvSpPr txBox="1"/>
          <p:nvPr/>
        </p:nvSpPr>
        <p:spPr>
          <a:xfrm>
            <a:off x="5049059" y="4440524"/>
            <a:ext cx="1536298" cy="369332"/>
          </a:xfrm>
          <a:prstGeom prst="rect">
            <a:avLst/>
          </a:prstGeom>
          <a:noFill/>
        </p:spPr>
        <p:txBody>
          <a:bodyPr wrap="none" rtlCol="0">
            <a:spAutoFit/>
          </a:bodyPr>
          <a:lstStyle/>
          <a:p>
            <a:r>
              <a:rPr lang="en-GB" dirty="0" smtClean="0">
                <a:solidFill>
                  <a:schemeClr val="accent3"/>
                </a:solidFill>
              </a:rPr>
              <a:t>Absorber Scan</a:t>
            </a:r>
            <a:endParaRPr lang="en-GB" dirty="0">
              <a:solidFill>
                <a:schemeClr val="accent3"/>
              </a:solidFill>
            </a:endParaRPr>
          </a:p>
        </p:txBody>
      </p:sp>
    </p:spTree>
    <p:extLst>
      <p:ext uri="{BB962C8B-B14F-4D97-AF65-F5344CB8AC3E}">
        <p14:creationId xmlns:p14="http://schemas.microsoft.com/office/powerpoint/2010/main" val="10761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a:t>
            </a:r>
            <a:endParaRPr lang="en-US" dirty="0"/>
          </a:p>
        </p:txBody>
      </p:sp>
      <p:sp>
        <p:nvSpPr>
          <p:cNvPr id="3" name="Content Placeholder 2"/>
          <p:cNvSpPr>
            <a:spLocks noGrp="1"/>
          </p:cNvSpPr>
          <p:nvPr>
            <p:ph idx="1"/>
          </p:nvPr>
        </p:nvSpPr>
        <p:spPr>
          <a:xfrm>
            <a:off x="230736" y="959633"/>
            <a:ext cx="3741508" cy="3697824"/>
          </a:xfrm>
        </p:spPr>
        <p:txBody>
          <a:bodyPr>
            <a:normAutofit fontScale="92500" lnSpcReduction="20000"/>
          </a:bodyPr>
          <a:lstStyle/>
          <a:p>
            <a:pPr>
              <a:buClr>
                <a:schemeClr val="accent3"/>
              </a:buClr>
              <a:buFont typeface="Courier New"/>
              <a:buChar char="o"/>
            </a:pPr>
            <a:r>
              <a:rPr lang="en-US" dirty="0"/>
              <a:t>Introduction</a:t>
            </a:r>
          </a:p>
          <a:p>
            <a:pPr>
              <a:buClr>
                <a:schemeClr val="accent3"/>
              </a:buClr>
              <a:buFont typeface="Courier New"/>
              <a:buChar char="o"/>
            </a:pPr>
            <a:r>
              <a:rPr lang="en-US" dirty="0" smtClean="0">
                <a:solidFill>
                  <a:schemeClr val="bg1">
                    <a:lumMod val="65000"/>
                  </a:schemeClr>
                </a:solidFill>
              </a:rPr>
              <a:t>Hadron beam collimation</a:t>
            </a:r>
          </a:p>
          <a:p>
            <a:pPr lvl="1">
              <a:buClr>
                <a:schemeClr val="accent3"/>
              </a:buClr>
              <a:buFont typeface="Arial"/>
              <a:buChar char="•"/>
            </a:pPr>
            <a:r>
              <a:rPr lang="en-US" sz="1600" dirty="0" smtClean="0">
                <a:solidFill>
                  <a:schemeClr val="bg1">
                    <a:lumMod val="65000"/>
                  </a:schemeClr>
                </a:solidFill>
              </a:rPr>
              <a:t>collimation system</a:t>
            </a:r>
          </a:p>
          <a:p>
            <a:pPr lvl="1">
              <a:buClr>
                <a:schemeClr val="accent3"/>
              </a:buClr>
              <a:buFont typeface="Arial"/>
              <a:buChar char="•"/>
            </a:pPr>
            <a:r>
              <a:rPr lang="en-US" sz="1600" dirty="0" smtClean="0">
                <a:solidFill>
                  <a:schemeClr val="bg1">
                    <a:lumMod val="65000"/>
                  </a:schemeClr>
                </a:solidFill>
              </a:rPr>
              <a:t>crystal-assisted collimation</a:t>
            </a:r>
          </a:p>
          <a:p>
            <a:pPr>
              <a:buClr>
                <a:schemeClr val="accent3"/>
              </a:buClr>
              <a:buFont typeface="Courier New"/>
              <a:buChar char="o"/>
            </a:pPr>
            <a:r>
              <a:rPr lang="en-US" dirty="0" smtClean="0">
                <a:solidFill>
                  <a:schemeClr val="bg1">
                    <a:lumMod val="65000"/>
                  </a:schemeClr>
                </a:solidFill>
              </a:rPr>
              <a:t>Scope of my PhD</a:t>
            </a:r>
          </a:p>
          <a:p>
            <a:pPr>
              <a:buClr>
                <a:schemeClr val="accent3"/>
              </a:buClr>
              <a:buFont typeface="Courier New"/>
              <a:buChar char="o"/>
            </a:pPr>
            <a:r>
              <a:rPr lang="en-US" dirty="0" smtClean="0">
                <a:solidFill>
                  <a:schemeClr val="bg1">
                    <a:lumMod val="65000"/>
                  </a:schemeClr>
                </a:solidFill>
              </a:rPr>
              <a:t>Experimental results LHC</a:t>
            </a:r>
          </a:p>
          <a:p>
            <a:pPr lvl="1">
              <a:buClr>
                <a:srgbClr val="E2751D"/>
              </a:buClr>
              <a:buFont typeface="Arial"/>
              <a:buChar char="•"/>
            </a:pPr>
            <a:r>
              <a:rPr lang="en-US" sz="1600" dirty="0" smtClean="0">
                <a:solidFill>
                  <a:schemeClr val="bg1">
                    <a:lumMod val="65000"/>
                  </a:schemeClr>
                </a:solidFill>
              </a:rPr>
              <a:t>Protons tests</a:t>
            </a:r>
          </a:p>
          <a:p>
            <a:pPr lvl="1">
              <a:buClr>
                <a:srgbClr val="E2751D"/>
              </a:buClr>
              <a:buFont typeface="Arial"/>
              <a:buChar char="•"/>
            </a:pPr>
            <a:r>
              <a:rPr lang="en-US" sz="1600" dirty="0" smtClean="0">
                <a:solidFill>
                  <a:schemeClr val="bg1">
                    <a:lumMod val="65000"/>
                  </a:schemeClr>
                </a:solidFill>
              </a:rPr>
              <a:t>Ions tests</a:t>
            </a:r>
          </a:p>
          <a:p>
            <a:pPr>
              <a:buClr>
                <a:schemeClr val="accent3"/>
              </a:buClr>
              <a:buFont typeface="Courier New"/>
              <a:buChar char="o"/>
            </a:pPr>
            <a:r>
              <a:rPr lang="en-US" dirty="0" smtClean="0">
                <a:solidFill>
                  <a:schemeClr val="bg1">
                    <a:lumMod val="65000"/>
                  </a:schemeClr>
                </a:solidFill>
              </a:rPr>
              <a:t>Simulations and semi-analytical studies</a:t>
            </a:r>
          </a:p>
          <a:p>
            <a:pPr lvl="1">
              <a:buClr>
                <a:srgbClr val="E2751D"/>
              </a:buClr>
              <a:buFont typeface="Arial"/>
              <a:buChar char="•"/>
            </a:pPr>
            <a:r>
              <a:rPr lang="en-US" sz="1600" dirty="0" smtClean="0">
                <a:solidFill>
                  <a:schemeClr val="bg1">
                    <a:lumMod val="65000"/>
                  </a:schemeClr>
                </a:solidFill>
              </a:rPr>
              <a:t>B2 installation </a:t>
            </a:r>
          </a:p>
          <a:p>
            <a:pPr lvl="1">
              <a:buClr>
                <a:srgbClr val="E2751D"/>
              </a:buClr>
              <a:buFont typeface="Arial"/>
              <a:buChar char="•"/>
            </a:pPr>
            <a:r>
              <a:rPr lang="en-US" sz="1600" dirty="0" smtClean="0">
                <a:solidFill>
                  <a:schemeClr val="bg1">
                    <a:lumMod val="65000"/>
                  </a:schemeClr>
                </a:solidFill>
              </a:rPr>
              <a:t>Energy </a:t>
            </a:r>
            <a:r>
              <a:rPr lang="en-US" sz="1600" dirty="0">
                <a:solidFill>
                  <a:schemeClr val="bg1">
                    <a:lumMod val="65000"/>
                  </a:schemeClr>
                </a:solidFill>
              </a:rPr>
              <a:t>ramp </a:t>
            </a:r>
            <a:r>
              <a:rPr lang="en-US" sz="1600" dirty="0" smtClean="0">
                <a:solidFill>
                  <a:schemeClr val="bg1">
                    <a:lumMod val="65000"/>
                  </a:schemeClr>
                </a:solidFill>
              </a:rPr>
              <a:t>functions</a:t>
            </a:r>
          </a:p>
          <a:p>
            <a:pPr lvl="1">
              <a:buClr>
                <a:srgbClr val="E2751D"/>
              </a:buClr>
              <a:buFont typeface="Arial"/>
              <a:buChar char="•"/>
            </a:pPr>
            <a:r>
              <a:rPr lang="en-US" sz="1600" dirty="0" smtClean="0">
                <a:solidFill>
                  <a:schemeClr val="bg1">
                    <a:lumMod val="65000"/>
                  </a:schemeClr>
                </a:solidFill>
              </a:rPr>
              <a:t>LHC </a:t>
            </a:r>
            <a:r>
              <a:rPr lang="en-US" sz="1600" dirty="0">
                <a:solidFill>
                  <a:schemeClr val="bg1">
                    <a:lumMod val="65000"/>
                  </a:schemeClr>
                </a:solidFill>
              </a:rPr>
              <a:t>&amp; SPS </a:t>
            </a:r>
            <a:r>
              <a:rPr lang="en-US" sz="1600" dirty="0" smtClean="0">
                <a:solidFill>
                  <a:schemeClr val="bg1">
                    <a:lumMod val="65000"/>
                  </a:schemeClr>
                </a:solidFill>
              </a:rPr>
              <a:t>simulation</a:t>
            </a:r>
          </a:p>
          <a:p>
            <a:pPr>
              <a:buClr>
                <a:schemeClr val="accent3"/>
              </a:buClr>
              <a:buFont typeface="Courier New"/>
              <a:buChar char="o"/>
            </a:pPr>
            <a:r>
              <a:rPr lang="en-US" dirty="0" smtClean="0">
                <a:solidFill>
                  <a:schemeClr val="bg1">
                    <a:lumMod val="65000"/>
                  </a:schemeClr>
                </a:solidFill>
              </a:rPr>
              <a:t>Conclusion </a:t>
            </a:r>
          </a:p>
        </p:txBody>
      </p:sp>
      <p:sp>
        <p:nvSpPr>
          <p:cNvPr id="4" name="Footer Placeholder 3"/>
          <p:cNvSpPr>
            <a:spLocks noGrp="1"/>
          </p:cNvSpPr>
          <p:nvPr>
            <p:ph type="ftr" sz="quarter" idx="11"/>
          </p:nvPr>
        </p:nvSpPr>
        <p:spPr/>
        <p:txBody>
          <a:bodyPr/>
          <a:lstStyle/>
          <a:p>
            <a:r>
              <a:rPr lang="en-US" dirty="0" smtClean="0"/>
              <a:t>R. Rossi - Crystal-assisted Collimation</a:t>
            </a:r>
            <a:endParaRPr lang="en-US" dirty="0"/>
          </a:p>
        </p:txBody>
      </p:sp>
      <p:sp>
        <p:nvSpPr>
          <p:cNvPr id="5" name="Slide Number Placeholder 4"/>
          <p:cNvSpPr>
            <a:spLocks noGrp="1"/>
          </p:cNvSpPr>
          <p:nvPr>
            <p:ph type="sldNum" sz="quarter" idx="12"/>
          </p:nvPr>
        </p:nvSpPr>
        <p:spPr/>
        <p:txBody>
          <a:bodyPr/>
          <a:lstStyle/>
          <a:p>
            <a:fld id="{2066355A-084C-D24E-9AD2-7E4FC41EA627}" type="slidenum">
              <a:rPr lang="en-US" smtClean="0"/>
              <a:pPr/>
              <a:t>3</a:t>
            </a:fld>
            <a:endParaRPr lang="en-US" dirty="0"/>
          </a:p>
        </p:txBody>
      </p:sp>
      <p:sp>
        <p:nvSpPr>
          <p:cNvPr id="6" name="Date Placeholder 5"/>
          <p:cNvSpPr>
            <a:spLocks noGrp="1"/>
          </p:cNvSpPr>
          <p:nvPr>
            <p:ph type="dt" sz="half" idx="10"/>
          </p:nvPr>
        </p:nvSpPr>
        <p:spPr/>
        <p:txBody>
          <a:bodyPr/>
          <a:lstStyle/>
          <a:p>
            <a:r>
              <a:rPr lang="it-IT" dirty="0" smtClean="0"/>
              <a:t>18/10/2016</a:t>
            </a:r>
            <a:endParaRPr lang="en-US" dirty="0"/>
          </a:p>
        </p:txBody>
      </p:sp>
      <p:pic>
        <p:nvPicPr>
          <p:cNvPr id="7" name="Picture 6" descr="20140224_192827_resize.jpg"/>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3956538" y="959632"/>
            <a:ext cx="4930433" cy="3697825"/>
          </a:xfrm>
          <a:prstGeom prst="rect">
            <a:avLst/>
          </a:prstGeom>
          <a:effectLst/>
        </p:spPr>
      </p:pic>
    </p:spTree>
    <p:extLst>
      <p:ext uri="{BB962C8B-B14F-4D97-AF65-F5344CB8AC3E}">
        <p14:creationId xmlns:p14="http://schemas.microsoft.com/office/powerpoint/2010/main" val="17773222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Loss Map Horizontal plane</a:t>
            </a:r>
            <a:endParaRPr lang="en-GB" dirty="0"/>
          </a:p>
        </p:txBody>
      </p:sp>
      <p:sp>
        <p:nvSpPr>
          <p:cNvPr id="4" name="Date Placeholder 3"/>
          <p:cNvSpPr>
            <a:spLocks noGrp="1"/>
          </p:cNvSpPr>
          <p:nvPr>
            <p:ph type="dt" sz="half" idx="10"/>
          </p:nvPr>
        </p:nvSpPr>
        <p:spPr/>
        <p:txBody>
          <a:bodyPr/>
          <a:lstStyle/>
          <a:p>
            <a:r>
              <a:rPr lang="it-IT" smtClean="0"/>
              <a:t>18/10/2016</a:t>
            </a:r>
            <a:endParaRPr lang="en-US" dirty="0"/>
          </a:p>
        </p:txBody>
      </p:sp>
      <p:sp>
        <p:nvSpPr>
          <p:cNvPr id="5" name="Footer Placeholder 4"/>
          <p:cNvSpPr>
            <a:spLocks noGrp="1"/>
          </p:cNvSpPr>
          <p:nvPr>
            <p:ph type="ftr" sz="quarter" idx="11"/>
          </p:nvPr>
        </p:nvSpPr>
        <p:spPr/>
        <p:txBody>
          <a:bodyPr/>
          <a:lstStyle/>
          <a:p>
            <a:r>
              <a:rPr lang="en-US" smtClean="0"/>
              <a:t>R. Rossi - Crystal-assisted Collimation</a:t>
            </a:r>
            <a:endParaRPr lang="en-US" dirty="0"/>
          </a:p>
        </p:txBody>
      </p:sp>
      <p:sp>
        <p:nvSpPr>
          <p:cNvPr id="6" name="Slide Number Placeholder 5"/>
          <p:cNvSpPr>
            <a:spLocks noGrp="1"/>
          </p:cNvSpPr>
          <p:nvPr>
            <p:ph type="sldNum" sz="quarter" idx="12"/>
          </p:nvPr>
        </p:nvSpPr>
        <p:spPr/>
        <p:txBody>
          <a:bodyPr/>
          <a:lstStyle/>
          <a:p>
            <a:fld id="{2066355A-084C-D24E-9AD2-7E4FC41EA627}" type="slidenum">
              <a:rPr lang="en-US" smtClean="0"/>
              <a:pPr/>
              <a:t>30</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7137"/>
            <a:ext cx="6582465" cy="4463971"/>
          </a:xfrm>
          <a:prstGeom prst="rect">
            <a:avLst/>
          </a:prstGeom>
        </p:spPr>
      </p:pic>
      <p:sp>
        <p:nvSpPr>
          <p:cNvPr id="8" name="TextBox 7"/>
          <p:cNvSpPr txBox="1"/>
          <p:nvPr/>
        </p:nvSpPr>
        <p:spPr>
          <a:xfrm>
            <a:off x="6582467" y="721556"/>
            <a:ext cx="2561534" cy="2031325"/>
          </a:xfrm>
          <a:prstGeom prst="rect">
            <a:avLst/>
          </a:prstGeom>
          <a:noFill/>
        </p:spPr>
        <p:txBody>
          <a:bodyPr wrap="square" rtlCol="0">
            <a:spAutoFit/>
          </a:bodyPr>
          <a:lstStyle/>
          <a:p>
            <a:r>
              <a:rPr lang="en-GB" dirty="0" smtClean="0"/>
              <a:t>Raw data</a:t>
            </a:r>
          </a:p>
          <a:p>
            <a:r>
              <a:rPr lang="en-GB" dirty="0" smtClean="0"/>
              <a:t>The picture  shows losses on the whole machine during an angular scan, with the reduced settings of collimators.</a:t>
            </a:r>
          </a:p>
          <a:p>
            <a:endParaRPr lang="en-GB" dirty="0"/>
          </a:p>
        </p:txBody>
      </p:sp>
      <p:sp>
        <p:nvSpPr>
          <p:cNvPr id="9" name="TextBox 8"/>
          <p:cNvSpPr txBox="1"/>
          <p:nvPr/>
        </p:nvSpPr>
        <p:spPr>
          <a:xfrm>
            <a:off x="6740177" y="4638386"/>
            <a:ext cx="1394432" cy="307777"/>
          </a:xfrm>
          <a:prstGeom prst="rect">
            <a:avLst/>
          </a:prstGeom>
          <a:noFill/>
        </p:spPr>
        <p:txBody>
          <a:bodyPr wrap="none" rtlCol="0">
            <a:spAutoFit/>
          </a:bodyPr>
          <a:lstStyle/>
          <a:p>
            <a:r>
              <a:rPr lang="en-GB" sz="1400" dirty="0" smtClean="0"/>
              <a:t>Daniele </a:t>
            </a:r>
            <a:r>
              <a:rPr lang="en-GB" sz="1400" dirty="0" err="1" smtClean="0"/>
              <a:t>Mirarchi</a:t>
            </a:r>
            <a:endParaRPr lang="en-GB" sz="1400" dirty="0" smtClean="0"/>
          </a:p>
        </p:txBody>
      </p:sp>
      <p:sp>
        <p:nvSpPr>
          <p:cNvPr id="10" name="TextBox 9"/>
          <p:cNvSpPr txBox="1"/>
          <p:nvPr/>
        </p:nvSpPr>
        <p:spPr>
          <a:xfrm>
            <a:off x="1449149" y="2743112"/>
            <a:ext cx="3236784" cy="307777"/>
          </a:xfrm>
          <a:prstGeom prst="rect">
            <a:avLst/>
          </a:prstGeom>
          <a:noFill/>
        </p:spPr>
        <p:txBody>
          <a:bodyPr wrap="none" rtlCol="0">
            <a:spAutoFit/>
          </a:bodyPr>
          <a:lstStyle/>
          <a:p>
            <a:r>
              <a:rPr lang="en-GB" sz="1400" dirty="0" smtClean="0"/>
              <a:t>Preliminary – pending detailed calibration</a:t>
            </a:r>
            <a:endParaRPr lang="en-GB" sz="1400" dirty="0"/>
          </a:p>
        </p:txBody>
      </p:sp>
    </p:spTree>
    <p:extLst>
      <p:ext uri="{BB962C8B-B14F-4D97-AF65-F5344CB8AC3E}">
        <p14:creationId xmlns:p14="http://schemas.microsoft.com/office/powerpoint/2010/main" val="33687015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Loss </a:t>
            </a:r>
            <a:r>
              <a:rPr lang="en-GB" dirty="0"/>
              <a:t>M</a:t>
            </a:r>
            <a:r>
              <a:rPr lang="en-GB" dirty="0" smtClean="0"/>
              <a:t>ap comparison</a:t>
            </a:r>
            <a:endParaRPr lang="en-GB" dirty="0"/>
          </a:p>
        </p:txBody>
      </p:sp>
      <p:sp>
        <p:nvSpPr>
          <p:cNvPr id="4" name="Date Placeholder 3"/>
          <p:cNvSpPr>
            <a:spLocks noGrp="1"/>
          </p:cNvSpPr>
          <p:nvPr>
            <p:ph type="dt" sz="half" idx="10"/>
          </p:nvPr>
        </p:nvSpPr>
        <p:spPr/>
        <p:txBody>
          <a:bodyPr/>
          <a:lstStyle/>
          <a:p>
            <a:r>
              <a:rPr lang="it-IT" smtClean="0"/>
              <a:t>18/10/2016</a:t>
            </a:r>
            <a:endParaRPr lang="en-US" dirty="0"/>
          </a:p>
        </p:txBody>
      </p:sp>
      <p:sp>
        <p:nvSpPr>
          <p:cNvPr id="5" name="Footer Placeholder 4"/>
          <p:cNvSpPr>
            <a:spLocks noGrp="1"/>
          </p:cNvSpPr>
          <p:nvPr>
            <p:ph type="ftr" sz="quarter" idx="11"/>
          </p:nvPr>
        </p:nvSpPr>
        <p:spPr/>
        <p:txBody>
          <a:bodyPr/>
          <a:lstStyle/>
          <a:p>
            <a:r>
              <a:rPr lang="en-US" smtClean="0"/>
              <a:t>R. Rossi - Crystal-assisted Collimation</a:t>
            </a:r>
            <a:endParaRPr lang="en-US" dirty="0"/>
          </a:p>
        </p:txBody>
      </p:sp>
      <p:sp>
        <p:nvSpPr>
          <p:cNvPr id="6" name="Slide Number Placeholder 5"/>
          <p:cNvSpPr>
            <a:spLocks noGrp="1"/>
          </p:cNvSpPr>
          <p:nvPr>
            <p:ph type="sldNum" sz="quarter" idx="12"/>
          </p:nvPr>
        </p:nvSpPr>
        <p:spPr/>
        <p:txBody>
          <a:bodyPr/>
          <a:lstStyle/>
          <a:p>
            <a:fld id="{2066355A-084C-D24E-9AD2-7E4FC41EA627}" type="slidenum">
              <a:rPr lang="en-US" smtClean="0"/>
              <a:pPr/>
              <a:t>31</a:t>
            </a:fld>
            <a:endParaRPr lang="en-US" dirty="0"/>
          </a:p>
        </p:txBody>
      </p:sp>
      <p:pic>
        <p:nvPicPr>
          <p:cNvPr id="7" name="Picture 6" descr="CRY_LM.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199891"/>
            <a:ext cx="4572000" cy="2732223"/>
          </a:xfrm>
          <a:prstGeom prst="rect">
            <a:avLst/>
          </a:prstGeom>
        </p:spPr>
      </p:pic>
      <p:pic>
        <p:nvPicPr>
          <p:cNvPr id="8" name="Picture 7" descr="STD_LM.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199891"/>
            <a:ext cx="4571999" cy="2732223"/>
          </a:xfrm>
          <a:prstGeom prst="rect">
            <a:avLst/>
          </a:prstGeom>
        </p:spPr>
      </p:pic>
      <p:sp>
        <p:nvSpPr>
          <p:cNvPr id="3" name="TextBox 2"/>
          <p:cNvSpPr txBox="1"/>
          <p:nvPr/>
        </p:nvSpPr>
        <p:spPr>
          <a:xfrm>
            <a:off x="2953610" y="4142154"/>
            <a:ext cx="3236784" cy="307777"/>
          </a:xfrm>
          <a:prstGeom prst="rect">
            <a:avLst/>
          </a:prstGeom>
          <a:noFill/>
        </p:spPr>
        <p:txBody>
          <a:bodyPr wrap="none" rtlCol="0">
            <a:spAutoFit/>
          </a:bodyPr>
          <a:lstStyle/>
          <a:p>
            <a:r>
              <a:rPr lang="en-GB" sz="1400" dirty="0" smtClean="0"/>
              <a:t>Preliminary – pending detailed calibration</a:t>
            </a:r>
            <a:endParaRPr lang="en-GB" sz="1400" dirty="0"/>
          </a:p>
        </p:txBody>
      </p:sp>
    </p:spTree>
    <p:extLst>
      <p:ext uri="{BB962C8B-B14F-4D97-AF65-F5344CB8AC3E}">
        <p14:creationId xmlns:p14="http://schemas.microsoft.com/office/powerpoint/2010/main" val="34428303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Ions </a:t>
            </a:r>
            <a:r>
              <a:rPr lang="en-GB" dirty="0" err="1" smtClean="0"/>
              <a:t>Channeled</a:t>
            </a:r>
            <a:r>
              <a:rPr lang="en-GB" dirty="0" smtClean="0"/>
              <a:t> Beam Linear Scans</a:t>
            </a:r>
            <a:endParaRPr lang="en-GB" dirty="0"/>
          </a:p>
        </p:txBody>
      </p:sp>
      <p:sp>
        <p:nvSpPr>
          <p:cNvPr id="4" name="Date Placeholder 3"/>
          <p:cNvSpPr>
            <a:spLocks noGrp="1"/>
          </p:cNvSpPr>
          <p:nvPr>
            <p:ph type="dt" sz="half" idx="10"/>
          </p:nvPr>
        </p:nvSpPr>
        <p:spPr/>
        <p:txBody>
          <a:bodyPr/>
          <a:lstStyle/>
          <a:p>
            <a:r>
              <a:rPr lang="it-IT" smtClean="0"/>
              <a:t>18/10/2016</a:t>
            </a:r>
            <a:endParaRPr lang="en-US" dirty="0"/>
          </a:p>
        </p:txBody>
      </p:sp>
      <p:sp>
        <p:nvSpPr>
          <p:cNvPr id="5" name="Footer Placeholder 4"/>
          <p:cNvSpPr>
            <a:spLocks noGrp="1"/>
          </p:cNvSpPr>
          <p:nvPr>
            <p:ph type="ftr" sz="quarter" idx="11"/>
          </p:nvPr>
        </p:nvSpPr>
        <p:spPr/>
        <p:txBody>
          <a:bodyPr/>
          <a:lstStyle/>
          <a:p>
            <a:r>
              <a:rPr lang="en-US" smtClean="0"/>
              <a:t>R. Rossi - Crystal-assisted Collimation</a:t>
            </a:r>
            <a:endParaRPr lang="en-US" dirty="0"/>
          </a:p>
        </p:txBody>
      </p:sp>
      <p:sp>
        <p:nvSpPr>
          <p:cNvPr id="6" name="Slide Number Placeholder 5"/>
          <p:cNvSpPr>
            <a:spLocks noGrp="1"/>
          </p:cNvSpPr>
          <p:nvPr>
            <p:ph type="sldNum" sz="quarter" idx="12"/>
          </p:nvPr>
        </p:nvSpPr>
        <p:spPr/>
        <p:txBody>
          <a:bodyPr/>
          <a:lstStyle/>
          <a:p>
            <a:fld id="{2066355A-084C-D24E-9AD2-7E4FC41EA627}" type="slidenum">
              <a:rPr lang="en-US" smtClean="0"/>
              <a:pPr/>
              <a:t>32</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921" y="683597"/>
            <a:ext cx="4278924" cy="378094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3845" y="683597"/>
            <a:ext cx="4288694" cy="3780944"/>
          </a:xfrm>
          <a:prstGeom prst="rect">
            <a:avLst/>
          </a:prstGeom>
        </p:spPr>
      </p:pic>
      <p:sp>
        <p:nvSpPr>
          <p:cNvPr id="9" name="TextBox 8"/>
          <p:cNvSpPr txBox="1"/>
          <p:nvPr/>
        </p:nvSpPr>
        <p:spPr>
          <a:xfrm>
            <a:off x="-1" y="4464541"/>
            <a:ext cx="8196385" cy="307777"/>
          </a:xfrm>
          <a:prstGeom prst="rect">
            <a:avLst/>
          </a:prstGeom>
          <a:noFill/>
        </p:spPr>
        <p:txBody>
          <a:bodyPr wrap="square" rtlCol="0">
            <a:spAutoFit/>
          </a:bodyPr>
          <a:lstStyle/>
          <a:p>
            <a:r>
              <a:rPr lang="en-GB" sz="1400" dirty="0" smtClean="0"/>
              <a:t>Losses recorded with BLM at each collimator position normalized to beam flux</a:t>
            </a:r>
            <a:endParaRPr lang="en-GB" sz="1400" dirty="0"/>
          </a:p>
        </p:txBody>
      </p:sp>
    </p:spTree>
    <p:extLst>
      <p:ext uri="{BB962C8B-B14F-4D97-AF65-F5344CB8AC3E}">
        <p14:creationId xmlns:p14="http://schemas.microsoft.com/office/powerpoint/2010/main" val="5221208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98319"/>
            <a:ext cx="8229600" cy="4542787"/>
          </a:xfrm>
        </p:spPr>
        <p:txBody>
          <a:bodyPr>
            <a:normAutofit/>
          </a:bodyPr>
          <a:lstStyle/>
          <a:p>
            <a:pPr marL="0" indent="0" algn="just">
              <a:buNone/>
            </a:pPr>
            <a:r>
              <a:rPr lang="en-US" sz="1800" dirty="0" smtClean="0">
                <a:solidFill>
                  <a:srgbClr val="000000"/>
                </a:solidFill>
              </a:rPr>
              <a:t>UA9 collaboration is studying the possibility of steering particle beam with bent silicon crystal to improve the actual LHC collimation system.</a:t>
            </a:r>
            <a:endParaRPr lang="en-US" sz="1800" dirty="0">
              <a:solidFill>
                <a:srgbClr val="000000"/>
              </a:solidFill>
            </a:endParaRPr>
          </a:p>
          <a:p>
            <a:pPr algn="just"/>
            <a:endParaRPr lang="en-US" sz="1800" dirty="0">
              <a:solidFill>
                <a:srgbClr val="000000"/>
              </a:solidFill>
            </a:endParaRPr>
          </a:p>
          <a:p>
            <a:pPr algn="just"/>
            <a:endParaRPr lang="en-US" sz="1800" dirty="0">
              <a:solidFill>
                <a:srgbClr val="000000"/>
              </a:solidFill>
            </a:endParaRPr>
          </a:p>
          <a:p>
            <a:pPr algn="just"/>
            <a:endParaRPr lang="en-US" sz="1800" dirty="0">
              <a:solidFill>
                <a:srgbClr val="000000"/>
              </a:solidFill>
            </a:endParaRPr>
          </a:p>
          <a:p>
            <a:pPr algn="just"/>
            <a:endParaRPr lang="en-US" sz="1800" dirty="0">
              <a:solidFill>
                <a:srgbClr val="000000"/>
              </a:solidFill>
            </a:endParaRPr>
          </a:p>
          <a:p>
            <a:pPr marL="0" indent="0" algn="just">
              <a:buNone/>
            </a:pPr>
            <a:r>
              <a:rPr lang="en-US" sz="1800" dirty="0" smtClean="0">
                <a:solidFill>
                  <a:srgbClr val="000000"/>
                </a:solidFill>
              </a:rPr>
              <a:t>Various studies are required to </a:t>
            </a:r>
            <a:r>
              <a:rPr lang="en-US" sz="1800" dirty="0" err="1" smtClean="0">
                <a:solidFill>
                  <a:srgbClr val="000000"/>
                </a:solidFill>
              </a:rPr>
              <a:t>achive</a:t>
            </a:r>
            <a:r>
              <a:rPr lang="en-US" sz="1800" dirty="0" smtClean="0">
                <a:solidFill>
                  <a:srgbClr val="000000"/>
                </a:solidFill>
              </a:rPr>
              <a:t> this goal :</a:t>
            </a:r>
          </a:p>
          <a:p>
            <a:pPr lvl="1" algn="just"/>
            <a:r>
              <a:rPr lang="en-US" sz="1600" dirty="0">
                <a:solidFill>
                  <a:srgbClr val="000000"/>
                </a:solidFill>
              </a:rPr>
              <a:t>I</a:t>
            </a:r>
            <a:r>
              <a:rPr lang="en-US" sz="1600" dirty="0" smtClean="0">
                <a:solidFill>
                  <a:srgbClr val="000000"/>
                </a:solidFill>
              </a:rPr>
              <a:t>nteraction characterization of charged particle with bent crystal</a:t>
            </a:r>
          </a:p>
          <a:p>
            <a:pPr lvl="1" algn="just"/>
            <a:r>
              <a:rPr lang="en-US" sz="1600" dirty="0" smtClean="0">
                <a:solidFill>
                  <a:srgbClr val="000000"/>
                </a:solidFill>
              </a:rPr>
              <a:t>Development of </a:t>
            </a:r>
            <a:r>
              <a:rPr lang="en-US" sz="1600" dirty="0" err="1" smtClean="0">
                <a:solidFill>
                  <a:srgbClr val="000000"/>
                </a:solidFill>
              </a:rPr>
              <a:t>simualtion</a:t>
            </a:r>
            <a:r>
              <a:rPr lang="en-US" sz="1600" dirty="0" smtClean="0">
                <a:solidFill>
                  <a:srgbClr val="000000"/>
                </a:solidFill>
              </a:rPr>
              <a:t> routine</a:t>
            </a:r>
          </a:p>
          <a:p>
            <a:pPr lvl="1" algn="just"/>
            <a:r>
              <a:rPr lang="en-US" sz="1600" dirty="0" smtClean="0">
                <a:solidFill>
                  <a:srgbClr val="000000"/>
                </a:solidFill>
              </a:rPr>
              <a:t>Experimental study of a crystal-assisted collimation system on SPS</a:t>
            </a:r>
          </a:p>
          <a:p>
            <a:pPr lvl="1" algn="just"/>
            <a:r>
              <a:rPr lang="en-US" sz="1600" dirty="0" smtClean="0">
                <a:solidFill>
                  <a:srgbClr val="000000"/>
                </a:solidFill>
              </a:rPr>
              <a:t>New detector development for beam flux </a:t>
            </a:r>
            <a:r>
              <a:rPr lang="en-US" sz="1600" dirty="0" err="1" smtClean="0">
                <a:solidFill>
                  <a:srgbClr val="000000"/>
                </a:solidFill>
              </a:rPr>
              <a:t>measurment</a:t>
            </a:r>
            <a:endParaRPr lang="en-US" sz="1600" dirty="0">
              <a:solidFill>
                <a:srgbClr val="000000"/>
              </a:solidFill>
            </a:endParaRPr>
          </a:p>
          <a:p>
            <a:pPr marL="0" indent="0" algn="just">
              <a:buNone/>
            </a:pPr>
            <a:r>
              <a:rPr lang="en-US" sz="1800" dirty="0" smtClean="0">
                <a:solidFill>
                  <a:srgbClr val="000000"/>
                </a:solidFill>
              </a:rPr>
              <a:t>UA9 just launched a working group with </a:t>
            </a:r>
            <a:r>
              <a:rPr lang="en-US" sz="1800" dirty="0">
                <a:solidFill>
                  <a:srgbClr val="000000"/>
                </a:solidFill>
              </a:rPr>
              <a:t>t</a:t>
            </a:r>
            <a:r>
              <a:rPr lang="en-US" sz="1800" dirty="0" smtClean="0">
                <a:solidFill>
                  <a:srgbClr val="000000"/>
                </a:solidFill>
              </a:rPr>
              <a:t>he CERN Extraction team to study an SPS beam extraction system with bent crystals.</a:t>
            </a:r>
            <a:endParaRPr lang="en-US" sz="1800" dirty="0">
              <a:solidFill>
                <a:srgbClr val="000000"/>
              </a:solidFill>
            </a:endParaRPr>
          </a:p>
        </p:txBody>
      </p:sp>
      <p:pic>
        <p:nvPicPr>
          <p:cNvPr id="7" name="Immagine 8" descr="anelastico.png"/>
          <p:cNvPicPr>
            <a:picLocks noChangeAspect="1"/>
          </p:cNvPicPr>
          <p:nvPr/>
        </p:nvPicPr>
        <p:blipFill rotWithShape="1">
          <a:blip r:embed="rId3" cstate="print"/>
          <a:srcRect l="3959" t="10618" r="4205" b="12692"/>
          <a:stretch/>
        </p:blipFill>
        <p:spPr>
          <a:xfrm>
            <a:off x="1969371" y="1175906"/>
            <a:ext cx="5172094" cy="1326464"/>
          </a:xfrm>
          <a:prstGeom prst="rect">
            <a:avLst/>
          </a:prstGeom>
        </p:spPr>
      </p:pic>
      <p:sp>
        <p:nvSpPr>
          <p:cNvPr id="2" name="Title 1"/>
          <p:cNvSpPr>
            <a:spLocks noGrp="1"/>
          </p:cNvSpPr>
          <p:nvPr>
            <p:ph type="title"/>
          </p:nvPr>
        </p:nvSpPr>
        <p:spPr/>
        <p:txBody>
          <a:bodyPr/>
          <a:lstStyle/>
          <a:p>
            <a:r>
              <a:rPr lang="en-GB" dirty="0" smtClean="0"/>
              <a:t>Introduction</a:t>
            </a:r>
            <a:endParaRPr lang="en-GB" dirty="0"/>
          </a:p>
        </p:txBody>
      </p:sp>
      <p:sp>
        <p:nvSpPr>
          <p:cNvPr id="4" name="Date Placeholder 3"/>
          <p:cNvSpPr>
            <a:spLocks noGrp="1"/>
          </p:cNvSpPr>
          <p:nvPr>
            <p:ph type="dt" sz="half" idx="10"/>
          </p:nvPr>
        </p:nvSpPr>
        <p:spPr/>
        <p:txBody>
          <a:bodyPr/>
          <a:lstStyle/>
          <a:p>
            <a:r>
              <a:rPr lang="it-IT" smtClean="0"/>
              <a:t>18/10/2016</a:t>
            </a:r>
            <a:endParaRPr lang="en-US"/>
          </a:p>
        </p:txBody>
      </p:sp>
      <p:sp>
        <p:nvSpPr>
          <p:cNvPr id="5" name="Footer Placeholder 4"/>
          <p:cNvSpPr>
            <a:spLocks noGrp="1"/>
          </p:cNvSpPr>
          <p:nvPr>
            <p:ph type="ftr" sz="quarter" idx="11"/>
          </p:nvPr>
        </p:nvSpPr>
        <p:spPr/>
        <p:txBody>
          <a:bodyPr/>
          <a:lstStyle/>
          <a:p>
            <a:r>
              <a:rPr lang="en-US" smtClean="0"/>
              <a:t>R. Rossi - Crystal-assisted Collimation</a:t>
            </a:r>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pPr/>
              <a:t>33</a:t>
            </a:fld>
            <a:endParaRPr lang="en-US"/>
          </a:p>
        </p:txBody>
      </p:sp>
    </p:spTree>
    <p:extLst>
      <p:ext uri="{BB962C8B-B14F-4D97-AF65-F5344CB8AC3E}">
        <p14:creationId xmlns:p14="http://schemas.microsoft.com/office/powerpoint/2010/main" val="1014758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H8 Crystal test Beam</a:t>
            </a:r>
            <a:endParaRPr lang="en-US" dirty="0"/>
          </a:p>
        </p:txBody>
      </p:sp>
      <p:sp>
        <p:nvSpPr>
          <p:cNvPr id="3" name="Content Placeholder 2"/>
          <p:cNvSpPr>
            <a:spLocks noGrp="1"/>
          </p:cNvSpPr>
          <p:nvPr>
            <p:ph idx="1"/>
          </p:nvPr>
        </p:nvSpPr>
        <p:spPr>
          <a:xfrm>
            <a:off x="0" y="787661"/>
            <a:ext cx="9144000" cy="3923173"/>
          </a:xfrm>
        </p:spPr>
        <p:txBody>
          <a:bodyPr>
            <a:normAutofit lnSpcReduction="10000"/>
          </a:bodyPr>
          <a:lstStyle/>
          <a:p>
            <a:pPr marL="0" indent="0">
              <a:buNone/>
            </a:pPr>
            <a:r>
              <a:rPr lang="en-US" dirty="0">
                <a:solidFill>
                  <a:srgbClr val="000000"/>
                </a:solidFill>
              </a:rPr>
              <a:t>The </a:t>
            </a:r>
            <a:r>
              <a:rPr lang="en-US" dirty="0">
                <a:solidFill>
                  <a:schemeClr val="accent1"/>
                </a:solidFill>
              </a:rPr>
              <a:t>UA9</a:t>
            </a:r>
            <a:r>
              <a:rPr lang="en-US" dirty="0">
                <a:solidFill>
                  <a:srgbClr val="000000"/>
                </a:solidFill>
              </a:rPr>
              <a:t> collaboration is studying techniques to steer ultra-relativistic beams with bent crystals </a:t>
            </a:r>
            <a:r>
              <a:rPr lang="en-US" dirty="0"/>
              <a:t>to improve the collimation of proton and heavy ion beams at the LHC.</a:t>
            </a:r>
          </a:p>
          <a:p>
            <a:pPr marL="0" indent="0">
              <a:buNone/>
            </a:pPr>
            <a:r>
              <a:rPr lang="en-US" dirty="0"/>
              <a:t>Measurements of key crystals properties </a:t>
            </a:r>
            <a:r>
              <a:rPr lang="en-US" dirty="0">
                <a:solidFill>
                  <a:srgbClr val="000000"/>
                </a:solidFill>
              </a:rPr>
              <a:t>(</a:t>
            </a:r>
            <a:r>
              <a:rPr lang="en-US" dirty="0">
                <a:solidFill>
                  <a:srgbClr val="2C7C9F"/>
                </a:solidFill>
              </a:rPr>
              <a:t>bending angle</a:t>
            </a:r>
            <a:r>
              <a:rPr lang="en-US" dirty="0">
                <a:solidFill>
                  <a:srgbClr val="000000"/>
                </a:solidFill>
              </a:rPr>
              <a:t>, </a:t>
            </a:r>
            <a:r>
              <a:rPr lang="en-US" dirty="0">
                <a:solidFill>
                  <a:srgbClr val="2C7C9F"/>
                </a:solidFill>
              </a:rPr>
              <a:t>channeling efficiency</a:t>
            </a:r>
            <a:r>
              <a:rPr lang="en-US" dirty="0">
                <a:solidFill>
                  <a:srgbClr val="000000"/>
                </a:solidFill>
              </a:rPr>
              <a:t>, etc..) are performed on the SPS extraction line (H8) with 400 </a:t>
            </a:r>
            <a:r>
              <a:rPr lang="en-US" dirty="0" err="1">
                <a:solidFill>
                  <a:srgbClr val="000000"/>
                </a:solidFill>
              </a:rPr>
              <a:t>GeV</a:t>
            </a:r>
            <a:r>
              <a:rPr lang="en-US" dirty="0">
                <a:solidFill>
                  <a:srgbClr val="000000"/>
                </a:solidFill>
              </a:rPr>
              <a:t>/c protons before testing crystals with circulating beams.</a:t>
            </a:r>
          </a:p>
          <a:p>
            <a:pPr marL="0" indent="0">
              <a:buNone/>
            </a:pPr>
            <a:endParaRPr lang="en-US" dirty="0" smtClean="0"/>
          </a:p>
          <a:p>
            <a:pPr marL="0" indent="0">
              <a:buNone/>
            </a:pPr>
            <a:r>
              <a:rPr lang="en-US" u="sng" dirty="0" smtClean="0">
                <a:solidFill>
                  <a:srgbClr val="000000"/>
                </a:solidFill>
              </a:rPr>
              <a:t>Data analysis main goal</a:t>
            </a:r>
            <a:r>
              <a:rPr lang="en-US" dirty="0" smtClean="0">
                <a:solidFill>
                  <a:srgbClr val="000000"/>
                </a:solidFill>
              </a:rPr>
              <a:t>:</a:t>
            </a:r>
            <a:br>
              <a:rPr lang="en-US" dirty="0" smtClean="0">
                <a:solidFill>
                  <a:srgbClr val="000000"/>
                </a:solidFill>
              </a:rPr>
            </a:br>
            <a:r>
              <a:rPr lang="en-US" dirty="0" smtClean="0">
                <a:solidFill>
                  <a:srgbClr val="000000"/>
                </a:solidFill>
              </a:rPr>
              <a:t>Consistently analyze all the crystals tested in H8 (total of 15 between 2010-2012).</a:t>
            </a:r>
            <a:br>
              <a:rPr lang="en-US" dirty="0" smtClean="0">
                <a:solidFill>
                  <a:srgbClr val="000000"/>
                </a:solidFill>
              </a:rPr>
            </a:br>
            <a:r>
              <a:rPr lang="en-US" dirty="0" smtClean="0">
                <a:solidFill>
                  <a:srgbClr val="000000"/>
                </a:solidFill>
              </a:rPr>
              <a:t>	- Compile a comprehensive statistical treatment of different crystals</a:t>
            </a:r>
            <a:br>
              <a:rPr lang="en-US" dirty="0" smtClean="0">
                <a:solidFill>
                  <a:srgbClr val="000000"/>
                </a:solidFill>
              </a:rPr>
            </a:br>
            <a:r>
              <a:rPr lang="en-US" dirty="0" smtClean="0">
                <a:solidFill>
                  <a:srgbClr val="000000"/>
                </a:solidFill>
              </a:rPr>
              <a:t>	- Identify “fine” systematic effects (e.g., transitions)</a:t>
            </a:r>
            <a:br>
              <a:rPr lang="en-US" dirty="0" smtClean="0">
                <a:solidFill>
                  <a:srgbClr val="000000"/>
                </a:solidFill>
              </a:rPr>
            </a:br>
            <a:r>
              <a:rPr lang="en-US" dirty="0" smtClean="0">
                <a:solidFill>
                  <a:srgbClr val="000000"/>
                </a:solidFill>
              </a:rPr>
              <a:t>	- provide inputs to crystal code developers</a:t>
            </a:r>
          </a:p>
          <a:p>
            <a:pPr marL="0" indent="0">
              <a:buNone/>
            </a:pPr>
            <a:r>
              <a:rPr lang="en-US" u="sng" dirty="0" smtClean="0">
                <a:solidFill>
                  <a:srgbClr val="000000"/>
                </a:solidFill>
              </a:rPr>
              <a:t>Immediate goal</a:t>
            </a:r>
            <a:r>
              <a:rPr lang="en-US" dirty="0" smtClean="0">
                <a:solidFill>
                  <a:srgbClr val="000000"/>
                </a:solidFill>
              </a:rPr>
              <a:t>: compile list of experimental data for comparison with crystal simulations.</a:t>
            </a:r>
          </a:p>
          <a:p>
            <a:pPr marL="0" indent="0">
              <a:buNone/>
            </a:pPr>
            <a:endParaRPr lang="en-US" dirty="0"/>
          </a:p>
          <a:p>
            <a:pPr marL="0" indent="0">
              <a:buNone/>
            </a:pPr>
            <a:endParaRPr lang="en-US" dirty="0" smtClean="0"/>
          </a:p>
        </p:txBody>
      </p:sp>
      <p:sp>
        <p:nvSpPr>
          <p:cNvPr id="4" name="Slide Number Placeholder 3"/>
          <p:cNvSpPr>
            <a:spLocks noGrp="1"/>
          </p:cNvSpPr>
          <p:nvPr>
            <p:ph type="sldNum" sz="quarter" idx="12"/>
          </p:nvPr>
        </p:nvSpPr>
        <p:spPr/>
        <p:txBody>
          <a:bodyPr/>
          <a:lstStyle/>
          <a:p>
            <a:fld id="{2066355A-084C-D24E-9AD2-7E4FC41EA627}" type="slidenum">
              <a:rPr lang="en-US" smtClean="0"/>
              <a:pPr/>
              <a:t>34</a:t>
            </a:fld>
            <a:endParaRPr lang="en-US"/>
          </a:p>
        </p:txBody>
      </p:sp>
      <p:sp>
        <p:nvSpPr>
          <p:cNvPr id="5" name="Footer Placeholder 4"/>
          <p:cNvSpPr>
            <a:spLocks noGrp="1"/>
          </p:cNvSpPr>
          <p:nvPr>
            <p:ph type="ftr" sz="quarter" idx="11"/>
          </p:nvPr>
        </p:nvSpPr>
        <p:spPr/>
        <p:txBody>
          <a:bodyPr/>
          <a:lstStyle/>
          <a:p>
            <a:r>
              <a:rPr lang="en-US" smtClean="0"/>
              <a:t>R. Rossi - Crystal-assisted Collimation</a:t>
            </a:r>
            <a:endParaRPr lang="en-US"/>
          </a:p>
        </p:txBody>
      </p:sp>
      <p:sp>
        <p:nvSpPr>
          <p:cNvPr id="6" name="Date Placeholder 5"/>
          <p:cNvSpPr>
            <a:spLocks noGrp="1"/>
          </p:cNvSpPr>
          <p:nvPr>
            <p:ph type="dt" sz="half" idx="10"/>
          </p:nvPr>
        </p:nvSpPr>
        <p:spPr/>
        <p:txBody>
          <a:bodyPr/>
          <a:lstStyle/>
          <a:p>
            <a:r>
              <a:rPr lang="it-IT" smtClean="0"/>
              <a:t>18/10/2016</a:t>
            </a:r>
            <a:endParaRPr lang="en-US"/>
          </a:p>
        </p:txBody>
      </p:sp>
      <p:sp>
        <p:nvSpPr>
          <p:cNvPr id="7" name="TextBox 6"/>
          <p:cNvSpPr txBox="1"/>
          <p:nvPr/>
        </p:nvSpPr>
        <p:spPr>
          <a:xfrm>
            <a:off x="7968074" y="376296"/>
            <a:ext cx="184666" cy="369332"/>
          </a:xfrm>
          <a:prstGeom prst="rect">
            <a:avLst/>
          </a:prstGeom>
          <a:noFill/>
        </p:spPr>
        <p:txBody>
          <a:bodyPr wrap="none" rtlCol="0">
            <a:spAutoFit/>
          </a:bodyPr>
          <a:lstStyle/>
          <a:p>
            <a:endParaRPr lang="it-IT" dirty="0"/>
          </a:p>
        </p:txBody>
      </p:sp>
      <p:sp>
        <p:nvSpPr>
          <p:cNvPr id="8" name="TextBox 7"/>
          <p:cNvSpPr txBox="1"/>
          <p:nvPr/>
        </p:nvSpPr>
        <p:spPr>
          <a:xfrm>
            <a:off x="1695258" y="4556945"/>
            <a:ext cx="7175625" cy="307777"/>
          </a:xfrm>
          <a:prstGeom prst="rect">
            <a:avLst/>
          </a:prstGeom>
          <a:noFill/>
        </p:spPr>
        <p:txBody>
          <a:bodyPr wrap="none" rtlCol="0">
            <a:spAutoFit/>
          </a:bodyPr>
          <a:lstStyle/>
          <a:p>
            <a:r>
              <a:rPr lang="it-IT" sz="1400" u="sng" dirty="0">
                <a:hlinkClick r:id="rId3"/>
              </a:rPr>
              <a:t>http://lhc-collimation-upgrade-spec.web.cern.ch/LHC-Collimation-Upgrade-Spec/</a:t>
            </a:r>
            <a:r>
              <a:rPr lang="it-IT" sz="1400" u="sng" dirty="0" smtClean="0">
                <a:hlinkClick r:id="rId3"/>
              </a:rPr>
              <a:t>H8_input.php</a:t>
            </a:r>
            <a:endParaRPr lang="it-IT" sz="1400" u="sng" dirty="0" smtClean="0"/>
          </a:p>
        </p:txBody>
      </p:sp>
      <p:sp>
        <p:nvSpPr>
          <p:cNvPr id="9" name="Bent-Up Arrow 8"/>
          <p:cNvSpPr/>
          <p:nvPr/>
        </p:nvSpPr>
        <p:spPr>
          <a:xfrm rot="5400000">
            <a:off x="1363449" y="4493692"/>
            <a:ext cx="355839" cy="307778"/>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519483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lescope_layou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91502"/>
            <a:ext cx="5431781" cy="2322668"/>
          </a:xfrm>
          <a:prstGeom prst="rect">
            <a:avLst/>
          </a:prstGeom>
        </p:spPr>
      </p:pic>
      <p:sp>
        <p:nvSpPr>
          <p:cNvPr id="2" name="Title 1"/>
          <p:cNvSpPr>
            <a:spLocks noGrp="1"/>
          </p:cNvSpPr>
          <p:nvPr>
            <p:ph type="title"/>
          </p:nvPr>
        </p:nvSpPr>
        <p:spPr/>
        <p:txBody>
          <a:bodyPr>
            <a:normAutofit fontScale="90000"/>
          </a:bodyPr>
          <a:lstStyle/>
          <a:p>
            <a:r>
              <a:rPr lang="en-US" dirty="0" smtClean="0">
                <a:solidFill>
                  <a:srgbClr val="000000"/>
                </a:solidFill>
              </a:rPr>
              <a:t>H8 experimental Layout</a:t>
            </a:r>
            <a:endParaRPr lang="en-US" dirty="0">
              <a:solidFill>
                <a:srgbClr val="000000"/>
              </a:solidFill>
            </a:endParaRPr>
          </a:p>
        </p:txBody>
      </p:sp>
      <p:sp>
        <p:nvSpPr>
          <p:cNvPr id="3" name="Content Placeholder 2"/>
          <p:cNvSpPr>
            <a:spLocks noGrp="1"/>
          </p:cNvSpPr>
          <p:nvPr>
            <p:ph idx="1"/>
          </p:nvPr>
        </p:nvSpPr>
        <p:spPr>
          <a:xfrm>
            <a:off x="457200" y="685563"/>
            <a:ext cx="8229600" cy="1453899"/>
          </a:xfrm>
        </p:spPr>
        <p:txBody>
          <a:bodyPr>
            <a:normAutofit fontScale="92500" lnSpcReduction="10000"/>
          </a:bodyPr>
          <a:lstStyle/>
          <a:p>
            <a:r>
              <a:rPr lang="en-US" dirty="0" smtClean="0"/>
              <a:t>Five silicon micro-strip sensor</a:t>
            </a:r>
            <a:r>
              <a:rPr lang="en-US" dirty="0" smtClean="0">
                <a:solidFill>
                  <a:srgbClr val="000000"/>
                </a:solidFill>
              </a:rPr>
              <a:t>s</a:t>
            </a:r>
            <a:r>
              <a:rPr lang="en-US" dirty="0" smtClean="0"/>
              <a:t> (active area 3.8x3.8 cm</a:t>
            </a:r>
            <a:r>
              <a:rPr lang="en-US" baseline="30000" dirty="0" smtClean="0"/>
              <a:t>2 </a:t>
            </a:r>
            <a:r>
              <a:rPr lang="en-US" dirty="0" smtClean="0"/>
              <a:t>in the x-y plane) are used to track the particles </a:t>
            </a:r>
            <a:r>
              <a:rPr lang="en-US" dirty="0" smtClean="0">
                <a:solidFill>
                  <a:srgbClr val="2C7C9F"/>
                </a:solidFill>
              </a:rPr>
              <a:t>in the plane orthogonal to the beam direction</a:t>
            </a:r>
            <a:r>
              <a:rPr lang="en-US" dirty="0" smtClean="0"/>
              <a:t> </a:t>
            </a:r>
            <a:r>
              <a:rPr lang="en-US" dirty="0" smtClean="0">
                <a:solidFill>
                  <a:srgbClr val="000000"/>
                </a:solidFill>
              </a:rPr>
              <a:t>before and after passing through the crystal</a:t>
            </a:r>
            <a:r>
              <a:rPr lang="en-US" dirty="0" smtClean="0"/>
              <a:t>.</a:t>
            </a:r>
          </a:p>
          <a:p>
            <a:r>
              <a:rPr lang="en-US" dirty="0" smtClean="0"/>
              <a:t>High precision goniometer is used to modify the </a:t>
            </a:r>
            <a:r>
              <a:rPr lang="en-US" dirty="0" smtClean="0">
                <a:solidFill>
                  <a:schemeClr val="accent1"/>
                </a:solidFill>
              </a:rPr>
              <a:t>crystal plane orientation with respect to the beam direction</a:t>
            </a:r>
            <a:r>
              <a:rPr lang="en-US" dirty="0" smtClean="0"/>
              <a:t>.</a:t>
            </a:r>
            <a:endParaRPr lang="en-US" dirty="0"/>
          </a:p>
        </p:txBody>
      </p:sp>
      <p:sp>
        <p:nvSpPr>
          <p:cNvPr id="4" name="Slide Number Placeholder 3"/>
          <p:cNvSpPr>
            <a:spLocks noGrp="1"/>
          </p:cNvSpPr>
          <p:nvPr>
            <p:ph type="sldNum" sz="quarter" idx="12"/>
          </p:nvPr>
        </p:nvSpPr>
        <p:spPr/>
        <p:txBody>
          <a:bodyPr/>
          <a:lstStyle/>
          <a:p>
            <a:fld id="{2066355A-084C-D24E-9AD2-7E4FC41EA627}" type="slidenum">
              <a:rPr lang="en-US" smtClean="0"/>
              <a:pPr/>
              <a:t>35</a:t>
            </a:fld>
            <a:endParaRPr lang="en-US"/>
          </a:p>
        </p:txBody>
      </p:sp>
      <p:sp>
        <p:nvSpPr>
          <p:cNvPr id="6" name="Footer Placeholder 5"/>
          <p:cNvSpPr>
            <a:spLocks noGrp="1"/>
          </p:cNvSpPr>
          <p:nvPr>
            <p:ph type="ftr" sz="quarter" idx="11"/>
          </p:nvPr>
        </p:nvSpPr>
        <p:spPr/>
        <p:txBody>
          <a:bodyPr/>
          <a:lstStyle/>
          <a:p>
            <a:r>
              <a:rPr lang="en-US" smtClean="0"/>
              <a:t>R. Rossi - Crystal-assisted Collimation</a:t>
            </a:r>
            <a:endParaRPr lang="en-US"/>
          </a:p>
        </p:txBody>
      </p:sp>
      <p:sp>
        <p:nvSpPr>
          <p:cNvPr id="8" name="Date Placeholder 7"/>
          <p:cNvSpPr>
            <a:spLocks noGrp="1"/>
          </p:cNvSpPr>
          <p:nvPr>
            <p:ph type="dt" sz="half" idx="10"/>
          </p:nvPr>
        </p:nvSpPr>
        <p:spPr/>
        <p:txBody>
          <a:bodyPr/>
          <a:lstStyle/>
          <a:p>
            <a:r>
              <a:rPr lang="it-IT" smtClean="0"/>
              <a:t>18/10/2016</a:t>
            </a: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1778" y="2066523"/>
            <a:ext cx="6598299" cy="3076977"/>
          </a:xfrm>
          <a:prstGeom prst="rect">
            <a:avLst/>
          </a:prstGeom>
        </p:spPr>
      </p:pic>
    </p:spTree>
    <p:extLst>
      <p:ext uri="{BB962C8B-B14F-4D97-AF65-F5344CB8AC3E}">
        <p14:creationId xmlns:p14="http://schemas.microsoft.com/office/powerpoint/2010/main" val="26462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Motivations</a:t>
            </a:r>
            <a:endParaRPr lang="en-GB" dirty="0"/>
          </a:p>
        </p:txBody>
      </p:sp>
      <p:sp>
        <p:nvSpPr>
          <p:cNvPr id="4" name="Segnaposto data 3"/>
          <p:cNvSpPr>
            <a:spLocks noGrp="1"/>
          </p:cNvSpPr>
          <p:nvPr>
            <p:ph type="dt" sz="half" idx="10"/>
          </p:nvPr>
        </p:nvSpPr>
        <p:spPr/>
        <p:txBody>
          <a:bodyPr/>
          <a:lstStyle/>
          <a:p>
            <a:r>
              <a:rPr lang="it-IT" dirty="0" smtClean="0"/>
              <a:t>18/10/2016</a:t>
            </a:r>
            <a:endParaRPr lang="en-US" dirty="0"/>
          </a:p>
        </p:txBody>
      </p:sp>
      <p:sp>
        <p:nvSpPr>
          <p:cNvPr id="5" name="Segnaposto piè di pagina 4"/>
          <p:cNvSpPr>
            <a:spLocks noGrp="1"/>
          </p:cNvSpPr>
          <p:nvPr>
            <p:ph type="ftr" sz="quarter" idx="11"/>
          </p:nvPr>
        </p:nvSpPr>
        <p:spPr/>
        <p:txBody>
          <a:bodyPr/>
          <a:lstStyle/>
          <a:p>
            <a:r>
              <a:rPr lang="en-US" dirty="0" smtClean="0"/>
              <a:t>R. Rossi - Crystal-assisted Collimation</a:t>
            </a:r>
            <a:endParaRPr lang="en-US" dirty="0"/>
          </a:p>
        </p:txBody>
      </p:sp>
      <p:sp>
        <p:nvSpPr>
          <p:cNvPr id="6" name="Segnaposto numero diapositiva 5"/>
          <p:cNvSpPr>
            <a:spLocks noGrp="1"/>
          </p:cNvSpPr>
          <p:nvPr>
            <p:ph type="sldNum" sz="quarter" idx="12"/>
          </p:nvPr>
        </p:nvSpPr>
        <p:spPr/>
        <p:txBody>
          <a:bodyPr/>
          <a:lstStyle/>
          <a:p>
            <a:fld id="{2066355A-084C-D24E-9AD2-7E4FC41EA627}" type="slidenum">
              <a:rPr lang="en-US" smtClean="0"/>
              <a:pPr/>
              <a:t>4</a:t>
            </a:fld>
            <a:endParaRPr lang="en-US" dirty="0"/>
          </a:p>
        </p:txBody>
      </p:sp>
      <p:pic>
        <p:nvPicPr>
          <p:cNvPr id="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922" y="2044822"/>
            <a:ext cx="4351940" cy="29142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9" name="TextBox 7"/>
          <p:cNvSpPr txBox="1"/>
          <p:nvPr/>
        </p:nvSpPr>
        <p:spPr>
          <a:xfrm>
            <a:off x="87648" y="516827"/>
            <a:ext cx="2575257" cy="781752"/>
          </a:xfrm>
          <a:prstGeom prst="rect">
            <a:avLst/>
          </a:prstGeom>
          <a:noFill/>
        </p:spPr>
        <p:txBody>
          <a:bodyPr wrap="none" rtlCol="0">
            <a:spAutoFit/>
          </a:bodyPr>
          <a:lstStyle/>
          <a:p>
            <a:pPr>
              <a:lnSpc>
                <a:spcPct val="80000"/>
              </a:lnSpc>
              <a:tabLst>
                <a:tab pos="982231" algn="l"/>
              </a:tabLst>
            </a:pPr>
            <a:r>
              <a:rPr lang="en-US" sz="1400" b="1" dirty="0">
                <a:solidFill>
                  <a:schemeClr val="accent1"/>
                </a:solidFill>
                <a:ea typeface="ＭＳ Ｐゴシック" charset="0"/>
                <a:cs typeface="ＭＳ Ｐゴシック" charset="0"/>
                <a:sym typeface="Helvetica" charset="0"/>
              </a:rPr>
              <a:t>Superconducting </a:t>
            </a:r>
            <a:r>
              <a:rPr lang="en-US" sz="1400" b="1" dirty="0" smtClean="0">
                <a:solidFill>
                  <a:schemeClr val="accent1"/>
                </a:solidFill>
                <a:ea typeface="ＭＳ Ｐゴシック" charset="0"/>
                <a:cs typeface="ＭＳ Ｐゴシック" charset="0"/>
                <a:sym typeface="Helvetica" charset="0"/>
              </a:rPr>
              <a:t>magnets: </a:t>
            </a:r>
            <a:endParaRPr lang="en-US" sz="1400" b="1" dirty="0">
              <a:solidFill>
                <a:schemeClr val="accent1"/>
              </a:solidFill>
              <a:ea typeface="ＭＳ Ｐゴシック" charset="0"/>
              <a:cs typeface="ＭＳ Ｐゴシック" charset="0"/>
              <a:sym typeface="Helvetica" charset="0"/>
            </a:endParaRPr>
          </a:p>
          <a:p>
            <a:pPr marL="285750" indent="-285750">
              <a:lnSpc>
                <a:spcPct val="80000"/>
              </a:lnSpc>
              <a:buFont typeface="Arial"/>
              <a:buChar char="•"/>
              <a:tabLst>
                <a:tab pos="982231" algn="l"/>
              </a:tabLst>
            </a:pPr>
            <a:r>
              <a:rPr lang="en-US" sz="1400" dirty="0">
                <a:ea typeface="ＭＳ Ｐゴシック" charset="0"/>
                <a:cs typeface="ＭＳ Ｐゴシック" charset="0"/>
                <a:sym typeface="Helvetica" charset="0"/>
              </a:rPr>
              <a:t>T = 1.9 </a:t>
            </a:r>
            <a:r>
              <a:rPr lang="en-US" sz="1400" dirty="0" smtClean="0">
                <a:ea typeface="ＭＳ Ｐゴシック" charset="0"/>
                <a:cs typeface="ＭＳ Ｐゴシック" charset="0"/>
                <a:sym typeface="Helvetica" charset="0"/>
              </a:rPr>
              <a:t>K</a:t>
            </a:r>
          </a:p>
          <a:p>
            <a:pPr marL="285750" indent="-285750">
              <a:lnSpc>
                <a:spcPct val="80000"/>
              </a:lnSpc>
              <a:buFont typeface="Arial"/>
              <a:buChar char="•"/>
              <a:tabLst>
                <a:tab pos="982231" algn="l"/>
              </a:tabLst>
            </a:pPr>
            <a:r>
              <a:rPr lang="en-US" sz="1400" dirty="0" smtClean="0">
                <a:ea typeface="ＭＳ Ｐゴシック" charset="0"/>
                <a:cs typeface="ＭＳ Ｐゴシック" charset="0"/>
                <a:sym typeface="Helvetica" charset="0"/>
              </a:rPr>
              <a:t>quench </a:t>
            </a:r>
            <a:r>
              <a:rPr lang="en-US" sz="1400" dirty="0">
                <a:ea typeface="ＭＳ Ｐゴシック" charset="0"/>
                <a:cs typeface="ＭＳ Ｐゴシック" charset="0"/>
                <a:sym typeface="Helvetica" charset="0"/>
              </a:rPr>
              <a:t>limit  </a:t>
            </a:r>
            <a:r>
              <a:rPr lang="en-US" sz="1400" dirty="0">
                <a:ea typeface="ＭＳ Ｐゴシック" charset="0"/>
                <a:cs typeface="Times"/>
                <a:sym typeface="Helvetica" charset="0"/>
              </a:rPr>
              <a:t>~</a:t>
            </a:r>
            <a:r>
              <a:rPr lang="en-US" sz="1400" dirty="0">
                <a:ea typeface="ＭＳ Ｐゴシック" charset="0"/>
                <a:cs typeface="ＭＳ Ｐゴシック" charset="0"/>
                <a:sym typeface="Helvetica" charset="0"/>
              </a:rPr>
              <a:t> </a:t>
            </a:r>
            <a:r>
              <a:rPr lang="en-US" sz="1400" b="1" dirty="0">
                <a:ea typeface="ＭＳ Ｐゴシック" charset="0"/>
                <a:cs typeface="ＭＳ Ｐゴシック" charset="0"/>
                <a:sym typeface="Helvetica" charset="0"/>
              </a:rPr>
              <a:t>15-50mJ/</a:t>
            </a:r>
            <a:r>
              <a:rPr lang="en-US" sz="1400" b="1" dirty="0" smtClean="0">
                <a:ea typeface="ＭＳ Ｐゴシック" charset="0"/>
                <a:cs typeface="ＭＳ Ｐゴシック" charset="0"/>
                <a:sym typeface="Helvetica" charset="0"/>
              </a:rPr>
              <a:t>cm</a:t>
            </a:r>
            <a:r>
              <a:rPr lang="en-US" sz="1400" b="1" baseline="32000" dirty="0" smtClean="0">
                <a:ea typeface="ＭＳ Ｐゴシック" charset="0"/>
                <a:cs typeface="ＭＳ Ｐゴシック" charset="0"/>
                <a:sym typeface="Helvetica" charset="0"/>
              </a:rPr>
              <a:t>3</a:t>
            </a:r>
          </a:p>
          <a:p>
            <a:pPr marL="285750" indent="-285750">
              <a:lnSpc>
                <a:spcPct val="80000"/>
              </a:lnSpc>
              <a:buFont typeface="Arial"/>
              <a:buChar char="•"/>
              <a:tabLst>
                <a:tab pos="982231" algn="l"/>
              </a:tabLst>
            </a:pPr>
            <a:r>
              <a:rPr lang="en-US" sz="1400" dirty="0">
                <a:ea typeface="ＭＳ Ｐゴシック" charset="0"/>
                <a:cs typeface="ＭＳ Ｐゴシック" charset="0"/>
                <a:sym typeface="Helvetica" charset="0"/>
              </a:rPr>
              <a:t>Aperture: r = 17/22 </a:t>
            </a:r>
            <a:r>
              <a:rPr lang="en-US" sz="1400" dirty="0" smtClean="0">
                <a:ea typeface="ＭＳ Ｐゴシック" charset="0"/>
                <a:cs typeface="ＭＳ Ｐゴシック" charset="0"/>
                <a:sym typeface="Helvetica" charset="0"/>
              </a:rPr>
              <a:t>mm</a:t>
            </a:r>
            <a:endParaRPr lang="en-US" sz="1400" dirty="0">
              <a:ea typeface="ＭＳ Ｐゴシック" charset="0"/>
              <a:cs typeface="ＭＳ Ｐゴシック" charset="0"/>
              <a:sym typeface="Helvetica" charset="0"/>
            </a:endParaRPr>
          </a:p>
        </p:txBody>
      </p:sp>
      <p:sp>
        <p:nvSpPr>
          <p:cNvPr id="10" name="TextBox 14"/>
          <p:cNvSpPr txBox="1"/>
          <p:nvPr/>
        </p:nvSpPr>
        <p:spPr>
          <a:xfrm>
            <a:off x="87648" y="1381460"/>
            <a:ext cx="2399247" cy="674031"/>
          </a:xfrm>
          <a:prstGeom prst="rect">
            <a:avLst/>
          </a:prstGeom>
          <a:noFill/>
        </p:spPr>
        <p:txBody>
          <a:bodyPr wrap="none" rtlCol="0">
            <a:spAutoFit/>
          </a:bodyPr>
          <a:lstStyle/>
          <a:p>
            <a:pPr>
              <a:lnSpc>
                <a:spcPct val="90000"/>
              </a:lnSpc>
              <a:tabLst>
                <a:tab pos="982231" algn="l"/>
              </a:tabLst>
            </a:pPr>
            <a:r>
              <a:rPr lang="en-US" sz="1400" b="1" dirty="0" smtClean="0">
                <a:solidFill>
                  <a:schemeClr val="accent1"/>
                </a:solidFill>
                <a:ea typeface="ＭＳ Ｐゴシック" charset="0"/>
                <a:cs typeface="ＭＳ Ｐゴシック" charset="0"/>
                <a:sym typeface="Helvetica" charset="0"/>
              </a:rPr>
              <a:t>Stored energy </a:t>
            </a:r>
            <a:r>
              <a:rPr lang="en-US" sz="1400" dirty="0" smtClean="0">
                <a:solidFill>
                  <a:schemeClr val="accent1"/>
                </a:solidFill>
                <a:ea typeface="ＭＳ Ｐゴシック" charset="0"/>
                <a:cs typeface="ＭＳ Ｐゴシック" charset="0"/>
                <a:sym typeface="Helvetica" charset="0"/>
              </a:rPr>
              <a:t>in the machine</a:t>
            </a:r>
            <a:r>
              <a:rPr lang="en-US" sz="1400" b="1" dirty="0" smtClean="0">
                <a:solidFill>
                  <a:schemeClr val="accent1"/>
                </a:solidFill>
                <a:ea typeface="ＭＳ Ｐゴシック" charset="0"/>
                <a:cs typeface="ＭＳ Ｐゴシック" charset="0"/>
                <a:sym typeface="Helvetica" charset="0"/>
              </a:rPr>
              <a:t>:</a:t>
            </a:r>
          </a:p>
          <a:p>
            <a:pPr marL="285750" indent="-285750">
              <a:lnSpc>
                <a:spcPct val="90000"/>
              </a:lnSpc>
              <a:buFont typeface="Arial"/>
              <a:buChar char="•"/>
              <a:tabLst>
                <a:tab pos="982231" algn="l"/>
              </a:tabLst>
            </a:pPr>
            <a:r>
              <a:rPr lang="en-US" sz="1400" dirty="0" smtClean="0">
                <a:solidFill>
                  <a:srgbClr val="000000"/>
                </a:solidFill>
                <a:ea typeface="ＭＳ Ｐゴシック" charset="0"/>
                <a:cs typeface="ＭＳ Ｐゴシック" charset="0"/>
                <a:sym typeface="Helvetica" charset="0"/>
              </a:rPr>
              <a:t>LHC 2016: </a:t>
            </a:r>
            <a:r>
              <a:rPr lang="en-US" sz="1400" b="1" dirty="0" smtClean="0">
                <a:solidFill>
                  <a:srgbClr val="000000"/>
                </a:solidFill>
                <a:ea typeface="ＭＳ Ｐゴシック" charset="0"/>
                <a:cs typeface="ＭＳ Ｐゴシック" charset="0"/>
                <a:sym typeface="Helvetica" charset="0"/>
              </a:rPr>
              <a:t>280 </a:t>
            </a:r>
            <a:r>
              <a:rPr lang="en-US" sz="1400" b="1" dirty="0">
                <a:solidFill>
                  <a:srgbClr val="000000"/>
                </a:solidFill>
                <a:ea typeface="ＭＳ Ｐゴシック" charset="0"/>
                <a:cs typeface="ＭＳ Ｐゴシック" charset="0"/>
                <a:sym typeface="Helvetica" charset="0"/>
              </a:rPr>
              <a:t>MJ</a:t>
            </a:r>
            <a:endParaRPr lang="en-US" sz="1400" dirty="0">
              <a:solidFill>
                <a:srgbClr val="000000"/>
              </a:solidFill>
              <a:ea typeface="ＭＳ Ｐゴシック" charset="0"/>
              <a:cs typeface="ＭＳ Ｐゴシック" charset="0"/>
              <a:sym typeface="Helvetica" charset="0"/>
            </a:endParaRPr>
          </a:p>
          <a:p>
            <a:pPr marL="285750" indent="-285750">
              <a:lnSpc>
                <a:spcPct val="90000"/>
              </a:lnSpc>
              <a:buFont typeface="Arial"/>
              <a:buChar char="•"/>
              <a:tabLst>
                <a:tab pos="982231" algn="l"/>
              </a:tabLst>
            </a:pPr>
            <a:r>
              <a:rPr lang="en-US" sz="1400" dirty="0">
                <a:solidFill>
                  <a:srgbClr val="000000"/>
                </a:solidFill>
                <a:ea typeface="ＭＳ Ｐゴシック" charset="0"/>
                <a:cs typeface="ＭＳ Ｐゴシック" charset="0"/>
                <a:sym typeface="Helvetica" charset="0"/>
              </a:rPr>
              <a:t>LHC design: </a:t>
            </a:r>
            <a:r>
              <a:rPr lang="en-US" sz="1400" b="1" dirty="0">
                <a:solidFill>
                  <a:srgbClr val="000000"/>
                </a:solidFill>
                <a:ea typeface="ＭＳ Ｐゴシック" charset="0"/>
                <a:cs typeface="ＭＳ Ｐゴシック" charset="0"/>
                <a:sym typeface="Helvetica" charset="0"/>
              </a:rPr>
              <a:t>360 </a:t>
            </a:r>
            <a:r>
              <a:rPr lang="en-US" sz="1400" b="1" dirty="0" smtClean="0">
                <a:solidFill>
                  <a:srgbClr val="000000"/>
                </a:solidFill>
                <a:ea typeface="ＭＳ Ｐゴシック" charset="0"/>
                <a:cs typeface="ＭＳ Ｐゴシック" charset="0"/>
                <a:sym typeface="Helvetica" charset="0"/>
              </a:rPr>
              <a:t>MJ</a:t>
            </a:r>
            <a:endParaRPr lang="en-US" sz="1400" dirty="0">
              <a:solidFill>
                <a:srgbClr val="000000"/>
              </a:solidFill>
              <a:ea typeface="ＭＳ Ｐゴシック" charset="0"/>
              <a:cs typeface="ＭＳ Ｐゴシック" charset="0"/>
              <a:sym typeface="Helvetica" charset="0"/>
            </a:endParaRPr>
          </a:p>
        </p:txBody>
      </p:sp>
      <p:sp>
        <p:nvSpPr>
          <p:cNvPr id="13" name="TextBox 9"/>
          <p:cNvSpPr txBox="1"/>
          <p:nvPr/>
        </p:nvSpPr>
        <p:spPr>
          <a:xfrm>
            <a:off x="3793914" y="1070920"/>
            <a:ext cx="5135701" cy="326243"/>
          </a:xfrm>
          <a:prstGeom prst="rect">
            <a:avLst/>
          </a:prstGeom>
          <a:noFill/>
        </p:spPr>
        <p:txBody>
          <a:bodyPr wrap="none" rtlCol="0">
            <a:spAutoFit/>
          </a:bodyPr>
          <a:lstStyle/>
          <a:p>
            <a:pPr>
              <a:lnSpc>
                <a:spcPct val="80000"/>
              </a:lnSpc>
              <a:tabLst>
                <a:tab pos="982231" algn="l"/>
              </a:tabLst>
            </a:pPr>
            <a:r>
              <a:rPr lang="en-US" sz="1900" b="1" dirty="0">
                <a:solidFill>
                  <a:schemeClr val="accent3"/>
                </a:solidFill>
                <a:ea typeface="ＭＳ Ｐゴシック" charset="0"/>
                <a:cs typeface="ＭＳ Ｐゴシック" charset="0"/>
                <a:sym typeface="Helvetica" charset="0"/>
              </a:rPr>
              <a:t>Factor </a:t>
            </a:r>
            <a:r>
              <a:rPr lang="en-US" sz="1900" b="1" dirty="0">
                <a:solidFill>
                  <a:schemeClr val="accent3"/>
                </a:solidFill>
                <a:ea typeface="ＭＳ Ｐゴシック" charset="0"/>
                <a:cs typeface="Times"/>
                <a:sym typeface="Helvetica" charset="0"/>
              </a:rPr>
              <a:t>~</a:t>
            </a:r>
            <a:r>
              <a:rPr lang="en-US" sz="1900" b="1" dirty="0" smtClean="0">
                <a:solidFill>
                  <a:schemeClr val="accent3"/>
                </a:solidFill>
                <a:ea typeface="ＭＳ Ｐゴシック" charset="0"/>
                <a:cs typeface="ＭＳ Ｐゴシック" charset="0"/>
                <a:sym typeface="Helvetica" charset="0"/>
              </a:rPr>
              <a:t> 10</a:t>
            </a:r>
            <a:r>
              <a:rPr lang="en-US" sz="1900" b="1" baseline="32000" dirty="0" smtClean="0">
                <a:solidFill>
                  <a:schemeClr val="accent3"/>
                </a:solidFill>
                <a:ea typeface="ＭＳ Ｐゴシック" charset="0"/>
                <a:cs typeface="ＭＳ Ｐゴシック" charset="0"/>
                <a:sym typeface="Helvetica" charset="0"/>
              </a:rPr>
              <a:t>9</a:t>
            </a:r>
            <a:r>
              <a:rPr lang="en-US" sz="1900" b="1" dirty="0" smtClean="0">
                <a:solidFill>
                  <a:schemeClr val="accent3"/>
                </a:solidFill>
                <a:ea typeface="ＭＳ Ｐゴシック" charset="0"/>
                <a:cs typeface="ＭＳ Ｐゴシック" charset="0"/>
                <a:sym typeface="Helvetica" charset="0"/>
              </a:rPr>
              <a:t>-10</a:t>
            </a:r>
            <a:r>
              <a:rPr lang="en-US" sz="1900" b="1" baseline="32000" dirty="0" smtClean="0">
                <a:solidFill>
                  <a:schemeClr val="accent3"/>
                </a:solidFill>
                <a:ea typeface="ＭＳ Ｐゴシック" charset="0"/>
                <a:cs typeface="ＭＳ Ｐゴシック" charset="0"/>
                <a:sym typeface="Helvetica" charset="0"/>
              </a:rPr>
              <a:t>10 </a:t>
            </a:r>
            <a:r>
              <a:rPr lang="en-US" sz="1900" i="1" dirty="0" smtClean="0">
                <a:ea typeface="Wingdings"/>
                <a:cs typeface="Wingdings"/>
                <a:sym typeface="Wingdings"/>
              </a:rPr>
              <a:t> Collimation system is needed!</a:t>
            </a:r>
            <a:endParaRPr lang="en-US" sz="1900" b="1" dirty="0">
              <a:solidFill>
                <a:schemeClr val="accent3"/>
              </a:solidFill>
              <a:ea typeface="ＭＳ Ｐゴシック" charset="0"/>
              <a:cs typeface="ＭＳ Ｐゴシック" charset="0"/>
              <a:sym typeface="Helvetica" charset="0"/>
            </a:endParaRPr>
          </a:p>
        </p:txBody>
      </p:sp>
      <p:sp>
        <p:nvSpPr>
          <p:cNvPr id="19" name="CasellaDiTesto 18"/>
          <p:cNvSpPr txBox="1"/>
          <p:nvPr/>
        </p:nvSpPr>
        <p:spPr>
          <a:xfrm>
            <a:off x="4447635" y="1786036"/>
            <a:ext cx="4696365" cy="3170099"/>
          </a:xfrm>
          <a:prstGeom prst="rect">
            <a:avLst/>
          </a:prstGeom>
          <a:noFill/>
        </p:spPr>
        <p:txBody>
          <a:bodyPr wrap="square" rtlCol="0">
            <a:spAutoFit/>
          </a:bodyPr>
          <a:lstStyle/>
          <a:p>
            <a:r>
              <a:rPr lang="en-GB" sz="1600" dirty="0" smtClean="0"/>
              <a:t>For the HL-LHC is foreseen:</a:t>
            </a:r>
          </a:p>
          <a:p>
            <a:pPr marL="285750" indent="-285750">
              <a:buClr>
                <a:schemeClr val="accent3"/>
              </a:buClr>
              <a:buFont typeface="Arial" charset="0"/>
              <a:buChar char="•"/>
            </a:pPr>
            <a:r>
              <a:rPr lang="en-GB" sz="1600" dirty="0" smtClean="0"/>
              <a:t>Increased beam stored energy: 362MJ → 700MJ at 7 TeV </a:t>
            </a:r>
          </a:p>
          <a:p>
            <a:pPr lvl="1">
              <a:buClr>
                <a:schemeClr val="accent3"/>
              </a:buClr>
            </a:pPr>
            <a:r>
              <a:rPr lang="en-GB" sz="1400" i="1" dirty="0" smtClean="0"/>
              <a:t>Collimation cleaning versus quench limits of superconducting magnets</a:t>
            </a:r>
            <a:endParaRPr lang="en-GB" sz="1600" dirty="0" smtClean="0"/>
          </a:p>
          <a:p>
            <a:pPr marL="285750" indent="-285750">
              <a:buClr>
                <a:schemeClr val="accent3"/>
              </a:buClr>
              <a:buFont typeface="Arial" charset="0"/>
              <a:buChar char="•"/>
            </a:pPr>
            <a:r>
              <a:rPr lang="en-GB" sz="1600" dirty="0" smtClean="0"/>
              <a:t>Larger bunch intensity (</a:t>
            </a:r>
            <a:r>
              <a:rPr lang="en-GB" sz="1600" dirty="0" err="1" smtClean="0"/>
              <a:t>I</a:t>
            </a:r>
            <a:r>
              <a:rPr lang="en-GB" sz="1600" baseline="-25000" dirty="0" err="1" smtClean="0"/>
              <a:t>b</a:t>
            </a:r>
            <a:r>
              <a:rPr lang="en-GB" sz="1600" dirty="0" smtClean="0"/>
              <a:t>=2.3x10</a:t>
            </a:r>
            <a:r>
              <a:rPr lang="en-GB" sz="1600" baseline="30000" dirty="0" smtClean="0"/>
              <a:t>11</a:t>
            </a:r>
            <a:r>
              <a:rPr lang="en-GB" sz="1600" dirty="0" smtClean="0"/>
              <a:t>p) in smaller </a:t>
            </a:r>
            <a:r>
              <a:rPr lang="en-GB" sz="1600" dirty="0" err="1" smtClean="0"/>
              <a:t>emittance</a:t>
            </a:r>
            <a:r>
              <a:rPr lang="en-GB" sz="1600" dirty="0" smtClean="0"/>
              <a:t> (2.0 </a:t>
            </a:r>
            <a:r>
              <a:rPr lang="en-GB" sz="1600" dirty="0" err="1" smtClean="0"/>
              <a:t>μm</a:t>
            </a:r>
            <a:r>
              <a:rPr lang="en-GB" sz="1600" dirty="0" smtClean="0"/>
              <a:t>)</a:t>
            </a:r>
          </a:p>
          <a:p>
            <a:pPr lvl="1">
              <a:buClr>
                <a:schemeClr val="accent3"/>
              </a:buClr>
            </a:pPr>
            <a:r>
              <a:rPr lang="en-GB" sz="1400" i="1" dirty="0" smtClean="0"/>
              <a:t>Collimation impedance versus beam stability</a:t>
            </a:r>
          </a:p>
          <a:p>
            <a:pPr marL="285750" indent="-285750">
              <a:buClr>
                <a:schemeClr val="accent3"/>
              </a:buClr>
              <a:buFont typeface="Arial" charset="0"/>
              <a:buChar char="•"/>
            </a:pPr>
            <a:r>
              <a:rPr lang="en-GB" sz="1600" dirty="0" smtClean="0"/>
              <a:t>Operational efficiency is a must for HL-LHC! 	</a:t>
            </a:r>
            <a:r>
              <a:rPr lang="en-GB" sz="1400" i="1" dirty="0" smtClean="0"/>
              <a:t>Collimators: high precision devices that must work in 	high radiation environment</a:t>
            </a:r>
          </a:p>
          <a:p>
            <a:pPr marL="285750" indent="-285750">
              <a:buClr>
                <a:schemeClr val="accent3"/>
              </a:buClr>
              <a:buFont typeface="Arial" charset="0"/>
              <a:buChar char="•"/>
            </a:pPr>
            <a:r>
              <a:rPr lang="en-GB" sz="1600" dirty="0" smtClean="0"/>
              <a:t>Upgraded ion performance (6 x 10</a:t>
            </a:r>
            <a:r>
              <a:rPr lang="en-GB" sz="1600" baseline="30000" dirty="0" smtClean="0"/>
              <a:t>27</a:t>
            </a:r>
            <a:r>
              <a:rPr lang="en-GB" sz="1600" dirty="0" smtClean="0"/>
              <a:t>cm</a:t>
            </a:r>
            <a:r>
              <a:rPr lang="en-GB" sz="1600" baseline="30000" dirty="0" smtClean="0"/>
              <a:t>-2</a:t>
            </a:r>
            <a:r>
              <a:rPr lang="en-GB" sz="1600" dirty="0" smtClean="0"/>
              <a:t>s</a:t>
            </a:r>
            <a:r>
              <a:rPr lang="en-GB" sz="1600" baseline="30000" dirty="0" smtClean="0"/>
              <a:t>-1</a:t>
            </a:r>
            <a:r>
              <a:rPr lang="en-GB" sz="1600" dirty="0" smtClean="0"/>
              <a:t>, i.e. 6 x nominal)</a:t>
            </a:r>
            <a:endParaRPr lang="en-GB" sz="1600" dirty="0"/>
          </a:p>
        </p:txBody>
      </p:sp>
      <p:sp>
        <p:nvSpPr>
          <p:cNvPr id="11" name="Freccia destra con strisce 10"/>
          <p:cNvSpPr/>
          <p:nvPr/>
        </p:nvSpPr>
        <p:spPr>
          <a:xfrm>
            <a:off x="2779963" y="949230"/>
            <a:ext cx="928911" cy="569575"/>
          </a:xfrm>
          <a:prstGeom prst="stripedRightArrow">
            <a:avLst>
              <a:gd name="adj1" fmla="val 67978"/>
              <a:gd name="adj2" fmla="val 5000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7818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9"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a:t>
            </a:r>
            <a:endParaRPr lang="en-US" dirty="0"/>
          </a:p>
        </p:txBody>
      </p:sp>
      <p:sp>
        <p:nvSpPr>
          <p:cNvPr id="3" name="Content Placeholder 2"/>
          <p:cNvSpPr>
            <a:spLocks noGrp="1"/>
          </p:cNvSpPr>
          <p:nvPr>
            <p:ph idx="1"/>
          </p:nvPr>
        </p:nvSpPr>
        <p:spPr>
          <a:xfrm>
            <a:off x="230736" y="959633"/>
            <a:ext cx="3741508" cy="3697824"/>
          </a:xfrm>
        </p:spPr>
        <p:txBody>
          <a:bodyPr>
            <a:normAutofit fontScale="92500" lnSpcReduction="20000"/>
          </a:bodyPr>
          <a:lstStyle/>
          <a:p>
            <a:pPr>
              <a:buClr>
                <a:schemeClr val="accent3"/>
              </a:buClr>
              <a:buFont typeface="Courier New"/>
              <a:buChar char="o"/>
            </a:pPr>
            <a:r>
              <a:rPr lang="en-US" dirty="0">
                <a:solidFill>
                  <a:schemeClr val="bg1">
                    <a:lumMod val="65000"/>
                  </a:schemeClr>
                </a:solidFill>
              </a:rPr>
              <a:t>Introduction</a:t>
            </a:r>
          </a:p>
          <a:p>
            <a:pPr>
              <a:buClr>
                <a:schemeClr val="accent3"/>
              </a:buClr>
              <a:buFont typeface="Courier New"/>
              <a:buChar char="o"/>
            </a:pPr>
            <a:r>
              <a:rPr lang="en-US" dirty="0" smtClean="0"/>
              <a:t>Hadron beam collimation</a:t>
            </a:r>
          </a:p>
          <a:p>
            <a:pPr lvl="1">
              <a:buClr>
                <a:schemeClr val="accent3"/>
              </a:buClr>
              <a:buFont typeface="Arial"/>
              <a:buChar char="•"/>
            </a:pPr>
            <a:r>
              <a:rPr lang="en-US" sz="1600" dirty="0" smtClean="0"/>
              <a:t>collimation system</a:t>
            </a:r>
          </a:p>
          <a:p>
            <a:pPr lvl="1">
              <a:buClr>
                <a:schemeClr val="accent3"/>
              </a:buClr>
              <a:buFont typeface="Arial"/>
              <a:buChar char="•"/>
            </a:pPr>
            <a:r>
              <a:rPr lang="en-US" sz="1600" dirty="0" smtClean="0"/>
              <a:t>crystal-assisted collimation</a:t>
            </a:r>
          </a:p>
          <a:p>
            <a:pPr>
              <a:buClr>
                <a:schemeClr val="accent3"/>
              </a:buClr>
              <a:buFont typeface="Courier New"/>
              <a:buChar char="o"/>
            </a:pPr>
            <a:r>
              <a:rPr lang="en-US" dirty="0" smtClean="0">
                <a:solidFill>
                  <a:schemeClr val="bg1">
                    <a:lumMod val="65000"/>
                  </a:schemeClr>
                </a:solidFill>
              </a:rPr>
              <a:t>Scope of my PhD</a:t>
            </a:r>
          </a:p>
          <a:p>
            <a:pPr>
              <a:buClr>
                <a:schemeClr val="accent3"/>
              </a:buClr>
              <a:buFont typeface="Courier New"/>
              <a:buChar char="o"/>
            </a:pPr>
            <a:r>
              <a:rPr lang="en-US" dirty="0" smtClean="0">
                <a:solidFill>
                  <a:schemeClr val="bg1">
                    <a:lumMod val="65000"/>
                  </a:schemeClr>
                </a:solidFill>
              </a:rPr>
              <a:t>Experimental results LHC</a:t>
            </a:r>
          </a:p>
          <a:p>
            <a:pPr lvl="1">
              <a:buClr>
                <a:srgbClr val="E2751D"/>
              </a:buClr>
              <a:buFont typeface="Arial"/>
              <a:buChar char="•"/>
            </a:pPr>
            <a:r>
              <a:rPr lang="en-US" sz="1600" dirty="0" smtClean="0">
                <a:solidFill>
                  <a:schemeClr val="bg1">
                    <a:lumMod val="65000"/>
                  </a:schemeClr>
                </a:solidFill>
              </a:rPr>
              <a:t>Protons tests</a:t>
            </a:r>
          </a:p>
          <a:p>
            <a:pPr lvl="1">
              <a:buClr>
                <a:srgbClr val="E2751D"/>
              </a:buClr>
              <a:buFont typeface="Arial"/>
              <a:buChar char="•"/>
            </a:pPr>
            <a:r>
              <a:rPr lang="en-US" sz="1600" dirty="0" smtClean="0">
                <a:solidFill>
                  <a:schemeClr val="bg1">
                    <a:lumMod val="65000"/>
                  </a:schemeClr>
                </a:solidFill>
              </a:rPr>
              <a:t>Ions tests</a:t>
            </a:r>
          </a:p>
          <a:p>
            <a:pPr>
              <a:buClr>
                <a:schemeClr val="accent3"/>
              </a:buClr>
              <a:buFont typeface="Courier New"/>
              <a:buChar char="o"/>
            </a:pPr>
            <a:r>
              <a:rPr lang="en-US" dirty="0" smtClean="0">
                <a:solidFill>
                  <a:schemeClr val="bg1">
                    <a:lumMod val="65000"/>
                  </a:schemeClr>
                </a:solidFill>
              </a:rPr>
              <a:t>Simulations and semi-analytical studies</a:t>
            </a:r>
          </a:p>
          <a:p>
            <a:pPr lvl="1">
              <a:buClr>
                <a:srgbClr val="E2751D"/>
              </a:buClr>
              <a:buFont typeface="Arial"/>
              <a:buChar char="•"/>
            </a:pPr>
            <a:r>
              <a:rPr lang="en-US" sz="1600" dirty="0" smtClean="0">
                <a:solidFill>
                  <a:schemeClr val="bg1">
                    <a:lumMod val="65000"/>
                  </a:schemeClr>
                </a:solidFill>
              </a:rPr>
              <a:t>B2 installation </a:t>
            </a:r>
          </a:p>
          <a:p>
            <a:pPr lvl="1">
              <a:buClr>
                <a:srgbClr val="E2751D"/>
              </a:buClr>
              <a:buFont typeface="Arial"/>
              <a:buChar char="•"/>
            </a:pPr>
            <a:r>
              <a:rPr lang="en-US" sz="1600" dirty="0" smtClean="0">
                <a:solidFill>
                  <a:schemeClr val="bg1">
                    <a:lumMod val="65000"/>
                  </a:schemeClr>
                </a:solidFill>
              </a:rPr>
              <a:t>Energy </a:t>
            </a:r>
            <a:r>
              <a:rPr lang="en-US" sz="1600" dirty="0">
                <a:solidFill>
                  <a:schemeClr val="bg1">
                    <a:lumMod val="65000"/>
                  </a:schemeClr>
                </a:solidFill>
              </a:rPr>
              <a:t>ramp </a:t>
            </a:r>
            <a:r>
              <a:rPr lang="en-US" sz="1600" dirty="0" smtClean="0">
                <a:solidFill>
                  <a:schemeClr val="bg1">
                    <a:lumMod val="65000"/>
                  </a:schemeClr>
                </a:solidFill>
              </a:rPr>
              <a:t>functions</a:t>
            </a:r>
          </a:p>
          <a:p>
            <a:pPr lvl="1">
              <a:buClr>
                <a:srgbClr val="E2751D"/>
              </a:buClr>
              <a:buFont typeface="Arial"/>
              <a:buChar char="•"/>
            </a:pPr>
            <a:r>
              <a:rPr lang="en-US" sz="1600" dirty="0" smtClean="0">
                <a:solidFill>
                  <a:schemeClr val="bg1">
                    <a:lumMod val="65000"/>
                  </a:schemeClr>
                </a:solidFill>
              </a:rPr>
              <a:t>LHC </a:t>
            </a:r>
            <a:r>
              <a:rPr lang="en-US" sz="1600" dirty="0">
                <a:solidFill>
                  <a:schemeClr val="bg1">
                    <a:lumMod val="65000"/>
                  </a:schemeClr>
                </a:solidFill>
              </a:rPr>
              <a:t>&amp; SPS </a:t>
            </a:r>
            <a:r>
              <a:rPr lang="en-US" sz="1600" dirty="0" smtClean="0">
                <a:solidFill>
                  <a:schemeClr val="bg1">
                    <a:lumMod val="65000"/>
                  </a:schemeClr>
                </a:solidFill>
              </a:rPr>
              <a:t>simulation</a:t>
            </a:r>
          </a:p>
          <a:p>
            <a:pPr>
              <a:buClr>
                <a:schemeClr val="accent3"/>
              </a:buClr>
              <a:buFont typeface="Courier New"/>
              <a:buChar char="o"/>
            </a:pPr>
            <a:r>
              <a:rPr lang="en-US" dirty="0" smtClean="0">
                <a:solidFill>
                  <a:schemeClr val="bg1">
                    <a:lumMod val="65000"/>
                  </a:schemeClr>
                </a:solidFill>
              </a:rPr>
              <a:t>Conclusion </a:t>
            </a:r>
          </a:p>
        </p:txBody>
      </p:sp>
      <p:sp>
        <p:nvSpPr>
          <p:cNvPr id="4" name="Footer Placeholder 3"/>
          <p:cNvSpPr>
            <a:spLocks noGrp="1"/>
          </p:cNvSpPr>
          <p:nvPr>
            <p:ph type="ftr" sz="quarter" idx="11"/>
          </p:nvPr>
        </p:nvSpPr>
        <p:spPr/>
        <p:txBody>
          <a:bodyPr/>
          <a:lstStyle/>
          <a:p>
            <a:r>
              <a:rPr lang="en-US" dirty="0" smtClean="0"/>
              <a:t>R. Rossi - Crystal-assisted Collimation</a:t>
            </a:r>
            <a:endParaRPr lang="en-US" dirty="0"/>
          </a:p>
        </p:txBody>
      </p:sp>
      <p:sp>
        <p:nvSpPr>
          <p:cNvPr id="5" name="Slide Number Placeholder 4"/>
          <p:cNvSpPr>
            <a:spLocks noGrp="1"/>
          </p:cNvSpPr>
          <p:nvPr>
            <p:ph type="sldNum" sz="quarter" idx="12"/>
          </p:nvPr>
        </p:nvSpPr>
        <p:spPr/>
        <p:txBody>
          <a:bodyPr/>
          <a:lstStyle/>
          <a:p>
            <a:fld id="{2066355A-084C-D24E-9AD2-7E4FC41EA627}" type="slidenum">
              <a:rPr lang="en-US" smtClean="0"/>
              <a:pPr/>
              <a:t>5</a:t>
            </a:fld>
            <a:endParaRPr lang="en-US" dirty="0"/>
          </a:p>
        </p:txBody>
      </p:sp>
      <p:sp>
        <p:nvSpPr>
          <p:cNvPr id="6" name="Date Placeholder 5"/>
          <p:cNvSpPr>
            <a:spLocks noGrp="1"/>
          </p:cNvSpPr>
          <p:nvPr>
            <p:ph type="dt" sz="half" idx="10"/>
          </p:nvPr>
        </p:nvSpPr>
        <p:spPr/>
        <p:txBody>
          <a:bodyPr/>
          <a:lstStyle/>
          <a:p>
            <a:r>
              <a:rPr lang="it-IT" dirty="0" smtClean="0"/>
              <a:t>18/10/2016</a:t>
            </a:r>
            <a:endParaRPr lang="en-US" dirty="0"/>
          </a:p>
        </p:txBody>
      </p:sp>
      <p:pic>
        <p:nvPicPr>
          <p:cNvPr id="7" name="Picture 6" descr="20140224_192827_resize.jpg"/>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3956538" y="959632"/>
            <a:ext cx="4930433" cy="3697825"/>
          </a:xfrm>
          <a:prstGeom prst="rect">
            <a:avLst/>
          </a:prstGeom>
          <a:effectLst/>
        </p:spPr>
      </p:pic>
    </p:spTree>
    <p:extLst>
      <p:ext uri="{BB962C8B-B14F-4D97-AF65-F5344CB8AC3E}">
        <p14:creationId xmlns:p14="http://schemas.microsoft.com/office/powerpoint/2010/main" val="20040777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Collimation System @ LHC</a:t>
            </a:r>
            <a:endParaRPr lang="en-GB" dirty="0"/>
          </a:p>
        </p:txBody>
      </p:sp>
      <p:sp>
        <p:nvSpPr>
          <p:cNvPr id="4" name="Date Placeholder 3"/>
          <p:cNvSpPr>
            <a:spLocks noGrp="1"/>
          </p:cNvSpPr>
          <p:nvPr>
            <p:ph type="dt" sz="half" idx="10"/>
          </p:nvPr>
        </p:nvSpPr>
        <p:spPr/>
        <p:txBody>
          <a:bodyPr/>
          <a:lstStyle/>
          <a:p>
            <a:r>
              <a:rPr lang="it-IT" smtClean="0"/>
              <a:t>18/10/2016</a:t>
            </a:r>
            <a:endParaRPr lang="en-US"/>
          </a:p>
        </p:txBody>
      </p:sp>
      <p:sp>
        <p:nvSpPr>
          <p:cNvPr id="5" name="Footer Placeholder 4"/>
          <p:cNvSpPr>
            <a:spLocks noGrp="1"/>
          </p:cNvSpPr>
          <p:nvPr>
            <p:ph type="ftr" sz="quarter" idx="11"/>
          </p:nvPr>
        </p:nvSpPr>
        <p:spPr/>
        <p:txBody>
          <a:bodyPr/>
          <a:lstStyle/>
          <a:p>
            <a:r>
              <a:rPr lang="en-US" smtClean="0"/>
              <a:t>R. Rossi - Crystal-assisted Collimation</a:t>
            </a:r>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pPr/>
              <a:t>6</a:t>
            </a:fld>
            <a:endParaRPr lang="en-US"/>
          </a:p>
        </p:txBody>
      </p:sp>
      <p:pic>
        <p:nvPicPr>
          <p:cNvPr id="91" name="Picture 6"/>
          <p:cNvPicPr>
            <a:picLocks noChangeAspect="1"/>
          </p:cNvPicPr>
          <p:nvPr/>
        </p:nvPicPr>
        <p:blipFill>
          <a:blip r:embed="rId3"/>
          <a:stretch>
            <a:fillRect/>
          </a:stretch>
        </p:blipFill>
        <p:spPr>
          <a:xfrm>
            <a:off x="1" y="627246"/>
            <a:ext cx="6238430" cy="1741072"/>
          </a:xfrm>
          <a:prstGeom prst="rect">
            <a:avLst/>
          </a:prstGeom>
        </p:spPr>
      </p:pic>
      <p:sp>
        <p:nvSpPr>
          <p:cNvPr id="85" name="CasellaDiTesto 84"/>
          <p:cNvSpPr txBox="1"/>
          <p:nvPr/>
        </p:nvSpPr>
        <p:spPr>
          <a:xfrm>
            <a:off x="6033330" y="627247"/>
            <a:ext cx="3110669" cy="2769989"/>
          </a:xfrm>
          <a:prstGeom prst="rect">
            <a:avLst/>
          </a:prstGeom>
          <a:noFill/>
        </p:spPr>
        <p:txBody>
          <a:bodyPr wrap="square" rtlCol="0">
            <a:spAutoFit/>
          </a:bodyPr>
          <a:lstStyle/>
          <a:p>
            <a:pPr marL="381000" indent="-381000">
              <a:spcBef>
                <a:spcPts val="1200"/>
              </a:spcBef>
              <a:buSzPct val="56000"/>
              <a:buBlip>
                <a:blip r:embed="rId4"/>
              </a:buBlip>
            </a:pPr>
            <a:r>
              <a:rPr lang="en-US" sz="1400" b="1" dirty="0">
                <a:solidFill>
                  <a:schemeClr val="accent1"/>
                </a:solidFill>
                <a:ea typeface="ＭＳ Ｐゴシック" charset="0"/>
                <a:sym typeface="Helvetica" charset="0"/>
              </a:rPr>
              <a:t>Halo cleaning</a:t>
            </a:r>
            <a:r>
              <a:rPr lang="en-US" sz="1400" dirty="0">
                <a:ea typeface="ＭＳ Ｐゴシック" charset="0"/>
                <a:sym typeface="Helvetica" charset="0"/>
              </a:rPr>
              <a:t>: reduce the risk of magnet quenches</a:t>
            </a:r>
          </a:p>
          <a:p>
            <a:pPr marL="381000" indent="-381000">
              <a:spcBef>
                <a:spcPts val="1200"/>
              </a:spcBef>
              <a:buSzPct val="56000"/>
              <a:buBlip>
                <a:blip r:embed="rId4"/>
              </a:buBlip>
            </a:pPr>
            <a:r>
              <a:rPr lang="en-US" sz="1400" b="1" dirty="0">
                <a:solidFill>
                  <a:srgbClr val="2C7C9F"/>
                </a:solidFill>
                <a:ea typeface="ＭＳ Ｐゴシック" charset="0"/>
                <a:sym typeface="Helvetica" charset="0"/>
              </a:rPr>
              <a:t>Concentration of losses/activation</a:t>
            </a:r>
            <a:r>
              <a:rPr lang="en-US" sz="1400" dirty="0">
                <a:solidFill>
                  <a:srgbClr val="2C7C9F"/>
                </a:solidFill>
                <a:ea typeface="ＭＳ Ｐゴシック" charset="0"/>
                <a:sym typeface="Helvetica" charset="0"/>
              </a:rPr>
              <a:t> </a:t>
            </a:r>
            <a:r>
              <a:rPr lang="en-US" sz="1400" dirty="0">
                <a:ea typeface="ＭＳ Ｐゴシック" charset="0"/>
                <a:sym typeface="Helvetica" charset="0"/>
              </a:rPr>
              <a:t>in controlled areas</a:t>
            </a:r>
            <a:br>
              <a:rPr lang="en-US" sz="1400" dirty="0">
                <a:ea typeface="ＭＳ Ｐゴシック" charset="0"/>
                <a:sym typeface="Helvetica" charset="0"/>
              </a:rPr>
            </a:br>
            <a:r>
              <a:rPr lang="en-US" sz="1400" i="1" dirty="0">
                <a:ea typeface="ＭＳ Ｐゴシック" charset="0"/>
                <a:sym typeface="Helvetica" charset="0"/>
              </a:rPr>
              <a:t>Avoid many hot locations around the 27km-long tunnel</a:t>
            </a:r>
            <a:endParaRPr lang="en-US" sz="1400" dirty="0">
              <a:ea typeface="ＭＳ Ｐゴシック" charset="0"/>
              <a:sym typeface="Helvetica" charset="0"/>
            </a:endParaRPr>
          </a:p>
          <a:p>
            <a:pPr marL="381000" indent="-381000">
              <a:spcBef>
                <a:spcPts val="1200"/>
              </a:spcBef>
              <a:buSzPct val="56000"/>
              <a:buBlip>
                <a:blip r:embed="rId4"/>
              </a:buBlip>
            </a:pPr>
            <a:r>
              <a:rPr lang="en-US" sz="1400" dirty="0">
                <a:ea typeface="ＭＳ Ｐゴシック" charset="0"/>
                <a:cs typeface="ＭＳ Ｐゴシック" charset="0"/>
                <a:sym typeface="Helvetica" charset="0"/>
              </a:rPr>
              <a:t>Optimize </a:t>
            </a:r>
            <a:r>
              <a:rPr lang="en-US" sz="1400" b="1" dirty="0">
                <a:solidFill>
                  <a:srgbClr val="2C7C9F"/>
                </a:solidFill>
                <a:ea typeface="ＭＳ Ｐゴシック" charset="0"/>
                <a:cs typeface="ＭＳ Ｐゴシック" charset="0"/>
                <a:sym typeface="Helvetica" charset="0"/>
              </a:rPr>
              <a:t>background</a:t>
            </a:r>
            <a:r>
              <a:rPr lang="en-US" sz="1400" dirty="0">
                <a:ea typeface="ＭＳ Ｐゴシック" charset="0"/>
                <a:cs typeface="ＭＳ Ｐゴシック" charset="0"/>
                <a:sym typeface="Helvetica" charset="0"/>
              </a:rPr>
              <a:t> in the experiments</a:t>
            </a:r>
            <a:br>
              <a:rPr lang="en-US" sz="1400" dirty="0">
                <a:ea typeface="ＭＳ Ｐゴシック" charset="0"/>
                <a:cs typeface="ＭＳ Ｐゴシック" charset="0"/>
                <a:sym typeface="Helvetica" charset="0"/>
              </a:rPr>
            </a:br>
            <a:r>
              <a:rPr lang="en-US" sz="1400" i="1" dirty="0">
                <a:ea typeface="ＭＳ Ｐゴシック" charset="0"/>
                <a:cs typeface="ＭＳ Ｐゴシック" charset="0"/>
                <a:sym typeface="Helvetica" charset="0"/>
              </a:rPr>
              <a:t>Minimize the impact of halo losses on (no big issue for the LHC)</a:t>
            </a:r>
            <a:endParaRPr lang="en-US" sz="1400" dirty="0">
              <a:ea typeface="ＭＳ Ｐゴシック" charset="0"/>
              <a:cs typeface="ＭＳ Ｐゴシック" charset="0"/>
              <a:sym typeface="Helvetica" charset="0"/>
            </a:endParaRPr>
          </a:p>
          <a:p>
            <a:endParaRPr lang="en-GB" sz="1400" dirty="0"/>
          </a:p>
        </p:txBody>
      </p:sp>
      <p:pic>
        <p:nvPicPr>
          <p:cNvPr id="94" name="Picture 1" descr="CollimationLayout2015_SR.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02" y="2466785"/>
            <a:ext cx="2481962" cy="2347035"/>
          </a:xfrm>
          <a:prstGeom prst="rect">
            <a:avLst/>
          </a:prstGeom>
        </p:spPr>
      </p:pic>
      <p:grpSp>
        <p:nvGrpSpPr>
          <p:cNvPr id="95" name="Group 89"/>
          <p:cNvGrpSpPr/>
          <p:nvPr/>
        </p:nvGrpSpPr>
        <p:grpSpPr>
          <a:xfrm>
            <a:off x="2618334" y="2500969"/>
            <a:ext cx="3440630" cy="2347035"/>
            <a:chOff x="1406426" y="1000125"/>
            <a:chExt cx="6375797" cy="5331023"/>
          </a:xfrm>
        </p:grpSpPr>
        <p:pic>
          <p:nvPicPr>
            <p:cNvPr id="96"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406426" y="1000125"/>
              <a:ext cx="6375797" cy="53310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97" name="Rectangle 3"/>
            <p:cNvSpPr>
              <a:spLocks/>
            </p:cNvSpPr>
            <p:nvPr/>
          </p:nvSpPr>
          <p:spPr bwMode="auto">
            <a:xfrm rot="16200000">
              <a:off x="289069" y="3450061"/>
              <a:ext cx="2515755" cy="260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r>
                <a:rPr lang="en-US" sz="1200" i="1" dirty="0">
                  <a:solidFill>
                    <a:srgbClr val="FFFFFF"/>
                  </a:solidFill>
                  <a:latin typeface="Helvetica" charset="0"/>
                  <a:ea typeface="ＭＳ Ｐゴシック" charset="0"/>
                  <a:sym typeface="Helvetica" charset="0"/>
                </a:rPr>
                <a:t>Collimator gap [ mm ]</a:t>
              </a:r>
            </a:p>
          </p:txBody>
        </p:sp>
        <p:sp>
          <p:nvSpPr>
            <p:cNvPr id="98" name="Rectangle 4"/>
            <p:cNvSpPr>
              <a:spLocks/>
            </p:cNvSpPr>
            <p:nvPr/>
          </p:nvSpPr>
          <p:spPr bwMode="auto">
            <a:xfrm>
              <a:off x="2023946" y="1374179"/>
              <a:ext cx="1057501" cy="419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r>
                <a:rPr lang="en-US" sz="1200" i="1" dirty="0">
                  <a:solidFill>
                    <a:srgbClr val="FFFFFF"/>
                  </a:solidFill>
                  <a:latin typeface="Helvetica" charset="0"/>
                  <a:ea typeface="ＭＳ Ｐゴシック" charset="0"/>
                  <a:sym typeface="Helvetica" charset="0"/>
                </a:rPr>
                <a:t>Injection</a:t>
              </a:r>
            </a:p>
          </p:txBody>
        </p:sp>
        <p:sp>
          <p:nvSpPr>
            <p:cNvPr id="99" name="Rectangle 5"/>
            <p:cNvSpPr>
              <a:spLocks/>
            </p:cNvSpPr>
            <p:nvPr/>
          </p:nvSpPr>
          <p:spPr bwMode="auto">
            <a:xfrm>
              <a:off x="3670103" y="1379912"/>
              <a:ext cx="757480" cy="419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r>
                <a:rPr lang="en-US" sz="1200" i="1" dirty="0">
                  <a:solidFill>
                    <a:srgbClr val="FFFFFF"/>
                  </a:solidFill>
                  <a:latin typeface="Helvetica" charset="0"/>
                  <a:ea typeface="ＭＳ Ｐゴシック" charset="0"/>
                  <a:sym typeface="Helvetica" charset="0"/>
                </a:rPr>
                <a:t>Ramp</a:t>
              </a:r>
            </a:p>
          </p:txBody>
        </p:sp>
        <p:sp>
          <p:nvSpPr>
            <p:cNvPr id="100" name="Rectangle 6"/>
            <p:cNvSpPr>
              <a:spLocks/>
            </p:cNvSpPr>
            <p:nvPr/>
          </p:nvSpPr>
          <p:spPr bwMode="auto">
            <a:xfrm>
              <a:off x="5153668" y="1379912"/>
              <a:ext cx="1119883" cy="419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r>
                <a:rPr lang="en-US" sz="1200" i="1" dirty="0">
                  <a:solidFill>
                    <a:srgbClr val="FFFFFF"/>
                  </a:solidFill>
                  <a:latin typeface="Helvetica" charset="0"/>
                  <a:ea typeface="ＭＳ Ｐゴシック" charset="0"/>
                  <a:sym typeface="Helvetica" charset="0"/>
                </a:rPr>
                <a:t>Squeeze</a:t>
              </a:r>
            </a:p>
          </p:txBody>
        </p:sp>
        <p:sp>
          <p:nvSpPr>
            <p:cNvPr id="101" name="Rectangle 7"/>
            <p:cNvSpPr>
              <a:spLocks/>
            </p:cNvSpPr>
            <p:nvPr/>
          </p:nvSpPr>
          <p:spPr bwMode="auto">
            <a:xfrm>
              <a:off x="6683554" y="1379912"/>
              <a:ext cx="1069383" cy="419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r>
                <a:rPr lang="en-US" sz="1200" i="1" dirty="0">
                  <a:solidFill>
                    <a:srgbClr val="FFFFFF"/>
                  </a:solidFill>
                  <a:latin typeface="Helvetica" charset="0"/>
                  <a:ea typeface="ＭＳ Ｐゴシック" charset="0"/>
                  <a:sym typeface="Helvetica" charset="0"/>
                </a:rPr>
                <a:t>Collision</a:t>
              </a:r>
            </a:p>
          </p:txBody>
        </p:sp>
        <p:sp>
          <p:nvSpPr>
            <p:cNvPr id="102" name="Rectangle 8"/>
            <p:cNvSpPr>
              <a:spLocks/>
            </p:cNvSpPr>
            <p:nvPr/>
          </p:nvSpPr>
          <p:spPr bwMode="auto">
            <a:xfrm>
              <a:off x="1971537" y="4183684"/>
              <a:ext cx="1200085" cy="419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r>
                <a:rPr lang="en-US" sz="1200" i="1" dirty="0">
                  <a:solidFill>
                    <a:srgbClr val="F2DAA3"/>
                  </a:solidFill>
                  <a:latin typeface="Helvetica" charset="0"/>
                  <a:ea typeface="ＭＳ Ｐゴシック" charset="0"/>
                  <a:sym typeface="Helvetica" charset="0"/>
                </a:rPr>
                <a:t>Primaries</a:t>
              </a:r>
            </a:p>
          </p:txBody>
        </p:sp>
        <p:sp>
          <p:nvSpPr>
            <p:cNvPr id="103" name="Rectangle 9"/>
            <p:cNvSpPr>
              <a:spLocks/>
            </p:cNvSpPr>
            <p:nvPr/>
          </p:nvSpPr>
          <p:spPr bwMode="auto">
            <a:xfrm>
              <a:off x="1816441" y="3371082"/>
              <a:ext cx="1577340" cy="419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r>
                <a:rPr lang="en-US" sz="1200" i="1" dirty="0" err="1">
                  <a:solidFill>
                    <a:srgbClr val="E29F6B"/>
                  </a:solidFill>
                  <a:latin typeface="Helvetica" charset="0"/>
                  <a:ea typeface="ＭＳ Ｐゴシック" charset="0"/>
                  <a:sym typeface="Helvetica" charset="0"/>
                </a:rPr>
                <a:t>Secondaries</a:t>
              </a:r>
              <a:endParaRPr lang="en-US" sz="1200" i="1" dirty="0">
                <a:solidFill>
                  <a:srgbClr val="E29F6B"/>
                </a:solidFill>
                <a:latin typeface="Helvetica" charset="0"/>
                <a:ea typeface="ＭＳ Ｐゴシック" charset="0"/>
                <a:sym typeface="Helvetica" charset="0"/>
              </a:endParaRPr>
            </a:p>
          </p:txBody>
        </p:sp>
        <p:sp>
          <p:nvSpPr>
            <p:cNvPr id="104" name="Rectangle 10"/>
            <p:cNvSpPr>
              <a:spLocks/>
            </p:cNvSpPr>
            <p:nvPr/>
          </p:nvSpPr>
          <p:spPr bwMode="auto">
            <a:xfrm>
              <a:off x="1990637" y="2558480"/>
              <a:ext cx="1295141" cy="419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r>
                <a:rPr lang="en-US" sz="1200" i="1" dirty="0">
                  <a:solidFill>
                    <a:srgbClr val="D54F57"/>
                  </a:solidFill>
                  <a:latin typeface="Helvetica" charset="0"/>
                  <a:ea typeface="ＭＳ Ｐゴシック" charset="0"/>
                  <a:sym typeface="Helvetica" charset="0"/>
                </a:rPr>
                <a:t>Absorbers</a:t>
              </a:r>
            </a:p>
          </p:txBody>
        </p:sp>
        <p:sp>
          <p:nvSpPr>
            <p:cNvPr id="105" name="Rectangle 11"/>
            <p:cNvSpPr>
              <a:spLocks/>
            </p:cNvSpPr>
            <p:nvPr/>
          </p:nvSpPr>
          <p:spPr bwMode="auto">
            <a:xfrm>
              <a:off x="5142815" y="2603935"/>
              <a:ext cx="1153865" cy="419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r>
                <a:rPr lang="en-US" sz="1200" i="1" dirty="0">
                  <a:solidFill>
                    <a:srgbClr val="DE609F"/>
                  </a:solidFill>
                  <a:latin typeface="Helvetica" charset="0"/>
                  <a:ea typeface="ＭＳ Ｐゴシック" charset="0"/>
                  <a:sym typeface="Helvetica" charset="0"/>
                </a:rPr>
                <a:t>Tertiaries</a:t>
              </a:r>
            </a:p>
          </p:txBody>
        </p:sp>
        <p:sp>
          <p:nvSpPr>
            <p:cNvPr id="106" name="Line 12"/>
            <p:cNvSpPr>
              <a:spLocks noChangeShapeType="1"/>
            </p:cNvSpPr>
            <p:nvPr/>
          </p:nvSpPr>
          <p:spPr bwMode="auto">
            <a:xfrm>
              <a:off x="4702099" y="1082724"/>
              <a:ext cx="0" cy="4907981"/>
            </a:xfrm>
            <a:prstGeom prst="line">
              <a:avLst/>
            </a:prstGeom>
            <a:noFill/>
            <a:ln w="12700">
              <a:solidFill>
                <a:srgbClr val="FFFFFF"/>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GB"/>
            </a:p>
          </p:txBody>
        </p:sp>
        <p:sp>
          <p:nvSpPr>
            <p:cNvPr id="107" name="Line 13"/>
            <p:cNvSpPr>
              <a:spLocks noChangeShapeType="1"/>
            </p:cNvSpPr>
            <p:nvPr/>
          </p:nvSpPr>
          <p:spPr bwMode="auto">
            <a:xfrm>
              <a:off x="6688336" y="1080492"/>
              <a:ext cx="0" cy="4906863"/>
            </a:xfrm>
            <a:prstGeom prst="line">
              <a:avLst/>
            </a:prstGeom>
            <a:noFill/>
            <a:ln w="12700">
              <a:solidFill>
                <a:srgbClr val="FFFFFF"/>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en-GB"/>
            </a:p>
          </p:txBody>
        </p:sp>
      </p:grpSp>
      <p:sp>
        <p:nvSpPr>
          <p:cNvPr id="87" name="CasellaDiTesto 86"/>
          <p:cNvSpPr txBox="1"/>
          <p:nvPr/>
        </p:nvSpPr>
        <p:spPr>
          <a:xfrm>
            <a:off x="6217835" y="3636892"/>
            <a:ext cx="2691455" cy="1231106"/>
          </a:xfrm>
          <a:prstGeom prst="rect">
            <a:avLst/>
          </a:prstGeom>
          <a:noFill/>
        </p:spPr>
        <p:txBody>
          <a:bodyPr wrap="square" rtlCol="0">
            <a:spAutoFit/>
          </a:bodyPr>
          <a:lstStyle/>
          <a:p>
            <a:r>
              <a:rPr lang="en-GB" sz="1600" dirty="0" smtClean="0">
                <a:solidFill>
                  <a:schemeClr val="accent5">
                    <a:lumMod val="75000"/>
                  </a:schemeClr>
                </a:solidFill>
              </a:rPr>
              <a:t>Multistage system of 50 collimators per beam.</a:t>
            </a:r>
            <a:br>
              <a:rPr lang="en-GB" sz="1600" dirty="0" smtClean="0">
                <a:solidFill>
                  <a:schemeClr val="accent5">
                    <a:lumMod val="75000"/>
                  </a:schemeClr>
                </a:solidFill>
              </a:rPr>
            </a:br>
            <a:r>
              <a:rPr lang="en-GB" sz="1400" dirty="0"/>
              <a:t>LHC: only machine where collimation must be used continuously in operation</a:t>
            </a:r>
          </a:p>
        </p:txBody>
      </p:sp>
    </p:spTree>
    <p:extLst>
      <p:ext uri="{BB962C8B-B14F-4D97-AF65-F5344CB8AC3E}">
        <p14:creationId xmlns:p14="http://schemas.microsoft.com/office/powerpoint/2010/main" val="8168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Collimation System @ LHC</a:t>
            </a:r>
            <a:endParaRPr lang="en-GB" dirty="0"/>
          </a:p>
        </p:txBody>
      </p:sp>
      <p:sp>
        <p:nvSpPr>
          <p:cNvPr id="4" name="Date Placeholder 3"/>
          <p:cNvSpPr>
            <a:spLocks noGrp="1"/>
          </p:cNvSpPr>
          <p:nvPr>
            <p:ph type="dt" sz="half" idx="10"/>
          </p:nvPr>
        </p:nvSpPr>
        <p:spPr/>
        <p:txBody>
          <a:bodyPr/>
          <a:lstStyle/>
          <a:p>
            <a:r>
              <a:rPr lang="it-IT" smtClean="0"/>
              <a:t>18/10/2016</a:t>
            </a:r>
            <a:endParaRPr lang="en-US"/>
          </a:p>
        </p:txBody>
      </p:sp>
      <p:sp>
        <p:nvSpPr>
          <p:cNvPr id="5" name="Footer Placeholder 4"/>
          <p:cNvSpPr>
            <a:spLocks noGrp="1"/>
          </p:cNvSpPr>
          <p:nvPr>
            <p:ph type="ftr" sz="quarter" idx="11"/>
          </p:nvPr>
        </p:nvSpPr>
        <p:spPr/>
        <p:txBody>
          <a:bodyPr/>
          <a:lstStyle/>
          <a:p>
            <a:r>
              <a:rPr lang="en-US" smtClean="0"/>
              <a:t>R. Rossi - Crystal-assisted Collimation</a:t>
            </a:r>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pPr/>
              <a:t>7</a:t>
            </a:fld>
            <a:endParaRPr lang="en-US"/>
          </a:p>
        </p:txBody>
      </p:sp>
      <p:sp>
        <p:nvSpPr>
          <p:cNvPr id="3" name="CasellaDiTesto 2"/>
          <p:cNvSpPr txBox="1"/>
          <p:nvPr/>
        </p:nvSpPr>
        <p:spPr>
          <a:xfrm>
            <a:off x="24529" y="1183995"/>
            <a:ext cx="5597494" cy="3447098"/>
          </a:xfrm>
          <a:prstGeom prst="rect">
            <a:avLst/>
          </a:prstGeom>
          <a:noFill/>
        </p:spPr>
        <p:txBody>
          <a:bodyPr wrap="square" rtlCol="0">
            <a:spAutoFit/>
          </a:bodyPr>
          <a:lstStyle/>
          <a:p>
            <a:r>
              <a:rPr lang="en-GB" u="sng" dirty="0" smtClean="0"/>
              <a:t>Main limitations</a:t>
            </a:r>
          </a:p>
          <a:p>
            <a:r>
              <a:rPr lang="en-GB" dirty="0"/>
              <a:t>	</a:t>
            </a:r>
            <a:r>
              <a:rPr lang="en-GB" sz="1600" dirty="0" smtClean="0"/>
              <a:t>Proton beam</a:t>
            </a:r>
          </a:p>
          <a:p>
            <a:pPr marL="742950" lvl="1" indent="-285750">
              <a:buFont typeface="Arial" charset="0"/>
              <a:buChar char="•"/>
            </a:pPr>
            <a:r>
              <a:rPr lang="en-GB" sz="1600" dirty="0" smtClean="0"/>
              <a:t>Single diffractive events</a:t>
            </a:r>
          </a:p>
          <a:p>
            <a:pPr lvl="1"/>
            <a:r>
              <a:rPr lang="en-GB" sz="1600" dirty="0"/>
              <a:t>	</a:t>
            </a:r>
            <a:r>
              <a:rPr lang="en-GB" sz="1400" i="1" dirty="0" smtClean="0"/>
              <a:t>small deflection &amp; non-negligible </a:t>
            </a:r>
            <a:r>
              <a:rPr lang="en-GB" sz="1400" i="1" dirty="0" err="1"/>
              <a:t>δp</a:t>
            </a:r>
            <a:r>
              <a:rPr lang="en-GB" sz="1400" i="1" dirty="0"/>
              <a:t>/p</a:t>
            </a:r>
            <a:r>
              <a:rPr lang="en-GB" sz="1400" i="1" dirty="0" smtClean="0"/>
              <a:t> </a:t>
            </a:r>
            <a:r>
              <a:rPr lang="en-US" sz="1400" i="1" dirty="0">
                <a:ea typeface="Wingdings"/>
                <a:cs typeface="Wingdings"/>
                <a:sym typeface="Wingdings"/>
              </a:rPr>
              <a:t></a:t>
            </a:r>
            <a:r>
              <a:rPr lang="en-GB" sz="1400" i="1" dirty="0" smtClean="0"/>
              <a:t> escape from 	insertion and are lost in the IR7-DS if </a:t>
            </a:r>
            <a:r>
              <a:rPr lang="en-GB" sz="1400" i="1" dirty="0" err="1" smtClean="0"/>
              <a:t>δp</a:t>
            </a:r>
            <a:r>
              <a:rPr lang="en-GB" sz="1400" i="1" dirty="0" smtClean="0"/>
              <a:t>/p &gt; 10</a:t>
            </a:r>
            <a:r>
              <a:rPr lang="en-GB" sz="1400" i="1" baseline="30000" dirty="0" smtClean="0"/>
              <a:t>-2</a:t>
            </a:r>
          </a:p>
          <a:p>
            <a:pPr marL="742950" lvl="1" indent="-285750">
              <a:buFont typeface="Arial" charset="0"/>
              <a:buChar char="•"/>
            </a:pPr>
            <a:r>
              <a:rPr lang="en-GB" sz="1600" dirty="0" smtClean="0"/>
              <a:t>Impedance</a:t>
            </a:r>
            <a:endParaRPr lang="en-GB" sz="1600" dirty="0"/>
          </a:p>
          <a:p>
            <a:pPr lvl="1"/>
            <a:r>
              <a:rPr lang="en-GB" sz="1600" dirty="0"/>
              <a:t>	</a:t>
            </a:r>
            <a:r>
              <a:rPr lang="en-GB" sz="1400" i="1" dirty="0" smtClean="0"/>
              <a:t>Big number of collimators at small gap </a:t>
            </a:r>
            <a:r>
              <a:rPr lang="en-US" sz="1400" i="1" dirty="0">
                <a:ea typeface="Wingdings"/>
                <a:cs typeface="Wingdings"/>
                <a:sym typeface="Wingdings"/>
              </a:rPr>
              <a:t></a:t>
            </a:r>
            <a:r>
              <a:rPr lang="en-GB" sz="1400" i="1" dirty="0" smtClean="0"/>
              <a:t> 90% contribution to 	whole machine impedance </a:t>
            </a:r>
          </a:p>
          <a:p>
            <a:pPr lvl="1"/>
            <a:endParaRPr lang="en-GB" sz="1400" i="1" dirty="0"/>
          </a:p>
          <a:p>
            <a:r>
              <a:rPr lang="en-GB" sz="1600" dirty="0" smtClean="0"/>
              <a:t>	Lead </a:t>
            </a:r>
            <a:r>
              <a:rPr lang="en-GB" sz="1600" dirty="0"/>
              <a:t>beam</a:t>
            </a:r>
          </a:p>
          <a:p>
            <a:pPr marL="742950" lvl="1" indent="-285750">
              <a:buFont typeface="Arial" charset="0"/>
              <a:buChar char="•"/>
            </a:pPr>
            <a:r>
              <a:rPr lang="en-GB" sz="1600" dirty="0" smtClean="0"/>
              <a:t>Fragmentation and dissociation events</a:t>
            </a:r>
            <a:endParaRPr lang="en-GB" sz="1600" dirty="0"/>
          </a:p>
          <a:p>
            <a:pPr lvl="1"/>
            <a:r>
              <a:rPr lang="en-GB" sz="1600" dirty="0"/>
              <a:t>	</a:t>
            </a:r>
            <a:r>
              <a:rPr lang="en-GB" sz="1400" i="1" dirty="0" smtClean="0"/>
              <a:t>particles with different magnetic rigidity (q/m)</a:t>
            </a:r>
            <a:r>
              <a:rPr lang="en-US" sz="1400" i="1" dirty="0" smtClean="0">
                <a:ea typeface="Wingdings"/>
                <a:cs typeface="Wingdings"/>
                <a:sym typeface="Wingdings"/>
              </a:rPr>
              <a:t></a:t>
            </a:r>
            <a:r>
              <a:rPr lang="en-GB" sz="1400" i="1" dirty="0" smtClean="0"/>
              <a:t> lost </a:t>
            </a:r>
            <a:r>
              <a:rPr lang="en-GB" sz="1400" i="1" dirty="0"/>
              <a:t>in the </a:t>
            </a:r>
            <a:r>
              <a:rPr lang="en-GB" sz="1400" i="1" dirty="0" smtClean="0"/>
              <a:t>	IR7-DS reducing of two order of magnitude the collimation 	system performance </a:t>
            </a:r>
            <a:r>
              <a:rPr lang="en-GB" sz="1400" i="1" dirty="0" err="1" smtClean="0"/>
              <a:t>wrt</a:t>
            </a:r>
            <a:r>
              <a:rPr lang="en-GB" sz="1400" i="1" dirty="0" smtClean="0"/>
              <a:t> to proton collimation</a:t>
            </a:r>
            <a:endParaRPr lang="en-GB" sz="1400" i="1" baseline="30000" dirty="0"/>
          </a:p>
        </p:txBody>
      </p:sp>
      <p:grpSp>
        <p:nvGrpSpPr>
          <p:cNvPr id="24" name="Group 40"/>
          <p:cNvGrpSpPr/>
          <p:nvPr/>
        </p:nvGrpSpPr>
        <p:grpSpPr>
          <a:xfrm>
            <a:off x="5742774" y="581781"/>
            <a:ext cx="3401226" cy="1986375"/>
            <a:chOff x="4844043" y="868881"/>
            <a:chExt cx="3962400" cy="2324100"/>
          </a:xfrm>
        </p:grpSpPr>
        <p:pic>
          <p:nvPicPr>
            <p:cNvPr id="25" name="Picture 2"/>
            <p:cNvPicPr>
              <a:picLocks noChangeAspect="1"/>
            </p:cNvPicPr>
            <p:nvPr/>
          </p:nvPicPr>
          <p:blipFill>
            <a:blip r:embed="rId3"/>
            <a:stretch>
              <a:fillRect/>
            </a:stretch>
          </p:blipFill>
          <p:spPr>
            <a:xfrm>
              <a:off x="4844043" y="868881"/>
              <a:ext cx="3962400" cy="2324100"/>
            </a:xfrm>
            <a:prstGeom prst="rect">
              <a:avLst/>
            </a:prstGeom>
          </p:spPr>
        </p:pic>
        <p:grpSp>
          <p:nvGrpSpPr>
            <p:cNvPr id="26" name="Group 16"/>
            <p:cNvGrpSpPr/>
            <p:nvPr/>
          </p:nvGrpSpPr>
          <p:grpSpPr>
            <a:xfrm>
              <a:off x="7610785" y="2054430"/>
              <a:ext cx="439280" cy="369332"/>
              <a:chOff x="7850261" y="4905035"/>
              <a:chExt cx="439280" cy="369332"/>
            </a:xfrm>
          </p:grpSpPr>
          <p:sp>
            <p:nvSpPr>
              <p:cNvPr id="30" name="Rounded Rectangle 17"/>
              <p:cNvSpPr/>
              <p:nvPr/>
            </p:nvSpPr>
            <p:spPr>
              <a:xfrm>
                <a:off x="7850261" y="4905035"/>
                <a:ext cx="439280" cy="369332"/>
              </a:xfrm>
              <a:prstGeom prst="roundRect">
                <a:avLst/>
              </a:prstGeom>
              <a:solidFill>
                <a:schemeClr val="accent6"/>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TextBox 18"/>
              <p:cNvSpPr txBox="1"/>
              <p:nvPr/>
            </p:nvSpPr>
            <p:spPr>
              <a:xfrm>
                <a:off x="7850261" y="4905035"/>
                <a:ext cx="439280" cy="369332"/>
              </a:xfrm>
              <a:prstGeom prst="rect">
                <a:avLst/>
              </a:prstGeom>
              <a:noFill/>
            </p:spPr>
            <p:txBody>
              <a:bodyPr wrap="none" rtlCol="0">
                <a:spAutoFit/>
              </a:bodyPr>
              <a:lstStyle/>
              <a:p>
                <a:r>
                  <a:rPr lang="en-GB" b="1" dirty="0" smtClean="0">
                    <a:solidFill>
                      <a:schemeClr val="bg1"/>
                    </a:solidFill>
                  </a:rPr>
                  <a:t>DS</a:t>
                </a:r>
                <a:endParaRPr lang="en-GB" b="1" dirty="0">
                  <a:solidFill>
                    <a:schemeClr val="bg1"/>
                  </a:solidFill>
                </a:endParaRPr>
              </a:p>
            </p:txBody>
          </p:sp>
        </p:grpSp>
        <p:sp>
          <p:nvSpPr>
            <p:cNvPr id="27" name="TextBox 34"/>
            <p:cNvSpPr txBox="1"/>
            <p:nvPr/>
          </p:nvSpPr>
          <p:spPr>
            <a:xfrm>
              <a:off x="5593818" y="1338490"/>
              <a:ext cx="464139" cy="307777"/>
            </a:xfrm>
            <a:prstGeom prst="rect">
              <a:avLst/>
            </a:prstGeom>
            <a:noFill/>
          </p:spPr>
          <p:txBody>
            <a:bodyPr wrap="none" rtlCol="0">
              <a:spAutoFit/>
            </a:bodyPr>
            <a:lstStyle/>
            <a:p>
              <a:r>
                <a:rPr lang="en-GB" sz="1400" b="1" dirty="0" smtClean="0">
                  <a:solidFill>
                    <a:schemeClr val="accent6"/>
                  </a:solidFill>
                </a:rPr>
                <a:t>TCP</a:t>
              </a:r>
              <a:endParaRPr lang="en-GB" sz="1400" b="1" dirty="0">
                <a:solidFill>
                  <a:schemeClr val="accent6"/>
                </a:solidFill>
              </a:endParaRPr>
            </a:p>
          </p:txBody>
        </p:sp>
        <p:sp>
          <p:nvSpPr>
            <p:cNvPr id="28" name="TextBox 35"/>
            <p:cNvSpPr txBox="1"/>
            <p:nvPr/>
          </p:nvSpPr>
          <p:spPr>
            <a:xfrm>
              <a:off x="6339304" y="1338490"/>
              <a:ext cx="569387" cy="307777"/>
            </a:xfrm>
            <a:prstGeom prst="rect">
              <a:avLst/>
            </a:prstGeom>
            <a:noFill/>
          </p:spPr>
          <p:txBody>
            <a:bodyPr wrap="none" rtlCol="0">
              <a:spAutoFit/>
            </a:bodyPr>
            <a:lstStyle/>
            <a:p>
              <a:r>
                <a:rPr lang="en-GB" sz="1400" b="1" dirty="0" smtClean="0">
                  <a:solidFill>
                    <a:srgbClr val="F300F3"/>
                  </a:solidFill>
                </a:rPr>
                <a:t>TCSG</a:t>
              </a:r>
              <a:endParaRPr lang="en-GB" sz="1400" b="1" dirty="0">
                <a:solidFill>
                  <a:srgbClr val="F300F3"/>
                </a:solidFill>
              </a:endParaRPr>
            </a:p>
          </p:txBody>
        </p:sp>
        <p:sp>
          <p:nvSpPr>
            <p:cNvPr id="29" name="TextBox 36"/>
            <p:cNvSpPr txBox="1"/>
            <p:nvPr/>
          </p:nvSpPr>
          <p:spPr>
            <a:xfrm>
              <a:off x="6908691" y="1338490"/>
              <a:ext cx="556563" cy="307777"/>
            </a:xfrm>
            <a:prstGeom prst="rect">
              <a:avLst/>
            </a:prstGeom>
            <a:noFill/>
          </p:spPr>
          <p:txBody>
            <a:bodyPr wrap="none" rtlCol="0">
              <a:spAutoFit/>
            </a:bodyPr>
            <a:lstStyle/>
            <a:p>
              <a:r>
                <a:rPr lang="en-GB" sz="1400" b="1" dirty="0" smtClean="0">
                  <a:solidFill>
                    <a:srgbClr val="00E200"/>
                  </a:solidFill>
                </a:rPr>
                <a:t>TCLA</a:t>
              </a:r>
              <a:endParaRPr lang="en-GB" sz="1400" b="1" dirty="0">
                <a:solidFill>
                  <a:srgbClr val="00E200"/>
                </a:solidFill>
              </a:endParaRPr>
            </a:p>
          </p:txBody>
        </p:sp>
      </p:grpSp>
      <p:grpSp>
        <p:nvGrpSpPr>
          <p:cNvPr id="32" name="Group 44"/>
          <p:cNvGrpSpPr/>
          <p:nvPr/>
        </p:nvGrpSpPr>
        <p:grpSpPr>
          <a:xfrm>
            <a:off x="5597494" y="2773257"/>
            <a:ext cx="3546505" cy="1978207"/>
            <a:chOff x="4622693" y="4242762"/>
            <a:chExt cx="4406058" cy="2463800"/>
          </a:xfrm>
        </p:grpSpPr>
        <p:grpSp>
          <p:nvGrpSpPr>
            <p:cNvPr id="33" name="Group 37"/>
            <p:cNvGrpSpPr/>
            <p:nvPr/>
          </p:nvGrpSpPr>
          <p:grpSpPr>
            <a:xfrm>
              <a:off x="4622693" y="4242762"/>
              <a:ext cx="4406058" cy="2463800"/>
              <a:chOff x="4622693" y="4026602"/>
              <a:chExt cx="4406058" cy="2463800"/>
            </a:xfrm>
          </p:grpSpPr>
          <p:pic>
            <p:nvPicPr>
              <p:cNvPr id="35" name="Picture 29"/>
              <p:cNvPicPr>
                <a:picLocks noChangeAspect="1"/>
              </p:cNvPicPr>
              <p:nvPr/>
            </p:nvPicPr>
            <p:blipFill>
              <a:blip r:embed="rId4"/>
              <a:stretch>
                <a:fillRect/>
              </a:stretch>
            </p:blipFill>
            <p:spPr>
              <a:xfrm>
                <a:off x="4622693" y="4026602"/>
                <a:ext cx="4406058" cy="2463800"/>
              </a:xfrm>
              <a:prstGeom prst="rect">
                <a:avLst/>
              </a:prstGeom>
            </p:spPr>
          </p:pic>
          <p:sp>
            <p:nvSpPr>
              <p:cNvPr id="36" name="TextBox 30"/>
              <p:cNvSpPr txBox="1"/>
              <p:nvPr/>
            </p:nvSpPr>
            <p:spPr>
              <a:xfrm>
                <a:off x="5217540" y="4138755"/>
                <a:ext cx="1207258" cy="344994"/>
              </a:xfrm>
              <a:prstGeom prst="rect">
                <a:avLst/>
              </a:prstGeom>
              <a:noFill/>
            </p:spPr>
            <p:txBody>
              <a:bodyPr wrap="none" rtlCol="0">
                <a:spAutoFit/>
              </a:bodyPr>
              <a:lstStyle/>
              <a:p>
                <a:r>
                  <a:rPr lang="en-GB" sz="1200" i="1" dirty="0" smtClean="0"/>
                  <a:t>B. </a:t>
                </a:r>
                <a:r>
                  <a:rPr lang="en-GB" sz="1200" i="1" dirty="0" err="1" smtClean="0"/>
                  <a:t>Salvachua</a:t>
                </a:r>
                <a:endParaRPr lang="en-GB" sz="1200" i="1" dirty="0"/>
              </a:p>
            </p:txBody>
          </p:sp>
        </p:grpSp>
        <p:sp>
          <p:nvSpPr>
            <p:cNvPr id="34" name="Rounded Rectangle 43"/>
            <p:cNvSpPr/>
            <p:nvPr/>
          </p:nvSpPr>
          <p:spPr>
            <a:xfrm>
              <a:off x="5770880" y="4724400"/>
              <a:ext cx="287077" cy="264160"/>
            </a:xfrm>
            <a:prstGeom prst="round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37" name="TextBox 30"/>
          <p:cNvSpPr txBox="1"/>
          <p:nvPr/>
        </p:nvSpPr>
        <p:spPr>
          <a:xfrm>
            <a:off x="8077200" y="2049089"/>
            <a:ext cx="877804" cy="276999"/>
          </a:xfrm>
          <a:prstGeom prst="rect">
            <a:avLst/>
          </a:prstGeom>
          <a:noFill/>
        </p:spPr>
        <p:txBody>
          <a:bodyPr wrap="none" rtlCol="0">
            <a:spAutoFit/>
          </a:bodyPr>
          <a:lstStyle/>
          <a:p>
            <a:r>
              <a:rPr lang="en-GB" sz="1200" i="1" dirty="0" smtClean="0"/>
              <a:t>D. </a:t>
            </a:r>
            <a:r>
              <a:rPr lang="en-GB" sz="1200" i="1" dirty="0" err="1" smtClean="0"/>
              <a:t>Mirarchi</a:t>
            </a:r>
            <a:endParaRPr lang="en-GB" sz="1200" i="1" dirty="0"/>
          </a:p>
        </p:txBody>
      </p:sp>
      <p:sp>
        <p:nvSpPr>
          <p:cNvPr id="7" name="CasellaDiTesto 6"/>
          <p:cNvSpPr txBox="1"/>
          <p:nvPr/>
        </p:nvSpPr>
        <p:spPr>
          <a:xfrm>
            <a:off x="4358390" y="4640245"/>
            <a:ext cx="3435812" cy="338554"/>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GB" sz="1600" dirty="0" smtClean="0">
                <a:solidFill>
                  <a:schemeClr val="accent3"/>
                </a:solidFill>
              </a:rPr>
              <a:t>Limitations to be </a:t>
            </a:r>
            <a:r>
              <a:rPr lang="en-GB" sz="1600" dirty="0" err="1" smtClean="0">
                <a:solidFill>
                  <a:schemeClr val="accent3"/>
                </a:solidFill>
              </a:rPr>
              <a:t>assesed</a:t>
            </a:r>
            <a:r>
              <a:rPr lang="en-GB" sz="1600" dirty="0" smtClean="0">
                <a:solidFill>
                  <a:schemeClr val="accent3"/>
                </a:solidFill>
              </a:rPr>
              <a:t> during Run III</a:t>
            </a:r>
            <a:endParaRPr lang="en-GB" sz="1600" dirty="0">
              <a:solidFill>
                <a:schemeClr val="accent3"/>
              </a:solidFill>
            </a:endParaRPr>
          </a:p>
        </p:txBody>
      </p:sp>
      <p:sp>
        <p:nvSpPr>
          <p:cNvPr id="8" name="CasellaDiTesto 7"/>
          <p:cNvSpPr txBox="1"/>
          <p:nvPr/>
        </p:nvSpPr>
        <p:spPr>
          <a:xfrm>
            <a:off x="24529" y="598842"/>
            <a:ext cx="5572965" cy="647359"/>
          </a:xfrm>
          <a:prstGeom prst="rect">
            <a:avLst/>
          </a:prstGeom>
          <a:noFill/>
        </p:spPr>
        <p:txBody>
          <a:bodyPr wrap="square" rtlCol="0">
            <a:spAutoFit/>
          </a:bodyPr>
          <a:lstStyle/>
          <a:p>
            <a:r>
              <a:rPr lang="en-GB" u="sng" dirty="0" smtClean="0"/>
              <a:t>The cleaning efficiency </a:t>
            </a:r>
            <a:r>
              <a:rPr lang="en-GB" dirty="0" smtClean="0"/>
              <a:t>measured in the LHC is with the present system </a:t>
            </a:r>
            <a:r>
              <a:rPr lang="en-GB" dirty="0" smtClean="0">
                <a:solidFill>
                  <a:schemeClr val="accent2"/>
                </a:solidFill>
              </a:rPr>
              <a:t>up to 10</a:t>
            </a:r>
            <a:r>
              <a:rPr lang="en-GB" baseline="30000" dirty="0" smtClean="0">
                <a:solidFill>
                  <a:schemeClr val="accent2"/>
                </a:solidFill>
              </a:rPr>
              <a:t>-4</a:t>
            </a:r>
            <a:endParaRPr lang="en-GB" dirty="0">
              <a:solidFill>
                <a:schemeClr val="accent2"/>
              </a:solidFill>
            </a:endParaRPr>
          </a:p>
        </p:txBody>
      </p:sp>
    </p:spTree>
    <p:extLst>
      <p:ext uri="{BB962C8B-B14F-4D97-AF65-F5344CB8AC3E}">
        <p14:creationId xmlns:p14="http://schemas.microsoft.com/office/powerpoint/2010/main" val="208347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7"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Crystal-assisted collimation</a:t>
            </a:r>
            <a:endParaRPr lang="en-GB" dirty="0"/>
          </a:p>
        </p:txBody>
      </p:sp>
      <p:sp>
        <p:nvSpPr>
          <p:cNvPr id="4" name="Date Placeholder 3"/>
          <p:cNvSpPr>
            <a:spLocks noGrp="1"/>
          </p:cNvSpPr>
          <p:nvPr>
            <p:ph type="dt" sz="half" idx="10"/>
          </p:nvPr>
        </p:nvSpPr>
        <p:spPr/>
        <p:txBody>
          <a:bodyPr/>
          <a:lstStyle/>
          <a:p>
            <a:r>
              <a:rPr lang="it-IT" smtClean="0"/>
              <a:t>18/10/2016</a:t>
            </a:r>
            <a:endParaRPr lang="en-US"/>
          </a:p>
        </p:txBody>
      </p:sp>
      <p:sp>
        <p:nvSpPr>
          <p:cNvPr id="5" name="Footer Placeholder 4"/>
          <p:cNvSpPr>
            <a:spLocks noGrp="1"/>
          </p:cNvSpPr>
          <p:nvPr>
            <p:ph type="ftr" sz="quarter" idx="11"/>
          </p:nvPr>
        </p:nvSpPr>
        <p:spPr/>
        <p:txBody>
          <a:bodyPr/>
          <a:lstStyle/>
          <a:p>
            <a:r>
              <a:rPr lang="en-US" smtClean="0"/>
              <a:t>R. Rossi - Crystal-assisted Collimation</a:t>
            </a:r>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pPr/>
              <a:t>8</a:t>
            </a:fld>
            <a:endParaRPr lang="en-US"/>
          </a:p>
        </p:txBody>
      </p:sp>
      <p:sp>
        <p:nvSpPr>
          <p:cNvPr id="26" name="Rectangle 25"/>
          <p:cNvSpPr/>
          <p:nvPr/>
        </p:nvSpPr>
        <p:spPr>
          <a:xfrm>
            <a:off x="-19525" y="2227774"/>
            <a:ext cx="4872354" cy="1769715"/>
          </a:xfrm>
          <a:prstGeom prst="rect">
            <a:avLst/>
          </a:prstGeom>
        </p:spPr>
        <p:txBody>
          <a:bodyPr wrap="square">
            <a:spAutoFit/>
          </a:bodyPr>
          <a:lstStyle/>
          <a:p>
            <a:r>
              <a:rPr lang="en-US" sz="1600" u="sng" dirty="0">
                <a:latin typeface="Helvetica" charset="0"/>
                <a:ea typeface="ＭＳ Ｐゴシック" charset="0"/>
                <a:sym typeface="Helvetica" charset="0"/>
              </a:rPr>
              <a:t>Promises</a:t>
            </a:r>
            <a:r>
              <a:rPr lang="en-US" sz="1600" dirty="0">
                <a:latin typeface="Helvetica" charset="0"/>
                <a:ea typeface="ＭＳ Ｐゴシック" charset="0"/>
                <a:sym typeface="Helvetica" charset="0"/>
              </a:rPr>
              <a:t> of crystal collimation at the LHC</a:t>
            </a:r>
            <a:r>
              <a:rPr lang="en-US" sz="1600" dirty="0" smtClean="0">
                <a:latin typeface="Helvetica" charset="0"/>
                <a:ea typeface="ＭＳ Ｐゴシック" charset="0"/>
                <a:sym typeface="Helvetica" charset="0"/>
              </a:rPr>
              <a:t>:</a:t>
            </a:r>
          </a:p>
          <a:p>
            <a:pPr marL="285750" indent="-285750">
              <a:buClr>
                <a:schemeClr val="accent6"/>
              </a:buClr>
              <a:buFont typeface="Arial"/>
              <a:buChar char="•"/>
            </a:pPr>
            <a:r>
              <a:rPr lang="en-US" sz="1600" dirty="0" smtClean="0">
                <a:latin typeface="Helvetica" charset="0"/>
                <a:ea typeface="ＭＳ Ｐゴシック" charset="0"/>
                <a:sym typeface="Helvetica" charset="0"/>
              </a:rPr>
              <a:t>Improve </a:t>
            </a:r>
            <a:r>
              <a:rPr lang="en-US" sz="1600" b="1" dirty="0">
                <a:solidFill>
                  <a:schemeClr val="accent1"/>
                </a:solidFill>
                <a:latin typeface="Helvetica" charset="0"/>
                <a:ea typeface="ＭＳ Ｐゴシック" charset="0"/>
                <a:sym typeface="Helvetica" charset="0"/>
              </a:rPr>
              <a:t>collimation </a:t>
            </a:r>
            <a:r>
              <a:rPr lang="en-US" sz="1600" b="1" dirty="0" smtClean="0">
                <a:solidFill>
                  <a:schemeClr val="accent1"/>
                </a:solidFill>
                <a:latin typeface="Helvetica" charset="0"/>
                <a:ea typeface="ＭＳ Ｐゴシック" charset="0"/>
                <a:sym typeface="Helvetica" charset="0"/>
              </a:rPr>
              <a:t>cleaning </a:t>
            </a:r>
            <a:r>
              <a:rPr lang="en-US" sz="1600" dirty="0" smtClean="0">
                <a:latin typeface="Helvetica" charset="0"/>
                <a:ea typeface="ＭＳ Ｐゴシック" charset="0"/>
                <a:sym typeface="Helvetica" charset="0"/>
              </a:rPr>
              <a:t>(by a factor 10);</a:t>
            </a:r>
          </a:p>
          <a:p>
            <a:pPr lvl="1">
              <a:buClr>
                <a:schemeClr val="accent6"/>
              </a:buClr>
            </a:pPr>
            <a:r>
              <a:rPr lang="en-US" sz="1300" i="1" dirty="0" smtClean="0">
                <a:latin typeface="Helvetica" charset="0"/>
                <a:ea typeface="ＭＳ Ｐゴシック" charset="0"/>
                <a:sym typeface="Helvetica" charset="0"/>
              </a:rPr>
              <a:t>Reducing off-momentum losses in DS </a:t>
            </a:r>
          </a:p>
          <a:p>
            <a:pPr marL="285750" indent="-285750">
              <a:buClr>
                <a:schemeClr val="accent6"/>
              </a:buClr>
              <a:buFont typeface="Arial"/>
              <a:buChar char="•"/>
            </a:pPr>
            <a:r>
              <a:rPr lang="en-US" sz="1600" dirty="0" smtClean="0">
                <a:latin typeface="Helvetica" charset="0"/>
                <a:ea typeface="ＭＳ Ｐゴシック" charset="0"/>
                <a:sym typeface="Helvetica" charset="0"/>
              </a:rPr>
              <a:t>Lower </a:t>
            </a:r>
            <a:r>
              <a:rPr lang="en-US" sz="1600" b="1" dirty="0" smtClean="0">
                <a:solidFill>
                  <a:srgbClr val="2C7C9F"/>
                </a:solidFill>
                <a:latin typeface="Helvetica" charset="0"/>
                <a:ea typeface="ＭＳ Ｐゴシック" charset="0"/>
                <a:sym typeface="Helvetica" charset="0"/>
              </a:rPr>
              <a:t>impedance</a:t>
            </a:r>
            <a:r>
              <a:rPr lang="en-US" sz="1600" dirty="0" smtClean="0">
                <a:latin typeface="Helvetica" charset="0"/>
                <a:ea typeface="ＭＳ Ｐゴシック" charset="0"/>
                <a:sym typeface="Helvetica" charset="0"/>
              </a:rPr>
              <a:t>;</a:t>
            </a:r>
          </a:p>
          <a:p>
            <a:pPr marL="0" lvl="1">
              <a:buClr>
                <a:schemeClr val="accent6"/>
              </a:buClr>
            </a:pPr>
            <a:r>
              <a:rPr lang="en-US" sz="1600" i="1" dirty="0" smtClean="0">
                <a:latin typeface="Helvetica" charset="0"/>
                <a:ea typeface="ＭＳ Ｐゴシック" charset="0"/>
                <a:sym typeface="Helvetica" charset="0"/>
              </a:rPr>
              <a:t>	</a:t>
            </a:r>
            <a:r>
              <a:rPr lang="en-US" sz="1300" i="1" dirty="0" smtClean="0">
                <a:latin typeface="Helvetica" charset="0"/>
                <a:ea typeface="ＭＳ Ｐゴシック" charset="0"/>
                <a:sym typeface="Helvetica" charset="0"/>
              </a:rPr>
              <a:t>Less collimators at larger gaps</a:t>
            </a:r>
            <a:endParaRPr lang="en-US" sz="1300" dirty="0" smtClean="0">
              <a:latin typeface="Helvetica" charset="0"/>
              <a:ea typeface="ＭＳ Ｐゴシック" charset="0"/>
              <a:sym typeface="Helvetica" charset="0"/>
            </a:endParaRPr>
          </a:p>
          <a:p>
            <a:pPr marL="285750" indent="-285750">
              <a:buClr>
                <a:schemeClr val="accent6"/>
              </a:buClr>
              <a:buFont typeface="Arial"/>
              <a:buChar char="•"/>
            </a:pPr>
            <a:r>
              <a:rPr lang="en-US" sz="1600" dirty="0" smtClean="0">
                <a:latin typeface="Helvetica" charset="0"/>
                <a:ea typeface="ＭＳ Ｐゴシック" charset="0"/>
                <a:sym typeface="Helvetica" charset="0"/>
              </a:rPr>
              <a:t>Similar performances with both p and Pb;</a:t>
            </a:r>
          </a:p>
          <a:p>
            <a:pPr marL="0" lvl="1">
              <a:buClr>
                <a:schemeClr val="accent6"/>
              </a:buClr>
            </a:pPr>
            <a:r>
              <a:rPr lang="en-US" sz="1600" i="1" dirty="0" smtClean="0">
                <a:latin typeface="Helvetica" charset="0"/>
                <a:ea typeface="ＭＳ Ｐゴシック" charset="0"/>
                <a:sym typeface="Helvetica" charset="0"/>
              </a:rPr>
              <a:t>	</a:t>
            </a:r>
            <a:r>
              <a:rPr lang="en-US" sz="1300" i="1" dirty="0" smtClean="0">
                <a:latin typeface="Helvetica" charset="0"/>
                <a:ea typeface="ＭＳ Ｐゴシック" charset="0"/>
                <a:sym typeface="Helvetica" charset="0"/>
              </a:rPr>
              <a:t>Main outcome for lead ion operation</a:t>
            </a:r>
            <a:endParaRPr lang="en-US" sz="1300" i="1" dirty="0">
              <a:latin typeface="Helvetica" charset="0"/>
              <a:ea typeface="ＭＳ Ｐゴシック" charset="0"/>
              <a:sym typeface="Helvetica" charset="0"/>
            </a:endParaRPr>
          </a:p>
        </p:txBody>
      </p:sp>
      <p:grpSp>
        <p:nvGrpSpPr>
          <p:cNvPr id="71" name="Group 23"/>
          <p:cNvGrpSpPr>
            <a:grpSpLocks/>
          </p:cNvGrpSpPr>
          <p:nvPr/>
        </p:nvGrpSpPr>
        <p:grpSpPr bwMode="auto">
          <a:xfrm>
            <a:off x="5324030" y="2275639"/>
            <a:ext cx="3697869" cy="1644261"/>
            <a:chOff x="0" y="0"/>
            <a:chExt cx="4135" cy="1728"/>
          </a:xfrm>
        </p:grpSpPr>
        <p:sp>
          <p:nvSpPr>
            <p:cNvPr id="72" name="Rectangle 2"/>
            <p:cNvSpPr>
              <a:spLocks/>
            </p:cNvSpPr>
            <p:nvPr/>
          </p:nvSpPr>
          <p:spPr bwMode="auto">
            <a:xfrm>
              <a:off x="0" y="0"/>
              <a:ext cx="4135" cy="1728"/>
            </a:xfrm>
            <a:prstGeom prst="rect">
              <a:avLst/>
            </a:prstGeom>
            <a:solidFill>
              <a:srgbClr val="FFFFFF"/>
            </a:solidFill>
            <a:ln w="25400">
              <a:solidFill>
                <a:srgbClr val="FE4940"/>
              </a:solidFill>
              <a:miter lim="800000"/>
              <a:headEnd/>
              <a:tailEn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ysClr val="windowText" lastClr="000000"/>
                </a:solidFill>
                <a:effectLst/>
                <a:uLnTx/>
                <a:uFillTx/>
              </a:endParaRPr>
            </a:p>
          </p:txBody>
        </p:sp>
        <p:grpSp>
          <p:nvGrpSpPr>
            <p:cNvPr id="73" name="Group 13"/>
            <p:cNvGrpSpPr>
              <a:grpSpLocks/>
            </p:cNvGrpSpPr>
            <p:nvPr/>
          </p:nvGrpSpPr>
          <p:grpSpPr bwMode="auto">
            <a:xfrm>
              <a:off x="100" y="107"/>
              <a:ext cx="3875" cy="601"/>
              <a:chOff x="0" y="0"/>
              <a:chExt cx="3875" cy="601"/>
            </a:xfrm>
          </p:grpSpPr>
          <p:sp>
            <p:nvSpPr>
              <p:cNvPr id="83" name="Rectangle 3"/>
              <p:cNvSpPr>
                <a:spLocks/>
              </p:cNvSpPr>
              <p:nvPr/>
            </p:nvSpPr>
            <p:spPr bwMode="auto">
              <a:xfrm>
                <a:off x="720" y="0"/>
                <a:ext cx="1841" cy="368"/>
              </a:xfrm>
              <a:prstGeom prst="rect">
                <a:avLst/>
              </a:prstGeom>
              <a:solidFill>
                <a:srgbClr val="4C4C4C"/>
              </a:solidFill>
              <a:ln w="25400">
                <a:solidFill>
                  <a:srgbClr val="000000"/>
                </a:solidFill>
                <a:round/>
                <a:headEnd/>
                <a:tailEn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ysClr val="windowText" lastClr="000000"/>
                  </a:solidFill>
                  <a:effectLst/>
                  <a:uLnTx/>
                  <a:uFillTx/>
                </a:endParaRPr>
              </a:p>
            </p:txBody>
          </p:sp>
          <p:grpSp>
            <p:nvGrpSpPr>
              <p:cNvPr id="84" name="Group 9"/>
              <p:cNvGrpSpPr>
                <a:grpSpLocks/>
              </p:cNvGrpSpPr>
              <p:nvPr/>
            </p:nvGrpSpPr>
            <p:grpSpPr bwMode="auto">
              <a:xfrm>
                <a:off x="2561" y="21"/>
                <a:ext cx="1314" cy="394"/>
                <a:chOff x="0" y="0"/>
                <a:chExt cx="1314" cy="393"/>
              </a:xfrm>
            </p:grpSpPr>
            <p:sp>
              <p:nvSpPr>
                <p:cNvPr id="88" name="Line 4"/>
                <p:cNvSpPr>
                  <a:spLocks noChangeShapeType="1"/>
                </p:cNvSpPr>
                <p:nvPr/>
              </p:nvSpPr>
              <p:spPr bwMode="auto">
                <a:xfrm flipH="1">
                  <a:off x="0" y="201"/>
                  <a:ext cx="1314" cy="1"/>
                </a:xfrm>
                <a:prstGeom prst="line">
                  <a:avLst/>
                </a:prstGeom>
                <a:noFill/>
                <a:ln w="50800">
                  <a:solidFill>
                    <a:srgbClr val="800080"/>
                  </a:solidFill>
                  <a:miter lim="800000"/>
                  <a:headEnd type="stealth" w="med" len="med"/>
                  <a:tailEnd/>
                </a:ln>
                <a:extLst>
                  <a:ext uri="{909E8E84-426E-40dd-AFC4-6F175D3DCCD1}">
                    <a14:hiddenFill xmlns:a14="http://schemas.microsoft.com/office/drawing/2010/main" xmlns="">
                      <a:noFill/>
                    </a14:hiddenFill>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ysClr val="windowText" lastClr="000000"/>
                    </a:solidFill>
                    <a:effectLst/>
                    <a:uLnTx/>
                    <a:uFillTx/>
                  </a:endParaRPr>
                </a:p>
              </p:txBody>
            </p:sp>
            <p:sp>
              <p:nvSpPr>
                <p:cNvPr id="89" name="Line 5"/>
                <p:cNvSpPr>
                  <a:spLocks noChangeShapeType="1"/>
                </p:cNvSpPr>
                <p:nvPr/>
              </p:nvSpPr>
              <p:spPr bwMode="auto">
                <a:xfrm rot="10800000">
                  <a:off x="13" y="201"/>
                  <a:ext cx="1045" cy="131"/>
                </a:xfrm>
                <a:prstGeom prst="line">
                  <a:avLst/>
                </a:prstGeom>
                <a:noFill/>
                <a:ln w="38100">
                  <a:solidFill>
                    <a:srgbClr val="800080"/>
                  </a:solidFill>
                  <a:miter lim="800000"/>
                  <a:headEnd type="stealth" w="med" len="med"/>
                  <a:tailEnd/>
                </a:ln>
                <a:extLst>
                  <a:ext uri="{909E8E84-426E-40dd-AFC4-6F175D3DCCD1}">
                    <a14:hiddenFill xmlns:a14="http://schemas.microsoft.com/office/drawing/2010/main" xmlns="">
                      <a:noFill/>
                    </a14:hiddenFill>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ysClr val="windowText" lastClr="000000"/>
                    </a:solidFill>
                    <a:effectLst/>
                    <a:uLnTx/>
                    <a:uFillTx/>
                  </a:endParaRPr>
                </a:p>
              </p:txBody>
            </p:sp>
            <p:sp>
              <p:nvSpPr>
                <p:cNvPr id="90" name="Line 6"/>
                <p:cNvSpPr>
                  <a:spLocks noChangeShapeType="1"/>
                </p:cNvSpPr>
                <p:nvPr/>
              </p:nvSpPr>
              <p:spPr bwMode="auto">
                <a:xfrm flipH="1">
                  <a:off x="12" y="79"/>
                  <a:ext cx="1046" cy="113"/>
                </a:xfrm>
                <a:prstGeom prst="line">
                  <a:avLst/>
                </a:prstGeom>
                <a:noFill/>
                <a:ln w="38100">
                  <a:solidFill>
                    <a:srgbClr val="800080"/>
                  </a:solidFill>
                  <a:miter lim="800000"/>
                  <a:headEnd type="stealth" w="med" len="med"/>
                  <a:tailEnd/>
                </a:ln>
                <a:extLst>
                  <a:ext uri="{909E8E84-426E-40dd-AFC4-6F175D3DCCD1}">
                    <a14:hiddenFill xmlns:a14="http://schemas.microsoft.com/office/drawing/2010/main" xmlns="">
                      <a:noFill/>
                    </a14:hiddenFill>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ysClr val="windowText" lastClr="000000"/>
                    </a:solidFill>
                    <a:effectLst/>
                    <a:uLnTx/>
                    <a:uFillTx/>
                  </a:endParaRPr>
                </a:p>
              </p:txBody>
            </p:sp>
            <p:sp>
              <p:nvSpPr>
                <p:cNvPr id="91" name="Line 7"/>
                <p:cNvSpPr>
                  <a:spLocks noChangeShapeType="1"/>
                </p:cNvSpPr>
                <p:nvPr/>
              </p:nvSpPr>
              <p:spPr bwMode="auto">
                <a:xfrm rot="10800000">
                  <a:off x="5" y="199"/>
                  <a:ext cx="818" cy="194"/>
                </a:xfrm>
                <a:prstGeom prst="line">
                  <a:avLst/>
                </a:prstGeom>
                <a:noFill/>
                <a:ln w="19050">
                  <a:solidFill>
                    <a:srgbClr val="800080"/>
                  </a:solidFill>
                  <a:miter lim="800000"/>
                  <a:headEnd type="stealth" w="med" len="med"/>
                  <a:tailEnd/>
                </a:ln>
                <a:extLst>
                  <a:ext uri="{909E8E84-426E-40dd-AFC4-6F175D3DCCD1}">
                    <a14:hiddenFill xmlns:a14="http://schemas.microsoft.com/office/drawing/2010/main" xmlns="">
                      <a:noFill/>
                    </a14:hiddenFill>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ysClr val="windowText" lastClr="000000"/>
                    </a:solidFill>
                    <a:effectLst/>
                    <a:uLnTx/>
                    <a:uFillTx/>
                  </a:endParaRPr>
                </a:p>
              </p:txBody>
            </p:sp>
            <p:sp>
              <p:nvSpPr>
                <p:cNvPr id="92" name="Line 8"/>
                <p:cNvSpPr>
                  <a:spLocks noChangeShapeType="1"/>
                </p:cNvSpPr>
                <p:nvPr/>
              </p:nvSpPr>
              <p:spPr bwMode="auto">
                <a:xfrm flipH="1">
                  <a:off x="5" y="0"/>
                  <a:ext cx="819" cy="193"/>
                </a:xfrm>
                <a:prstGeom prst="line">
                  <a:avLst/>
                </a:prstGeom>
                <a:noFill/>
                <a:ln w="19050">
                  <a:solidFill>
                    <a:srgbClr val="800080"/>
                  </a:solidFill>
                  <a:miter lim="800000"/>
                  <a:headEnd type="stealth" w="med" len="med"/>
                  <a:tailEnd/>
                </a:ln>
                <a:extLst>
                  <a:ext uri="{909E8E84-426E-40dd-AFC4-6F175D3DCCD1}">
                    <a14:hiddenFill xmlns:a14="http://schemas.microsoft.com/office/drawing/2010/main" xmlns="">
                      <a:noFill/>
                    </a14:hiddenFill>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ysClr val="windowText" lastClr="000000"/>
                    </a:solidFill>
                    <a:effectLst/>
                    <a:uLnTx/>
                    <a:uFillTx/>
                  </a:endParaRPr>
                </a:p>
              </p:txBody>
            </p:sp>
          </p:grpSp>
          <p:sp>
            <p:nvSpPr>
              <p:cNvPr id="85" name="Line 10"/>
              <p:cNvSpPr>
                <a:spLocks noChangeShapeType="1"/>
              </p:cNvSpPr>
              <p:nvPr/>
            </p:nvSpPr>
            <p:spPr bwMode="auto">
              <a:xfrm flipH="1">
                <a:off x="0" y="184"/>
                <a:ext cx="643" cy="1"/>
              </a:xfrm>
              <a:prstGeom prst="line">
                <a:avLst/>
              </a:prstGeom>
              <a:noFill/>
              <a:ln w="63500">
                <a:solidFill>
                  <a:srgbClr val="4D0069"/>
                </a:solidFill>
                <a:miter lim="800000"/>
                <a:headEnd type="stealth" w="med" len="med"/>
                <a:tailEnd/>
              </a:ln>
              <a:extLst>
                <a:ext uri="{909E8E84-426E-40dd-AFC4-6F175D3DCCD1}">
                  <a14:hiddenFill xmlns:a14="http://schemas.microsoft.com/office/drawing/2010/main" xmlns="">
                    <a:noFill/>
                  </a14:hiddenFill>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ysClr val="windowText" lastClr="000000"/>
                  </a:solidFill>
                  <a:effectLst/>
                  <a:uLnTx/>
                  <a:uFillTx/>
                </a:endParaRPr>
              </a:p>
            </p:txBody>
          </p:sp>
          <p:sp>
            <p:nvSpPr>
              <p:cNvPr id="86" name="Rectangle 11"/>
              <p:cNvSpPr>
                <a:spLocks/>
              </p:cNvSpPr>
              <p:nvPr/>
            </p:nvSpPr>
            <p:spPr bwMode="auto">
              <a:xfrm>
                <a:off x="722" y="443"/>
                <a:ext cx="1850" cy="1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b"/>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000000"/>
                    </a:solidFill>
                    <a:effectLst/>
                    <a:uLnTx/>
                    <a:uFillTx/>
                    <a:latin typeface="Helvetica Neue Light" charset="0"/>
                    <a:ea typeface="ＭＳ Ｐゴシック" charset="0"/>
                    <a:sym typeface="Helvetica Neue Light" charset="0"/>
                  </a:rPr>
                  <a:t>&lt;</a:t>
                </a:r>
                <a:r>
                  <a:rPr kumimoji="0" lang="en-US" sz="1000" b="0" i="0" u="none" strike="noStrike" kern="0" cap="none" spc="0" normalizeH="0" baseline="0" noProof="0" dirty="0" err="1" smtClean="0">
                    <a:ln>
                      <a:noFill/>
                    </a:ln>
                    <a:solidFill>
                      <a:srgbClr val="000000"/>
                    </a:solidFill>
                    <a:effectLst/>
                    <a:uLnTx/>
                    <a:uFillTx/>
                    <a:latin typeface="ＭＳ Ｐゴシック" charset="0"/>
                    <a:ea typeface="ＭＳ Ｐゴシック" charset="0"/>
                    <a:sym typeface="ＭＳ Ｐゴシック" charset="0"/>
                  </a:rPr>
                  <a:t>θ</a:t>
                </a:r>
                <a:r>
                  <a:rPr kumimoji="0" lang="en-US" sz="1000" b="0" i="0" u="none" strike="noStrike" kern="0" cap="none" spc="0" normalizeH="0" baseline="0" noProof="0" dirty="0" smtClean="0">
                    <a:ln>
                      <a:noFill/>
                    </a:ln>
                    <a:solidFill>
                      <a:srgbClr val="000000"/>
                    </a:solidFill>
                    <a:effectLst/>
                    <a:uLnTx/>
                    <a:uFillTx/>
                    <a:latin typeface="Helvetica Neue Light" charset="0"/>
                    <a:ea typeface="ＭＳ Ｐゴシック" charset="0"/>
                    <a:sym typeface="Helvetica Neue Light" charset="0"/>
                  </a:rPr>
                  <a:t>&gt;</a:t>
                </a:r>
                <a:r>
                  <a:rPr kumimoji="0" lang="en-US" sz="1000" b="0" i="0" u="none" strike="noStrike" kern="0" cap="none" spc="0" normalizeH="0" baseline="-6000" noProof="0" dirty="0" smtClean="0">
                    <a:ln>
                      <a:noFill/>
                    </a:ln>
                    <a:solidFill>
                      <a:srgbClr val="000000"/>
                    </a:solidFill>
                    <a:effectLst/>
                    <a:uLnTx/>
                    <a:uFillTx/>
                    <a:latin typeface="Helvetica Neue Light" charset="0"/>
                    <a:ea typeface="ＭＳ Ｐゴシック" charset="0"/>
                    <a:sym typeface="Helvetica Neue Light" charset="0"/>
                  </a:rPr>
                  <a:t>MCS</a:t>
                </a:r>
                <a:r>
                  <a:rPr kumimoji="0" lang="en-US" sz="1000" b="0" i="0" u="none" strike="noStrike" kern="0" cap="none" spc="0" normalizeH="0" baseline="0" noProof="0" dirty="0" smtClean="0">
                    <a:ln>
                      <a:noFill/>
                    </a:ln>
                    <a:solidFill>
                      <a:srgbClr val="000000"/>
                    </a:solidFill>
                    <a:effectLst/>
                    <a:uLnTx/>
                    <a:uFillTx/>
                    <a:latin typeface="Helvetica Neue Light" charset="0"/>
                    <a:ea typeface="ＭＳ Ｐゴシック" charset="0"/>
                    <a:sym typeface="Helvetica Neue Light" charset="0"/>
                  </a:rPr>
                  <a:t> ~ 3.4 </a:t>
                </a:r>
                <a:r>
                  <a:rPr kumimoji="0" lang="en-US" sz="1000" b="0" i="0" u="none" strike="noStrike" kern="0" cap="none" spc="0" normalizeH="0" baseline="0" noProof="0" dirty="0" err="1" smtClean="0">
                    <a:ln>
                      <a:noFill/>
                    </a:ln>
                    <a:solidFill>
                      <a:srgbClr val="000000"/>
                    </a:solidFill>
                    <a:effectLst/>
                    <a:uLnTx/>
                    <a:uFillTx/>
                    <a:latin typeface="Helvetica Neue Light" charset="0"/>
                    <a:ea typeface="ＭＳ Ｐゴシック" charset="0"/>
                    <a:sym typeface="Helvetica Neue Light" charset="0"/>
                  </a:rPr>
                  <a:t>μrad</a:t>
                </a:r>
                <a:r>
                  <a:rPr kumimoji="0" lang="en-US" sz="1000" b="0" i="0" u="none" strike="noStrike" kern="0" cap="none" spc="0" normalizeH="0" baseline="0" noProof="0" dirty="0" smtClean="0">
                    <a:ln>
                      <a:noFill/>
                    </a:ln>
                    <a:solidFill>
                      <a:srgbClr val="000000"/>
                    </a:solidFill>
                    <a:effectLst/>
                    <a:uLnTx/>
                    <a:uFillTx/>
                    <a:latin typeface="Helvetica Neue Light" charset="0"/>
                    <a:ea typeface="ＭＳ Ｐゴシック" charset="0"/>
                    <a:sym typeface="Helvetica Neue Light" charset="0"/>
                  </a:rPr>
                  <a:t> (7 TeV)</a:t>
                </a:r>
              </a:p>
            </p:txBody>
          </p:sp>
          <p:sp>
            <p:nvSpPr>
              <p:cNvPr id="87" name="Rectangle 12"/>
              <p:cNvSpPr>
                <a:spLocks/>
              </p:cNvSpPr>
              <p:nvPr/>
            </p:nvSpPr>
            <p:spPr bwMode="auto">
              <a:xfrm>
                <a:off x="741" y="93"/>
                <a:ext cx="1771" cy="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b"/>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FFFF00"/>
                    </a:solidFill>
                    <a:effectLst/>
                    <a:uLnTx/>
                    <a:uFillTx/>
                    <a:latin typeface="Helvetica Neue" charset="0"/>
                    <a:ea typeface="ＭＳ Ｐゴシック" charset="0"/>
                    <a:sym typeface="Helvetica Neue" charset="0"/>
                  </a:rPr>
                  <a:t>Amorphous</a:t>
                </a:r>
                <a:r>
                  <a:rPr kumimoji="0" lang="en-US" sz="1000" b="1" i="0" u="none" strike="noStrike" kern="0" cap="none" spc="0" normalizeH="0" baseline="0" noProof="0" dirty="0" smtClean="0">
                    <a:ln>
                      <a:noFill/>
                    </a:ln>
                    <a:solidFill>
                      <a:srgbClr val="CE3B00"/>
                    </a:solidFill>
                    <a:effectLst/>
                    <a:uLnTx/>
                    <a:uFillTx/>
                    <a:latin typeface="Helvetica Neue" charset="0"/>
                    <a:ea typeface="ＭＳ Ｐゴシック" charset="0"/>
                    <a:sym typeface="Helvetica Neue" charset="0"/>
                  </a:rPr>
                  <a:t> </a:t>
                </a:r>
                <a:r>
                  <a:rPr kumimoji="0" lang="en-US" sz="1000" b="0" i="0" u="none" strike="noStrike" kern="0" cap="none" spc="0" normalizeH="0" baseline="0" noProof="0" dirty="0" smtClean="0">
                    <a:ln>
                      <a:noFill/>
                    </a:ln>
                    <a:solidFill>
                      <a:srgbClr val="FFFFFF"/>
                    </a:solidFill>
                    <a:effectLst/>
                    <a:uLnTx/>
                    <a:uFillTx/>
                    <a:latin typeface="Helvetica Neue" charset="0"/>
                    <a:ea typeface="ＭＳ Ｐゴシック" charset="0"/>
                    <a:sym typeface="Helvetica Neue" charset="0"/>
                  </a:rPr>
                  <a:t>(0.6 m of C)</a:t>
                </a:r>
              </a:p>
            </p:txBody>
          </p:sp>
        </p:grpSp>
        <p:grpSp>
          <p:nvGrpSpPr>
            <p:cNvPr id="74" name="Group 22"/>
            <p:cNvGrpSpPr>
              <a:grpSpLocks/>
            </p:cNvGrpSpPr>
            <p:nvPr/>
          </p:nvGrpSpPr>
          <p:grpSpPr bwMode="auto">
            <a:xfrm>
              <a:off x="248" y="710"/>
              <a:ext cx="3580" cy="955"/>
              <a:chOff x="0" y="102"/>
              <a:chExt cx="3580" cy="955"/>
            </a:xfrm>
          </p:grpSpPr>
          <p:pic>
            <p:nvPicPr>
              <p:cNvPr id="75" name="Picture 1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43692">
                <a:off x="563" y="102"/>
                <a:ext cx="762" cy="6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76" name="Line 15"/>
              <p:cNvSpPr>
                <a:spLocks noChangeShapeType="1"/>
              </p:cNvSpPr>
              <p:nvPr/>
            </p:nvSpPr>
            <p:spPr bwMode="auto">
              <a:xfrm flipH="1">
                <a:off x="1063" y="348"/>
                <a:ext cx="922" cy="1"/>
              </a:xfrm>
              <a:prstGeom prst="line">
                <a:avLst/>
              </a:prstGeom>
              <a:noFill/>
              <a:ln w="38100">
                <a:solidFill>
                  <a:srgbClr val="800080"/>
                </a:solidFill>
                <a:miter lim="800000"/>
                <a:headEnd type="stealth" w="med" len="med"/>
                <a:tailEnd/>
              </a:ln>
              <a:extLst>
                <a:ext uri="{909E8E84-426E-40dd-AFC4-6F175D3DCCD1}">
                  <a14:hiddenFill xmlns:a14="http://schemas.microsoft.com/office/drawing/2010/main" xmlns="">
                    <a:noFill/>
                  </a14:hiddenFill>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ysClr val="windowText" lastClr="000000"/>
                  </a:solidFill>
                  <a:effectLst/>
                  <a:uLnTx/>
                  <a:uFillTx/>
                </a:endParaRPr>
              </a:p>
            </p:txBody>
          </p:sp>
          <p:sp>
            <p:nvSpPr>
              <p:cNvPr id="77" name="Line 16"/>
              <p:cNvSpPr>
                <a:spLocks noChangeShapeType="1"/>
              </p:cNvSpPr>
              <p:nvPr/>
            </p:nvSpPr>
            <p:spPr bwMode="auto">
              <a:xfrm flipH="1">
                <a:off x="1081" y="282"/>
                <a:ext cx="788" cy="61"/>
              </a:xfrm>
              <a:prstGeom prst="line">
                <a:avLst/>
              </a:prstGeom>
              <a:noFill/>
              <a:ln w="25400">
                <a:solidFill>
                  <a:srgbClr val="800080"/>
                </a:solidFill>
                <a:miter lim="800000"/>
                <a:headEnd type="stealth" w="med" len="med"/>
                <a:tailEnd/>
              </a:ln>
              <a:extLst>
                <a:ext uri="{909E8E84-426E-40dd-AFC4-6F175D3DCCD1}">
                  <a14:hiddenFill xmlns:a14="http://schemas.microsoft.com/office/drawing/2010/main" xmlns="">
                    <a:noFill/>
                  </a14:hiddenFill>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ysClr val="windowText" lastClr="000000"/>
                  </a:solidFill>
                  <a:effectLst/>
                  <a:uLnTx/>
                  <a:uFillTx/>
                </a:endParaRPr>
              </a:p>
            </p:txBody>
          </p:sp>
          <p:sp>
            <p:nvSpPr>
              <p:cNvPr id="78" name="Line 17"/>
              <p:cNvSpPr>
                <a:spLocks noChangeShapeType="1"/>
              </p:cNvSpPr>
              <p:nvPr/>
            </p:nvSpPr>
            <p:spPr bwMode="auto">
              <a:xfrm rot="10800000">
                <a:off x="1086" y="339"/>
                <a:ext cx="787" cy="62"/>
              </a:xfrm>
              <a:prstGeom prst="line">
                <a:avLst/>
              </a:prstGeom>
              <a:noFill/>
              <a:ln w="25400">
                <a:solidFill>
                  <a:srgbClr val="800080"/>
                </a:solidFill>
                <a:miter lim="800000"/>
                <a:headEnd type="stealth" w="med" len="med"/>
                <a:tailEnd/>
              </a:ln>
              <a:extLst>
                <a:ext uri="{909E8E84-426E-40dd-AFC4-6F175D3DCCD1}">
                  <a14:hiddenFill xmlns:a14="http://schemas.microsoft.com/office/drawing/2010/main" xmlns="">
                    <a:noFill/>
                  </a14:hiddenFill>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ysClr val="windowText" lastClr="000000"/>
                  </a:solidFill>
                  <a:effectLst/>
                  <a:uLnTx/>
                  <a:uFillTx/>
                </a:endParaRPr>
              </a:p>
            </p:txBody>
          </p:sp>
          <p:sp>
            <p:nvSpPr>
              <p:cNvPr id="79" name="Line 18"/>
              <p:cNvSpPr>
                <a:spLocks noChangeShapeType="1"/>
              </p:cNvSpPr>
              <p:nvPr/>
            </p:nvSpPr>
            <p:spPr bwMode="auto">
              <a:xfrm flipH="1">
                <a:off x="2" y="350"/>
                <a:ext cx="644" cy="1"/>
              </a:xfrm>
              <a:prstGeom prst="line">
                <a:avLst/>
              </a:prstGeom>
              <a:noFill/>
              <a:ln w="63500">
                <a:solidFill>
                  <a:srgbClr val="4D0069"/>
                </a:solidFill>
                <a:miter lim="800000"/>
                <a:headEnd type="stealth" w="med" len="med"/>
                <a:tailEnd/>
              </a:ln>
              <a:extLst>
                <a:ext uri="{909E8E84-426E-40dd-AFC4-6F175D3DCCD1}">
                  <a14:hiddenFill xmlns:a14="http://schemas.microsoft.com/office/drawing/2010/main" xmlns="">
                    <a:noFill/>
                  </a14:hiddenFill>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ysClr val="windowText" lastClr="000000"/>
                  </a:solidFill>
                  <a:effectLst/>
                  <a:uLnTx/>
                  <a:uFillTx/>
                </a:endParaRPr>
              </a:p>
            </p:txBody>
          </p:sp>
          <p:sp>
            <p:nvSpPr>
              <p:cNvPr id="80" name="Line 19"/>
              <p:cNvSpPr>
                <a:spLocks noChangeShapeType="1"/>
              </p:cNvSpPr>
              <p:nvPr/>
            </p:nvSpPr>
            <p:spPr bwMode="auto">
              <a:xfrm rot="10800000">
                <a:off x="1167" y="578"/>
                <a:ext cx="416" cy="435"/>
              </a:xfrm>
              <a:prstGeom prst="line">
                <a:avLst/>
              </a:prstGeom>
              <a:noFill/>
              <a:ln w="63500">
                <a:solidFill>
                  <a:srgbClr val="4D0069"/>
                </a:solidFill>
                <a:miter lim="800000"/>
                <a:headEnd type="stealth" w="med" len="med"/>
                <a:tailEnd/>
              </a:ln>
              <a:extLst>
                <a:ext uri="{909E8E84-426E-40dd-AFC4-6F175D3DCCD1}">
                  <a14:hiddenFill xmlns:a14="http://schemas.microsoft.com/office/drawing/2010/main" xmlns="">
                    <a:noFill/>
                  </a14:hiddenFill>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ysClr val="windowText" lastClr="000000"/>
                  </a:solidFill>
                  <a:effectLst/>
                  <a:uLnTx/>
                  <a:uFillTx/>
                </a:endParaRPr>
              </a:p>
            </p:txBody>
          </p:sp>
          <p:sp>
            <p:nvSpPr>
              <p:cNvPr id="81" name="Rectangle 20"/>
              <p:cNvSpPr>
                <a:spLocks/>
              </p:cNvSpPr>
              <p:nvPr/>
            </p:nvSpPr>
            <p:spPr bwMode="auto">
              <a:xfrm>
                <a:off x="0" y="594"/>
                <a:ext cx="1067" cy="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b"/>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CE3B00"/>
                    </a:solidFill>
                    <a:effectLst/>
                    <a:uLnTx/>
                    <a:uFillTx/>
                    <a:latin typeface="Helvetica Neue" charset="0"/>
                    <a:ea typeface="ＭＳ Ｐゴシック" charset="0"/>
                    <a:sym typeface="Helvetica Neue" charset="0"/>
                  </a:rPr>
                  <a:t>Crystal</a:t>
                </a:r>
                <a:r>
                  <a:rPr kumimoji="0" lang="en-US" sz="1200" b="0" i="0" u="none" strike="noStrike" kern="0" cap="none" spc="0" normalizeH="0" baseline="0" noProof="0" dirty="0" smtClean="0">
                    <a:ln>
                      <a:noFill/>
                    </a:ln>
                    <a:solidFill>
                      <a:srgbClr val="CE3B00"/>
                    </a:solidFill>
                    <a:effectLst/>
                    <a:uLnTx/>
                    <a:uFillTx/>
                    <a:latin typeface="ＭＳ Ｐゴシック" charset="0"/>
                    <a:sym typeface="ＭＳ Ｐゴシック" charset="0"/>
                  </a:rPr>
                  <a:t/>
                </a:r>
                <a:br>
                  <a:rPr kumimoji="0" lang="en-US" sz="1200" b="0" i="0" u="none" strike="noStrike" kern="0" cap="none" spc="0" normalizeH="0" baseline="0" noProof="0" dirty="0" smtClean="0">
                    <a:ln>
                      <a:noFill/>
                    </a:ln>
                    <a:solidFill>
                      <a:srgbClr val="CE3B00"/>
                    </a:solidFill>
                    <a:effectLst/>
                    <a:uLnTx/>
                    <a:uFillTx/>
                    <a:latin typeface="ＭＳ Ｐゴシック" charset="0"/>
                    <a:sym typeface="ＭＳ Ｐゴシック" charset="0"/>
                  </a:rPr>
                </a:br>
                <a:r>
                  <a:rPr kumimoji="0" lang="en-US" sz="1200" b="1" i="0" u="none" strike="noStrike" kern="0" cap="none" spc="0" normalizeH="0" baseline="0" noProof="0" dirty="0" smtClean="0">
                    <a:ln>
                      <a:noFill/>
                    </a:ln>
                    <a:solidFill>
                      <a:srgbClr val="CE3B00"/>
                    </a:solidFill>
                    <a:effectLst/>
                    <a:uLnTx/>
                    <a:uFillTx/>
                    <a:latin typeface="Helvetica Neue" charset="0"/>
                    <a:ea typeface="ＭＳ Ｐゴシック" charset="0"/>
                    <a:sym typeface="Helvetica Neue" charset="0"/>
                  </a:rPr>
                  <a:t> (Channeling)</a:t>
                </a:r>
                <a:endParaRPr lang="en-US" sz="1200" kern="0" dirty="0">
                  <a:solidFill>
                    <a:srgbClr val="CE3B00"/>
                  </a:solidFill>
                  <a:latin typeface="ＭＳ Ｐゴシック" charset="0"/>
                  <a:sym typeface="ＭＳ Ｐゴシック"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Helvetica Neue" charset="0"/>
                    <a:ea typeface="ＭＳ Ｐゴシック" charset="0"/>
                    <a:cs typeface="ＭＳ Ｐゴシック" charset="0"/>
                    <a:sym typeface="Helvetica Neue" charset="0"/>
                  </a:rPr>
                  <a:t>(4 mm Si)</a:t>
                </a:r>
              </a:p>
            </p:txBody>
          </p:sp>
          <p:sp>
            <p:nvSpPr>
              <p:cNvPr id="82" name="Rectangle 21"/>
              <p:cNvSpPr>
                <a:spLocks/>
              </p:cNvSpPr>
              <p:nvPr/>
            </p:nvSpPr>
            <p:spPr bwMode="auto">
              <a:xfrm>
                <a:off x="1768" y="459"/>
                <a:ext cx="1812" cy="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b"/>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000000"/>
                    </a:solidFill>
                    <a:effectLst/>
                    <a:uLnTx/>
                    <a:uFillTx/>
                    <a:latin typeface="Helvetica Neue Light" charset="0"/>
                    <a:ea typeface="ＭＳ Ｐゴシック" charset="0"/>
                    <a:sym typeface="Helvetica Neue Light" charset="0"/>
                  </a:rPr>
                  <a:t>&lt;</a:t>
                </a:r>
                <a:r>
                  <a:rPr kumimoji="0" lang="en-US" sz="1000" b="0" i="0" u="none" strike="noStrike" kern="0" cap="none" spc="0" normalizeH="0" baseline="0" noProof="0" dirty="0" err="1" smtClean="0">
                    <a:ln>
                      <a:noFill/>
                    </a:ln>
                    <a:solidFill>
                      <a:srgbClr val="000000"/>
                    </a:solidFill>
                    <a:effectLst/>
                    <a:uLnTx/>
                    <a:uFillTx/>
                    <a:latin typeface="ＭＳ Ｐゴシック" charset="0"/>
                    <a:ea typeface="ＭＳ Ｐゴシック" charset="0"/>
                    <a:sym typeface="ＭＳ Ｐゴシック" charset="0"/>
                  </a:rPr>
                  <a:t>θ</a:t>
                </a:r>
                <a:r>
                  <a:rPr kumimoji="0" lang="en-US" sz="1000" b="0" i="0" u="none" strike="noStrike" kern="0" cap="none" spc="0" normalizeH="0" baseline="0" noProof="0" dirty="0" smtClean="0">
                    <a:ln>
                      <a:noFill/>
                    </a:ln>
                    <a:solidFill>
                      <a:srgbClr val="000000"/>
                    </a:solidFill>
                    <a:effectLst/>
                    <a:uLnTx/>
                    <a:uFillTx/>
                    <a:latin typeface="Helvetica Neue Light" charset="0"/>
                    <a:ea typeface="ＭＳ Ｐゴシック" charset="0"/>
                    <a:sym typeface="Helvetica Neue Light" charset="0"/>
                  </a:rPr>
                  <a:t>&gt; ~ 50 μrad (7 TeV)</a:t>
                </a:r>
              </a:p>
            </p:txBody>
          </p:sp>
        </p:grpSp>
      </p:grpSp>
      <p:pic>
        <p:nvPicPr>
          <p:cNvPr id="12" name="Immagin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80" y="594034"/>
            <a:ext cx="6023380" cy="1575346"/>
          </a:xfrm>
          <a:prstGeom prst="rect">
            <a:avLst/>
          </a:prstGeom>
        </p:spPr>
      </p:pic>
      <p:sp>
        <p:nvSpPr>
          <p:cNvPr id="16" name="CasellaDiTesto 15"/>
          <p:cNvSpPr txBox="1"/>
          <p:nvPr/>
        </p:nvSpPr>
        <p:spPr>
          <a:xfrm>
            <a:off x="7432668" y="3606959"/>
            <a:ext cx="1438066"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1400" dirty="0" smtClean="0">
                <a:solidFill>
                  <a:schemeClr val="accent2"/>
                </a:solidFill>
              </a:rPr>
              <a:t>310 T equivalent magnetic field!</a:t>
            </a:r>
            <a:endParaRPr lang="en-GB" sz="1400" dirty="0">
              <a:solidFill>
                <a:schemeClr val="accent2"/>
              </a:solidFill>
            </a:endParaRPr>
          </a:p>
        </p:txBody>
      </p:sp>
      <p:sp>
        <p:nvSpPr>
          <p:cNvPr id="3" name="CasellaDiTesto 2"/>
          <p:cNvSpPr txBox="1"/>
          <p:nvPr/>
        </p:nvSpPr>
        <p:spPr>
          <a:xfrm>
            <a:off x="3273799" y="4241286"/>
            <a:ext cx="4279320" cy="65937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dirty="0">
                <a:solidFill>
                  <a:schemeClr val="accent6"/>
                </a:solidFill>
              </a:rPr>
              <a:t>Can </a:t>
            </a:r>
            <a:r>
              <a:rPr lang="it-IT" dirty="0" err="1">
                <a:solidFill>
                  <a:schemeClr val="accent6"/>
                </a:solidFill>
              </a:rPr>
              <a:t>we</a:t>
            </a:r>
            <a:r>
              <a:rPr lang="it-IT" dirty="0">
                <a:solidFill>
                  <a:schemeClr val="accent6"/>
                </a:solidFill>
              </a:rPr>
              <a:t> use </a:t>
            </a:r>
            <a:r>
              <a:rPr lang="it-IT" dirty="0" err="1">
                <a:solidFill>
                  <a:schemeClr val="accent6"/>
                </a:solidFill>
              </a:rPr>
              <a:t>crystal</a:t>
            </a:r>
            <a:r>
              <a:rPr lang="it-IT" dirty="0">
                <a:solidFill>
                  <a:schemeClr val="accent6"/>
                </a:solidFill>
              </a:rPr>
              <a:t> </a:t>
            </a:r>
            <a:r>
              <a:rPr lang="it-IT" dirty="0" err="1">
                <a:solidFill>
                  <a:schemeClr val="accent6"/>
                </a:solidFill>
              </a:rPr>
              <a:t>collimation</a:t>
            </a:r>
            <a:r>
              <a:rPr lang="it-IT" dirty="0">
                <a:solidFill>
                  <a:schemeClr val="accent6"/>
                </a:solidFill>
              </a:rPr>
              <a:t> to </a:t>
            </a:r>
            <a:r>
              <a:rPr lang="it-IT" dirty="0" err="1">
                <a:solidFill>
                  <a:schemeClr val="accent6"/>
                </a:solidFill>
              </a:rPr>
              <a:t>improve</a:t>
            </a:r>
            <a:r>
              <a:rPr lang="it-IT" dirty="0">
                <a:solidFill>
                  <a:schemeClr val="accent6"/>
                </a:solidFill>
              </a:rPr>
              <a:t> the LHC </a:t>
            </a:r>
            <a:r>
              <a:rPr lang="it-IT" dirty="0" err="1">
                <a:solidFill>
                  <a:schemeClr val="accent6"/>
                </a:solidFill>
              </a:rPr>
              <a:t>collimation</a:t>
            </a:r>
            <a:r>
              <a:rPr lang="it-IT" dirty="0">
                <a:solidFill>
                  <a:schemeClr val="accent6"/>
                </a:solidFill>
              </a:rPr>
              <a:t> performance?</a:t>
            </a:r>
            <a:endParaRPr lang="en-GB" dirty="0">
              <a:solidFill>
                <a:schemeClr val="accent6"/>
              </a:solidFill>
            </a:endParaRPr>
          </a:p>
        </p:txBody>
      </p:sp>
    </p:spTree>
    <p:extLst>
      <p:ext uri="{BB962C8B-B14F-4D97-AF65-F5344CB8AC3E}">
        <p14:creationId xmlns:p14="http://schemas.microsoft.com/office/powerpoint/2010/main" val="400185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6">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a:t>
            </a:r>
            <a:endParaRPr lang="en-US" dirty="0"/>
          </a:p>
        </p:txBody>
      </p:sp>
      <p:sp>
        <p:nvSpPr>
          <p:cNvPr id="3" name="Content Placeholder 2"/>
          <p:cNvSpPr>
            <a:spLocks noGrp="1"/>
          </p:cNvSpPr>
          <p:nvPr>
            <p:ph idx="1"/>
          </p:nvPr>
        </p:nvSpPr>
        <p:spPr>
          <a:xfrm>
            <a:off x="230736" y="959633"/>
            <a:ext cx="3741508" cy="3697824"/>
          </a:xfrm>
        </p:spPr>
        <p:txBody>
          <a:bodyPr>
            <a:normAutofit fontScale="92500" lnSpcReduction="20000"/>
          </a:bodyPr>
          <a:lstStyle/>
          <a:p>
            <a:pPr>
              <a:buClr>
                <a:schemeClr val="accent3"/>
              </a:buClr>
              <a:buFont typeface="Courier New"/>
              <a:buChar char="o"/>
            </a:pPr>
            <a:r>
              <a:rPr lang="en-US" dirty="0">
                <a:solidFill>
                  <a:schemeClr val="bg1">
                    <a:lumMod val="65000"/>
                  </a:schemeClr>
                </a:solidFill>
              </a:rPr>
              <a:t>Introduction</a:t>
            </a:r>
          </a:p>
          <a:p>
            <a:pPr>
              <a:buClr>
                <a:schemeClr val="accent3"/>
              </a:buClr>
              <a:buFont typeface="Courier New"/>
              <a:buChar char="o"/>
            </a:pPr>
            <a:r>
              <a:rPr lang="en-US" dirty="0" smtClean="0">
                <a:solidFill>
                  <a:schemeClr val="bg1">
                    <a:lumMod val="65000"/>
                  </a:schemeClr>
                </a:solidFill>
              </a:rPr>
              <a:t>Hadron beam collimation</a:t>
            </a:r>
          </a:p>
          <a:p>
            <a:pPr lvl="1">
              <a:buClr>
                <a:schemeClr val="accent3"/>
              </a:buClr>
              <a:buFont typeface="Arial"/>
              <a:buChar char="•"/>
            </a:pPr>
            <a:r>
              <a:rPr lang="en-US" sz="1600" dirty="0" smtClean="0">
                <a:solidFill>
                  <a:schemeClr val="bg1">
                    <a:lumMod val="65000"/>
                  </a:schemeClr>
                </a:solidFill>
              </a:rPr>
              <a:t>collimation system</a:t>
            </a:r>
          </a:p>
          <a:p>
            <a:pPr lvl="1">
              <a:buClr>
                <a:schemeClr val="accent3"/>
              </a:buClr>
              <a:buFont typeface="Arial"/>
              <a:buChar char="•"/>
            </a:pPr>
            <a:r>
              <a:rPr lang="en-US" sz="1600" dirty="0" smtClean="0">
                <a:solidFill>
                  <a:schemeClr val="bg1">
                    <a:lumMod val="65000"/>
                  </a:schemeClr>
                </a:solidFill>
              </a:rPr>
              <a:t>crystal-assisted collimation</a:t>
            </a:r>
          </a:p>
          <a:p>
            <a:pPr>
              <a:buClr>
                <a:schemeClr val="accent3"/>
              </a:buClr>
              <a:buFont typeface="Courier New"/>
              <a:buChar char="o"/>
            </a:pPr>
            <a:r>
              <a:rPr lang="en-US" dirty="0" smtClean="0"/>
              <a:t>Scope of my PhD</a:t>
            </a:r>
          </a:p>
          <a:p>
            <a:pPr>
              <a:buClr>
                <a:schemeClr val="accent3"/>
              </a:buClr>
              <a:buFont typeface="Courier New"/>
              <a:buChar char="o"/>
            </a:pPr>
            <a:r>
              <a:rPr lang="en-US" dirty="0" smtClean="0">
                <a:solidFill>
                  <a:schemeClr val="bg1">
                    <a:lumMod val="65000"/>
                  </a:schemeClr>
                </a:solidFill>
              </a:rPr>
              <a:t>Experimental results LHC</a:t>
            </a:r>
          </a:p>
          <a:p>
            <a:pPr lvl="1">
              <a:buClr>
                <a:srgbClr val="E2751D"/>
              </a:buClr>
              <a:buFont typeface="Arial"/>
              <a:buChar char="•"/>
            </a:pPr>
            <a:r>
              <a:rPr lang="en-US" sz="1600" dirty="0" smtClean="0">
                <a:solidFill>
                  <a:schemeClr val="bg1">
                    <a:lumMod val="65000"/>
                  </a:schemeClr>
                </a:solidFill>
              </a:rPr>
              <a:t>Protons tests</a:t>
            </a:r>
          </a:p>
          <a:p>
            <a:pPr lvl="1">
              <a:buClr>
                <a:srgbClr val="E2751D"/>
              </a:buClr>
              <a:buFont typeface="Arial"/>
              <a:buChar char="•"/>
            </a:pPr>
            <a:r>
              <a:rPr lang="en-US" sz="1600" dirty="0" smtClean="0">
                <a:solidFill>
                  <a:schemeClr val="bg1">
                    <a:lumMod val="65000"/>
                  </a:schemeClr>
                </a:solidFill>
              </a:rPr>
              <a:t>Ions tests</a:t>
            </a:r>
          </a:p>
          <a:p>
            <a:pPr>
              <a:buClr>
                <a:schemeClr val="accent3"/>
              </a:buClr>
              <a:buFont typeface="Courier New"/>
              <a:buChar char="o"/>
            </a:pPr>
            <a:r>
              <a:rPr lang="en-US" dirty="0" smtClean="0">
                <a:solidFill>
                  <a:schemeClr val="bg1">
                    <a:lumMod val="65000"/>
                  </a:schemeClr>
                </a:solidFill>
              </a:rPr>
              <a:t>Simulations and semi-analytical studies</a:t>
            </a:r>
          </a:p>
          <a:p>
            <a:pPr lvl="1">
              <a:buClr>
                <a:srgbClr val="E2751D"/>
              </a:buClr>
              <a:buFont typeface="Arial"/>
              <a:buChar char="•"/>
            </a:pPr>
            <a:r>
              <a:rPr lang="en-US" sz="1600" dirty="0" smtClean="0">
                <a:solidFill>
                  <a:schemeClr val="bg1">
                    <a:lumMod val="65000"/>
                  </a:schemeClr>
                </a:solidFill>
              </a:rPr>
              <a:t>B2 installation </a:t>
            </a:r>
          </a:p>
          <a:p>
            <a:pPr lvl="1">
              <a:buClr>
                <a:srgbClr val="E2751D"/>
              </a:buClr>
              <a:buFont typeface="Arial"/>
              <a:buChar char="•"/>
            </a:pPr>
            <a:r>
              <a:rPr lang="en-US" sz="1600" dirty="0" smtClean="0">
                <a:solidFill>
                  <a:schemeClr val="bg1">
                    <a:lumMod val="65000"/>
                  </a:schemeClr>
                </a:solidFill>
              </a:rPr>
              <a:t>Energy </a:t>
            </a:r>
            <a:r>
              <a:rPr lang="en-US" sz="1600" dirty="0">
                <a:solidFill>
                  <a:schemeClr val="bg1">
                    <a:lumMod val="65000"/>
                  </a:schemeClr>
                </a:solidFill>
              </a:rPr>
              <a:t>ramp </a:t>
            </a:r>
            <a:r>
              <a:rPr lang="en-US" sz="1600" dirty="0" smtClean="0">
                <a:solidFill>
                  <a:schemeClr val="bg1">
                    <a:lumMod val="65000"/>
                  </a:schemeClr>
                </a:solidFill>
              </a:rPr>
              <a:t>functions</a:t>
            </a:r>
          </a:p>
          <a:p>
            <a:pPr lvl="1">
              <a:buClr>
                <a:srgbClr val="E2751D"/>
              </a:buClr>
              <a:buFont typeface="Arial"/>
              <a:buChar char="•"/>
            </a:pPr>
            <a:r>
              <a:rPr lang="en-US" sz="1600" dirty="0" smtClean="0">
                <a:solidFill>
                  <a:schemeClr val="bg1">
                    <a:lumMod val="65000"/>
                  </a:schemeClr>
                </a:solidFill>
              </a:rPr>
              <a:t>LHC </a:t>
            </a:r>
            <a:r>
              <a:rPr lang="en-US" sz="1600" dirty="0">
                <a:solidFill>
                  <a:schemeClr val="bg1">
                    <a:lumMod val="65000"/>
                  </a:schemeClr>
                </a:solidFill>
              </a:rPr>
              <a:t>&amp; SPS </a:t>
            </a:r>
            <a:r>
              <a:rPr lang="en-US" sz="1600" dirty="0" smtClean="0">
                <a:solidFill>
                  <a:schemeClr val="bg1">
                    <a:lumMod val="65000"/>
                  </a:schemeClr>
                </a:solidFill>
              </a:rPr>
              <a:t>simulation</a:t>
            </a:r>
          </a:p>
          <a:p>
            <a:pPr>
              <a:buClr>
                <a:schemeClr val="accent3"/>
              </a:buClr>
              <a:buFont typeface="Courier New"/>
              <a:buChar char="o"/>
            </a:pPr>
            <a:r>
              <a:rPr lang="en-US" dirty="0" smtClean="0">
                <a:solidFill>
                  <a:schemeClr val="bg1">
                    <a:lumMod val="65000"/>
                  </a:schemeClr>
                </a:solidFill>
              </a:rPr>
              <a:t>Conclusion </a:t>
            </a:r>
          </a:p>
        </p:txBody>
      </p:sp>
      <p:sp>
        <p:nvSpPr>
          <p:cNvPr id="4" name="Footer Placeholder 3"/>
          <p:cNvSpPr>
            <a:spLocks noGrp="1"/>
          </p:cNvSpPr>
          <p:nvPr>
            <p:ph type="ftr" sz="quarter" idx="11"/>
          </p:nvPr>
        </p:nvSpPr>
        <p:spPr/>
        <p:txBody>
          <a:bodyPr/>
          <a:lstStyle/>
          <a:p>
            <a:r>
              <a:rPr lang="en-US" dirty="0" smtClean="0"/>
              <a:t>R. Rossi - Crystal-assisted Collimation</a:t>
            </a:r>
            <a:endParaRPr lang="en-US" dirty="0"/>
          </a:p>
        </p:txBody>
      </p:sp>
      <p:sp>
        <p:nvSpPr>
          <p:cNvPr id="5" name="Slide Number Placeholder 4"/>
          <p:cNvSpPr>
            <a:spLocks noGrp="1"/>
          </p:cNvSpPr>
          <p:nvPr>
            <p:ph type="sldNum" sz="quarter" idx="12"/>
          </p:nvPr>
        </p:nvSpPr>
        <p:spPr/>
        <p:txBody>
          <a:bodyPr/>
          <a:lstStyle/>
          <a:p>
            <a:fld id="{2066355A-084C-D24E-9AD2-7E4FC41EA627}" type="slidenum">
              <a:rPr lang="en-US" smtClean="0"/>
              <a:pPr/>
              <a:t>9</a:t>
            </a:fld>
            <a:endParaRPr lang="en-US" dirty="0"/>
          </a:p>
        </p:txBody>
      </p:sp>
      <p:sp>
        <p:nvSpPr>
          <p:cNvPr id="6" name="Date Placeholder 5"/>
          <p:cNvSpPr>
            <a:spLocks noGrp="1"/>
          </p:cNvSpPr>
          <p:nvPr>
            <p:ph type="dt" sz="half" idx="10"/>
          </p:nvPr>
        </p:nvSpPr>
        <p:spPr/>
        <p:txBody>
          <a:bodyPr/>
          <a:lstStyle/>
          <a:p>
            <a:r>
              <a:rPr lang="it-IT" dirty="0" smtClean="0"/>
              <a:t>18/10/2016</a:t>
            </a:r>
            <a:endParaRPr lang="en-US" dirty="0"/>
          </a:p>
        </p:txBody>
      </p:sp>
      <p:pic>
        <p:nvPicPr>
          <p:cNvPr id="7" name="Picture 6" descr="20140224_192827_resize.jpg"/>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3956538" y="959632"/>
            <a:ext cx="4930433" cy="3697825"/>
          </a:xfrm>
          <a:prstGeom prst="rect">
            <a:avLst/>
          </a:prstGeom>
          <a:effectLst/>
        </p:spPr>
      </p:pic>
    </p:spTree>
    <p:extLst>
      <p:ext uri="{BB962C8B-B14F-4D97-AF65-F5344CB8AC3E}">
        <p14:creationId xmlns:p14="http://schemas.microsoft.com/office/powerpoint/2010/main" val="950561927"/>
      </p:ext>
    </p:extLst>
  </p:cSld>
  <p:clrMapOvr>
    <a:masterClrMapping/>
  </p:clrMapOvr>
  <p:timing>
    <p:tnLst>
      <p:par>
        <p:cTn id="1" dur="indefinite" restart="never" nodeType="tmRoot"/>
      </p:par>
    </p:tnLst>
  </p:timing>
</p:sld>
</file>

<file path=ppt/theme/theme1.xml><?xml version="1.0" encoding="utf-8"?>
<a:theme xmlns:a="http://schemas.openxmlformats.org/drawingml/2006/main" name="channeling_2014_v1.01">
  <a:themeElements>
    <a:clrScheme name="Custom 1">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ossi_v1.01" id="{9489EE6E-ADA0-4948-9056-827226614467}" vid="{3ACDF083-62D3-5847-8BCB-AFDCC345FA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B6F2769-7194-4217-93D3-3AF3A4742282}">
  <ds:schemaRefs>
    <ds:schemaRef ds:uri="http://schemas.microsoft.com/office/2006/metadata/properties"/>
    <ds:schemaRef ds:uri="http://schemas.microsoft.com/office/infopath/2007/PartnerControls"/>
    <ds:schemaRef ds:uri="http://schemas.microsoft.com/sharepoint/v3/fields"/>
  </ds:schemaRefs>
</ds:datastoreItem>
</file>

<file path=docProps/app.xml><?xml version="1.0" encoding="utf-8"?>
<Properties xmlns="http://schemas.openxmlformats.org/officeDocument/2006/extended-properties" xmlns:vt="http://schemas.openxmlformats.org/officeDocument/2006/docPropsVTypes">
  <Template/>
  <TotalTime>18674</TotalTime>
  <Words>2812</Words>
  <Application>Microsoft Macintosh PowerPoint</Application>
  <PresentationFormat>Presentazione su schermo (16:9)</PresentationFormat>
  <Paragraphs>543</Paragraphs>
  <Slides>35</Slides>
  <Notes>17</Notes>
  <HiddenSlides>0</HiddenSlides>
  <MMClips>0</MMClips>
  <ScaleCrop>false</ScaleCrop>
  <HeadingPairs>
    <vt:vector size="6" baseType="variant">
      <vt:variant>
        <vt:lpstr>Caratteri utilizzati</vt:lpstr>
      </vt:variant>
      <vt:variant>
        <vt:i4>12</vt:i4>
      </vt:variant>
      <vt:variant>
        <vt:lpstr>Tema</vt:lpstr>
      </vt:variant>
      <vt:variant>
        <vt:i4>1</vt:i4>
      </vt:variant>
      <vt:variant>
        <vt:lpstr>Titoli diapositive</vt:lpstr>
      </vt:variant>
      <vt:variant>
        <vt:i4>35</vt:i4>
      </vt:variant>
    </vt:vector>
  </HeadingPairs>
  <TitlesOfParts>
    <vt:vector size="48" baseType="lpstr">
      <vt:lpstr>Calibri</vt:lpstr>
      <vt:lpstr>Courier New</vt:lpstr>
      <vt:lpstr>Helvetica</vt:lpstr>
      <vt:lpstr>Helvetica Neue</vt:lpstr>
      <vt:lpstr>Helvetica Neue Light</vt:lpstr>
      <vt:lpstr>ＭＳ Ｐゴシック</vt:lpstr>
      <vt:lpstr>Open Sans</vt:lpstr>
      <vt:lpstr>StarSymbol</vt:lpstr>
      <vt:lpstr>Times</vt:lpstr>
      <vt:lpstr>Times New Roman</vt:lpstr>
      <vt:lpstr>Wingdings</vt:lpstr>
      <vt:lpstr>Arial</vt:lpstr>
      <vt:lpstr>channeling_2014_v1.01</vt:lpstr>
      <vt:lpstr>Presentazione di PowerPoint</vt:lpstr>
      <vt:lpstr>Outline </vt:lpstr>
      <vt:lpstr>Outline </vt:lpstr>
      <vt:lpstr>Motivations</vt:lpstr>
      <vt:lpstr>Outline </vt:lpstr>
      <vt:lpstr>Collimation System @ LHC</vt:lpstr>
      <vt:lpstr>Collimation System @ LHC</vt:lpstr>
      <vt:lpstr>Crystal-assisted collimation</vt:lpstr>
      <vt:lpstr>Outline </vt:lpstr>
      <vt:lpstr>Can crystal be used in LHC?</vt:lpstr>
      <vt:lpstr>Where are we?</vt:lpstr>
      <vt:lpstr>Goals of PhD thesis</vt:lpstr>
      <vt:lpstr>Outline </vt:lpstr>
      <vt:lpstr>LHC Crystals</vt:lpstr>
      <vt:lpstr>Horizontal Angular Scan @ 6.5 TeV </vt:lpstr>
      <vt:lpstr>Horizontal Scraping @ 450 GeV</vt:lpstr>
      <vt:lpstr>Ions Angular Scans @ 450 Z GeV</vt:lpstr>
      <vt:lpstr>Ions Loss Maps @ 450 Z GeV</vt:lpstr>
      <vt:lpstr>Outline </vt:lpstr>
      <vt:lpstr>Crystal installation on beam 2</vt:lpstr>
      <vt:lpstr>Energy ramp function for tests</vt:lpstr>
      <vt:lpstr>Simulations plan</vt:lpstr>
      <vt:lpstr>Conclusion</vt:lpstr>
      <vt:lpstr>Presentazione di PowerPoint</vt:lpstr>
      <vt:lpstr>Crystal Channeling</vt:lpstr>
      <vt:lpstr>Coherent effect in bent crystals</vt:lpstr>
      <vt:lpstr>UA9 Experiment</vt:lpstr>
      <vt:lpstr>UA9 SPS collimation</vt:lpstr>
      <vt:lpstr>List of measurements</vt:lpstr>
      <vt:lpstr>Loss Map Horizontal plane</vt:lpstr>
      <vt:lpstr>Loss Map comparison</vt:lpstr>
      <vt:lpstr>Ions Channeled Beam Linear Scans</vt:lpstr>
      <vt:lpstr>Introduction</vt:lpstr>
      <vt:lpstr>H8 Crystal test Beam</vt:lpstr>
      <vt:lpstr>H8 experimental Layout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roberto rossi</cp:lastModifiedBy>
  <cp:revision>430</cp:revision>
  <cp:lastPrinted>2016-10-17T09:25:57Z</cp:lastPrinted>
  <dcterms:created xsi:type="dcterms:W3CDTF">2014-05-15T22:17:29Z</dcterms:created>
  <dcterms:modified xsi:type="dcterms:W3CDTF">2016-10-17T09:55:33Z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