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95" r:id="rId2"/>
    <p:sldId id="412" r:id="rId3"/>
    <p:sldId id="427" r:id="rId4"/>
    <p:sldId id="490" r:id="rId5"/>
    <p:sldId id="472" r:id="rId6"/>
    <p:sldId id="436" r:id="rId7"/>
    <p:sldId id="494" r:id="rId8"/>
    <p:sldId id="473" r:id="rId9"/>
    <p:sldId id="445" r:id="rId10"/>
    <p:sldId id="447" r:id="rId11"/>
    <p:sldId id="451" r:id="rId12"/>
    <p:sldId id="495" r:id="rId13"/>
    <p:sldId id="403" r:id="rId14"/>
    <p:sldId id="444" r:id="rId15"/>
    <p:sldId id="423" r:id="rId16"/>
    <p:sldId id="420" r:id="rId17"/>
    <p:sldId id="425" r:id="rId18"/>
    <p:sldId id="464" r:id="rId19"/>
    <p:sldId id="434" r:id="rId20"/>
    <p:sldId id="491" r:id="rId21"/>
    <p:sldId id="492" r:id="rId22"/>
    <p:sldId id="486" r:id="rId23"/>
    <p:sldId id="485" r:id="rId24"/>
    <p:sldId id="487" r:id="rId25"/>
    <p:sldId id="483" r:id="rId26"/>
    <p:sldId id="484" r:id="rId27"/>
    <p:sldId id="496" r:id="rId28"/>
  </p:sldIdLst>
  <p:sldSz cx="9144000" cy="6858000" type="screen4x3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D932B"/>
    <a:srgbClr val="AC43C4"/>
    <a:srgbClr val="113FFF"/>
    <a:srgbClr val="FEFFE9"/>
    <a:srgbClr val="0F2AAD"/>
    <a:srgbClr val="E5FFFB"/>
    <a:srgbClr val="E2F8ED"/>
    <a:srgbClr val="E4FFFA"/>
    <a:srgbClr val="DFF9F1"/>
    <a:srgbClr val="FA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96"/>
    <p:restoredTop sz="94753"/>
  </p:normalViewPr>
  <p:slideViewPr>
    <p:cSldViewPr snapToGrid="0" snapToObjects="1" showGuides="1">
      <p:cViewPr>
        <p:scale>
          <a:sx n="89" d="100"/>
          <a:sy n="89" d="100"/>
        </p:scale>
        <p:origin x="232" y="440"/>
      </p:cViewPr>
      <p:guideLst>
        <p:guide orient="horz" pos="197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659F8DE-62C3-9A4F-848F-9497C02DDD1B}" type="datetime1">
              <a:rPr lang="en-US" altLang="en-US"/>
              <a:pPr>
                <a:defRPr/>
              </a:pPr>
              <a:t>10/17/16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4FE8F0-8ACC-D34A-98EC-DC1B2C0A3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520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F5C03F2-79B4-084D-9A72-3B85DBB76AE0}" type="datetime1">
              <a:rPr lang="en-US" altLang="en-US"/>
              <a:pPr>
                <a:defRPr/>
              </a:pPr>
              <a:t>10/17/16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A13239E-A9FF-AD4A-BB31-B9FE4818F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6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3239E-A9FF-AD4A-BB31-B9FE4818F9C5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0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F2AAD"/>
                </a:solidFill>
              </a:rPr>
              <a:t>as, for instance, </a:t>
            </a:r>
            <a:r>
              <a:rPr lang="en-US" sz="1200" dirty="0" err="1" smtClean="0">
                <a:solidFill>
                  <a:srgbClr val="0F2AAD"/>
                </a:solidFill>
              </a:rPr>
              <a:t>betatron</a:t>
            </a:r>
            <a:r>
              <a:rPr lang="en-US" sz="1200" dirty="0" smtClean="0">
                <a:solidFill>
                  <a:srgbClr val="0F2AAD"/>
                </a:solidFill>
              </a:rPr>
              <a:t> bunch-by-bunch tune spread, as shown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3239E-A9FF-AD4A-BB31-B9FE4818F9C5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01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3962074-25EC-4B87-9B2A-77560D4A3124}" type="slidenum">
              <a:t>24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4600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3962074-25EC-4B87-9B2A-77560D4A3124}" type="slidenum">
              <a:t>25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3005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0304C1F-1C3E-4D69-A178-23057F81C88A}" type="slidenum">
              <a:t>26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3481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6595F0D-14BF-4E4A-B95B-6356298A9000}" type="slidenum">
              <a:t>27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7525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3239E-A9FF-AD4A-BB31-B9FE4818F9C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09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6838" indent="-968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200" i="1" dirty="0" smtClean="0">
                <a:solidFill>
                  <a:schemeClr val="accent2"/>
                </a:solidFill>
                <a:latin typeface="+mn-lt"/>
              </a:rPr>
              <a:t>In 2007 the DA</a:t>
            </a:r>
            <a:r>
              <a:rPr lang="en-US" altLang="en-US" sz="1200" i="1" dirty="0" smtClean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F</a:t>
            </a:r>
            <a:r>
              <a:rPr lang="en-US" altLang="en-US" sz="1200" i="1" dirty="0" smtClean="0">
                <a:solidFill>
                  <a:schemeClr val="accent2"/>
                </a:solidFill>
                <a:latin typeface="+mn-lt"/>
              </a:rPr>
              <a:t>NE accelerator complex has been upgraded in order to implement a new collision </a:t>
            </a:r>
            <a:r>
              <a:rPr lang="en-GB" altLang="en-US" sz="1200" i="1" dirty="0" smtClean="0">
                <a:solidFill>
                  <a:schemeClr val="accent2"/>
                </a:solidFill>
                <a:latin typeface="+mn-lt"/>
              </a:rPr>
              <a:t>scheme based on </a:t>
            </a:r>
            <a:r>
              <a:rPr lang="en-US" altLang="en-US" sz="1200" b="1" i="1" dirty="0" smtClean="0">
                <a:solidFill>
                  <a:schemeClr val="accent2"/>
                </a:solidFill>
                <a:latin typeface="+mn-lt"/>
              </a:rPr>
              <a:t>large </a:t>
            </a:r>
            <a:r>
              <a:rPr lang="en-US" altLang="en-US" sz="1200" b="1" i="1" dirty="0" err="1" smtClean="0">
                <a:solidFill>
                  <a:schemeClr val="accent2"/>
                </a:solidFill>
                <a:latin typeface="+mn-lt"/>
              </a:rPr>
              <a:t>Piwinski</a:t>
            </a:r>
            <a:r>
              <a:rPr lang="en-US" altLang="en-US" sz="1200" b="1" i="1" dirty="0" smtClean="0">
                <a:solidFill>
                  <a:schemeClr val="accent2"/>
                </a:solidFill>
                <a:latin typeface="+mn-lt"/>
              </a:rPr>
              <a:t> angle</a:t>
            </a:r>
            <a:r>
              <a:rPr lang="en-US" altLang="en-US" sz="1200" i="1" dirty="0" smtClean="0">
                <a:solidFill>
                  <a:schemeClr val="accent2"/>
                </a:solidFill>
                <a:latin typeface="+mn-lt"/>
              </a:rPr>
              <a:t>, </a:t>
            </a:r>
            <a:r>
              <a:rPr lang="en-GB" altLang="en-US" sz="1200" b="1" i="1" dirty="0" smtClean="0">
                <a:solidFill>
                  <a:schemeClr val="accent2"/>
                </a:solidFill>
                <a:latin typeface="+mn-lt"/>
              </a:rPr>
              <a:t>low–β</a:t>
            </a:r>
            <a:r>
              <a:rPr lang="en-US" altLang="en-US" sz="1200" b="1" i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en-US" sz="1200" i="1" dirty="0" smtClean="0">
                <a:solidFill>
                  <a:schemeClr val="accent2"/>
                </a:solidFill>
                <a:latin typeface="+mn-lt"/>
              </a:rPr>
              <a:t>and </a:t>
            </a:r>
            <a:r>
              <a:rPr lang="en-US" altLang="en-US" sz="1200" b="1" i="1" dirty="0" smtClean="0">
                <a:solidFill>
                  <a:schemeClr val="accent2"/>
                </a:solidFill>
                <a:latin typeface="+mn-lt"/>
              </a:rPr>
              <a:t>Crab-Waist compensation</a:t>
            </a:r>
            <a:r>
              <a:rPr lang="en-GB" altLang="en-US" sz="1200" i="1" dirty="0" smtClean="0">
                <a:solidFill>
                  <a:schemeClr val="accent2"/>
                </a:solidFill>
                <a:latin typeface="+mn-lt"/>
              </a:rPr>
              <a:t> of the synchro-</a:t>
            </a:r>
            <a:r>
              <a:rPr lang="en-GB" altLang="en-US" sz="1200" i="1" dirty="0" err="1" smtClean="0">
                <a:solidFill>
                  <a:schemeClr val="accent2"/>
                </a:solidFill>
                <a:latin typeface="+mn-lt"/>
              </a:rPr>
              <a:t>betatron</a:t>
            </a:r>
            <a:r>
              <a:rPr lang="en-GB" altLang="en-US" sz="1200" i="1" dirty="0" smtClean="0">
                <a:solidFill>
                  <a:schemeClr val="accent2"/>
                </a:solidFill>
                <a:latin typeface="+mn-lt"/>
              </a:rPr>
              <a:t> resonances</a:t>
            </a:r>
          </a:p>
          <a:p>
            <a:pPr marL="96838" indent="-968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200" i="1" dirty="0" smtClean="0">
                <a:solidFill>
                  <a:schemeClr val="accent2"/>
                </a:solidFill>
                <a:latin typeface="+mn-lt"/>
              </a:rPr>
              <a:t>The upgrade took ~ </a:t>
            </a:r>
            <a:r>
              <a:rPr lang="en-US" altLang="en-US" sz="1200" b="1" i="1" dirty="0" smtClean="0">
                <a:solidFill>
                  <a:schemeClr val="accent2"/>
                </a:solidFill>
                <a:latin typeface="+mn-lt"/>
              </a:rPr>
              <a:t>five months</a:t>
            </a:r>
          </a:p>
          <a:p>
            <a:pPr marL="96838" indent="-968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200" b="1" i="1" dirty="0" smtClean="0">
                <a:solidFill>
                  <a:schemeClr val="accent2"/>
                </a:solidFill>
                <a:latin typeface="+mn-lt"/>
              </a:rPr>
              <a:t>Since May 2008 </a:t>
            </a:r>
            <a:r>
              <a:rPr lang="en-US" altLang="en-US" sz="1200" i="1" dirty="0" smtClean="0">
                <a:solidFill>
                  <a:schemeClr val="accent2"/>
                </a:solidFill>
                <a:latin typeface="+mn-lt"/>
              </a:rPr>
              <a:t>DA</a:t>
            </a:r>
            <a:r>
              <a:rPr lang="en-US" altLang="en-US" sz="1200" i="1" dirty="0" smtClean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F</a:t>
            </a:r>
            <a:r>
              <a:rPr lang="en-US" altLang="en-US" sz="1200" i="1" dirty="0" smtClean="0">
                <a:solidFill>
                  <a:schemeClr val="accent2"/>
                </a:solidFill>
                <a:latin typeface="+mn-lt"/>
              </a:rPr>
              <a:t>NE is delivering luminosity to the SIDDHARTA experiment.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3239E-A9FF-AD4A-BB31-B9FE4818F9C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341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4.5 fb^-1 acquired before the CW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3239E-A9FF-AD4A-BB31-B9FE4818F9C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18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3239E-A9FF-AD4A-BB31-B9FE4818F9C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62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3239E-A9FF-AD4A-BB31-B9FE4818F9C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56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Bety</a:t>
            </a:r>
            <a:r>
              <a:rPr lang="en-US" dirty="0" smtClean="0"/>
              <a:t> cannot be much</a:t>
            </a:r>
            <a:r>
              <a:rPr lang="en-US" baseline="0" dirty="0" smtClean="0"/>
              <a:t> smaller than </a:t>
            </a:r>
            <a:r>
              <a:rPr lang="en-US" baseline="0" dirty="0" err="1" smtClean="0"/>
              <a:t>rms</a:t>
            </a:r>
            <a:r>
              <a:rPr lang="en-US" baseline="0" dirty="0" smtClean="0"/>
              <a:t> longitudinal beam dimension </a:t>
            </a:r>
            <a:r>
              <a:rPr lang="en-US" baseline="0" dirty="0" err="1" smtClean="0"/>
              <a:t>sigz</a:t>
            </a:r>
            <a:r>
              <a:rPr lang="en-US" baseline="0" dirty="0" smtClean="0"/>
              <a:t> without incurring in hourglass effect</a:t>
            </a:r>
          </a:p>
          <a:p>
            <a:r>
              <a:rPr lang="en-US" baseline="0" dirty="0" err="1" smtClean="0"/>
              <a:t>Bety</a:t>
            </a:r>
            <a:r>
              <a:rPr lang="en-US" baseline="0" dirty="0" smtClean="0"/>
              <a:t> variation along the bunch length causes relevant luminosity reductions</a:t>
            </a:r>
          </a:p>
          <a:p>
            <a:r>
              <a:rPr lang="en-US" baseline="0" dirty="0" smtClean="0"/>
              <a:t>Moreover shortening the bunch in high current ring is very </a:t>
            </a:r>
            <a:r>
              <a:rPr lang="en-US" baseline="0" dirty="0" err="1" smtClean="0"/>
              <a:t>difficoult</a:t>
            </a:r>
            <a:r>
              <a:rPr lang="en-US" baseline="0" dirty="0" smtClean="0"/>
              <a:t> without </a:t>
            </a:r>
            <a:r>
              <a:rPr lang="en-US" baseline="0" dirty="0" err="1" smtClean="0"/>
              <a:t>exciciting</a:t>
            </a:r>
            <a:r>
              <a:rPr lang="en-US" baseline="0" dirty="0" smtClean="0"/>
              <a:t> instabilities driven by collective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94EDC4-0C05-974A-B0DA-BCA7F3F981B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5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3239E-A9FF-AD4A-BB31-B9FE4818F9C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46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F2AAD"/>
                </a:solidFill>
              </a:rPr>
              <a:t>(Field Programmable Gate Array)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3239E-A9FF-AD4A-BB31-B9FE4818F9C5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13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86357-6EE9-034F-9456-D140028FF686}" type="datetime1">
              <a:rPr lang="it-IT" altLang="en-US" smtClean="0"/>
              <a:t>17/10/16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Milardi, Particle Accelerator Lectures, May 2016, La Sapienza, Roma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8819D-157E-C440-84A0-7D1C50BFD6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29EC6-E9C7-0645-BCA1-A3337688BA79}" type="datetime1">
              <a:rPr lang="it-IT" altLang="en-US" smtClean="0"/>
              <a:t>17/10/16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Milardi, Particle Accelerator Lectures, May 2016, La Sapienza, Roma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EC957-FA1F-C14B-975C-B247E1575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97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580D34-5298-974C-997B-867894D36E0F}" type="datetime1">
              <a:rPr lang="it-IT" altLang="en-US" smtClean="0"/>
              <a:t>17/10/16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Milardi, Particle Accelerator Lectures, May 2016, La Sapienza, Roma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B0B91-AB58-194E-AEE7-06F71968D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50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1B36E74-0FF2-244D-92F3-CEF026CAF826}" type="datetime1">
              <a:rPr lang="it-IT" altLang="en-US" smtClean="0"/>
              <a:t>17/10/16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C. Milardi, Particle Accelerator Lectures, May 2016, La Sapienza, Roma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789C4C2-C906-8F4A-93EA-C7380252E5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7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8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wmf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3"/>
          <p:cNvSpPr txBox="1">
            <a:spLocks noChangeArrowheads="1"/>
          </p:cNvSpPr>
          <p:nvPr/>
        </p:nvSpPr>
        <p:spPr bwMode="auto">
          <a:xfrm>
            <a:off x="2344275" y="6210301"/>
            <a:ext cx="45243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None/>
            </a:pPr>
            <a:r>
              <a:rPr lang="en-US" altLang="en-US" sz="2000" dirty="0" smtClean="0">
                <a:solidFill>
                  <a:srgbClr val="0D932B"/>
                </a:solidFill>
              </a:rPr>
              <a:t>PHD Theses, Oct </a:t>
            </a:r>
            <a:r>
              <a:rPr lang="en-US" altLang="en-US" sz="2000" dirty="0">
                <a:solidFill>
                  <a:srgbClr val="0D932B"/>
                </a:solidFill>
              </a:rPr>
              <a:t>2016, La Sapienza, Roma</a:t>
            </a:r>
          </a:p>
        </p:txBody>
      </p:sp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2646363" y="3686175"/>
            <a:ext cx="3937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</a:rPr>
              <a:t>Catia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</a:rPr>
              <a:t>Milardi</a:t>
            </a:r>
            <a:endParaRPr lang="en-US" altLang="en-US" sz="2800" dirty="0" smtClean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FF"/>
                </a:solidFill>
              </a:rPr>
              <a:t>on behalf of the DA</a:t>
            </a:r>
            <a:r>
              <a:rPr lang="en-US" altLang="en-US" sz="2400" dirty="0" smtClean="0">
                <a:solidFill>
                  <a:srgbClr val="0000FF"/>
                </a:solidFill>
                <a:latin typeface="Symbol" charset="2"/>
              </a:rPr>
              <a:t>F</a:t>
            </a:r>
            <a:r>
              <a:rPr lang="en-US" altLang="en-US" sz="2400" dirty="0" smtClean="0">
                <a:solidFill>
                  <a:srgbClr val="0000FF"/>
                </a:solidFill>
              </a:rPr>
              <a:t>NE Team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1087438" y="1582738"/>
            <a:ext cx="7002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</a:rPr>
              <a:t>PHD Theses at DA</a:t>
            </a:r>
            <a:r>
              <a:rPr lang="en-US" altLang="en-US" sz="4400" dirty="0" smtClean="0">
                <a:solidFill>
                  <a:srgbClr val="FF0000"/>
                </a:solidFill>
                <a:latin typeface="Symbol" charset="2"/>
              </a:rPr>
              <a:t>F</a:t>
            </a:r>
            <a:r>
              <a:rPr lang="en-US" altLang="en-US" sz="4400" dirty="0" smtClean="0">
                <a:solidFill>
                  <a:srgbClr val="FF0000"/>
                </a:solidFill>
              </a:rPr>
              <a:t>NE</a:t>
            </a:r>
            <a:endParaRPr lang="en-US" altLang="en-US" sz="4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36900" y="60896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C. Milardi, Particle Accelerator Lectures, May 2016, La Sapienza, Roma</a:t>
            </a:r>
            <a:endParaRPr 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69863" y="160731"/>
            <a:ext cx="54421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3200" dirty="0" smtClean="0">
                <a:solidFill>
                  <a:srgbClr val="FF0000"/>
                </a:solidFill>
              </a:rPr>
              <a:t>Electron Clearing </a:t>
            </a:r>
            <a:r>
              <a:rPr lang="it-IT" altLang="en-US" sz="3200" dirty="0" err="1" smtClean="0">
                <a:solidFill>
                  <a:srgbClr val="FF0000"/>
                </a:solidFill>
              </a:rPr>
              <a:t>Electrodes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4138613"/>
            <a:ext cx="7345363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001713"/>
            <a:ext cx="4105275" cy="34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65114" y="1301751"/>
            <a:ext cx="4392612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000" dirty="0"/>
              <a:t>  </a:t>
            </a:r>
            <a:r>
              <a:rPr lang="en-GB" altLang="en-US" dirty="0"/>
              <a:t>To mitigate the e-cloud instability </a:t>
            </a:r>
            <a:r>
              <a:rPr lang="en-GB" altLang="en-US" i="1" dirty="0">
                <a:solidFill>
                  <a:srgbClr val="0000CC"/>
                </a:solidFill>
              </a:rPr>
              <a:t>copper electrodes have been inserted in all dipole and wiggler chambers</a:t>
            </a:r>
            <a:r>
              <a:rPr lang="en-GB" altLang="en-US" b="1" dirty="0"/>
              <a:t> </a:t>
            </a:r>
            <a:r>
              <a:rPr lang="en-GB" altLang="en-US" dirty="0"/>
              <a:t>of the machine and have been connected to external dc voltage generators.</a:t>
            </a:r>
          </a:p>
          <a:p>
            <a:r>
              <a:rPr lang="en-GB" altLang="en-US" dirty="0"/>
              <a:t>  The dipole electrodes have a length of 1.4 or 1.6 m depending on the considered arc, while the wiggler ones are 1.4 m long.</a:t>
            </a:r>
            <a:endParaRPr lang="en-US" altLang="en-US" dirty="0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4872038" y="3667125"/>
            <a:ext cx="720725" cy="172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6672263" y="3667125"/>
            <a:ext cx="720725" cy="15827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6978466" y="6347053"/>
            <a:ext cx="1135247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Calibri" charset="0"/>
              </a:rPr>
              <a:t>(Courtesy of </a:t>
            </a:r>
            <a:r>
              <a:rPr lang="en-US" altLang="en-US" sz="800" dirty="0" smtClean="0">
                <a:latin typeface="Calibri" charset="0"/>
              </a:rPr>
              <a:t>D. </a:t>
            </a:r>
            <a:r>
              <a:rPr lang="en-US" altLang="en-US" sz="800" dirty="0" err="1" smtClean="0">
                <a:latin typeface="Calibri" charset="0"/>
              </a:rPr>
              <a:t>Alesini</a:t>
            </a:r>
            <a:r>
              <a:rPr lang="en-US" altLang="en-US" sz="800" dirty="0" smtClean="0">
                <a:latin typeface="Calibri" charset="0"/>
              </a:rPr>
              <a:t>)</a:t>
            </a:r>
            <a:endParaRPr lang="en-US" altLang="en-US" sz="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965825" y="4826000"/>
            <a:ext cx="3027363" cy="1968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C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7013" y="3756025"/>
            <a:ext cx="5467350" cy="304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65825" y="2179638"/>
            <a:ext cx="3027363" cy="2595562"/>
          </a:xfrm>
          <a:prstGeom prst="rect">
            <a:avLst/>
          </a:prstGeom>
          <a:solidFill>
            <a:srgbClr val="FFFCD4"/>
          </a:solidFill>
          <a:ln>
            <a:solidFill>
              <a:srgbClr val="FFFC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95425" y="2173288"/>
            <a:ext cx="4587875" cy="1381125"/>
          </a:xfrm>
          <a:prstGeom prst="rect">
            <a:avLst/>
          </a:prstGeom>
          <a:solidFill>
            <a:srgbClr val="FFFCDC"/>
          </a:solidFill>
          <a:ln>
            <a:solidFill>
              <a:srgbClr val="FFFC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734" name="TextBox 5"/>
          <p:cNvSpPr txBox="1">
            <a:spLocks noChangeArrowheads="1"/>
          </p:cNvSpPr>
          <p:nvPr/>
        </p:nvSpPr>
        <p:spPr bwMode="auto">
          <a:xfrm>
            <a:off x="1058863" y="106363"/>
            <a:ext cx="7337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Calibri" charset="0"/>
              </a:rPr>
              <a:t>Clearing electrodes for </a:t>
            </a:r>
            <a:r>
              <a:rPr lang="en-US" altLang="en-US" sz="3200" i="1">
                <a:solidFill>
                  <a:srgbClr val="FF0000"/>
                </a:solidFill>
                <a:latin typeface="Calibri" charset="0"/>
              </a:rPr>
              <a:t>e-cloud </a:t>
            </a:r>
            <a:r>
              <a:rPr lang="en-US" altLang="en-US" sz="3200">
                <a:solidFill>
                  <a:srgbClr val="FF0000"/>
                </a:solidFill>
                <a:latin typeface="Calibri" charset="0"/>
              </a:rPr>
              <a:t>suppression</a:t>
            </a:r>
          </a:p>
        </p:txBody>
      </p:sp>
      <p:sp>
        <p:nvSpPr>
          <p:cNvPr id="73735" name="TextBox 4"/>
          <p:cNvSpPr txBox="1">
            <a:spLocks noChangeArrowheads="1"/>
          </p:cNvSpPr>
          <p:nvPr/>
        </p:nvSpPr>
        <p:spPr bwMode="auto">
          <a:xfrm>
            <a:off x="349250" y="760413"/>
            <a:ext cx="86439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FF"/>
                </a:solidFill>
                <a:latin typeface="Calibri" charset="0"/>
              </a:rPr>
              <a:t>DAΦNE is the first collider operating routinely with long electrodes, for e-cloud mitigation.</a:t>
            </a:r>
          </a:p>
          <a:p>
            <a:pPr eaLnBrk="1" hangingPunct="1"/>
            <a:r>
              <a:rPr lang="en-US" altLang="en-US" sz="1600">
                <a:solidFill>
                  <a:srgbClr val="0000FF"/>
                </a:solidFill>
                <a:latin typeface="Calibri" charset="0"/>
              </a:rPr>
              <a:t>Electrodes let more stable operation with the positron beam, and allowed unique measurements such as: e-cloud instabilities’ growth rate, transverse beam size variation, and tune shifts along the bunch train, demonstrating their effectiveness in restraining e-cloud induced effects. </a:t>
            </a:r>
          </a:p>
          <a:p>
            <a:pPr eaLnBrk="1" hangingPunct="1"/>
            <a:r>
              <a:rPr lang="en-US" altLang="en-US" sz="1600">
                <a:solidFill>
                  <a:srgbClr val="0000FF"/>
                </a:solidFill>
                <a:latin typeface="Calibri" charset="0"/>
              </a:rPr>
              <a:t>(D. Alesini et al, Phys. Rev. Lett. 110, 124801 (2013)</a:t>
            </a:r>
          </a:p>
        </p:txBody>
      </p:sp>
      <p:pic>
        <p:nvPicPr>
          <p:cNvPr id="73736" name="Picture 2" descr="C:\Users\David\Desktop\DAFNE\elettrodi\IPAC12\Fig5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2295525"/>
            <a:ext cx="28114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7025" y="2489200"/>
            <a:ext cx="44323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Horizontal Instability Growth Rate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measured busing bunch-by-bunch feedback as a function of the electrode voltage</a:t>
            </a:r>
          </a:p>
        </p:txBody>
      </p:sp>
      <p:pic>
        <p:nvPicPr>
          <p:cNvPr id="73738" name="Picture 3" descr="_tune_spread_H_180806_1817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408488"/>
            <a:ext cx="2533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9" name="TextBox 17"/>
          <p:cNvSpPr txBox="1">
            <a:spLocks noChangeArrowheads="1"/>
          </p:cNvSpPr>
          <p:nvPr/>
        </p:nvSpPr>
        <p:spPr bwMode="auto">
          <a:xfrm>
            <a:off x="547688" y="4227513"/>
            <a:ext cx="2320925" cy="831850"/>
          </a:xfrm>
          <a:prstGeom prst="rect">
            <a:avLst/>
          </a:prstGeom>
          <a:solidFill>
            <a:srgbClr val="FFE9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AA0442"/>
                </a:solidFill>
                <a:latin typeface="Symbol" charset="2"/>
              </a:rPr>
              <a:t>Dn</a:t>
            </a:r>
            <a:r>
              <a:rPr lang="en-US" altLang="en-US" sz="1600" baseline="30000">
                <a:solidFill>
                  <a:srgbClr val="AA0442"/>
                </a:solidFill>
                <a:latin typeface="Calibri" charset="0"/>
              </a:rPr>
              <a:t>x</a:t>
            </a:r>
            <a:r>
              <a:rPr lang="en-US" altLang="en-US" sz="1600" baseline="-25000">
                <a:solidFill>
                  <a:srgbClr val="AA0442"/>
                </a:solidFill>
                <a:latin typeface="Calibri" charset="0"/>
              </a:rPr>
              <a:t>1-100 </a:t>
            </a:r>
            <a:r>
              <a:rPr lang="en-US" altLang="en-US" sz="1600">
                <a:solidFill>
                  <a:srgbClr val="AA0442"/>
                </a:solidFill>
                <a:latin typeface="Calibri" charset="0"/>
              </a:rPr>
              <a:t>  ~ 0.006 (off)</a:t>
            </a:r>
          </a:p>
          <a:p>
            <a:pPr eaLnBrk="1" hangingPunct="1"/>
            <a:r>
              <a:rPr lang="en-US" altLang="en-US" sz="1600">
                <a:solidFill>
                  <a:srgbClr val="0000FF"/>
                </a:solidFill>
                <a:latin typeface="Symbol" charset="2"/>
              </a:rPr>
              <a:t>Dn</a:t>
            </a:r>
            <a:r>
              <a:rPr lang="en-US" altLang="en-US" sz="1600" baseline="30000">
                <a:solidFill>
                  <a:srgbClr val="0000FF"/>
                </a:solidFill>
                <a:latin typeface="Calibri" charset="0"/>
              </a:rPr>
              <a:t>x</a:t>
            </a:r>
            <a:r>
              <a:rPr lang="en-US" altLang="en-US" sz="1600" baseline="-25000">
                <a:solidFill>
                  <a:srgbClr val="0000FF"/>
                </a:solidFill>
                <a:latin typeface="Calibri" charset="0"/>
              </a:rPr>
              <a:t>1-100</a:t>
            </a:r>
            <a:r>
              <a:rPr lang="en-US" altLang="en-US" sz="1600">
                <a:solidFill>
                  <a:srgbClr val="0000FF"/>
                </a:solidFill>
                <a:latin typeface="Calibri" charset="0"/>
              </a:rPr>
              <a:t>   ~ 0.003  (on)</a:t>
            </a:r>
          </a:p>
          <a:p>
            <a:pPr eaLnBrk="1" hangingPunct="1"/>
            <a:r>
              <a:rPr lang="en-US" altLang="en-US" sz="1600">
                <a:solidFill>
                  <a:srgbClr val="AA0442"/>
                </a:solidFill>
                <a:latin typeface="Symbol" charset="2"/>
              </a:rPr>
              <a:t>&lt;Dn</a:t>
            </a:r>
            <a:r>
              <a:rPr lang="en-US" altLang="en-US" sz="1600" baseline="30000">
                <a:solidFill>
                  <a:srgbClr val="AA0442"/>
                </a:solidFill>
                <a:latin typeface="Calibri" charset="0"/>
              </a:rPr>
              <a:t>x</a:t>
            </a:r>
            <a:r>
              <a:rPr lang="en-US" altLang="en-US" sz="1600" baseline="-25000">
                <a:solidFill>
                  <a:srgbClr val="AA0442"/>
                </a:solidFill>
                <a:latin typeface="Calibri" charset="0"/>
              </a:rPr>
              <a:t> </a:t>
            </a:r>
            <a:r>
              <a:rPr lang="en-US" altLang="en-US" sz="1600">
                <a:solidFill>
                  <a:srgbClr val="AA0442"/>
                </a:solidFill>
                <a:latin typeface="Calibri" charset="0"/>
              </a:rPr>
              <a:t>&gt; ~ 0.0065 (on/off)</a:t>
            </a:r>
            <a:r>
              <a:rPr lang="en-US" altLang="en-US" sz="1600" baseline="-2500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altLang="en-US" sz="1600">
                <a:solidFill>
                  <a:srgbClr val="0000FF"/>
                </a:solidFill>
                <a:latin typeface="Calibri" charset="0"/>
              </a:rPr>
              <a:t> </a:t>
            </a:r>
            <a:endParaRPr lang="en-US" altLang="en-US" sz="1600" baseline="-25000">
              <a:solidFill>
                <a:srgbClr val="0000FF"/>
              </a:solidFill>
              <a:latin typeface="Calibri" charset="0"/>
            </a:endParaRPr>
          </a:p>
        </p:txBody>
      </p:sp>
      <p:pic>
        <p:nvPicPr>
          <p:cNvPr id="73740" name="Picture 4" descr="_tune_spread_V_182436_1822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4392613"/>
            <a:ext cx="2490788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1" name="TextBox 10"/>
          <p:cNvSpPr txBox="1">
            <a:spLocks noChangeArrowheads="1"/>
          </p:cNvSpPr>
          <p:nvPr/>
        </p:nvSpPr>
        <p:spPr bwMode="auto">
          <a:xfrm>
            <a:off x="3306763" y="4473575"/>
            <a:ext cx="2305050" cy="338138"/>
          </a:xfrm>
          <a:prstGeom prst="rect">
            <a:avLst/>
          </a:prstGeom>
          <a:solidFill>
            <a:srgbClr val="FEF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AA0442"/>
                </a:solidFill>
                <a:latin typeface="Symbol" charset="2"/>
              </a:rPr>
              <a:t>Dn</a:t>
            </a:r>
            <a:r>
              <a:rPr lang="en-US" altLang="en-US" sz="1600" baseline="30000">
                <a:solidFill>
                  <a:srgbClr val="AA0442"/>
                </a:solidFill>
                <a:latin typeface="Calibri" charset="0"/>
              </a:rPr>
              <a:t>y</a:t>
            </a:r>
            <a:r>
              <a:rPr lang="en-US" altLang="en-US" sz="1600" baseline="-25000">
                <a:solidFill>
                  <a:srgbClr val="AA0442"/>
                </a:solidFill>
                <a:latin typeface="Calibri" charset="0"/>
              </a:rPr>
              <a:t>1-10 </a:t>
            </a:r>
            <a:r>
              <a:rPr lang="en-US" altLang="en-US" sz="1600">
                <a:solidFill>
                  <a:srgbClr val="AA0442"/>
                </a:solidFill>
                <a:latin typeface="Calibri" charset="0"/>
              </a:rPr>
              <a:t>  ~ 0.002 (on/off)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95425" y="3810000"/>
            <a:ext cx="295433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Tune Spread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measurements</a:t>
            </a:r>
          </a:p>
        </p:txBody>
      </p:sp>
      <p:pic>
        <p:nvPicPr>
          <p:cNvPr id="73743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5114925"/>
            <a:ext cx="25590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440488" y="4792663"/>
            <a:ext cx="20574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953735"/>
                </a:solidFill>
                <a:latin typeface="Calibri" charset="0"/>
              </a:rPr>
              <a:t>Beam Dimension</a:t>
            </a:r>
            <a:endParaRPr lang="en-US" altLang="en-US" sz="1800">
              <a:latin typeface="Calibri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Milardi, Particle Accelerator Lectures, May 2016, La Sapienza, Roma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71463" y="911891"/>
            <a:ext cx="8601076" cy="5760000"/>
          </a:xfrm>
          <a:prstGeom prst="rect">
            <a:avLst/>
          </a:prstGeom>
          <a:solidFill>
            <a:schemeClr val="bg1"/>
          </a:solidFill>
          <a:ln w="34925">
            <a:solidFill>
              <a:srgbClr val="1DC9F9"/>
            </a:solidFill>
            <a:miter lim="800000"/>
            <a:headEnd/>
            <a:tailEnd/>
          </a:ln>
        </p:spPr>
        <p:txBody>
          <a:bodyPr wrap="square" tIns="72000" rIns="2520000" bIns="36000">
            <a:prstTxWarp prst="textNoShape">
              <a:avLst/>
            </a:prstTxWarp>
            <a:spAutoFit/>
          </a:bodyPr>
          <a:lstStyle/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 smtClean="0">
              <a:solidFill>
                <a:srgbClr val="000090"/>
              </a:solidFill>
              <a:latin typeface="Calibri" charset="0"/>
            </a:endParaRPr>
          </a:p>
          <a:p>
            <a:endParaRPr lang="en-US" sz="2000" b="1" baseline="30000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710" y="1110503"/>
            <a:ext cx="807475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A 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new collision scheme has been designed and implemented on the DA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NE collider, the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Crab-Waist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collision scheme 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to overcome limitation in </a:t>
            </a:r>
            <a:r>
              <a:rPr lang="en-US" sz="2000" b="1" i="1" dirty="0" smtClean="0">
                <a:solidFill>
                  <a:srgbClr val="000090"/>
                </a:solidFill>
                <a:latin typeface="+mn-lt"/>
              </a:rPr>
              <a:t>L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due to: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hourglass effect </a:t>
            </a:r>
            <a:r>
              <a:rPr lang="en-US" sz="20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en-US" sz="2000" baseline="30000" dirty="0" smtClean="0">
                <a:solidFill>
                  <a:srgbClr val="000090"/>
                </a:solidFill>
                <a:latin typeface="+mn-lt"/>
              </a:rPr>
              <a:t>*</a:t>
            </a:r>
            <a:r>
              <a:rPr lang="en-US" sz="2000" baseline="-25000" dirty="0" err="1" smtClean="0">
                <a:solidFill>
                  <a:srgbClr val="000090"/>
                </a:solidFill>
                <a:latin typeface="+mn-lt"/>
              </a:rPr>
              <a:t>y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~ </a:t>
            </a:r>
            <a:r>
              <a:rPr lang="en-US" sz="20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>
                <a:solidFill>
                  <a:srgbClr val="000090"/>
                </a:solidFill>
                <a:latin typeface="+mn-lt"/>
              </a:rPr>
              <a:t>z</a:t>
            </a:r>
            <a:endParaRPr lang="en-US" sz="2000" baseline="-25000" dirty="0" smtClean="0">
              <a:solidFill>
                <a:srgbClr val="000090"/>
              </a:solidFill>
              <a:latin typeface="+mn-lt"/>
            </a:endParaRPr>
          </a:p>
          <a:p>
            <a:pPr lvl="1"/>
            <a:r>
              <a:rPr lang="en-US" sz="2000" b="1" i="1" dirty="0" smtClean="0">
                <a:solidFill>
                  <a:srgbClr val="000090"/>
                </a:solidFill>
                <a:latin typeface="+mn-lt"/>
              </a:rPr>
              <a:t>LRBB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interactions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beam transverse sizes enlargement due to </a:t>
            </a:r>
            <a:r>
              <a:rPr lang="en-US" sz="2000" b="1" i="1" dirty="0" smtClean="0">
                <a:solidFill>
                  <a:srgbClr val="000090"/>
                </a:solidFill>
                <a:latin typeface="+mn-lt"/>
              </a:rPr>
              <a:t>BB</a:t>
            </a:r>
            <a:r>
              <a:rPr lang="en-US" sz="2000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+mn-lt"/>
              </a:rPr>
              <a:t>interaction</a:t>
            </a:r>
          </a:p>
          <a:p>
            <a:pPr lvl="1"/>
            <a:endParaRPr lang="en-US" sz="2000" b="1" dirty="0" smtClean="0">
              <a:solidFill>
                <a:srgbClr val="000090"/>
              </a:solidFill>
              <a:latin typeface="+mn-lt"/>
            </a:endParaRPr>
          </a:p>
          <a:p>
            <a:pPr lvl="1"/>
            <a:endParaRPr lang="en-US" sz="2000" dirty="0" smtClean="0">
              <a:solidFill>
                <a:srgbClr val="000090"/>
              </a:solidFill>
              <a:latin typeface="+mn-lt"/>
            </a:endParaRPr>
          </a:p>
          <a:p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Crab-Waist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is based on:</a:t>
            </a:r>
          </a:p>
          <a:p>
            <a:pPr marL="185738" lvl="1"/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Large </a:t>
            </a:r>
            <a:r>
              <a:rPr lang="en-US" sz="2000" dirty="0" err="1" smtClean="0">
                <a:solidFill>
                  <a:srgbClr val="000090"/>
                </a:solidFill>
                <a:latin typeface="+mn-lt"/>
              </a:rPr>
              <a:t>Piwinski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angle 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</a:p>
          <a:p>
            <a:pPr marL="185738" lvl="1"/>
            <a:endParaRPr lang="en-US" sz="2000" dirty="0" smtClean="0">
              <a:solidFill>
                <a:srgbClr val="000090"/>
              </a:solidFill>
              <a:latin typeface="Symbol" charset="2"/>
              <a:cs typeface="Symbol" charset="2"/>
            </a:endParaRPr>
          </a:p>
          <a:p>
            <a:pPr marL="185738" lvl="1"/>
            <a:endParaRPr lang="en-US" sz="2000" dirty="0" smtClean="0">
              <a:solidFill>
                <a:srgbClr val="000090"/>
              </a:solidFill>
              <a:latin typeface="Symbol" charset="2"/>
              <a:cs typeface="Symbol" charset="2"/>
            </a:endParaRPr>
          </a:p>
          <a:p>
            <a:pPr marL="185738" lvl="1"/>
            <a:r>
              <a:rPr lang="en-US" sz="20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en-US" sz="2000" baseline="30000" dirty="0" smtClean="0">
                <a:solidFill>
                  <a:srgbClr val="000090"/>
                </a:solidFill>
              </a:rPr>
              <a:t>*</a:t>
            </a:r>
            <a:r>
              <a:rPr lang="en-US" sz="2000" baseline="-25000" dirty="0" err="1" smtClean="0">
                <a:solidFill>
                  <a:srgbClr val="000090"/>
                </a:solidFill>
              </a:rPr>
              <a:t>y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comparable with overlap area</a:t>
            </a:r>
          </a:p>
          <a:p>
            <a:pPr marL="185738" lvl="1"/>
            <a:r>
              <a:rPr lang="en-US" sz="2000" dirty="0" smtClean="0">
                <a:solidFill>
                  <a:srgbClr val="000090"/>
                </a:solidFill>
                <a:latin typeface="+mn-lt"/>
                <a:cs typeface="Symbol" charset="2"/>
              </a:rPr>
              <a:t>	</a:t>
            </a:r>
          </a:p>
          <a:p>
            <a:pPr marL="185738" lvl="1"/>
            <a:endParaRPr lang="en-US" sz="2000" dirty="0" smtClean="0">
              <a:solidFill>
                <a:srgbClr val="000090"/>
              </a:solidFill>
              <a:latin typeface="Symbol" charset="2"/>
              <a:cs typeface="Symbol" charset="2"/>
            </a:endParaRPr>
          </a:p>
          <a:p>
            <a:pPr marL="185738" lvl="1"/>
            <a:r>
              <a:rPr lang="en-US" sz="2000" dirty="0" smtClean="0">
                <a:solidFill>
                  <a:srgbClr val="000090"/>
                </a:solidFill>
                <a:latin typeface="+mn-lt"/>
                <a:cs typeface="Symbol" charset="2"/>
              </a:rPr>
              <a:t>Crab-Waist transformation by two </a:t>
            </a:r>
            <a:r>
              <a:rPr lang="en-US" sz="2000" dirty="0" err="1" smtClean="0">
                <a:solidFill>
                  <a:srgbClr val="000090"/>
                </a:solidFill>
                <a:latin typeface="+mn-lt"/>
                <a:cs typeface="Symbol" charset="2"/>
              </a:rPr>
              <a:t>Sextupoles</a:t>
            </a:r>
            <a:endParaRPr lang="en-US" sz="2000" dirty="0" smtClean="0">
              <a:solidFill>
                <a:srgbClr val="000090"/>
              </a:solidFill>
              <a:latin typeface="+mn-lt"/>
              <a:cs typeface="Symbol" charset="2"/>
            </a:endParaRPr>
          </a:p>
          <a:p>
            <a:pPr marL="185738" lvl="1"/>
            <a:r>
              <a:rPr lang="en-US" sz="2000" dirty="0" smtClean="0">
                <a:solidFill>
                  <a:srgbClr val="000090"/>
                </a:solidFill>
                <a:latin typeface="+mn-lt"/>
                <a:cs typeface="Symbol" charset="2"/>
              </a:rPr>
              <a:t>	</a:t>
            </a:r>
            <a:endParaRPr lang="en-US" sz="2000" dirty="0" smtClean="0">
              <a:solidFill>
                <a:srgbClr val="000090"/>
              </a:solidFill>
              <a:latin typeface="+mn-lt"/>
              <a:cs typeface="Symbol" charset="2"/>
            </a:endParaRPr>
          </a:p>
          <a:p>
            <a:pPr marL="185738" lvl="1"/>
            <a:endParaRPr lang="en-US" sz="2000" dirty="0" smtClean="0">
              <a:solidFill>
                <a:srgbClr val="000090"/>
              </a:solidFill>
              <a:latin typeface="+mn-lt"/>
            </a:endParaRPr>
          </a:p>
        </p:txBody>
      </p:sp>
      <p:graphicFrame>
        <p:nvGraphicFramePr>
          <p:cNvPr id="155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883577"/>
              </p:ext>
            </p:extLst>
          </p:nvPr>
        </p:nvGraphicFramePr>
        <p:xfrm>
          <a:off x="1372683" y="3929592"/>
          <a:ext cx="152558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9" name="Equation" r:id="rId4" imgW="1168400" imgH="393700" progId="Equation.3">
                  <p:embed/>
                </p:oleObj>
              </mc:Choice>
              <mc:Fallback>
                <p:oleObj name="Equation" r:id="rId4" imgW="1168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683" y="3929592"/>
                        <a:ext cx="1525588" cy="51276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48021" y="385793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+mn-lt"/>
              </a:rPr>
              <a:t>large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endParaRPr lang="en-US" dirty="0" smtClean="0">
              <a:solidFill>
                <a:srgbClr val="000090"/>
              </a:solidFill>
              <a:latin typeface="Symbol" charset="2"/>
              <a:cs typeface="Symbol" charset="2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+mn-lt"/>
                <a:cs typeface="Symbol" charset="2"/>
              </a:rPr>
              <a:t>small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*</a:t>
            </a:r>
            <a:r>
              <a:rPr lang="en-US" baseline="-25000" dirty="0" err="1" smtClean="0">
                <a:solidFill>
                  <a:srgbClr val="000090"/>
                </a:solidFill>
                <a:latin typeface="+mn-lt"/>
                <a:cs typeface="Symbol" charset="2"/>
              </a:rPr>
              <a:t>x</a:t>
            </a:r>
            <a:endParaRPr lang="en-US" baseline="-25000" dirty="0">
              <a:solidFill>
                <a:srgbClr val="000090"/>
              </a:solidFill>
              <a:latin typeface="+mn-lt"/>
              <a:cs typeface="Symbol" charset="2"/>
            </a:endParaRPr>
          </a:p>
        </p:txBody>
      </p:sp>
      <p:graphicFrame>
        <p:nvGraphicFramePr>
          <p:cNvPr id="1566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849589"/>
              </p:ext>
            </p:extLst>
          </p:nvPr>
        </p:nvGraphicFramePr>
        <p:xfrm>
          <a:off x="1624013" y="4983161"/>
          <a:ext cx="102552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40" name="Equation" r:id="rId6" imgW="762000" imgH="228600" progId="Equation.3">
                  <p:embed/>
                </p:oleObj>
              </mc:Choice>
              <mc:Fallback>
                <p:oleObj name="Equation" r:id="rId6" imgW="762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4983161"/>
                        <a:ext cx="1025525" cy="30638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583284"/>
              </p:ext>
            </p:extLst>
          </p:nvPr>
        </p:nvGraphicFramePr>
        <p:xfrm>
          <a:off x="1810040" y="5798080"/>
          <a:ext cx="6508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41" name="Equation" r:id="rId8" imgW="482600" imgH="381000" progId="Equation.3">
                  <p:embed/>
                </p:oleObj>
              </mc:Choice>
              <mc:Fallback>
                <p:oleObj name="Equation" r:id="rId8" imgW="482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040" y="5798080"/>
                        <a:ext cx="650875" cy="5111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104116" y="2065898"/>
            <a:ext cx="163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Hourglass effect</a:t>
            </a:r>
            <a:endParaRPr lang="en-US" sz="1400" b="1" i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048202" y="4180684"/>
            <a:ext cx="404167" cy="1588"/>
          </a:xfrm>
          <a:prstGeom prst="straightConnector1">
            <a:avLst/>
          </a:prstGeom>
          <a:ln w="76200">
            <a:solidFill>
              <a:srgbClr val="5AD91D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048202" y="5063054"/>
            <a:ext cx="404167" cy="1588"/>
          </a:xfrm>
          <a:prstGeom prst="straightConnector1">
            <a:avLst/>
          </a:prstGeom>
          <a:ln w="76200">
            <a:solidFill>
              <a:srgbClr val="5AD91D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48202" y="6108055"/>
            <a:ext cx="404167" cy="1588"/>
          </a:xfrm>
          <a:prstGeom prst="straightConnector1">
            <a:avLst/>
          </a:prstGeom>
          <a:ln w="76200">
            <a:solidFill>
              <a:srgbClr val="5AD91D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57265" y="3751297"/>
            <a:ext cx="3945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C8432"/>
                </a:solidFill>
                <a:latin typeface="+mn-lt"/>
              </a:rPr>
              <a:t>L</a:t>
            </a:r>
            <a:r>
              <a:rPr lang="en-US" sz="1600" dirty="0" smtClean="0">
                <a:solidFill>
                  <a:srgbClr val="3C8432"/>
                </a:solidFill>
                <a:latin typeface="+mn-lt"/>
              </a:rPr>
              <a:t> gain with N</a:t>
            </a:r>
            <a:endParaRPr lang="en-US" sz="1600" dirty="0" smtClean="0">
              <a:solidFill>
                <a:srgbClr val="3C8432"/>
              </a:solidFill>
              <a:latin typeface="Symbol" charset="2"/>
              <a:cs typeface="Symbol" charset="2"/>
            </a:endParaRPr>
          </a:p>
          <a:p>
            <a:r>
              <a:rPr lang="en-US" sz="1600" dirty="0" smtClean="0">
                <a:solidFill>
                  <a:srgbClr val="3C8432"/>
                </a:solidFill>
                <a:latin typeface="+mn-lt"/>
                <a:cs typeface="Symbol" charset="2"/>
              </a:rPr>
              <a:t>low</a:t>
            </a:r>
            <a:r>
              <a:rPr lang="en-US" sz="1600" dirty="0" smtClean="0">
                <a:solidFill>
                  <a:srgbClr val="3C8432"/>
                </a:solidFill>
                <a:latin typeface="Symbol" charset="2"/>
                <a:cs typeface="Symbol" charset="2"/>
              </a:rPr>
              <a:t> x</a:t>
            </a:r>
            <a:r>
              <a:rPr lang="en-US" sz="1600" baseline="-25000" dirty="0" smtClean="0">
                <a:solidFill>
                  <a:srgbClr val="3C8432"/>
                </a:solidFill>
                <a:latin typeface="+mn-lt"/>
                <a:cs typeface="Symbol" charset="2"/>
              </a:rPr>
              <a:t>x</a:t>
            </a:r>
          </a:p>
          <a:p>
            <a:r>
              <a:rPr lang="en-US" sz="1600" dirty="0" err="1" smtClean="0">
                <a:solidFill>
                  <a:srgbClr val="3C8432"/>
                </a:solidFill>
                <a:latin typeface="Symbol" charset="2"/>
                <a:cs typeface="Symbol" charset="2"/>
              </a:rPr>
              <a:t>x</a:t>
            </a:r>
            <a:r>
              <a:rPr lang="en-US" sz="1600" baseline="-25000" dirty="0" err="1" smtClean="0">
                <a:solidFill>
                  <a:srgbClr val="3C8432"/>
                </a:solidFill>
                <a:cs typeface="Symbol" charset="2"/>
              </a:rPr>
              <a:t>y</a:t>
            </a:r>
            <a:r>
              <a:rPr lang="en-US" sz="1600" baseline="-25000" dirty="0" smtClean="0">
                <a:solidFill>
                  <a:srgbClr val="3C8432"/>
                </a:solidFill>
                <a:cs typeface="Symbol" charset="2"/>
              </a:rPr>
              <a:t> </a:t>
            </a:r>
            <a:r>
              <a:rPr lang="en-US" sz="1600" dirty="0" smtClean="0">
                <a:solidFill>
                  <a:srgbClr val="3C8432"/>
                </a:solidFill>
                <a:latin typeface="+mn-lt"/>
                <a:cs typeface="Symbol" charset="2"/>
              </a:rPr>
              <a:t>decrease with Y oscillation amplitude</a:t>
            </a:r>
            <a:endParaRPr lang="en-US" sz="1600" baseline="-25000" dirty="0" smtClean="0">
              <a:solidFill>
                <a:srgbClr val="3C8432"/>
              </a:solidFill>
              <a:latin typeface="+mn-lt"/>
              <a:cs typeface="Symbol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7265" y="4664488"/>
            <a:ext cx="3945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C8432"/>
                </a:solidFill>
                <a:latin typeface="+mn-lt"/>
              </a:rPr>
              <a:t>L</a:t>
            </a:r>
            <a:r>
              <a:rPr lang="en-US" sz="1600" dirty="0" smtClean="0">
                <a:solidFill>
                  <a:srgbClr val="3C8432"/>
                </a:solidFill>
                <a:latin typeface="+mn-lt"/>
              </a:rPr>
              <a:t> geometrical gain</a:t>
            </a:r>
            <a:endParaRPr lang="en-US" sz="1600" dirty="0" smtClean="0">
              <a:solidFill>
                <a:srgbClr val="3C8432"/>
              </a:solidFill>
              <a:latin typeface="Symbol" charset="2"/>
              <a:cs typeface="Symbol" charset="2"/>
            </a:endParaRPr>
          </a:p>
          <a:p>
            <a:r>
              <a:rPr lang="en-US" sz="1600" dirty="0" smtClean="0">
                <a:solidFill>
                  <a:srgbClr val="3C8432"/>
                </a:solidFill>
                <a:latin typeface="+mn-lt"/>
                <a:cs typeface="Symbol" charset="2"/>
              </a:rPr>
              <a:t>lower</a:t>
            </a:r>
            <a:r>
              <a:rPr lang="en-US" sz="1600" dirty="0" smtClean="0">
                <a:solidFill>
                  <a:srgbClr val="3C8432"/>
                </a:solidFill>
                <a:latin typeface="Symbol" charset="2"/>
                <a:cs typeface="Symbol" charset="2"/>
              </a:rPr>
              <a:t> </a:t>
            </a:r>
            <a:r>
              <a:rPr lang="en-US" sz="1600" dirty="0" err="1" smtClean="0">
                <a:solidFill>
                  <a:srgbClr val="3C8432"/>
                </a:solidFill>
                <a:latin typeface="Symbol" charset="2"/>
                <a:cs typeface="Symbol" charset="2"/>
              </a:rPr>
              <a:t>x</a:t>
            </a:r>
            <a:r>
              <a:rPr lang="en-US" sz="1600" baseline="-25000" dirty="0" err="1" smtClean="0">
                <a:solidFill>
                  <a:srgbClr val="3C8432"/>
                </a:solidFill>
                <a:latin typeface="+mn-lt"/>
                <a:cs typeface="Symbol" charset="2"/>
              </a:rPr>
              <a:t>y</a:t>
            </a:r>
            <a:endParaRPr lang="en-US" sz="1600" baseline="-25000" dirty="0" smtClean="0">
              <a:solidFill>
                <a:srgbClr val="3C8432"/>
              </a:solidFill>
              <a:latin typeface="+mn-lt"/>
              <a:cs typeface="Symbol" charset="2"/>
            </a:endParaRPr>
          </a:p>
          <a:p>
            <a:r>
              <a:rPr lang="en-US" sz="1600" dirty="0" smtClean="0">
                <a:solidFill>
                  <a:srgbClr val="3C8432"/>
                </a:solidFill>
                <a:latin typeface="+mn-lt"/>
                <a:cs typeface="Symbol" charset="2"/>
              </a:rPr>
              <a:t>Y </a:t>
            </a:r>
            <a:r>
              <a:rPr lang="en-US" sz="1600" dirty="0" err="1" smtClean="0">
                <a:solidFill>
                  <a:srgbClr val="3C8432"/>
                </a:solidFill>
                <a:latin typeface="+mn-lt"/>
                <a:cs typeface="Symbol" charset="2"/>
              </a:rPr>
              <a:t>Synchro-betatron</a:t>
            </a:r>
            <a:r>
              <a:rPr lang="en-US" sz="1600" dirty="0" smtClean="0">
                <a:solidFill>
                  <a:srgbClr val="3C8432"/>
                </a:solidFill>
                <a:latin typeface="+mn-lt"/>
                <a:cs typeface="Symbol" charset="2"/>
              </a:rPr>
              <a:t> resonances suppression</a:t>
            </a:r>
            <a:endParaRPr lang="en-US" sz="1600" baseline="-25000" dirty="0" smtClean="0">
              <a:solidFill>
                <a:srgbClr val="3C8432"/>
              </a:solidFill>
              <a:latin typeface="+mn-lt"/>
              <a:cs typeface="Symbol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57265" y="5698387"/>
            <a:ext cx="3945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3C8432"/>
                </a:solidFill>
                <a:latin typeface="+mn-lt"/>
              </a:rPr>
              <a:t>L</a:t>
            </a:r>
            <a:r>
              <a:rPr lang="en-US" sz="1600" dirty="0" smtClean="0">
                <a:solidFill>
                  <a:srgbClr val="3C8432"/>
                </a:solidFill>
                <a:latin typeface="+mn-lt"/>
              </a:rPr>
              <a:t> geometrical gain</a:t>
            </a:r>
            <a:endParaRPr lang="en-US" sz="1600" dirty="0" smtClean="0">
              <a:solidFill>
                <a:srgbClr val="3C8432"/>
              </a:solidFill>
              <a:latin typeface="Symbol" charset="2"/>
              <a:cs typeface="Symbol" charset="2"/>
            </a:endParaRPr>
          </a:p>
          <a:p>
            <a:r>
              <a:rPr lang="en-US" sz="1600" dirty="0" smtClean="0">
                <a:solidFill>
                  <a:srgbClr val="3C8432"/>
                </a:solidFill>
                <a:latin typeface="+mn-lt"/>
                <a:cs typeface="Symbol" charset="2"/>
              </a:rPr>
              <a:t>lower</a:t>
            </a:r>
            <a:r>
              <a:rPr lang="en-US" sz="1600" dirty="0" smtClean="0">
                <a:solidFill>
                  <a:srgbClr val="3C8432"/>
                </a:solidFill>
                <a:latin typeface="Symbol" charset="2"/>
                <a:cs typeface="Symbol" charset="2"/>
              </a:rPr>
              <a:t> </a:t>
            </a:r>
            <a:r>
              <a:rPr lang="en-US" sz="1600" dirty="0" err="1" smtClean="0">
                <a:solidFill>
                  <a:srgbClr val="3C8432"/>
                </a:solidFill>
                <a:latin typeface="Symbol" charset="2"/>
                <a:cs typeface="Symbol" charset="2"/>
              </a:rPr>
              <a:t>x</a:t>
            </a:r>
            <a:r>
              <a:rPr lang="en-US" sz="1600" baseline="-25000" dirty="0" err="1" smtClean="0">
                <a:solidFill>
                  <a:srgbClr val="3C8432"/>
                </a:solidFill>
                <a:latin typeface="+mn-lt"/>
                <a:cs typeface="Symbol" charset="2"/>
              </a:rPr>
              <a:t>y</a:t>
            </a:r>
            <a:endParaRPr lang="en-US" sz="1600" baseline="-25000" dirty="0" smtClean="0">
              <a:solidFill>
                <a:srgbClr val="3C8432"/>
              </a:solidFill>
              <a:latin typeface="+mn-lt"/>
              <a:cs typeface="Symbol" charset="2"/>
            </a:endParaRPr>
          </a:p>
          <a:p>
            <a:r>
              <a:rPr lang="en-US" sz="1600" dirty="0" smtClean="0">
                <a:solidFill>
                  <a:srgbClr val="3C8432"/>
                </a:solidFill>
                <a:latin typeface="+mn-lt"/>
                <a:cs typeface="Symbol" charset="2"/>
              </a:rPr>
              <a:t>X-Y </a:t>
            </a:r>
            <a:r>
              <a:rPr lang="en-US" sz="1600" dirty="0" err="1" smtClean="0">
                <a:solidFill>
                  <a:srgbClr val="3C8432"/>
                </a:solidFill>
                <a:latin typeface="+mn-lt"/>
                <a:cs typeface="Symbol" charset="2"/>
              </a:rPr>
              <a:t>Synchro-betatron</a:t>
            </a:r>
            <a:r>
              <a:rPr lang="en-US" sz="1600" dirty="0" smtClean="0">
                <a:solidFill>
                  <a:srgbClr val="3C8432"/>
                </a:solidFill>
                <a:latin typeface="+mn-lt"/>
                <a:cs typeface="Symbol" charset="2"/>
              </a:rPr>
              <a:t> resonances suppression</a:t>
            </a:r>
            <a:endParaRPr lang="en-US" sz="1600" baseline="-25000" dirty="0" smtClean="0">
              <a:solidFill>
                <a:srgbClr val="3C8432"/>
              </a:solidFill>
              <a:latin typeface="+mn-lt"/>
              <a:cs typeface="Symbol" charset="2"/>
            </a:endParaRPr>
          </a:p>
        </p:txBody>
      </p:sp>
      <p:pic>
        <p:nvPicPr>
          <p:cNvPr id="21" name="Picture 20" descr="Screen shot 2015-11-04 at 6.21.13 P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7982" y="2048965"/>
            <a:ext cx="1564855" cy="2062399"/>
          </a:xfrm>
          <a:prstGeom prst="rect">
            <a:avLst/>
          </a:prstGeom>
        </p:spPr>
      </p:pic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1834348" y="113601"/>
            <a:ext cx="55038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it-IT" altLang="en-US" sz="3600" i="1" dirty="0" err="1" smtClean="0">
                <a:solidFill>
                  <a:srgbClr val="FF0000"/>
                </a:solidFill>
                <a:latin typeface="+mj-lt"/>
              </a:rPr>
              <a:t>Crab-Waist</a:t>
            </a:r>
            <a:r>
              <a:rPr lang="it-IT" alt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it-IT" altLang="en-US" sz="3600" dirty="0" err="1" smtClean="0">
                <a:solidFill>
                  <a:srgbClr val="FF0000"/>
                </a:solidFill>
                <a:latin typeface="+mj-lt"/>
              </a:rPr>
              <a:t>Collision</a:t>
            </a:r>
            <a:r>
              <a:rPr lang="it-IT" alt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it-IT" altLang="en-US" sz="3600" dirty="0" err="1" smtClean="0">
                <a:solidFill>
                  <a:srgbClr val="FF0000"/>
                </a:solidFill>
                <a:latin typeface="+mj-lt"/>
              </a:rPr>
              <a:t>Scheme</a:t>
            </a:r>
            <a:endParaRPr lang="en-US" altLang="en-US" sz="3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247316" y="2815462"/>
            <a:ext cx="3090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000" dirty="0"/>
              <a:t>P. Raimondi </a:t>
            </a:r>
            <a:r>
              <a:rPr lang="it-IT" altLang="en-US" sz="1000" i="1" dirty="0"/>
              <a:t>, </a:t>
            </a:r>
            <a:r>
              <a:rPr lang="it-IT" altLang="en-US" sz="1000" i="1" dirty="0" smtClean="0"/>
              <a:t>2° </a:t>
            </a:r>
            <a:r>
              <a:rPr lang="it-IT" altLang="en-US" sz="1000" i="1" dirty="0" err="1" smtClean="0"/>
              <a:t>SuperB</a:t>
            </a:r>
            <a:r>
              <a:rPr lang="it-IT" altLang="en-US" sz="1000" i="1" dirty="0" smtClean="0"/>
              <a:t> </a:t>
            </a:r>
            <a:r>
              <a:rPr lang="it-IT" altLang="en-US" sz="1000" i="1" dirty="0"/>
              <a:t>Workshop, March 2006</a:t>
            </a:r>
            <a:endParaRPr lang="en-GB" altLang="en-US" sz="1000" dirty="0"/>
          </a:p>
          <a:p>
            <a:pPr eaLnBrk="1" hangingPunct="1"/>
            <a:r>
              <a:rPr lang="it-IT" altLang="en-US" sz="1000" dirty="0" err="1"/>
              <a:t>P.Raimondi</a:t>
            </a:r>
            <a:r>
              <a:rPr lang="it-IT" altLang="en-US" sz="1000" dirty="0"/>
              <a:t>, </a:t>
            </a:r>
            <a:r>
              <a:rPr lang="it-IT" altLang="en-US" sz="1000" dirty="0" err="1"/>
              <a:t>D.Shatilov</a:t>
            </a:r>
            <a:r>
              <a:rPr lang="it-IT" altLang="en-US" sz="1000" dirty="0"/>
              <a:t>, </a:t>
            </a:r>
            <a:r>
              <a:rPr lang="it-IT" altLang="en-US" sz="1000" dirty="0" err="1"/>
              <a:t>M.Zobov</a:t>
            </a:r>
            <a:r>
              <a:rPr lang="it-IT" altLang="en-US" sz="1000" dirty="0"/>
              <a:t>, </a:t>
            </a:r>
            <a:r>
              <a:rPr lang="it-IT" altLang="en-US" sz="1000" dirty="0" err="1"/>
              <a:t>physics</a:t>
            </a:r>
            <a:r>
              <a:rPr lang="it-IT" altLang="en-US" sz="1000" dirty="0"/>
              <a:t>/0702033</a:t>
            </a:r>
            <a:endParaRPr lang="en-GB" altLang="en-US" sz="1000" dirty="0"/>
          </a:p>
          <a:p>
            <a:pPr eaLnBrk="1" hangingPunct="1"/>
            <a:r>
              <a:rPr lang="en-GB" altLang="en-US" sz="1000" dirty="0"/>
              <a:t>C. </a:t>
            </a:r>
            <a:r>
              <a:rPr lang="en-GB" altLang="en-US" sz="1000" dirty="0" err="1"/>
              <a:t>Milardi</a:t>
            </a:r>
            <a:r>
              <a:rPr lang="en-GB" altLang="en-US" sz="1000" dirty="0"/>
              <a:t> et al., Int.J.Mod.Phys.A24, 2009</a:t>
            </a:r>
          </a:p>
          <a:p>
            <a:pPr eaLnBrk="1" hangingPunct="1"/>
            <a:r>
              <a:rPr lang="en-GB" altLang="en-US" sz="1000" dirty="0"/>
              <a:t>M. </a:t>
            </a:r>
            <a:r>
              <a:rPr lang="en-GB" altLang="en-US" sz="1000" dirty="0" err="1"/>
              <a:t>Zobov</a:t>
            </a:r>
            <a:r>
              <a:rPr lang="en-GB" altLang="en-US" sz="1000" dirty="0"/>
              <a:t> et al., Phys. Rev. Lett. 104, 2010</a:t>
            </a:r>
          </a:p>
        </p:txBody>
      </p:sp>
    </p:spTree>
    <p:extLst>
      <p:ext uri="{BB962C8B-B14F-4D97-AF65-F5344CB8AC3E}">
        <p14:creationId xmlns:p14="http://schemas.microsoft.com/office/powerpoint/2010/main" val="146412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/>
          <p:cNvSpPr txBox="1">
            <a:spLocks noChangeArrowheads="1"/>
          </p:cNvSpPr>
          <p:nvPr/>
        </p:nvSpPr>
        <p:spPr bwMode="auto">
          <a:xfrm>
            <a:off x="276225" y="174625"/>
            <a:ext cx="86106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altLang="en-US" sz="2800" i="1" dirty="0" err="1" smtClean="0">
                <a:solidFill>
                  <a:srgbClr val="E1220C"/>
                </a:solidFill>
                <a:latin typeface="+mj-lt"/>
              </a:rPr>
              <a:t>Crab-Waist</a:t>
            </a:r>
            <a:r>
              <a:rPr lang="it-IT" altLang="en-US" sz="2800" dirty="0" smtClean="0">
                <a:solidFill>
                  <a:srgbClr val="E1220C"/>
                </a:solidFill>
                <a:latin typeface="+mj-lt"/>
              </a:rPr>
              <a:t> </a:t>
            </a:r>
            <a:r>
              <a:rPr lang="it-IT" altLang="en-US" sz="2800" dirty="0" err="1" smtClean="0">
                <a:solidFill>
                  <a:srgbClr val="E1220C"/>
                </a:solidFill>
                <a:latin typeface="+mj-lt"/>
              </a:rPr>
              <a:t>Compensation</a:t>
            </a:r>
            <a:r>
              <a:rPr lang="it-IT" altLang="en-US" sz="2800" dirty="0" smtClean="0">
                <a:solidFill>
                  <a:srgbClr val="E1220C"/>
                </a:solidFill>
                <a:latin typeface="+mj-lt"/>
              </a:rPr>
              <a:t> First </a:t>
            </a:r>
            <a:r>
              <a:rPr lang="it-IT" altLang="en-US" sz="2800" dirty="0" err="1" smtClean="0">
                <a:solidFill>
                  <a:srgbClr val="E1220C"/>
                </a:solidFill>
                <a:latin typeface="+mj-lt"/>
              </a:rPr>
              <a:t>Experimental</a:t>
            </a:r>
            <a:r>
              <a:rPr lang="it-IT" altLang="en-US" sz="2800" dirty="0" smtClean="0">
                <a:solidFill>
                  <a:srgbClr val="E1220C"/>
                </a:solidFill>
                <a:latin typeface="+mj-lt"/>
              </a:rPr>
              <a:t> </a:t>
            </a:r>
            <a:r>
              <a:rPr lang="it-IT" altLang="en-US" sz="2800" dirty="0" err="1" smtClean="0">
                <a:solidFill>
                  <a:srgbClr val="E1220C"/>
                </a:solidFill>
                <a:latin typeface="+mj-lt"/>
              </a:rPr>
              <a:t>Evidence</a:t>
            </a:r>
            <a:r>
              <a:rPr lang="it-IT" altLang="en-US" sz="2800" dirty="0" smtClean="0">
                <a:solidFill>
                  <a:srgbClr val="E1220C"/>
                </a:solidFill>
                <a:latin typeface="+mj-lt"/>
              </a:rPr>
              <a:t> </a:t>
            </a:r>
          </a:p>
        </p:txBody>
      </p:sp>
      <p:sp>
        <p:nvSpPr>
          <p:cNvPr id="15370" name="Rectangle 42"/>
          <p:cNvSpPr>
            <a:spLocks noChangeArrowheads="1"/>
          </p:cNvSpPr>
          <p:nvPr/>
        </p:nvSpPr>
        <p:spPr bwMode="auto">
          <a:xfrm>
            <a:off x="2041525" y="3299619"/>
            <a:ext cx="5045075" cy="584200"/>
          </a:xfrm>
          <a:prstGeom prst="rect">
            <a:avLst/>
          </a:prstGeom>
          <a:solidFill>
            <a:srgbClr val="DFF9F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1600" b="1" dirty="0" smtClean="0">
                <a:solidFill>
                  <a:srgbClr val="113FFF"/>
                </a:solidFill>
                <a:latin typeface="+mn-lt"/>
              </a:rPr>
              <a:t>Transverse sizes </a:t>
            </a:r>
            <a:r>
              <a:rPr lang="en-US" altLang="en-US" sz="1600" dirty="0" smtClean="0">
                <a:solidFill>
                  <a:srgbClr val="113FFF"/>
                </a:solidFill>
                <a:latin typeface="+mn-lt"/>
              </a:rPr>
              <a:t>(left) and </a:t>
            </a:r>
            <a:r>
              <a:rPr lang="en-US" altLang="en-US" sz="1600" b="1" dirty="0" smtClean="0">
                <a:solidFill>
                  <a:srgbClr val="113FFF"/>
                </a:solidFill>
                <a:latin typeface="+mn-lt"/>
              </a:rPr>
              <a:t>luminosity</a:t>
            </a:r>
            <a:r>
              <a:rPr lang="en-US" altLang="en-US" sz="1600" dirty="0" smtClean="0">
                <a:solidFill>
                  <a:srgbClr val="113FFF"/>
                </a:solidFill>
                <a:latin typeface="+mn-lt"/>
              </a:rPr>
              <a:t> (right) dependence on the </a:t>
            </a:r>
            <a:r>
              <a:rPr lang="en-US" altLang="en-US" sz="1600" b="1" i="1" dirty="0" smtClean="0">
                <a:solidFill>
                  <a:srgbClr val="113FFF"/>
                </a:solidFill>
                <a:latin typeface="+mn-lt"/>
              </a:rPr>
              <a:t>CW-</a:t>
            </a:r>
            <a:r>
              <a:rPr lang="en-US" altLang="en-US" sz="1600" b="1" i="1" dirty="0" err="1" smtClean="0">
                <a:solidFill>
                  <a:srgbClr val="113FFF"/>
                </a:solidFill>
                <a:latin typeface="+mn-lt"/>
              </a:rPr>
              <a:t>Sextupole</a:t>
            </a:r>
            <a:r>
              <a:rPr lang="en-US" altLang="en-US" sz="1600" b="1" dirty="0" smtClean="0">
                <a:solidFill>
                  <a:srgbClr val="113FFF"/>
                </a:solidFill>
                <a:latin typeface="+mn-lt"/>
              </a:rPr>
              <a:t> excitation </a:t>
            </a:r>
            <a:r>
              <a:rPr lang="en-US" altLang="en-US" sz="1600" dirty="0" smtClean="0">
                <a:solidFill>
                  <a:srgbClr val="113FFF"/>
                </a:solidFill>
                <a:latin typeface="+mn-lt"/>
              </a:rPr>
              <a:t>in the e</a:t>
            </a:r>
            <a:r>
              <a:rPr lang="en-US" altLang="en-US" sz="1600" baseline="30000" dirty="0" smtClean="0">
                <a:solidFill>
                  <a:srgbClr val="113FFF"/>
                </a:solidFill>
                <a:latin typeface="+mn-lt"/>
              </a:rPr>
              <a:t>-</a:t>
            </a:r>
            <a:r>
              <a:rPr lang="en-US" altLang="en-US" sz="1600" dirty="0" smtClean="0">
                <a:solidFill>
                  <a:srgbClr val="113FFF"/>
                </a:solidFill>
                <a:latin typeface="+mn-lt"/>
              </a:rPr>
              <a:t> ring</a:t>
            </a:r>
            <a:endParaRPr lang="en-US" altLang="en-US" sz="1600" dirty="0" smtClean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18435" name="Group 10"/>
          <p:cNvGrpSpPr>
            <a:grpSpLocks/>
          </p:cNvGrpSpPr>
          <p:nvPr/>
        </p:nvGrpSpPr>
        <p:grpSpPr bwMode="auto">
          <a:xfrm>
            <a:off x="722313" y="842963"/>
            <a:ext cx="3322637" cy="2178050"/>
            <a:chOff x="733650" y="897263"/>
            <a:chExt cx="3322413" cy="2178173"/>
          </a:xfrm>
        </p:grpSpPr>
        <p:pic>
          <p:nvPicPr>
            <p:cNvPr id="15363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927"/>
            <a:stretch>
              <a:fillRect/>
            </a:stretch>
          </p:blipFill>
          <p:spPr bwMode="auto">
            <a:xfrm>
              <a:off x="744761" y="1083010"/>
              <a:ext cx="3311302" cy="1992426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452" name="Group 6"/>
            <p:cNvGrpSpPr>
              <a:grpSpLocks/>
            </p:cNvGrpSpPr>
            <p:nvPr/>
          </p:nvGrpSpPr>
          <p:grpSpPr bwMode="auto">
            <a:xfrm>
              <a:off x="1170759" y="1952538"/>
              <a:ext cx="628821" cy="279045"/>
              <a:chOff x="1170759" y="1974310"/>
              <a:chExt cx="628821" cy="279045"/>
            </a:xfrm>
          </p:grpSpPr>
          <p:sp>
            <p:nvSpPr>
              <p:cNvPr id="18458" name="Rectangle 21"/>
              <p:cNvSpPr>
                <a:spLocks noChangeArrowheads="1"/>
              </p:cNvSpPr>
              <p:nvPr/>
            </p:nvSpPr>
            <p:spPr bwMode="auto">
              <a:xfrm rot="-5400000">
                <a:off x="1400789" y="1886429"/>
                <a:ext cx="132015" cy="3077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FEFF13"/>
                    </a:solidFill>
                    <a:latin typeface="Arial" charset="0"/>
                  </a:rPr>
                  <a:t>{</a:t>
                </a:r>
                <a:endParaRPr lang="en-US" altLang="en-US" sz="1400">
                  <a:latin typeface="Arial" charset="0"/>
                </a:endParaRPr>
              </a:p>
            </p:txBody>
          </p:sp>
          <p:sp>
            <p:nvSpPr>
              <p:cNvPr id="15386" name="Rectangle 20"/>
              <p:cNvSpPr>
                <a:spLocks noChangeArrowheads="1"/>
              </p:cNvSpPr>
              <p:nvPr/>
            </p:nvSpPr>
            <p:spPr bwMode="auto">
              <a:xfrm>
                <a:off x="1170183" y="2093852"/>
                <a:ext cx="628608" cy="158759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txBody>
              <a:bodyPr wrap="none" lIns="72000" tIns="0" rIns="36000" bIns="36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800" dirty="0" smtClean="0">
                    <a:solidFill>
                      <a:srgbClr val="FEFF13"/>
                    </a:solidFill>
                    <a:latin typeface="+mn-lt"/>
                  </a:rPr>
                  <a:t>CW SXT OFF</a:t>
                </a:r>
                <a:endParaRPr lang="en-US" altLang="en-US" sz="800" dirty="0" smtClean="0">
                  <a:latin typeface="+mn-lt"/>
                </a:endParaRPr>
              </a:p>
            </p:txBody>
          </p:sp>
        </p:grpSp>
        <p:sp>
          <p:nvSpPr>
            <p:cNvPr id="15369" name="Rectangle 41"/>
            <p:cNvSpPr>
              <a:spLocks noChangeArrowheads="1"/>
            </p:cNvSpPr>
            <p:nvPr/>
          </p:nvSpPr>
          <p:spPr bwMode="auto">
            <a:xfrm>
              <a:off x="1113036" y="1348138"/>
              <a:ext cx="342877" cy="336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en-US" altLang="en-US" sz="16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e</a:t>
              </a:r>
              <a:r>
                <a:rPr lang="en-US" altLang="en-US" sz="1600" b="1" baseline="300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-</a:t>
              </a:r>
              <a:endParaRPr lang="en-US" alt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373" name="Rectangle 46"/>
            <p:cNvSpPr>
              <a:spLocks noChangeArrowheads="1"/>
            </p:cNvSpPr>
            <p:nvPr/>
          </p:nvSpPr>
          <p:spPr bwMode="auto">
            <a:xfrm>
              <a:off x="733650" y="897263"/>
              <a:ext cx="3322413" cy="307992"/>
            </a:xfrm>
            <a:prstGeom prst="rect">
              <a:avLst/>
            </a:prstGeom>
            <a:solidFill>
              <a:srgbClr val="DFF9F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it-IT" altLang="en-US" sz="1400" dirty="0" err="1" smtClean="0">
                  <a:solidFill>
                    <a:srgbClr val="113FFF"/>
                  </a:solidFill>
                  <a:latin typeface="+mn-lt"/>
                </a:rPr>
                <a:t>Beam</a:t>
              </a:r>
              <a:r>
                <a:rPr lang="it-IT" altLang="en-US" sz="1400" dirty="0" smtClean="0">
                  <a:solidFill>
                    <a:srgbClr val="113FFF"/>
                  </a:solidFill>
                  <a:latin typeface="+mn-lt"/>
                </a:rPr>
                <a:t> </a:t>
              </a:r>
              <a:r>
                <a:rPr lang="it-IT" altLang="en-US" sz="1400" dirty="0" err="1" smtClean="0">
                  <a:solidFill>
                    <a:srgbClr val="113FFF"/>
                  </a:solidFill>
                  <a:latin typeface="+mn-lt"/>
                </a:rPr>
                <a:t>transverse</a:t>
              </a:r>
              <a:r>
                <a:rPr lang="it-IT" altLang="en-US" sz="1400" dirty="0" smtClean="0">
                  <a:solidFill>
                    <a:srgbClr val="113FFF"/>
                  </a:solidFill>
                  <a:latin typeface="+mn-lt"/>
                </a:rPr>
                <a:t> </a:t>
              </a:r>
              <a:r>
                <a:rPr lang="it-IT" altLang="en-US" sz="1400" dirty="0" err="1" smtClean="0">
                  <a:solidFill>
                    <a:srgbClr val="113FFF"/>
                  </a:solidFill>
                  <a:latin typeface="+mn-lt"/>
                </a:rPr>
                <a:t>size</a:t>
              </a:r>
              <a:r>
                <a:rPr lang="it-IT" altLang="en-US" sz="1400" dirty="0" smtClean="0">
                  <a:solidFill>
                    <a:srgbClr val="113FFF"/>
                  </a:solidFill>
                  <a:latin typeface="+mn-lt"/>
                </a:rPr>
                <a:t> </a:t>
              </a:r>
              <a:r>
                <a:rPr lang="it-IT" altLang="en-US" sz="1400" dirty="0" err="1" smtClean="0">
                  <a:solidFill>
                    <a:srgbClr val="113FFF"/>
                  </a:solidFill>
                  <a:latin typeface="+mn-lt"/>
                </a:rPr>
                <a:t>measured</a:t>
              </a:r>
              <a:r>
                <a:rPr lang="it-IT" altLang="en-US" sz="1400" dirty="0" smtClean="0">
                  <a:solidFill>
                    <a:srgbClr val="113FFF"/>
                  </a:solidFill>
                  <a:latin typeface="+mn-lt"/>
                </a:rPr>
                <a:t> </a:t>
              </a:r>
              <a:r>
                <a:rPr lang="it-IT" altLang="en-US" sz="1400" dirty="0" err="1" smtClean="0">
                  <a:solidFill>
                    <a:srgbClr val="113FFF"/>
                  </a:solidFill>
                  <a:latin typeface="+mn-lt"/>
                </a:rPr>
                <a:t>at</a:t>
              </a:r>
              <a:r>
                <a:rPr lang="it-IT" altLang="en-US" sz="1400" dirty="0" smtClean="0">
                  <a:solidFill>
                    <a:srgbClr val="113FFF"/>
                  </a:solidFill>
                  <a:latin typeface="+mn-lt"/>
                </a:rPr>
                <a:t> the SLM</a:t>
              </a:r>
              <a:endParaRPr lang="en-US" altLang="en-US" sz="1400" dirty="0" smtClean="0">
                <a:solidFill>
                  <a:srgbClr val="113FFF"/>
                </a:solidFill>
                <a:latin typeface="+mn-lt"/>
              </a:endParaRPr>
            </a:p>
          </p:txBody>
        </p:sp>
        <p:sp>
          <p:nvSpPr>
            <p:cNvPr id="15376" name="Rectangle 48"/>
            <p:cNvSpPr>
              <a:spLocks noChangeArrowheads="1"/>
            </p:cNvSpPr>
            <p:nvPr/>
          </p:nvSpPr>
          <p:spPr bwMode="auto">
            <a:xfrm>
              <a:off x="1144784" y="2275291"/>
              <a:ext cx="379387" cy="33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en-US" altLang="en-US" sz="16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e</a:t>
              </a:r>
              <a:r>
                <a:rPr lang="en-US" altLang="en-US" sz="1600" b="1" baseline="30000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+</a:t>
              </a:r>
              <a:endParaRPr lang="en-US" altLang="en-US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456" name="Rectangle 21"/>
            <p:cNvSpPr>
              <a:spLocks noChangeArrowheads="1"/>
            </p:cNvSpPr>
            <p:nvPr/>
          </p:nvSpPr>
          <p:spPr bwMode="auto">
            <a:xfrm rot="-5400000">
              <a:off x="2609105" y="1919087"/>
              <a:ext cx="132015" cy="30777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FEFF13"/>
                  </a:solidFill>
                  <a:latin typeface="Arial" charset="0"/>
                </a:rPr>
                <a:t>{</a:t>
              </a:r>
              <a:endParaRPr lang="en-US" altLang="en-US" sz="1400">
                <a:latin typeface="Arial" charset="0"/>
              </a:endParaRPr>
            </a:p>
          </p:txBody>
        </p:sp>
        <p:sp>
          <p:nvSpPr>
            <p:cNvPr id="51" name="Rectangle 20"/>
            <p:cNvSpPr>
              <a:spLocks noChangeArrowheads="1"/>
            </p:cNvSpPr>
            <p:nvPr/>
          </p:nvSpPr>
          <p:spPr bwMode="auto">
            <a:xfrm>
              <a:off x="2368665" y="2126057"/>
              <a:ext cx="628608" cy="16034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72000" tIns="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en-US" altLang="en-US" sz="800" dirty="0" smtClean="0">
                  <a:solidFill>
                    <a:srgbClr val="FEFF13"/>
                  </a:solidFill>
                  <a:latin typeface="+mn-lt"/>
                </a:rPr>
                <a:t>CW SXT OFF</a:t>
              </a:r>
              <a:endParaRPr lang="en-US" altLang="en-US" sz="800" dirty="0" smtClean="0">
                <a:latin typeface="+mn-lt"/>
              </a:endParaRPr>
            </a:p>
          </p:txBody>
        </p:sp>
      </p:grpSp>
      <p:grpSp>
        <p:nvGrpSpPr>
          <p:cNvPr id="18436" name="Group 9"/>
          <p:cNvGrpSpPr>
            <a:grpSpLocks/>
          </p:cNvGrpSpPr>
          <p:nvPr/>
        </p:nvGrpSpPr>
        <p:grpSpPr bwMode="auto">
          <a:xfrm>
            <a:off x="5168900" y="739775"/>
            <a:ext cx="3095625" cy="2384425"/>
            <a:chOff x="5179560" y="751246"/>
            <a:chExt cx="3095131" cy="2383839"/>
          </a:xfrm>
        </p:grpSpPr>
        <p:pic>
          <p:nvPicPr>
            <p:cNvPr id="15361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27"/>
            <a:stretch>
              <a:fillRect/>
            </a:stretch>
          </p:blipFill>
          <p:spPr bwMode="auto">
            <a:xfrm>
              <a:off x="5179560" y="946461"/>
              <a:ext cx="3095131" cy="2188624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5" name="Rectangle 44"/>
            <p:cNvSpPr>
              <a:spLocks noChangeArrowheads="1"/>
            </p:cNvSpPr>
            <p:nvPr/>
          </p:nvSpPr>
          <p:spPr bwMode="auto">
            <a:xfrm>
              <a:off x="5184322" y="751246"/>
              <a:ext cx="3085608" cy="307899"/>
            </a:xfrm>
            <a:prstGeom prst="rect">
              <a:avLst/>
            </a:prstGeom>
            <a:solidFill>
              <a:srgbClr val="DFF9F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en-US" sz="1400" dirty="0" err="1" smtClean="0">
                  <a:solidFill>
                    <a:srgbClr val="113FFF"/>
                  </a:solidFill>
                  <a:latin typeface="+mn-lt"/>
                </a:rPr>
                <a:t>Luminosity</a:t>
              </a:r>
              <a:r>
                <a:rPr lang="it-IT" altLang="en-US" sz="1400" dirty="0" smtClean="0">
                  <a:solidFill>
                    <a:srgbClr val="113FFF"/>
                  </a:solidFill>
                  <a:latin typeface="+mn-lt"/>
                </a:rPr>
                <a:t> from 2 </a:t>
              </a:r>
              <a:r>
                <a:rPr lang="it-IT" altLang="en-US" sz="1400" dirty="0" err="1" smtClean="0">
                  <a:solidFill>
                    <a:srgbClr val="113FFF"/>
                  </a:solidFill>
                  <a:latin typeface="+mn-lt"/>
                </a:rPr>
                <a:t>different</a:t>
              </a:r>
              <a:r>
                <a:rPr lang="it-IT" altLang="en-US" sz="1400" dirty="0" smtClean="0">
                  <a:solidFill>
                    <a:srgbClr val="113FFF"/>
                  </a:solidFill>
                  <a:latin typeface="+mn-lt"/>
                </a:rPr>
                <a:t> </a:t>
              </a:r>
              <a:r>
                <a:rPr lang="it-IT" altLang="en-US" sz="1400" dirty="0" err="1" smtClean="0">
                  <a:solidFill>
                    <a:srgbClr val="113FFF"/>
                  </a:solidFill>
                  <a:latin typeface="+mn-lt"/>
                </a:rPr>
                <a:t>monitors</a:t>
              </a:r>
              <a:endParaRPr lang="en-US" altLang="en-US" sz="1400" dirty="0" smtClean="0">
                <a:solidFill>
                  <a:srgbClr val="113FFF"/>
                </a:solidFill>
                <a:latin typeface="+mn-lt"/>
              </a:endParaRPr>
            </a:p>
          </p:txBody>
        </p:sp>
        <p:grpSp>
          <p:nvGrpSpPr>
            <p:cNvPr id="18442" name="Group 51"/>
            <p:cNvGrpSpPr>
              <a:grpSpLocks/>
            </p:cNvGrpSpPr>
            <p:nvPr/>
          </p:nvGrpSpPr>
          <p:grpSpPr bwMode="auto">
            <a:xfrm>
              <a:off x="6059474" y="1075368"/>
              <a:ext cx="628821" cy="284574"/>
              <a:chOff x="1159873" y="1821751"/>
              <a:chExt cx="628821" cy="284574"/>
            </a:xfrm>
          </p:grpSpPr>
          <p:sp>
            <p:nvSpPr>
              <p:cNvPr id="18449" name="Rectangle 21"/>
              <p:cNvSpPr>
                <a:spLocks noChangeArrowheads="1"/>
              </p:cNvSpPr>
              <p:nvPr/>
            </p:nvSpPr>
            <p:spPr bwMode="auto">
              <a:xfrm rot="5400000" flipH="1">
                <a:off x="1400789" y="1886429"/>
                <a:ext cx="132015" cy="3077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FEFF13"/>
                    </a:solidFill>
                    <a:latin typeface="Arial" charset="0"/>
                  </a:rPr>
                  <a:t>{</a:t>
                </a:r>
                <a:endParaRPr lang="en-US" altLang="en-US" sz="1400">
                  <a:latin typeface="Arial" charset="0"/>
                </a:endParaRPr>
              </a:p>
            </p:txBody>
          </p:sp>
          <p:sp>
            <p:nvSpPr>
              <p:cNvPr id="54" name="Rectangle 20"/>
              <p:cNvSpPr>
                <a:spLocks noChangeArrowheads="1"/>
              </p:cNvSpPr>
              <p:nvPr/>
            </p:nvSpPr>
            <p:spPr bwMode="auto">
              <a:xfrm>
                <a:off x="1159294" y="1821399"/>
                <a:ext cx="630138" cy="160299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txBody>
              <a:bodyPr wrap="none" lIns="72000" tIns="0" rIns="36000" bIns="36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800" dirty="0" smtClean="0">
                    <a:solidFill>
                      <a:srgbClr val="FEFF13"/>
                    </a:solidFill>
                    <a:latin typeface="+mn-lt"/>
                  </a:rPr>
                  <a:t>CW SXT OFF</a:t>
                </a:r>
                <a:endParaRPr lang="en-US" altLang="en-US" sz="800" dirty="0" smtClean="0">
                  <a:latin typeface="+mn-lt"/>
                </a:endParaRPr>
              </a:p>
            </p:txBody>
          </p:sp>
        </p:grpSp>
        <p:grpSp>
          <p:nvGrpSpPr>
            <p:cNvPr id="18443" name="Group 54"/>
            <p:cNvGrpSpPr>
              <a:grpSpLocks/>
            </p:cNvGrpSpPr>
            <p:nvPr/>
          </p:nvGrpSpPr>
          <p:grpSpPr bwMode="auto">
            <a:xfrm>
              <a:off x="6073758" y="2391581"/>
              <a:ext cx="628821" cy="284574"/>
              <a:chOff x="1159873" y="1821751"/>
              <a:chExt cx="628821" cy="284574"/>
            </a:xfrm>
          </p:grpSpPr>
          <p:sp>
            <p:nvSpPr>
              <p:cNvPr id="18447" name="Rectangle 21"/>
              <p:cNvSpPr>
                <a:spLocks noChangeArrowheads="1"/>
              </p:cNvSpPr>
              <p:nvPr/>
            </p:nvSpPr>
            <p:spPr bwMode="auto">
              <a:xfrm rot="5400000" flipH="1">
                <a:off x="1400789" y="1886429"/>
                <a:ext cx="132015" cy="3077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FEFF13"/>
                    </a:solidFill>
                    <a:latin typeface="Arial" charset="0"/>
                  </a:rPr>
                  <a:t>{</a:t>
                </a:r>
                <a:endParaRPr lang="en-US" altLang="en-US" sz="1400">
                  <a:latin typeface="Arial" charset="0"/>
                </a:endParaRPr>
              </a:p>
            </p:txBody>
          </p:sp>
          <p:sp>
            <p:nvSpPr>
              <p:cNvPr id="57" name="Rectangle 20"/>
              <p:cNvSpPr>
                <a:spLocks noChangeArrowheads="1"/>
              </p:cNvSpPr>
              <p:nvPr/>
            </p:nvSpPr>
            <p:spPr bwMode="auto">
              <a:xfrm>
                <a:off x="1159295" y="1822488"/>
                <a:ext cx="630137" cy="158711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txBody>
              <a:bodyPr wrap="none" lIns="72000" tIns="0" rIns="36000" bIns="36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800" dirty="0" smtClean="0">
                    <a:solidFill>
                      <a:srgbClr val="FEFF13"/>
                    </a:solidFill>
                    <a:latin typeface="+mn-lt"/>
                  </a:rPr>
                  <a:t>CW SXT OFF</a:t>
                </a:r>
                <a:endParaRPr lang="en-US" altLang="en-US" sz="800" dirty="0" smtClean="0">
                  <a:latin typeface="+mn-lt"/>
                </a:endParaRPr>
              </a:p>
            </p:txBody>
          </p:sp>
        </p:grpSp>
        <p:grpSp>
          <p:nvGrpSpPr>
            <p:cNvPr id="18444" name="Group 57"/>
            <p:cNvGrpSpPr>
              <a:grpSpLocks/>
            </p:cNvGrpSpPr>
            <p:nvPr/>
          </p:nvGrpSpPr>
          <p:grpSpPr bwMode="auto">
            <a:xfrm>
              <a:off x="6070360" y="1711349"/>
              <a:ext cx="628821" cy="284574"/>
              <a:chOff x="1159873" y="1821751"/>
              <a:chExt cx="628821" cy="284574"/>
            </a:xfrm>
          </p:grpSpPr>
          <p:sp>
            <p:nvSpPr>
              <p:cNvPr id="18445" name="Rectangle 21"/>
              <p:cNvSpPr>
                <a:spLocks noChangeArrowheads="1"/>
              </p:cNvSpPr>
              <p:nvPr/>
            </p:nvSpPr>
            <p:spPr bwMode="auto">
              <a:xfrm rot="5400000" flipH="1">
                <a:off x="1400789" y="1886429"/>
                <a:ext cx="132015" cy="3077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FEFF13"/>
                    </a:solidFill>
                    <a:latin typeface="Arial" charset="0"/>
                  </a:rPr>
                  <a:t>{</a:t>
                </a:r>
                <a:endParaRPr lang="en-US" altLang="en-US" sz="1400">
                  <a:latin typeface="Arial" charset="0"/>
                </a:endParaRPr>
              </a:p>
            </p:txBody>
          </p:sp>
          <p:sp>
            <p:nvSpPr>
              <p:cNvPr id="60" name="Rectangle 20"/>
              <p:cNvSpPr>
                <a:spLocks noChangeArrowheads="1"/>
              </p:cNvSpPr>
              <p:nvPr/>
            </p:nvSpPr>
            <p:spPr bwMode="auto">
              <a:xfrm>
                <a:off x="1159519" y="1821850"/>
                <a:ext cx="628550" cy="158711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txBody>
              <a:bodyPr wrap="none" lIns="72000" tIns="0" rIns="36000" bIns="36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800" dirty="0" smtClean="0">
                    <a:solidFill>
                      <a:srgbClr val="FEFF13"/>
                    </a:solidFill>
                    <a:latin typeface="+mn-lt"/>
                  </a:rPr>
                  <a:t>CW SXT OFF</a:t>
                </a:r>
                <a:endParaRPr lang="en-US" altLang="en-US" sz="800" dirty="0" smtClean="0">
                  <a:latin typeface="+mn-lt"/>
                </a:endParaRPr>
              </a:p>
            </p:txBody>
          </p:sp>
        </p:grpSp>
      </p:grp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156075"/>
            <a:ext cx="2511425" cy="2387600"/>
          </a:xfrm>
          <a:prstGeom prst="rect">
            <a:avLst/>
          </a:prstGeom>
          <a:solidFill>
            <a:srgbClr val="F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4152900"/>
            <a:ext cx="2527300" cy="2387600"/>
          </a:xfrm>
          <a:prstGeom prst="rect">
            <a:avLst/>
          </a:prstGeom>
          <a:solidFill>
            <a:srgbClr val="F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42"/>
          <p:cNvSpPr>
            <a:spLocks noChangeArrowheads="1"/>
          </p:cNvSpPr>
          <p:nvPr/>
        </p:nvSpPr>
        <p:spPr bwMode="auto">
          <a:xfrm>
            <a:off x="345758" y="5417403"/>
            <a:ext cx="2527300" cy="830997"/>
          </a:xfrm>
          <a:prstGeom prst="rect">
            <a:avLst/>
          </a:prstGeom>
          <a:solidFill>
            <a:srgbClr val="FEFFE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15900" indent="-177800">
              <a:defRPr/>
            </a:pPr>
            <a:r>
              <a:rPr lang="en-US" altLang="en-US" sz="1600" dirty="0" smtClean="0">
                <a:solidFill>
                  <a:srgbClr val="113FFF"/>
                </a:solidFill>
                <a:latin typeface="+mn-lt"/>
              </a:rPr>
              <a:t>Luminosity as a function of colliding currents</a:t>
            </a:r>
          </a:p>
          <a:p>
            <a:pPr marL="215900" indent="-177800">
              <a:defRPr/>
            </a:pPr>
            <a:r>
              <a:rPr lang="en-US" altLang="en-US" sz="1600" i="1" dirty="0" smtClean="0">
                <a:solidFill>
                  <a:srgbClr val="113FFF"/>
                </a:solidFill>
                <a:latin typeface="+mn-lt"/>
              </a:rPr>
              <a:t>    CW-</a:t>
            </a:r>
            <a:r>
              <a:rPr lang="en-US" altLang="en-US" sz="1600" i="1" dirty="0" err="1" smtClean="0">
                <a:solidFill>
                  <a:srgbClr val="113FFF"/>
                </a:solidFill>
                <a:latin typeface="+mn-lt"/>
              </a:rPr>
              <a:t>Sextupole</a:t>
            </a:r>
            <a:r>
              <a:rPr lang="en-US" altLang="en-US" sz="1600" dirty="0" smtClean="0">
                <a:solidFill>
                  <a:srgbClr val="113FFF"/>
                </a:solidFill>
                <a:latin typeface="+mn-lt"/>
              </a:rPr>
              <a:t> excitation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6900" y="2687638"/>
            <a:ext cx="4208463" cy="1298575"/>
          </a:xfrm>
          <a:prstGeom prst="rect">
            <a:avLst/>
          </a:prstGeom>
          <a:solidFill>
            <a:srgbClr val="FFF9D0"/>
          </a:solidFill>
          <a:ln>
            <a:solidFill>
              <a:srgbClr val="FFF9D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06400" y="747713"/>
            <a:ext cx="566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8900" indent="-88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46100" indent="-88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Large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crossing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angle and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Crab-Waist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scheme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proved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to be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effective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in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increasing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luminosity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, a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factor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3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higher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than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in the 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past</a:t>
            </a:r>
            <a:endParaRPr lang="it-IT" altLang="en-US" sz="1600" dirty="0">
              <a:solidFill>
                <a:srgbClr val="00009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endParaRPr lang="it-IT" altLang="en-US" sz="1600" dirty="0">
              <a:solidFill>
                <a:srgbClr val="00009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The </a:t>
            </a:r>
            <a:r>
              <a:rPr lang="en-US" altLang="en-US" sz="1600" dirty="0">
                <a:solidFill>
                  <a:srgbClr val="000090"/>
                </a:solidFill>
                <a:latin typeface="Calibri" charset="0"/>
              </a:rPr>
              <a:t>DAΦNE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collider,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based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on a new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collision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scheme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including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 Large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Piwinski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angle and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Crab-Waist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,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has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been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successfully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commissioned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and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has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it-IT" altLang="en-US" sz="1600" dirty="0" err="1">
                <a:solidFill>
                  <a:srgbClr val="000090"/>
                </a:solidFill>
                <a:latin typeface="Calibri" charset="0"/>
              </a:rPr>
              <a:t>delivered</a:t>
            </a:r>
            <a:r>
              <a:rPr lang="it-IT" altLang="en-US" sz="1600" dirty="0">
                <a:solidFill>
                  <a:srgbClr val="000090"/>
                </a:solidFill>
                <a:latin typeface="Calibri" charset="0"/>
              </a:rPr>
              <a:t>:</a:t>
            </a:r>
          </a:p>
          <a:p>
            <a:pPr eaLnBrk="1" hangingPunct="1">
              <a:buFont typeface="Arial" charset="0"/>
              <a:buChar char="•"/>
            </a:pPr>
            <a:endParaRPr lang="it-IT" altLang="en-US" sz="1600" dirty="0">
              <a:solidFill>
                <a:srgbClr val="000090"/>
              </a:solidFill>
              <a:latin typeface="Calibri" charset="0"/>
            </a:endParaRPr>
          </a:p>
          <a:p>
            <a:pPr lvl="2" eaLnBrk="1" hangingPunct="1"/>
            <a:r>
              <a:rPr lang="it-IT" altLang="en-US" sz="1800" dirty="0" err="1">
                <a:solidFill>
                  <a:srgbClr val="E30D1A"/>
                </a:solidFill>
                <a:latin typeface="Calibri" charset="0"/>
              </a:rPr>
              <a:t>L</a:t>
            </a:r>
            <a:r>
              <a:rPr lang="it-IT" altLang="en-US" sz="1800" baseline="-25000" dirty="0" err="1">
                <a:solidFill>
                  <a:srgbClr val="E30D1A"/>
                </a:solidFill>
                <a:latin typeface="Calibri" charset="0"/>
              </a:rPr>
              <a:t>peak</a:t>
            </a:r>
            <a:r>
              <a:rPr lang="it-IT" altLang="ja-JP" sz="1800" dirty="0">
                <a:solidFill>
                  <a:srgbClr val="E30D1A"/>
                </a:solidFill>
                <a:latin typeface="Calibri" charset="0"/>
              </a:rPr>
              <a:t>= 4.5*10</a:t>
            </a:r>
            <a:r>
              <a:rPr lang="it-IT" altLang="ja-JP" sz="1800" baseline="30000" dirty="0">
                <a:solidFill>
                  <a:srgbClr val="E30D1A"/>
                </a:solidFill>
                <a:latin typeface="Calibri" charset="0"/>
              </a:rPr>
              <a:t>32</a:t>
            </a:r>
            <a:r>
              <a:rPr lang="it-IT" altLang="ja-JP" sz="1800" dirty="0">
                <a:solidFill>
                  <a:srgbClr val="E30D1A"/>
                </a:solidFill>
                <a:latin typeface="Calibri" charset="0"/>
              </a:rPr>
              <a:t> cm</a:t>
            </a:r>
            <a:r>
              <a:rPr lang="it-IT" altLang="ja-JP" sz="1800" baseline="30000" dirty="0">
                <a:solidFill>
                  <a:srgbClr val="E30D1A"/>
                </a:solidFill>
                <a:latin typeface="Calibri" charset="0"/>
              </a:rPr>
              <a:t>-2</a:t>
            </a:r>
            <a:r>
              <a:rPr lang="it-IT" altLang="ja-JP" sz="2000" baseline="30000" dirty="0">
                <a:solidFill>
                  <a:srgbClr val="E30D1A"/>
                </a:solidFill>
                <a:latin typeface="Calibri" charset="0"/>
              </a:rPr>
              <a:t> </a:t>
            </a:r>
            <a:r>
              <a:rPr lang="it-IT" altLang="ja-JP" sz="1600" dirty="0">
                <a:solidFill>
                  <a:srgbClr val="E30D1A"/>
                </a:solidFill>
                <a:latin typeface="Calibri" charset="0"/>
              </a:rPr>
              <a:t>s</a:t>
            </a:r>
            <a:r>
              <a:rPr lang="it-IT" altLang="ja-JP" sz="1600" baseline="30000" dirty="0">
                <a:solidFill>
                  <a:srgbClr val="E30D1A"/>
                </a:solidFill>
                <a:latin typeface="Calibri" charset="0"/>
              </a:rPr>
              <a:t>-1</a:t>
            </a:r>
            <a:endParaRPr lang="it-IT" altLang="en-US" sz="1600" dirty="0">
              <a:solidFill>
                <a:srgbClr val="000090"/>
              </a:solidFill>
              <a:latin typeface="Calibri" charset="0"/>
            </a:endParaRPr>
          </a:p>
          <a:p>
            <a:pPr lvl="1" eaLnBrk="1" hangingPunct="1"/>
            <a:r>
              <a:rPr lang="it-IT" altLang="en-US" sz="1800" dirty="0">
                <a:solidFill>
                  <a:srgbClr val="E30D1A"/>
                </a:solidFill>
                <a:latin typeface="Calibri" charset="0"/>
              </a:rPr>
              <a:t>L</a:t>
            </a:r>
            <a:r>
              <a:rPr lang="it-IT" altLang="ja-JP" sz="1800" baseline="-25000" dirty="0">
                <a:solidFill>
                  <a:srgbClr val="E30D1A"/>
                </a:solidFill>
                <a:latin typeface="Calibri" charset="0"/>
              </a:rPr>
              <a:t>∫1 </a:t>
            </a:r>
            <a:r>
              <a:rPr lang="it-IT" altLang="ja-JP" sz="1800" baseline="-25000" dirty="0" err="1">
                <a:solidFill>
                  <a:srgbClr val="E30D1A"/>
                </a:solidFill>
                <a:latin typeface="Calibri" charset="0"/>
              </a:rPr>
              <a:t>day</a:t>
            </a:r>
            <a:r>
              <a:rPr lang="it-IT" altLang="ja-JP" sz="1800" dirty="0">
                <a:solidFill>
                  <a:srgbClr val="E30D1A"/>
                </a:solidFill>
                <a:latin typeface="Calibri" charset="0"/>
              </a:rPr>
              <a:t>= 15.0 pb</a:t>
            </a:r>
            <a:r>
              <a:rPr lang="it-IT" altLang="ja-JP" sz="1800" baseline="30000" dirty="0">
                <a:solidFill>
                  <a:srgbClr val="E30D1A"/>
                </a:solidFill>
                <a:latin typeface="Calibri" charset="0"/>
              </a:rPr>
              <a:t>-1</a:t>
            </a:r>
            <a:r>
              <a:rPr lang="it-IT" altLang="ja-JP" sz="2000" baseline="30000" dirty="0">
                <a:solidFill>
                  <a:srgbClr val="E30D1A"/>
                </a:solidFill>
                <a:latin typeface="Calibri" charset="0"/>
              </a:rPr>
              <a:t> </a:t>
            </a:r>
            <a:endParaRPr lang="it-IT" altLang="en-US" sz="1800" dirty="0">
              <a:solidFill>
                <a:srgbClr val="FF0000"/>
              </a:solidFill>
              <a:latin typeface="Calibri" charset="0"/>
            </a:endParaRPr>
          </a:p>
          <a:p>
            <a:pPr lvl="1" eaLnBrk="1" hangingPunct="1"/>
            <a:r>
              <a:rPr lang="it-IT" altLang="en-US" sz="1800" dirty="0">
                <a:solidFill>
                  <a:srgbClr val="E30D1A"/>
                </a:solidFill>
                <a:latin typeface="Calibri" charset="0"/>
              </a:rPr>
              <a:t>L</a:t>
            </a:r>
            <a:r>
              <a:rPr lang="it-IT" altLang="ja-JP" sz="1800" baseline="-25000" dirty="0">
                <a:solidFill>
                  <a:srgbClr val="E30D1A"/>
                </a:solidFill>
                <a:latin typeface="Calibri" charset="0"/>
              </a:rPr>
              <a:t>∫1 hour </a:t>
            </a:r>
            <a:r>
              <a:rPr lang="it-IT" altLang="ja-JP" sz="1800" dirty="0">
                <a:solidFill>
                  <a:srgbClr val="E30D1A"/>
                </a:solidFill>
                <a:latin typeface="Calibri" charset="0"/>
              </a:rPr>
              <a:t>= 1.033 pb</a:t>
            </a:r>
            <a:r>
              <a:rPr lang="it-IT" altLang="ja-JP" sz="1800" baseline="30000" dirty="0">
                <a:solidFill>
                  <a:srgbClr val="E30D1A"/>
                </a:solidFill>
                <a:latin typeface="Calibri" charset="0"/>
              </a:rPr>
              <a:t>-1</a:t>
            </a:r>
            <a:r>
              <a:rPr lang="it-IT" altLang="ja-JP" sz="2000" baseline="30000" dirty="0">
                <a:solidFill>
                  <a:srgbClr val="E30D1A"/>
                </a:solidFill>
                <a:latin typeface="Calibri" charset="0"/>
              </a:rPr>
              <a:t> </a:t>
            </a:r>
          </a:p>
          <a:p>
            <a:pPr lvl="1" eaLnBrk="1" hangingPunct="1"/>
            <a:r>
              <a:rPr lang="it-IT" altLang="en-US" sz="2000" dirty="0" err="1">
                <a:solidFill>
                  <a:srgbClr val="E30D1A"/>
                </a:solidFill>
                <a:latin typeface="Calibri" charset="0"/>
              </a:rPr>
              <a:t>L</a:t>
            </a:r>
            <a:r>
              <a:rPr lang="it-IT" altLang="ja-JP" sz="2000" baseline="-25000" dirty="0" err="1">
                <a:solidFill>
                  <a:srgbClr val="E30D1A"/>
                </a:solidFill>
                <a:latin typeface="Calibri" charset="0"/>
              </a:rPr>
              <a:t>∫run</a:t>
            </a:r>
            <a:r>
              <a:rPr lang="it-IT" altLang="en-US" sz="2000" dirty="0">
                <a:solidFill>
                  <a:srgbClr val="FF0000"/>
                </a:solidFill>
                <a:latin typeface="Calibri" charset="0"/>
              </a:rPr>
              <a:t>~ 2.8 fb</a:t>
            </a:r>
            <a:r>
              <a:rPr lang="it-IT" altLang="en-US" sz="2000" baseline="30000" dirty="0">
                <a:solidFill>
                  <a:srgbClr val="FF0000"/>
                </a:solidFill>
                <a:latin typeface="Calibri" charset="0"/>
              </a:rPr>
              <a:t>-1</a:t>
            </a:r>
            <a:r>
              <a:rPr lang="it-IT" altLang="en-US" sz="2000" dirty="0">
                <a:solidFill>
                  <a:srgbClr val="FF0000"/>
                </a:solidFill>
                <a:latin typeface="Calibri" charset="0"/>
              </a:rPr>
              <a:t> (SIDDHARTA detector)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0400" y="1270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800" i="1">
                <a:solidFill>
                  <a:srgbClr val="ED0B19"/>
                </a:solidFill>
                <a:latin typeface="Calibri" charset="0"/>
              </a:rPr>
              <a:t>Crab-Waist </a:t>
            </a:r>
            <a:r>
              <a:rPr lang="it-IT" altLang="en-US" sz="2800">
                <a:solidFill>
                  <a:srgbClr val="ED0B19"/>
                </a:solidFill>
                <a:latin typeface="Calibri" charset="0"/>
              </a:rPr>
              <a:t>collision scheme and SIDDHARTA</a:t>
            </a:r>
            <a:endParaRPr lang="en-US" altLang="en-US" sz="2800">
              <a:solidFill>
                <a:srgbClr val="ED0B19"/>
              </a:solidFill>
              <a:latin typeface="Calibri" charset="0"/>
            </a:endParaRPr>
          </a:p>
        </p:txBody>
      </p:sp>
      <p:pic>
        <p:nvPicPr>
          <p:cNvPr id="6" name="Picture 6" descr="Screen shot 2012-11-22 at 10.29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148138"/>
            <a:ext cx="323215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Screen shot 2012-11-22 at 10.31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4149725"/>
            <a:ext cx="3430587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70600" y="1355725"/>
            <a:ext cx="2778125" cy="1835150"/>
            <a:chOff x="6070600" y="1355725"/>
            <a:chExt cx="2778125" cy="1835150"/>
          </a:xfrm>
        </p:grpSpPr>
        <p:pic>
          <p:nvPicPr>
            <p:cNvPr id="8" name="Picture 16" descr="Screen shot 2013-06-20 at 7.28.3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600" y="1355725"/>
              <a:ext cx="2778125" cy="183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1" y="2514601"/>
              <a:ext cx="72000" cy="22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524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070100" y="6508750"/>
            <a:ext cx="50038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C. Milardi, Particle Accelerator Lectures, May 2016, La Sapienza, Roma</a:t>
            </a:r>
            <a:endParaRPr lang="en-US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219200" y="1336675"/>
            <a:ext cx="6731000" cy="2137472"/>
          </a:xfrm>
          <a:prstGeom prst="rect">
            <a:avLst/>
          </a:prstGeom>
          <a:solidFill>
            <a:srgbClr val="E2F8ED"/>
          </a:solidFill>
          <a:ln>
            <a:noFill/>
          </a:ln>
        </p:spPr>
        <p:txBody>
          <a:bodyPr wrap="square" lIns="180000" tIns="108000" bIns="180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Integrating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the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high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luminosity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collision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scheme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with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a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large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experimental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detector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introduces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new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challenges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in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terms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of</a:t>
            </a:r>
            <a:r>
              <a:rPr lang="en-US" altLang="en-US" sz="2000" dirty="0" smtClean="0">
                <a:solidFill>
                  <a:srgbClr val="113FFF"/>
                </a:solidFill>
                <a:latin typeface="+mn-lt"/>
              </a:rPr>
              <a:t>:</a:t>
            </a:r>
          </a:p>
          <a:p>
            <a:pPr eaLnBrk="1" hangingPunct="1"/>
            <a:r>
              <a:rPr lang="en-US" altLang="en-US" sz="2000" dirty="0">
                <a:solidFill>
                  <a:srgbClr val="113FFF"/>
                </a:solidFill>
                <a:latin typeface="+mn-lt"/>
              </a:rPr>
              <a:t>	</a:t>
            </a:r>
            <a:r>
              <a:rPr lang="ru-RU" altLang="en-US" sz="2000" dirty="0" smtClean="0">
                <a:solidFill>
                  <a:srgbClr val="113FFF"/>
                </a:solidFill>
                <a:latin typeface="+mn-lt"/>
              </a:rPr>
              <a:t>IR </a:t>
            </a:r>
            <a:r>
              <a:rPr lang="ru-RU" altLang="en-US" sz="2000" dirty="0" err="1" smtClean="0">
                <a:solidFill>
                  <a:srgbClr val="113FFF"/>
                </a:solidFill>
                <a:latin typeface="+mn-lt"/>
              </a:rPr>
              <a:t>layout</a:t>
            </a:r>
            <a:endParaRPr lang="en-US" altLang="en-US" sz="2000" dirty="0">
              <a:solidFill>
                <a:srgbClr val="113FFF"/>
              </a:solidFill>
              <a:latin typeface="+mn-lt"/>
            </a:endParaRPr>
          </a:p>
          <a:p>
            <a:pPr eaLnBrk="1" hangingPunct="1"/>
            <a:r>
              <a:rPr lang="en-US" altLang="en-US" sz="2000" dirty="0" smtClean="0">
                <a:solidFill>
                  <a:srgbClr val="113FFF"/>
                </a:solidFill>
                <a:latin typeface="+mn-lt"/>
              </a:rPr>
              <a:t>	</a:t>
            </a:r>
            <a:r>
              <a:rPr lang="ru-RU" altLang="en-US" sz="2000" dirty="0" err="1" smtClean="0">
                <a:solidFill>
                  <a:srgbClr val="113FFF"/>
                </a:solidFill>
                <a:latin typeface="+mn-lt"/>
              </a:rPr>
              <a:t>optics</a:t>
            </a:r>
            <a:endParaRPr lang="en-US" altLang="en-US" sz="2000" dirty="0">
              <a:solidFill>
                <a:srgbClr val="113FFF"/>
              </a:solidFill>
              <a:latin typeface="+mn-lt"/>
            </a:endParaRPr>
          </a:p>
          <a:p>
            <a:pPr eaLnBrk="1" hangingPunct="1"/>
            <a:r>
              <a:rPr lang="en-US" altLang="en-US" sz="2000" dirty="0" smtClean="0">
                <a:solidFill>
                  <a:srgbClr val="113FFF"/>
                </a:solidFill>
                <a:latin typeface="+mn-lt"/>
              </a:rPr>
              <a:t>	</a:t>
            </a:r>
            <a:r>
              <a:rPr lang="ru-RU" altLang="en-US" sz="2000" dirty="0" err="1" smtClean="0">
                <a:solidFill>
                  <a:srgbClr val="113FFF"/>
                </a:solidFill>
                <a:latin typeface="+mn-lt"/>
              </a:rPr>
              <a:t>beam</a:t>
            </a:r>
            <a:r>
              <a:rPr lang="ru-RU" altLang="en-US" sz="20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 smtClean="0">
                <a:solidFill>
                  <a:srgbClr val="113FFF"/>
                </a:solidFill>
                <a:latin typeface="+mn-lt"/>
              </a:rPr>
              <a:t>acceptance</a:t>
            </a:r>
            <a:endParaRPr lang="en-US" altLang="en-US" sz="2000" dirty="0">
              <a:solidFill>
                <a:srgbClr val="113FFF"/>
              </a:solidFill>
              <a:latin typeface="+mn-lt"/>
            </a:endParaRPr>
          </a:p>
          <a:p>
            <a:pPr eaLnBrk="1" hangingPunct="1"/>
            <a:r>
              <a:rPr lang="en-US" altLang="en-US" sz="2000" dirty="0" smtClean="0">
                <a:solidFill>
                  <a:srgbClr val="113FFF"/>
                </a:solidFill>
                <a:latin typeface="+mn-lt"/>
              </a:rPr>
              <a:t>	</a:t>
            </a:r>
            <a:r>
              <a:rPr lang="ru-RU" altLang="en-US" sz="2000" dirty="0" err="1" smtClean="0">
                <a:solidFill>
                  <a:srgbClr val="113FFF"/>
                </a:solidFill>
                <a:latin typeface="+mn-lt"/>
              </a:rPr>
              <a:t>coupling</a:t>
            </a:r>
            <a:r>
              <a:rPr lang="ru-RU" altLang="en-US" sz="20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ru-RU" altLang="en-US" sz="2000" dirty="0" err="1">
                <a:solidFill>
                  <a:srgbClr val="113FFF"/>
                </a:solidFill>
                <a:latin typeface="+mn-lt"/>
              </a:rPr>
              <a:t>correction</a:t>
            </a:r>
            <a:r>
              <a:rPr lang="ru-RU" altLang="en-US" sz="2000" dirty="0">
                <a:solidFill>
                  <a:srgbClr val="113FFF"/>
                </a:solidFill>
                <a:latin typeface="+mn-lt"/>
              </a:rPr>
              <a:t> </a:t>
            </a:r>
            <a:endParaRPr lang="en-US" altLang="en-US" sz="2000" dirty="0">
              <a:solidFill>
                <a:srgbClr val="113FFF"/>
              </a:solidFill>
              <a:latin typeface="+mn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0400" y="363538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3600" dirty="0">
                <a:solidFill>
                  <a:srgbClr val="FF0000"/>
                </a:solidFill>
                <a:latin typeface="+mj-lt"/>
              </a:rPr>
              <a:t>KLOE-2 </a:t>
            </a:r>
            <a:r>
              <a:rPr lang="it-IT" altLang="en-US" sz="3600" dirty="0" err="1">
                <a:solidFill>
                  <a:srgbClr val="FF0000"/>
                </a:solidFill>
                <a:latin typeface="+mj-lt"/>
              </a:rPr>
              <a:t>run</a:t>
            </a:r>
            <a:endParaRPr lang="en-US" alt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219200" y="3592100"/>
            <a:ext cx="6731000" cy="2585323"/>
          </a:xfrm>
          <a:prstGeom prst="rect">
            <a:avLst/>
          </a:prstGeom>
          <a:solidFill>
            <a:srgbClr val="FEFFE9"/>
          </a:solidFill>
          <a:ln>
            <a:noFill/>
          </a:ln>
        </p:spPr>
        <p:txBody>
          <a:bodyPr wrap="square" lIns="79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7030A0"/>
                </a:solidFill>
                <a:latin typeface="+mn-lt"/>
              </a:rPr>
              <a:t>Crucial Points:</a:t>
            </a:r>
          </a:p>
          <a:p>
            <a:pPr eaLnBrk="1" hangingPunct="1"/>
            <a:r>
              <a:rPr lang="en-US" altLang="en-US" sz="1800" dirty="0">
                <a:solidFill>
                  <a:srgbClr val="0000FF"/>
                </a:solidFill>
                <a:latin typeface="+mn-lt"/>
              </a:rPr>
              <a:t>IR optics complying with</a:t>
            </a:r>
            <a:r>
              <a:rPr lang="en-US" altLang="en-US" sz="1800" dirty="0">
                <a:latin typeface="+mn-lt"/>
              </a:rPr>
              <a:t>:</a:t>
            </a:r>
          </a:p>
          <a:p>
            <a:pPr lvl="1" eaLnBrk="1" hangingPunct="1"/>
            <a:r>
              <a:rPr lang="en-US" altLang="en-US" sz="1800" dirty="0">
                <a:solidFill>
                  <a:srgbClr val="000090"/>
                </a:solidFill>
                <a:latin typeface="+mn-lt"/>
              </a:rPr>
              <a:t>Low-</a:t>
            </a:r>
            <a:r>
              <a:rPr lang="en-US" altLang="en-US" sz="1800" dirty="0" smtClean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</a:p>
          <a:p>
            <a:pPr lvl="1" eaLnBrk="1" hangingPunct="1"/>
            <a:r>
              <a:rPr lang="en-US" altLang="en-US" sz="1800" b="1" i="1" dirty="0">
                <a:solidFill>
                  <a:srgbClr val="000090"/>
                </a:solidFill>
                <a:latin typeface="+mn-lt"/>
              </a:rPr>
              <a:t>Crab-Waist </a:t>
            </a:r>
            <a:r>
              <a:rPr lang="en-US" altLang="en-US" sz="1800" dirty="0">
                <a:solidFill>
                  <a:srgbClr val="000090"/>
                </a:solidFill>
                <a:latin typeface="+mn-lt"/>
              </a:rPr>
              <a:t>collision scheme</a:t>
            </a:r>
          </a:p>
          <a:p>
            <a:pPr lvl="1" eaLnBrk="1" hangingPunct="1"/>
            <a:r>
              <a:rPr lang="en-US" altLang="en-US" sz="1800" dirty="0">
                <a:solidFill>
                  <a:srgbClr val="000090"/>
                </a:solidFill>
                <a:latin typeface="+mn-lt"/>
              </a:rPr>
              <a:t>Coupling compensation</a:t>
            </a:r>
          </a:p>
          <a:p>
            <a:pPr lvl="1" eaLnBrk="1" hangingPunct="1"/>
            <a:r>
              <a:rPr lang="en-US" altLang="en-US" sz="1800" dirty="0">
                <a:solidFill>
                  <a:srgbClr val="000090"/>
                </a:solidFill>
                <a:latin typeface="+mn-lt"/>
              </a:rPr>
              <a:t>Beam trajectory control</a:t>
            </a:r>
          </a:p>
          <a:p>
            <a:pPr eaLnBrk="1" hangingPunct="1"/>
            <a:r>
              <a:rPr lang="en-US" altLang="en-US" sz="1800" dirty="0">
                <a:solidFill>
                  <a:srgbClr val="0000FF"/>
                </a:solidFill>
                <a:latin typeface="+mn-lt"/>
              </a:rPr>
              <a:t>IR mechanical design allowing</a:t>
            </a:r>
            <a:r>
              <a:rPr lang="en-US" altLang="en-US" sz="1800" dirty="0">
                <a:latin typeface="+mn-lt"/>
              </a:rPr>
              <a:t>:</a:t>
            </a:r>
          </a:p>
          <a:p>
            <a:pPr lvl="1" eaLnBrk="1" hangingPunct="1"/>
            <a:r>
              <a:rPr lang="en-US" altLang="en-US" sz="1800" dirty="0">
                <a:solidFill>
                  <a:srgbClr val="000090"/>
                </a:solidFill>
                <a:latin typeface="+mn-lt"/>
              </a:rPr>
              <a:t>Large crossing angle</a:t>
            </a:r>
          </a:p>
          <a:p>
            <a:pPr lvl="1" eaLnBrk="1" hangingPunct="1"/>
            <a:r>
              <a:rPr lang="en-US" altLang="en-US" sz="1800" dirty="0">
                <a:solidFill>
                  <a:srgbClr val="000090"/>
                </a:solidFill>
                <a:latin typeface="+mn-lt"/>
              </a:rPr>
              <a:t>Early vacuum pipe separation after IP inside the </a:t>
            </a:r>
            <a:r>
              <a:rPr lang="en-US" altLang="en-US" sz="1800" dirty="0" smtClean="0">
                <a:solidFill>
                  <a:srgbClr val="000090"/>
                </a:solidFill>
                <a:latin typeface="+mn-lt"/>
              </a:rPr>
              <a:t>detector</a:t>
            </a:r>
            <a:endParaRPr lang="en-US" altLang="en-US" sz="18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9900" y="43815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rgbClr val="7030A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ig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5357" r="5435" b="4727"/>
          <a:stretch>
            <a:fillRect/>
          </a:stretch>
        </p:blipFill>
        <p:spPr bwMode="auto">
          <a:xfrm>
            <a:off x="425450" y="298450"/>
            <a:ext cx="7188200" cy="5438775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2" descr="IMG_37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3881438"/>
            <a:ext cx="4051300" cy="2690812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5470231" y="400050"/>
            <a:ext cx="20163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FFFF00"/>
                </a:solidFill>
                <a:latin typeface="Calibri" charset="0"/>
              </a:rPr>
              <a:t>KLOE-2 IR</a:t>
            </a:r>
            <a:endParaRPr lang="en-US" altLang="en-US" sz="3600" b="1" dirty="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5637213" y="5899150"/>
            <a:ext cx="2592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FF00"/>
                </a:solidFill>
                <a:latin typeface="Calibri" charset="0"/>
              </a:rPr>
              <a:t>SIDDHARTA IR</a:t>
            </a:r>
          </a:p>
        </p:txBody>
      </p:sp>
      <p:grpSp>
        <p:nvGrpSpPr>
          <p:cNvPr id="27654" name="Group 5"/>
          <p:cNvGrpSpPr>
            <a:grpSpLocks/>
          </p:cNvGrpSpPr>
          <p:nvPr/>
        </p:nvGrpSpPr>
        <p:grpSpPr bwMode="auto">
          <a:xfrm>
            <a:off x="677863" y="1244600"/>
            <a:ext cx="6175375" cy="3275013"/>
            <a:chOff x="811956" y="1340768"/>
            <a:chExt cx="6480720" cy="3456384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V="1">
              <a:off x="811956" y="1340768"/>
              <a:ext cx="6480720" cy="345638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/>
            </a:extLst>
          </p:spPr>
        </p:cxnSp>
        <p:sp>
          <p:nvSpPr>
            <p:cNvPr id="27656" name="TextBox 7"/>
            <p:cNvSpPr txBox="1">
              <a:spLocks noChangeArrowheads="1"/>
            </p:cNvSpPr>
            <p:nvPr/>
          </p:nvSpPr>
          <p:spPr bwMode="auto">
            <a:xfrm>
              <a:off x="4274406" y="2113776"/>
              <a:ext cx="782810" cy="389701"/>
            </a:xfrm>
            <a:prstGeom prst="rect">
              <a:avLst/>
            </a:prstGeom>
            <a:solidFill>
              <a:srgbClr val="000090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FFFF"/>
                  </a:solidFill>
                  <a:latin typeface="Calibri" charset="0"/>
                </a:rPr>
                <a:t>10 m</a:t>
              </a:r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7662" y="5842797"/>
            <a:ext cx="32784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dirty="0"/>
              <a:t>C. </a:t>
            </a:r>
            <a:r>
              <a:rPr lang="en-US" altLang="en-US" sz="1400" dirty="0" err="1"/>
              <a:t>Milardi</a:t>
            </a:r>
            <a:r>
              <a:rPr lang="en-US" altLang="en-US" sz="1400" dirty="0"/>
              <a:t> </a:t>
            </a:r>
            <a:r>
              <a:rPr lang="en-US" altLang="en-US" sz="1400" i="1" dirty="0"/>
              <a:t>et </a:t>
            </a:r>
            <a:r>
              <a:rPr lang="en-US" altLang="en-US" sz="1400" i="1" dirty="0" smtClean="0"/>
              <a:t>al </a:t>
            </a:r>
            <a:r>
              <a:rPr lang="en-US" altLang="en-US" sz="1400" i="1" dirty="0"/>
              <a:t>2012 JINST 7 T03002.</a:t>
            </a:r>
            <a:endParaRPr lang="en-US" altLang="en-US" sz="1400" dirty="0"/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535343" y="1806238"/>
            <a:ext cx="7750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FFFF00"/>
                </a:solidFill>
                <a:latin typeface="Calibri" charset="0"/>
              </a:rPr>
              <a:t>low-</a:t>
            </a:r>
            <a:r>
              <a:rPr lang="en-US" altLang="en-US" sz="2000" dirty="0" smtClean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endParaRPr lang="en-US" altLang="en-US" sz="2000" dirty="0">
              <a:solidFill>
                <a:srgbClr val="FFFF00"/>
              </a:solidFill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095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649175"/>
              </p:ext>
            </p:extLst>
          </p:nvPr>
        </p:nvGraphicFramePr>
        <p:xfrm>
          <a:off x="1820863" y="2890831"/>
          <a:ext cx="5473700" cy="2541905"/>
        </p:xfrm>
        <a:graphic>
          <a:graphicData uri="http://schemas.openxmlformats.org/drawingml/2006/table">
            <a:tbl>
              <a:tblPr/>
              <a:tblGrid>
                <a:gridCol w="2230437"/>
                <a:gridCol w="1917700"/>
                <a:gridCol w="1325563"/>
              </a:tblGrid>
              <a:tr h="266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Symbol" charset="2"/>
                          <a:ea typeface="ＭＳ Ｐゴシック" charset="-128"/>
                          <a:sym typeface="Symbol" charset="2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 CW upgrade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SIDDHARTA (2009)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8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2"/>
                          <a:ea typeface="ＭＳ Ｐゴシック" charset="-128"/>
                          <a:sym typeface="Symbol" charset="2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 CW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KLOE-2 (2016)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</a:tr>
              <a:tr h="266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</a:t>
                      </a:r>
                      <a:r>
                        <a:rPr kumimoji="0" lang="en-US" alt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peak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   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[10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32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cm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-2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-1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4.53</a:t>
                      </a:r>
                      <a:r>
                        <a:rPr kumimoji="0" lang="en-US" alt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90C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8F5A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B8F5A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5.0)</a:t>
                      </a:r>
                      <a:endParaRPr kumimoji="0" lang="en-US" alt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90C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8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2.13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</a:tr>
              <a:tr h="266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∫day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     [pb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-1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8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14.03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</a:tr>
              <a:tr h="266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∫1 hour  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[pb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-1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8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0.62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</a:tr>
              <a:tr h="214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MAX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 collision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[A]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8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1.129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</a:tr>
              <a:tr h="377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0" lang="en-US" alt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+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MAX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 collision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[A]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8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0.885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bunches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8E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105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528764" y="742420"/>
            <a:ext cx="2743200" cy="2055698"/>
            <a:chOff x="3014808" y="1041934"/>
            <a:chExt cx="2743200" cy="20556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808" y="1041934"/>
              <a:ext cx="2743200" cy="20556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77921">
              <a:off x="3399167" y="2586364"/>
              <a:ext cx="1425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AC43C4"/>
                  </a:solidFill>
                </a:rPr>
                <a:t>105 bunches</a:t>
              </a:r>
              <a:endParaRPr lang="en-US" sz="1600" b="1" dirty="0">
                <a:solidFill>
                  <a:srgbClr val="AC43C4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56677" y="42864"/>
            <a:ext cx="7446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dirty="0" smtClean="0">
                <a:solidFill>
                  <a:srgbClr val="FF0000"/>
                </a:solidFill>
                <a:latin typeface="Calibri" charset="0"/>
              </a:rPr>
              <a:t>Peak </a:t>
            </a:r>
            <a:r>
              <a:rPr lang="en-US" altLang="en-US" sz="3600" smtClean="0">
                <a:solidFill>
                  <a:srgbClr val="FF0000"/>
                </a:solidFill>
                <a:latin typeface="Calibri" charset="0"/>
              </a:rPr>
              <a:t>Luminosity during </a:t>
            </a:r>
            <a:r>
              <a:rPr lang="en-US" altLang="en-US" sz="3600" dirty="0" smtClean="0">
                <a:solidFill>
                  <a:srgbClr val="FF0000"/>
                </a:solidFill>
                <a:latin typeface="Calibri" charset="0"/>
              </a:rPr>
              <a:t>the KLOE-2 run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0452" y="964522"/>
            <a:ext cx="2946399" cy="1362457"/>
          </a:xfrm>
          <a:prstGeom prst="rect">
            <a:avLst/>
          </a:prstGeom>
          <a:solidFill>
            <a:srgbClr val="E5FFFB"/>
          </a:solidFill>
          <a:effectLst>
            <a:outerShdw blurRad="50800" dist="50800" dir="5400000" algn="ctr" rotWithShape="0">
              <a:srgbClr val="E5FFFB"/>
            </a:outerShdw>
          </a:effectLst>
        </p:spPr>
        <p:txBody>
          <a:bodyPr wrap="square" lIns="324000" tIns="144000" rIns="324000" bIns="108000" rtlCol="0">
            <a:spAutoFit/>
          </a:bodyPr>
          <a:lstStyle/>
          <a:p>
            <a:r>
              <a:rPr lang="en-US" dirty="0" smtClean="0">
                <a:latin typeface="+mn-lt"/>
              </a:rPr>
              <a:t>Still the full potential of the new </a:t>
            </a:r>
            <a:r>
              <a:rPr lang="en-US" i="1" dirty="0" smtClean="0">
                <a:latin typeface="+mn-lt"/>
              </a:rPr>
              <a:t>CW</a:t>
            </a:r>
            <a:r>
              <a:rPr lang="en-US" dirty="0" smtClean="0">
                <a:latin typeface="+mn-lt"/>
              </a:rPr>
              <a:t> collision scheme has not been completely exploited</a:t>
            </a:r>
            <a:endParaRPr 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6335" y="5526859"/>
            <a:ext cx="8459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i="1" dirty="0">
                <a:solidFill>
                  <a:srgbClr val="113FFF"/>
                </a:solidFill>
              </a:rPr>
              <a:t>The new </a:t>
            </a:r>
            <a:r>
              <a:rPr lang="it-IT" altLang="en-US" i="1" dirty="0" err="1">
                <a:solidFill>
                  <a:srgbClr val="113FFF"/>
                </a:solidFill>
              </a:rPr>
              <a:t>collision</a:t>
            </a:r>
            <a:r>
              <a:rPr lang="it-IT" altLang="en-US" i="1" dirty="0">
                <a:solidFill>
                  <a:srgbClr val="113FFF"/>
                </a:solidFill>
              </a:rPr>
              <a:t> </a:t>
            </a:r>
            <a:r>
              <a:rPr lang="it-IT" altLang="en-US" i="1" dirty="0" err="1">
                <a:solidFill>
                  <a:srgbClr val="113FFF"/>
                </a:solidFill>
              </a:rPr>
              <a:t>scheme</a:t>
            </a:r>
            <a:r>
              <a:rPr lang="it-IT" altLang="en-US" i="1" dirty="0">
                <a:solidFill>
                  <a:srgbClr val="113FFF"/>
                </a:solidFill>
              </a:rPr>
              <a:t> </a:t>
            </a:r>
            <a:r>
              <a:rPr lang="it-IT" altLang="en-US" i="1" dirty="0" err="1">
                <a:solidFill>
                  <a:srgbClr val="113FFF"/>
                </a:solidFill>
              </a:rPr>
              <a:t>including</a:t>
            </a:r>
            <a:r>
              <a:rPr lang="it-IT" altLang="en-US" i="1" dirty="0">
                <a:solidFill>
                  <a:srgbClr val="113FFF"/>
                </a:solidFill>
              </a:rPr>
              <a:t>  Large </a:t>
            </a:r>
            <a:r>
              <a:rPr lang="it-IT" altLang="en-US" i="1" dirty="0" err="1">
                <a:solidFill>
                  <a:srgbClr val="113FFF"/>
                </a:solidFill>
              </a:rPr>
              <a:t>Piwinski</a:t>
            </a:r>
            <a:r>
              <a:rPr lang="it-IT" altLang="en-US" i="1" dirty="0">
                <a:solidFill>
                  <a:srgbClr val="113FFF"/>
                </a:solidFill>
              </a:rPr>
              <a:t> angle and </a:t>
            </a:r>
            <a:r>
              <a:rPr lang="it-IT" altLang="en-US" i="1" dirty="0" err="1">
                <a:solidFill>
                  <a:srgbClr val="113FFF"/>
                </a:solidFill>
              </a:rPr>
              <a:t>Crab-Waist</a:t>
            </a:r>
            <a:r>
              <a:rPr lang="it-IT" altLang="en-US" i="1" dirty="0">
                <a:solidFill>
                  <a:srgbClr val="113FFF"/>
                </a:solidFill>
              </a:rPr>
              <a:t> </a:t>
            </a:r>
            <a:r>
              <a:rPr lang="it-IT" altLang="en-US" i="1" dirty="0" err="1">
                <a:solidFill>
                  <a:srgbClr val="113FFF"/>
                </a:solidFill>
              </a:rPr>
              <a:t>compensation</a:t>
            </a:r>
            <a:r>
              <a:rPr lang="it-IT" altLang="en-US" i="1" dirty="0">
                <a:solidFill>
                  <a:srgbClr val="113FFF"/>
                </a:solidFill>
              </a:rPr>
              <a:t> of the </a:t>
            </a:r>
            <a:r>
              <a:rPr lang="it-IT" altLang="en-US" i="1" dirty="0" err="1">
                <a:solidFill>
                  <a:srgbClr val="113FFF"/>
                </a:solidFill>
              </a:rPr>
              <a:t>beam-beam</a:t>
            </a:r>
            <a:r>
              <a:rPr lang="it-IT" altLang="en-US" i="1" dirty="0">
                <a:solidFill>
                  <a:srgbClr val="113FFF"/>
                </a:solidFill>
              </a:rPr>
              <a:t> </a:t>
            </a:r>
            <a:r>
              <a:rPr lang="it-IT" altLang="en-US" i="1" dirty="0" err="1">
                <a:solidFill>
                  <a:srgbClr val="113FFF"/>
                </a:solidFill>
              </a:rPr>
              <a:t>interactions</a:t>
            </a:r>
            <a:r>
              <a:rPr lang="it-IT" altLang="en-US" i="1" dirty="0">
                <a:solidFill>
                  <a:srgbClr val="113FFF"/>
                </a:solidFill>
              </a:rPr>
              <a:t> </a:t>
            </a:r>
            <a:r>
              <a:rPr lang="it-IT" altLang="en-US" i="1" dirty="0" err="1">
                <a:solidFill>
                  <a:srgbClr val="113FFF"/>
                </a:solidFill>
              </a:rPr>
              <a:t>has</a:t>
            </a:r>
            <a:r>
              <a:rPr lang="it-IT" altLang="en-US" i="1" dirty="0">
                <a:solidFill>
                  <a:srgbClr val="113FFF"/>
                </a:solidFill>
              </a:rPr>
              <a:t> </a:t>
            </a:r>
            <a:r>
              <a:rPr lang="it-IT" altLang="en-US" i="1" dirty="0" err="1">
                <a:solidFill>
                  <a:srgbClr val="113FFF"/>
                </a:solidFill>
              </a:rPr>
              <a:t>proved</a:t>
            </a:r>
            <a:r>
              <a:rPr lang="it-IT" altLang="en-US" i="1" dirty="0">
                <a:solidFill>
                  <a:srgbClr val="113FFF"/>
                </a:solidFill>
              </a:rPr>
              <a:t> to be a </a:t>
            </a:r>
            <a:r>
              <a:rPr lang="it-IT" altLang="en-US" i="1" dirty="0" err="1">
                <a:solidFill>
                  <a:srgbClr val="113FFF"/>
                </a:solidFill>
              </a:rPr>
              <a:t>viable</a:t>
            </a:r>
            <a:r>
              <a:rPr lang="it-IT" altLang="en-US" i="1" dirty="0">
                <a:solidFill>
                  <a:srgbClr val="113FFF"/>
                </a:solidFill>
              </a:rPr>
              <a:t> </a:t>
            </a:r>
            <a:r>
              <a:rPr lang="it-IT" altLang="en-US" i="1" dirty="0" err="1">
                <a:solidFill>
                  <a:srgbClr val="113FFF"/>
                </a:solidFill>
              </a:rPr>
              <a:t>approach</a:t>
            </a:r>
            <a:r>
              <a:rPr lang="it-IT" altLang="en-US" i="1" dirty="0">
                <a:solidFill>
                  <a:srgbClr val="113FFF"/>
                </a:solidFill>
              </a:rPr>
              <a:t> to </a:t>
            </a:r>
            <a:r>
              <a:rPr lang="it-IT" altLang="en-US" i="1" dirty="0" err="1">
                <a:solidFill>
                  <a:srgbClr val="113FFF"/>
                </a:solidFill>
              </a:rPr>
              <a:t>increase</a:t>
            </a:r>
            <a:r>
              <a:rPr lang="it-IT" altLang="en-US" i="1" dirty="0">
                <a:solidFill>
                  <a:srgbClr val="113FFF"/>
                </a:solidFill>
              </a:rPr>
              <a:t> the </a:t>
            </a:r>
            <a:r>
              <a:rPr lang="it-IT" altLang="en-US" i="1" dirty="0" err="1">
                <a:solidFill>
                  <a:srgbClr val="113FFF"/>
                </a:solidFill>
              </a:rPr>
              <a:t>luminosity</a:t>
            </a:r>
            <a:r>
              <a:rPr lang="it-IT" altLang="en-US" i="1" dirty="0">
                <a:solidFill>
                  <a:srgbClr val="113FFF"/>
                </a:solidFill>
              </a:rPr>
              <a:t> of the DA</a:t>
            </a:r>
            <a:r>
              <a:rPr lang="it-IT" altLang="en-US" i="1" dirty="0">
                <a:solidFill>
                  <a:srgbClr val="113FFF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it-IT" altLang="en-US" i="1" dirty="0">
                <a:solidFill>
                  <a:srgbClr val="113FFF"/>
                </a:solidFill>
              </a:rPr>
              <a:t>NE </a:t>
            </a:r>
            <a:r>
              <a:rPr lang="it-IT" altLang="en-US" i="1" dirty="0" smtClean="0">
                <a:solidFill>
                  <a:srgbClr val="113FFF"/>
                </a:solidFill>
              </a:rPr>
              <a:t>collider </a:t>
            </a:r>
            <a:r>
              <a:rPr lang="it-IT" altLang="en-US" i="1" dirty="0" err="1" smtClean="0">
                <a:solidFill>
                  <a:srgbClr val="113FFF"/>
                </a:solidFill>
              </a:rPr>
              <a:t>even</a:t>
            </a:r>
            <a:r>
              <a:rPr lang="it-IT" altLang="en-US" i="1" dirty="0" smtClean="0">
                <a:solidFill>
                  <a:srgbClr val="113FFF"/>
                </a:solidFill>
              </a:rPr>
              <a:t> in </a:t>
            </a:r>
            <a:r>
              <a:rPr lang="it-IT" altLang="en-US" i="1" dirty="0" err="1" smtClean="0">
                <a:solidFill>
                  <a:srgbClr val="113FFF"/>
                </a:solidFill>
              </a:rPr>
              <a:t>presence</a:t>
            </a:r>
            <a:r>
              <a:rPr lang="it-IT" altLang="en-US" i="1" dirty="0" smtClean="0">
                <a:solidFill>
                  <a:srgbClr val="113FFF"/>
                </a:solidFill>
              </a:rPr>
              <a:t> of a large detector </a:t>
            </a:r>
            <a:r>
              <a:rPr lang="it-IT" altLang="en-US" i="1" dirty="0" err="1" smtClean="0">
                <a:solidFill>
                  <a:srgbClr val="113FFF"/>
                </a:solidFill>
              </a:rPr>
              <a:t>equipped</a:t>
            </a:r>
            <a:r>
              <a:rPr lang="it-IT" altLang="en-US" i="1" dirty="0" smtClean="0">
                <a:solidFill>
                  <a:srgbClr val="113FFF"/>
                </a:solidFill>
              </a:rPr>
              <a:t> with a high </a:t>
            </a:r>
            <a:r>
              <a:rPr lang="it-IT" altLang="en-US" i="1" dirty="0" err="1" smtClean="0">
                <a:solidFill>
                  <a:srgbClr val="113FFF"/>
                </a:solidFill>
              </a:rPr>
              <a:t>intensity</a:t>
            </a:r>
            <a:r>
              <a:rPr lang="it-IT" altLang="en-US" i="1" dirty="0" smtClean="0">
                <a:solidFill>
                  <a:srgbClr val="113FFF"/>
                </a:solidFill>
              </a:rPr>
              <a:t> </a:t>
            </a:r>
            <a:r>
              <a:rPr lang="it-IT" altLang="en-US" i="1" dirty="0" err="1" smtClean="0">
                <a:solidFill>
                  <a:srgbClr val="113FFF"/>
                </a:solidFill>
              </a:rPr>
              <a:t>solenoidal</a:t>
            </a:r>
            <a:r>
              <a:rPr lang="it-IT" altLang="en-US" i="1" dirty="0" smtClean="0">
                <a:solidFill>
                  <a:srgbClr val="113FFF"/>
                </a:solidFill>
              </a:rPr>
              <a:t> </a:t>
            </a:r>
            <a:r>
              <a:rPr lang="it-IT" altLang="en-US" i="1" dirty="0" err="1" smtClean="0">
                <a:solidFill>
                  <a:srgbClr val="113FFF"/>
                </a:solidFill>
              </a:rPr>
              <a:t>field</a:t>
            </a:r>
            <a:r>
              <a:rPr lang="it-IT" altLang="en-US" i="1" dirty="0" smtClean="0">
                <a:solidFill>
                  <a:srgbClr val="113FFF"/>
                </a:solidFill>
              </a:rPr>
              <a:t>.</a:t>
            </a:r>
            <a:endParaRPr lang="it-IT" altLang="en-US" i="1" dirty="0">
              <a:solidFill>
                <a:srgbClr val="113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4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3" t="1528" r="1181" b="695"/>
          <a:stretch/>
        </p:blipFill>
        <p:spPr>
          <a:xfrm>
            <a:off x="826412" y="1109410"/>
            <a:ext cx="7604665" cy="5353684"/>
          </a:xfrm>
          <a:prstGeom prst="rect">
            <a:avLst/>
          </a:prstGeom>
          <a:ln w="38100">
            <a:solidFill>
              <a:srgbClr val="25E1FF"/>
            </a:solidFill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16961" y="250825"/>
            <a:ext cx="52724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dirty="0" smtClean="0">
                <a:solidFill>
                  <a:srgbClr val="FF0000"/>
                </a:solidFill>
                <a:latin typeface="+mj-lt"/>
                <a:cs typeface="ＭＳ Ｐゴシック" charset="-128"/>
              </a:rPr>
              <a:t>Total Integrated Luminosity</a:t>
            </a:r>
            <a:endParaRPr lang="en-US" sz="3600" dirty="0">
              <a:solidFill>
                <a:srgbClr val="FF0000"/>
              </a:solidFill>
              <a:latin typeface="+mj-lt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919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16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00865"/>
              </p:ext>
            </p:extLst>
          </p:nvPr>
        </p:nvGraphicFramePr>
        <p:xfrm>
          <a:off x="215106" y="1954213"/>
          <a:ext cx="8713787" cy="4062096"/>
        </p:xfrm>
        <a:graphic>
          <a:graphicData uri="http://schemas.openxmlformats.org/drawingml/2006/table">
            <a:tbl>
              <a:tblPr/>
              <a:tblGrid>
                <a:gridCol w="2905125"/>
                <a:gridCol w="2903537"/>
                <a:gridCol w="2905125"/>
              </a:tblGrid>
              <a:tr h="5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Colliders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Location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Status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DA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</a:rPr>
                        <a:t>F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NE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ymbol" pitchFamily="18" charset="2"/>
                        </a:rPr>
                        <a:t>F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-Factory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Frascati,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Italy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 operation  </a:t>
                      </a:r>
                      <a:r>
                        <a:rPr kumimoji="0" lang="it-IT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</a:t>
                      </a:r>
                      <a:endParaRPr kumimoji="0" lang="en-US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SuperKEKB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B-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Factory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Tsukuba, 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Commissioning starts in  first months of 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SuperC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-Tau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C-Tau-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Factory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Novosibirsk, Russia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Russian mega-science project</a:t>
                      </a:r>
                      <a:endParaRPr kumimoji="0" lang="en-US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FCC-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ee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Higgs-Factory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CERN,Switzerland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km, CW baseline  design option</a:t>
                      </a:r>
                      <a:endParaRPr kumimoji="0" lang="en-US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CEPC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Higgs-Factory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China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 km,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double ring option with CW</a:t>
                      </a:r>
                      <a:endParaRPr kumimoji="0" lang="en-US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LHC Upgrade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LHC CW Option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CERN,Switzerland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LHC with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very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flat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beams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priority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4214" y="419100"/>
            <a:ext cx="3955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smtClean="0">
                <a:solidFill>
                  <a:srgbClr val="FF0000"/>
                </a:solidFill>
                <a:latin typeface="Calibri" charset="0"/>
              </a:rPr>
              <a:t>Crab-Waist Colliders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31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33687" y="503237"/>
            <a:ext cx="3476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+mj-lt"/>
                <a:cs typeface="ＭＳ Ｐゴシック" charset="-128"/>
              </a:rPr>
              <a:t>Outline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90265" y="1727200"/>
            <a:ext cx="6163469" cy="4431983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42DAD8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28638" indent="-84138">
              <a:defRPr/>
            </a:pPr>
            <a:r>
              <a:rPr lang="en-US" i="1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endParaRPr lang="en-US" i="1" dirty="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  <a:p>
            <a:pPr marL="622300" indent="-261938">
              <a:buFont typeface="Arial" charset="0"/>
              <a:buChar char="•"/>
              <a:defRPr/>
            </a:pPr>
            <a:r>
              <a:rPr lang="en-US" sz="2400" i="1" dirty="0" smtClean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DA</a:t>
            </a:r>
            <a:r>
              <a:rPr lang="en-US" sz="2400" i="1" dirty="0" smtClean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i="1" dirty="0" smtClean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NE overview</a:t>
            </a:r>
          </a:p>
          <a:p>
            <a:pPr marL="622300" indent="-261938">
              <a:buFont typeface="Arial" charset="0"/>
              <a:buChar char="•"/>
              <a:defRPr/>
            </a:pPr>
            <a:endParaRPr lang="en-US" sz="2400" i="1" dirty="0" smtClean="0">
              <a:solidFill>
                <a:srgbClr val="000090"/>
              </a:solidFill>
              <a:latin typeface="+mn-lt"/>
              <a:ea typeface="Arial" charset="0"/>
              <a:cs typeface="Arial" charset="0"/>
            </a:endParaRPr>
          </a:p>
          <a:p>
            <a:pPr marL="622300" indent="-261938">
              <a:buFont typeface="Arial" charset="0"/>
              <a:buChar char="•"/>
              <a:defRPr/>
            </a:pPr>
            <a:r>
              <a:rPr lang="en-US" sz="2400" i="1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DA</a:t>
            </a:r>
            <a:r>
              <a:rPr lang="en-US" sz="2400" i="1" dirty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i="1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NE</a:t>
            </a:r>
            <a:r>
              <a:rPr lang="en-US" sz="2400" i="1" dirty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en-US" sz="2400" i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contribution to the development in the field of Particle Accelerator Physics</a:t>
            </a:r>
          </a:p>
          <a:p>
            <a:pPr marL="622300" indent="-261938">
              <a:buFont typeface="Arial" charset="0"/>
              <a:buChar char="•"/>
              <a:defRPr/>
            </a:pPr>
            <a:endParaRPr lang="en-US" sz="2400" i="1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622300" indent="-261938">
              <a:buFont typeface="Arial" charset="0"/>
              <a:buChar char="•"/>
              <a:defRPr/>
            </a:pPr>
            <a:r>
              <a:rPr lang="en-US" sz="2400" i="1" dirty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Crab-Waist </a:t>
            </a:r>
            <a:r>
              <a:rPr lang="en-US" sz="2400" i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Collision Scheme</a:t>
            </a:r>
          </a:p>
          <a:p>
            <a:pPr marL="622300" indent="-261938">
              <a:buFont typeface="Arial" charset="0"/>
              <a:buChar char="•"/>
              <a:defRPr/>
            </a:pPr>
            <a:endParaRPr lang="en-US" sz="2400" i="1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622300" indent="-261938">
              <a:buFont typeface="Arial" charset="0"/>
              <a:buChar char="•"/>
              <a:defRPr/>
            </a:pPr>
            <a:r>
              <a:rPr lang="en-US" sz="2400" i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Present situation and future programs</a:t>
            </a:r>
          </a:p>
          <a:p>
            <a:pPr marL="622300" indent="-261938">
              <a:buFont typeface="Arial" charset="0"/>
              <a:buChar char="•"/>
              <a:defRPr/>
            </a:pPr>
            <a:endParaRPr lang="en-US" sz="2400" i="1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622300" indent="-261938">
              <a:buFont typeface="Arial" charset="0"/>
              <a:buChar char="•"/>
              <a:defRPr/>
            </a:pPr>
            <a:r>
              <a:rPr lang="en-US" sz="2400" i="1" dirty="0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PHD Theses</a:t>
            </a:r>
            <a:endParaRPr lang="en-US" sz="2400" i="1" dirty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622300" indent="-261938">
              <a:buFont typeface="Arial" charset="0"/>
              <a:buChar char="•"/>
              <a:defRPr/>
            </a:pPr>
            <a:endParaRPr lang="en-US" sz="2400" i="1" dirty="0" smtClean="0">
              <a:solidFill>
                <a:srgbClr val="00009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8352" y="204789"/>
            <a:ext cx="6747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dirty="0" smtClean="0">
                <a:solidFill>
                  <a:srgbClr val="FF0000"/>
                </a:solidFill>
                <a:latin typeface="Calibri" charset="0"/>
              </a:rPr>
              <a:t>Bunch by bunch Feedback systems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800100" y="1022574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en-US" sz="2000" dirty="0" err="1" smtClean="0">
                <a:solidFill>
                  <a:srgbClr val="113FFF"/>
                </a:solidFill>
              </a:rPr>
              <a:t>Used</a:t>
            </a:r>
            <a:r>
              <a:rPr lang="it-IT" altLang="en-US" sz="2000" dirty="0" smtClean="0">
                <a:solidFill>
                  <a:srgbClr val="113FFF"/>
                </a:solidFill>
              </a:rPr>
              <a:t> to </a:t>
            </a:r>
            <a:r>
              <a:rPr lang="it-IT" altLang="en-US" sz="2000" dirty="0" err="1" smtClean="0">
                <a:solidFill>
                  <a:srgbClr val="113FFF"/>
                </a:solidFill>
              </a:rPr>
              <a:t>damp</a:t>
            </a:r>
            <a:r>
              <a:rPr lang="it-IT" altLang="en-US" sz="2000" dirty="0" smtClean="0">
                <a:solidFill>
                  <a:srgbClr val="113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113FFF"/>
                </a:solidFill>
              </a:rPr>
              <a:t>coupled</a:t>
            </a:r>
            <a:r>
              <a:rPr lang="it-IT" altLang="en-US" sz="2000" dirty="0" smtClean="0">
                <a:solidFill>
                  <a:srgbClr val="113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113FFF"/>
                </a:solidFill>
              </a:rPr>
              <a:t>bunch</a:t>
            </a:r>
            <a:r>
              <a:rPr lang="it-IT" altLang="en-US" sz="2000" dirty="0" smtClean="0">
                <a:solidFill>
                  <a:srgbClr val="113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113FFF"/>
                </a:solidFill>
              </a:rPr>
              <a:t>instabilities</a:t>
            </a:r>
            <a:r>
              <a:rPr lang="it-IT" altLang="en-US" sz="2000" dirty="0" smtClean="0">
                <a:solidFill>
                  <a:srgbClr val="113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113FFF"/>
                </a:solidFill>
              </a:rPr>
              <a:t>both</a:t>
            </a:r>
            <a:r>
              <a:rPr lang="it-IT" altLang="en-US" sz="2000" dirty="0" smtClean="0">
                <a:solidFill>
                  <a:srgbClr val="113FFF"/>
                </a:solidFill>
              </a:rPr>
              <a:t> in the </a:t>
            </a:r>
            <a:r>
              <a:rPr lang="it-IT" altLang="en-US" sz="2000" dirty="0" err="1" smtClean="0">
                <a:solidFill>
                  <a:srgbClr val="113FFF"/>
                </a:solidFill>
              </a:rPr>
              <a:t>longitudinal</a:t>
            </a:r>
            <a:r>
              <a:rPr lang="it-IT" altLang="en-US" sz="2000" dirty="0" smtClean="0">
                <a:solidFill>
                  <a:srgbClr val="113FFF"/>
                </a:solidFill>
              </a:rPr>
              <a:t> and </a:t>
            </a:r>
            <a:r>
              <a:rPr lang="it-IT" altLang="en-US" sz="2000" dirty="0" err="1" smtClean="0">
                <a:solidFill>
                  <a:srgbClr val="113FFF"/>
                </a:solidFill>
              </a:rPr>
              <a:t>transverse</a:t>
            </a:r>
            <a:r>
              <a:rPr lang="it-IT" altLang="en-US" sz="2000" dirty="0" smtClean="0">
                <a:solidFill>
                  <a:srgbClr val="113FFF"/>
                </a:solidFill>
              </a:rPr>
              <a:t> </a:t>
            </a:r>
            <a:r>
              <a:rPr lang="it-IT" altLang="en-US" sz="2000" dirty="0" err="1" smtClean="0">
                <a:solidFill>
                  <a:srgbClr val="113FFF"/>
                </a:solidFill>
              </a:rPr>
              <a:t>plane</a:t>
            </a:r>
            <a:endParaRPr lang="it-IT" altLang="en-US" sz="2000" dirty="0" smtClean="0">
              <a:solidFill>
                <a:srgbClr val="113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2" y="2219330"/>
            <a:ext cx="3831867" cy="2644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462" y="2059076"/>
            <a:ext cx="474345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F2AAD"/>
                </a:solidFill>
              </a:rPr>
              <a:t>DAFNE FBKs are based on </a:t>
            </a:r>
            <a:r>
              <a:rPr lang="en-US" sz="1600" b="1" dirty="0" err="1">
                <a:solidFill>
                  <a:srgbClr val="0F2AAD"/>
                </a:solidFill>
              </a:rPr>
              <a:t>iGp</a:t>
            </a:r>
            <a:r>
              <a:rPr lang="en-US" sz="1600" dirty="0">
                <a:solidFill>
                  <a:srgbClr val="0F2AAD"/>
                </a:solidFill>
              </a:rPr>
              <a:t> (Integrated </a:t>
            </a:r>
            <a:r>
              <a:rPr lang="en-US" sz="1600" dirty="0" err="1">
                <a:solidFill>
                  <a:srgbClr val="0F2AAD"/>
                </a:solidFill>
              </a:rPr>
              <a:t>Gigasample</a:t>
            </a:r>
            <a:r>
              <a:rPr lang="en-US" sz="1600" dirty="0">
                <a:solidFill>
                  <a:srgbClr val="0F2AAD"/>
                </a:solidFill>
              </a:rPr>
              <a:t> Processor) an innovative digital bunch-by-bunch hardware developed by a </a:t>
            </a:r>
            <a:r>
              <a:rPr lang="en-US" sz="1600" b="1" dirty="0">
                <a:solidFill>
                  <a:srgbClr val="0F2AAD"/>
                </a:solidFill>
              </a:rPr>
              <a:t>KEK / SLAC / INFN-LNF joint collaboration</a:t>
            </a:r>
            <a:r>
              <a:rPr lang="en-US" sz="1600" dirty="0">
                <a:solidFill>
                  <a:srgbClr val="0F2AAD"/>
                </a:solidFill>
              </a:rPr>
              <a:t>.</a:t>
            </a:r>
          </a:p>
          <a:p>
            <a:endParaRPr lang="en-US" sz="1600" dirty="0">
              <a:solidFill>
                <a:srgbClr val="0F2AAD"/>
              </a:solidFill>
            </a:endParaRPr>
          </a:p>
          <a:p>
            <a:r>
              <a:rPr lang="en-US" sz="1600" dirty="0">
                <a:solidFill>
                  <a:srgbClr val="0F2AAD"/>
                </a:solidFill>
              </a:rPr>
              <a:t>Processing unit can sample at </a:t>
            </a:r>
            <a:r>
              <a:rPr lang="en-US" sz="1600" b="1" dirty="0">
                <a:solidFill>
                  <a:srgbClr val="0F2AAD"/>
                </a:solidFill>
              </a:rPr>
              <a:t>500 MHz</a:t>
            </a:r>
            <a:r>
              <a:rPr lang="en-US" sz="1600" dirty="0">
                <a:solidFill>
                  <a:srgbClr val="0F2AAD"/>
                </a:solidFill>
              </a:rPr>
              <a:t> and compute the bunch-by-bunch output signal for up to ~5000 bunches.</a:t>
            </a:r>
          </a:p>
          <a:p>
            <a:endParaRPr lang="en-US" sz="1600" dirty="0">
              <a:solidFill>
                <a:srgbClr val="0F2AAD"/>
              </a:solidFill>
            </a:endParaRPr>
          </a:p>
          <a:p>
            <a:r>
              <a:rPr lang="en-US" sz="1600" dirty="0">
                <a:solidFill>
                  <a:srgbClr val="0F2AAD"/>
                </a:solidFill>
              </a:rPr>
              <a:t>The </a:t>
            </a:r>
            <a:r>
              <a:rPr lang="en-US" sz="1600" dirty="0" smtClean="0">
                <a:solidFill>
                  <a:srgbClr val="0F2AAD"/>
                </a:solidFill>
              </a:rPr>
              <a:t>FBK </a:t>
            </a:r>
            <a:r>
              <a:rPr lang="en-US" sz="1600" dirty="0" err="1">
                <a:solidFill>
                  <a:srgbClr val="0F2AAD"/>
                </a:solidFill>
              </a:rPr>
              <a:t>gateware</a:t>
            </a:r>
            <a:r>
              <a:rPr lang="en-US" sz="1600" dirty="0">
                <a:solidFill>
                  <a:srgbClr val="0F2AAD"/>
                </a:solidFill>
              </a:rPr>
              <a:t> code is implemented inside just one FPGA </a:t>
            </a:r>
            <a:r>
              <a:rPr lang="en-US" sz="1600" dirty="0" smtClean="0">
                <a:solidFill>
                  <a:srgbClr val="0F2AAD"/>
                </a:solidFill>
              </a:rPr>
              <a:t>chip</a:t>
            </a:r>
            <a:r>
              <a:rPr lang="en-US" sz="1600" dirty="0">
                <a:solidFill>
                  <a:srgbClr val="0F2AAD"/>
                </a:solidFill>
              </a:rPr>
              <a:t>, a Xilinx </a:t>
            </a:r>
            <a:r>
              <a:rPr lang="en-US" sz="1600" dirty="0" err="1">
                <a:solidFill>
                  <a:srgbClr val="0F2AAD"/>
                </a:solidFill>
              </a:rPr>
              <a:t>Virtex</a:t>
            </a:r>
            <a:r>
              <a:rPr lang="en-US" sz="1600" dirty="0">
                <a:solidFill>
                  <a:srgbClr val="0F2AAD"/>
                </a:solidFill>
              </a:rPr>
              <a:t>-II.</a:t>
            </a:r>
          </a:p>
          <a:p>
            <a:r>
              <a:rPr lang="en-US" sz="1600" dirty="0">
                <a:solidFill>
                  <a:srgbClr val="0F2AAD"/>
                </a:solidFill>
              </a:rPr>
              <a:t>The FPGA implements two banks of 16-tap FIR (Finite Impulse Response) filters. Each filter is </a:t>
            </a:r>
            <a:r>
              <a:rPr lang="en-US" sz="1600" dirty="0" err="1">
                <a:solidFill>
                  <a:srgbClr val="0F2AAD"/>
                </a:solidFill>
              </a:rPr>
              <a:t>realtime</a:t>
            </a:r>
            <a:r>
              <a:rPr lang="en-US" sz="1600" dirty="0">
                <a:solidFill>
                  <a:srgbClr val="0F2AAD"/>
                </a:solidFill>
              </a:rPr>
              <a:t> programmable through the operator interface. At DAΦNE, the </a:t>
            </a:r>
            <a:r>
              <a:rPr lang="en-US" sz="1600" dirty="0" err="1">
                <a:solidFill>
                  <a:srgbClr val="0F2AAD"/>
                </a:solidFill>
              </a:rPr>
              <a:t>Frascati</a:t>
            </a:r>
            <a:r>
              <a:rPr lang="en-US" sz="1600" dirty="0">
                <a:solidFill>
                  <a:srgbClr val="0F2AAD"/>
                </a:solidFill>
              </a:rPr>
              <a:t> </a:t>
            </a:r>
            <a:r>
              <a:rPr lang="en-US" sz="1600" dirty="0" err="1">
                <a:solidFill>
                  <a:srgbClr val="0F2AAD"/>
                </a:solidFill>
              </a:rPr>
              <a:t>Φ</a:t>
            </a:r>
            <a:r>
              <a:rPr lang="en-US" sz="1600" dirty="0">
                <a:solidFill>
                  <a:srgbClr val="0F2AAD"/>
                </a:solidFill>
              </a:rPr>
              <a:t>-Factory, two </a:t>
            </a:r>
            <a:r>
              <a:rPr lang="en-US" sz="1600" dirty="0" err="1">
                <a:solidFill>
                  <a:srgbClr val="0F2AAD"/>
                </a:solidFill>
              </a:rPr>
              <a:t>iGp</a:t>
            </a:r>
            <a:r>
              <a:rPr lang="en-US" sz="1600" dirty="0">
                <a:solidFill>
                  <a:srgbClr val="0F2AAD"/>
                </a:solidFill>
              </a:rPr>
              <a:t> units have been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43587" y="4864104"/>
            <a:ext cx="25003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A.Drago</a:t>
            </a:r>
            <a:r>
              <a:rPr lang="en-US" sz="1000" dirty="0"/>
              <a:t>, “Trends in Fast Feedback R&amp;D”, arXiv:0806.1864 , Jun 12, </a:t>
            </a:r>
            <a:r>
              <a:rPr lang="en-US" sz="1000" dirty="0" smtClean="0"/>
              <a:t>2008) </a:t>
            </a:r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6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2950" y="30289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6689" y="1981403"/>
            <a:ext cx="482318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F2AAD"/>
                </a:solidFill>
              </a:rPr>
              <a:t>Transverse FBKs have been equipped with </a:t>
            </a:r>
            <a:r>
              <a:rPr lang="en-GB" sz="1600" b="1" dirty="0" smtClean="0">
                <a:solidFill>
                  <a:srgbClr val="0F2AAD"/>
                </a:solidFill>
              </a:rPr>
              <a:t>new </a:t>
            </a:r>
            <a:r>
              <a:rPr lang="en-GB" sz="1600" b="1" dirty="0">
                <a:solidFill>
                  <a:srgbClr val="0F2AAD"/>
                </a:solidFill>
              </a:rPr>
              <a:t>horizontal </a:t>
            </a:r>
            <a:r>
              <a:rPr lang="en-GB" sz="1600" b="1" dirty="0" smtClean="0">
                <a:solidFill>
                  <a:srgbClr val="0F2AAD"/>
                </a:solidFill>
              </a:rPr>
              <a:t>kickers</a:t>
            </a:r>
            <a:r>
              <a:rPr lang="en-GB" sz="1600" dirty="0" smtClean="0">
                <a:solidFill>
                  <a:srgbClr val="0F2AAD"/>
                </a:solidFill>
              </a:rPr>
              <a:t> having doubled strip-line length and providing </a:t>
            </a:r>
            <a:r>
              <a:rPr lang="en-GB" sz="1600" dirty="0">
                <a:solidFill>
                  <a:srgbClr val="0F2AAD"/>
                </a:solidFill>
              </a:rPr>
              <a:t>larger shunt impedance at the low frequencies typical of the unstable modes. </a:t>
            </a:r>
            <a:r>
              <a:rPr lang="en-GB" sz="1600" dirty="0" smtClean="0">
                <a:solidFill>
                  <a:srgbClr val="0F2AAD"/>
                </a:solidFill>
              </a:rPr>
              <a:t>This allows doubling </a:t>
            </a:r>
            <a:r>
              <a:rPr lang="en-GB" sz="1600" dirty="0">
                <a:solidFill>
                  <a:srgbClr val="0F2AAD"/>
                </a:solidFill>
              </a:rPr>
              <a:t>the </a:t>
            </a:r>
            <a:r>
              <a:rPr lang="en-GB" sz="1600" dirty="0" smtClean="0">
                <a:solidFill>
                  <a:srgbClr val="0F2AAD"/>
                </a:solidFill>
              </a:rPr>
              <a:t>FBK </a:t>
            </a:r>
            <a:r>
              <a:rPr lang="en-GB" sz="1600" dirty="0">
                <a:solidFill>
                  <a:srgbClr val="0F2AAD"/>
                </a:solidFill>
              </a:rPr>
              <a:t>damping rate for the same setup (gain, power amplifier, etc</a:t>
            </a:r>
            <a:r>
              <a:rPr lang="en-GB" sz="1600" dirty="0" smtClean="0">
                <a:solidFill>
                  <a:srgbClr val="0F2AAD"/>
                </a:solidFill>
              </a:rPr>
              <a:t>.).</a:t>
            </a:r>
          </a:p>
          <a:p>
            <a:endParaRPr lang="en-GB" sz="1600" dirty="0">
              <a:solidFill>
                <a:srgbClr val="0F2AAD"/>
              </a:solidFill>
            </a:endParaRPr>
          </a:p>
          <a:p>
            <a:r>
              <a:rPr lang="en-US" sz="1600" b="1" dirty="0" smtClean="0">
                <a:solidFill>
                  <a:srgbClr val="0F2AAD"/>
                </a:solidFill>
              </a:rPr>
              <a:t>New software </a:t>
            </a:r>
            <a:r>
              <a:rPr lang="en-US" sz="1600" b="1" dirty="0">
                <a:solidFill>
                  <a:srgbClr val="0F2AAD"/>
                </a:solidFill>
              </a:rPr>
              <a:t>and </a:t>
            </a:r>
            <a:r>
              <a:rPr lang="en-US" sz="1600" b="1" dirty="0" err="1">
                <a:solidFill>
                  <a:srgbClr val="0F2AAD"/>
                </a:solidFill>
              </a:rPr>
              <a:t>gateware</a:t>
            </a:r>
            <a:r>
              <a:rPr lang="en-US" sz="1600" b="1" dirty="0">
                <a:solidFill>
                  <a:srgbClr val="0F2AAD"/>
                </a:solidFill>
              </a:rPr>
              <a:t> </a:t>
            </a:r>
            <a:r>
              <a:rPr lang="en-US" sz="1600" b="1" dirty="0" smtClean="0">
                <a:solidFill>
                  <a:srgbClr val="0F2AAD"/>
                </a:solidFill>
              </a:rPr>
              <a:t>revisions </a:t>
            </a:r>
            <a:r>
              <a:rPr lang="en-US" sz="1600" dirty="0" smtClean="0">
                <a:solidFill>
                  <a:srgbClr val="0F2AAD"/>
                </a:solidFill>
              </a:rPr>
              <a:t>have </a:t>
            </a:r>
            <a:r>
              <a:rPr lang="en-US" sz="1600" dirty="0">
                <a:solidFill>
                  <a:srgbClr val="0F2AAD"/>
                </a:solidFill>
              </a:rPr>
              <a:t>been implemented in the four </a:t>
            </a:r>
            <a:r>
              <a:rPr lang="en-US" sz="1600" dirty="0" err="1">
                <a:solidFill>
                  <a:srgbClr val="0F2AAD"/>
                </a:solidFill>
              </a:rPr>
              <a:t>iGp</a:t>
            </a:r>
            <a:r>
              <a:rPr lang="en-US" sz="1600" dirty="0">
                <a:solidFill>
                  <a:srgbClr val="0F2AAD"/>
                </a:solidFill>
              </a:rPr>
              <a:t> units and tested with the </a:t>
            </a:r>
            <a:r>
              <a:rPr lang="en-US" sz="1600" dirty="0" smtClean="0">
                <a:solidFill>
                  <a:srgbClr val="0F2AAD"/>
                </a:solidFill>
              </a:rPr>
              <a:t>beams.</a:t>
            </a:r>
          </a:p>
          <a:p>
            <a:endParaRPr lang="en-US" sz="1600" dirty="0">
              <a:solidFill>
                <a:srgbClr val="0F2AAD"/>
              </a:solidFill>
            </a:endParaRPr>
          </a:p>
          <a:p>
            <a:r>
              <a:rPr lang="en-US" sz="1600" dirty="0" smtClean="0">
                <a:solidFill>
                  <a:srgbClr val="0F2AAD"/>
                </a:solidFill>
              </a:rPr>
              <a:t>The </a:t>
            </a:r>
            <a:r>
              <a:rPr lang="en-US" sz="1600" b="1" dirty="0">
                <a:solidFill>
                  <a:srgbClr val="0F2AAD"/>
                </a:solidFill>
              </a:rPr>
              <a:t>EPICS client package</a:t>
            </a:r>
            <a:r>
              <a:rPr lang="en-US" sz="1600" dirty="0">
                <a:solidFill>
                  <a:srgbClr val="0F2AAD"/>
                </a:solidFill>
              </a:rPr>
              <a:t>, for </a:t>
            </a:r>
            <a:r>
              <a:rPr lang="en-US" sz="1600" dirty="0" smtClean="0">
                <a:solidFill>
                  <a:srgbClr val="0F2AAD"/>
                </a:solidFill>
              </a:rPr>
              <a:t>Linux </a:t>
            </a:r>
            <a:r>
              <a:rPr lang="en-US" sz="1600" dirty="0">
                <a:solidFill>
                  <a:srgbClr val="0F2AAD"/>
                </a:solidFill>
              </a:rPr>
              <a:t>environment, has been installed in a powerful dual core personal computer used as dedicated interface for the operators in control </a:t>
            </a:r>
            <a:r>
              <a:rPr lang="en-US" sz="1600" dirty="0" smtClean="0">
                <a:solidFill>
                  <a:srgbClr val="0F2AAD"/>
                </a:solidFill>
              </a:rPr>
              <a:t>room</a:t>
            </a:r>
          </a:p>
          <a:p>
            <a:r>
              <a:rPr lang="en-US" sz="1600" dirty="0" smtClean="0">
                <a:solidFill>
                  <a:srgbClr val="0F2AAD"/>
                </a:solidFill>
              </a:rPr>
              <a:t>This revision allowed to develop powerful measurement tools.</a:t>
            </a:r>
            <a:endParaRPr lang="en-US" sz="1600" dirty="0">
              <a:solidFill>
                <a:srgbClr val="0F2AA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72" y="2486109"/>
            <a:ext cx="3768725" cy="2623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7526" y="177784"/>
            <a:ext cx="3648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smtClean="0">
                <a:solidFill>
                  <a:srgbClr val="FF0000"/>
                </a:solidFill>
                <a:latin typeface="Calibri" charset="0"/>
              </a:rPr>
              <a:t>Feedback </a:t>
            </a:r>
            <a:r>
              <a:rPr lang="en-US" altLang="en-US" sz="3600" dirty="0" smtClean="0">
                <a:solidFill>
                  <a:srgbClr val="FF0000"/>
                </a:solidFill>
                <a:latin typeface="Calibri" charset="0"/>
              </a:rPr>
              <a:t>systems 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421173" y="824115"/>
            <a:ext cx="8137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113FFF"/>
                </a:solidFill>
                <a:ea typeface="Arial" charset="0"/>
                <a:cs typeface="Arial" charset="0"/>
              </a:rPr>
              <a:t>Maintaining high current stable and efficient operations requires a continuous effort aimed at upgrading and developing FBKs systems.</a:t>
            </a:r>
          </a:p>
          <a:p>
            <a:r>
              <a:rPr lang="en-US" sz="2000" dirty="0" smtClean="0">
                <a:solidFill>
                  <a:srgbClr val="113FFF"/>
                </a:solidFill>
                <a:ea typeface="Arial" charset="0"/>
                <a:cs typeface="Arial" charset="0"/>
              </a:rPr>
              <a:t>Noise effects must be carefully kept under control.</a:t>
            </a:r>
            <a:endParaRPr lang="en-US" sz="2000" dirty="0">
              <a:solidFill>
                <a:srgbClr val="113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96913" y="1878010"/>
            <a:ext cx="3311525" cy="3170099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err="1" smtClean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betatron</a:t>
            </a:r>
            <a:r>
              <a:rPr lang="it-IT" altLang="it-IT" sz="2000" dirty="0" smtClean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2000" dirty="0" err="1" smtClean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coupling</a:t>
            </a:r>
            <a:r>
              <a:rPr lang="it-IT" altLang="it-IT" sz="2000" dirty="0" smtClean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 fine </a:t>
            </a:r>
            <a:r>
              <a:rPr lang="it-IT" altLang="it-IT" sz="2000" dirty="0" err="1" smtClean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tuning</a:t>
            </a:r>
            <a:endParaRPr lang="it-IT" altLang="it-IT" sz="2000" dirty="0">
              <a:solidFill>
                <a:srgbClr val="0000CC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e-</a:t>
            </a:r>
            <a:r>
              <a:rPr lang="it-IT" altLang="it-IT" sz="2000" dirty="0" err="1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cloud</a:t>
            </a:r>
            <a:r>
              <a:rPr lang="it-IT" altLang="it-IT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2000" dirty="0" err="1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effects</a:t>
            </a:r>
            <a:endParaRPr lang="it-IT" altLang="it-IT" sz="2000" dirty="0">
              <a:solidFill>
                <a:srgbClr val="0000CC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err="1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Microwave</a:t>
            </a:r>
            <a:r>
              <a:rPr lang="it-IT" altLang="it-IT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 single </a:t>
            </a:r>
            <a:r>
              <a:rPr lang="it-IT" altLang="it-IT" sz="2000" dirty="0" err="1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bunch</a:t>
            </a:r>
            <a:r>
              <a:rPr lang="it-IT" altLang="it-IT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2000" dirty="0" err="1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instability</a:t>
            </a:r>
            <a:endParaRPr lang="it-IT" altLang="it-IT" sz="2000" dirty="0">
              <a:solidFill>
                <a:srgbClr val="0000CC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TMCI single </a:t>
            </a:r>
            <a:r>
              <a:rPr lang="it-IT" altLang="it-IT" sz="2000" dirty="0" err="1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bunch</a:t>
            </a:r>
            <a:r>
              <a:rPr lang="it-IT" altLang="it-IT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sz="2000" dirty="0" err="1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instability</a:t>
            </a:r>
            <a:endParaRPr lang="it-IT" altLang="it-IT" sz="2000" dirty="0">
              <a:solidFill>
                <a:srgbClr val="0000CC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....</a:t>
            </a:r>
            <a:endParaRPr lang="en-US" altLang="it-IT" sz="2000" dirty="0">
              <a:solidFill>
                <a:srgbClr val="0000CC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413250" y="1120773"/>
            <a:ext cx="4516438" cy="470898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err="1" smtClean="0">
                <a:solidFill>
                  <a:srgbClr val="AC43C4"/>
                </a:solidFill>
              </a:rPr>
              <a:t>Trimming</a:t>
            </a:r>
            <a:r>
              <a:rPr lang="it-IT" altLang="it-IT" sz="2000" dirty="0" smtClean="0">
                <a:solidFill>
                  <a:srgbClr val="AC43C4"/>
                </a:solidFill>
              </a:rPr>
              <a:t> </a:t>
            </a:r>
            <a:r>
              <a:rPr lang="it-IT" altLang="it-IT" sz="2000" dirty="0" err="1" smtClean="0">
                <a:solidFill>
                  <a:srgbClr val="AC43C4"/>
                </a:solidFill>
              </a:rPr>
              <a:t>rotation</a:t>
            </a:r>
            <a:r>
              <a:rPr lang="it-IT" altLang="it-IT" sz="2000" dirty="0" smtClean="0">
                <a:solidFill>
                  <a:srgbClr val="AC43C4"/>
                </a:solidFill>
              </a:rPr>
              <a:t> </a:t>
            </a:r>
            <a:r>
              <a:rPr lang="it-IT" altLang="it-IT" sz="2000" dirty="0">
                <a:solidFill>
                  <a:srgbClr val="AC43C4"/>
                </a:solidFill>
              </a:rPr>
              <a:t>of IR </a:t>
            </a:r>
            <a:r>
              <a:rPr lang="it-IT" altLang="it-IT" sz="2000" dirty="0" err="1">
                <a:solidFill>
                  <a:srgbClr val="AC43C4"/>
                </a:solidFill>
              </a:rPr>
              <a:t>quadrupoles</a:t>
            </a:r>
            <a:endParaRPr lang="it-IT" altLang="it-IT" sz="2000" dirty="0">
              <a:solidFill>
                <a:srgbClr val="AC43C4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>
                <a:solidFill>
                  <a:srgbClr val="AC43C4"/>
                </a:solidFill>
              </a:rPr>
              <a:t>More </a:t>
            </a:r>
            <a:r>
              <a:rPr lang="it-IT" altLang="it-IT" sz="2000" dirty="0" err="1">
                <a:solidFill>
                  <a:srgbClr val="AC43C4"/>
                </a:solidFill>
              </a:rPr>
              <a:t>bunches</a:t>
            </a:r>
            <a:endParaRPr lang="it-IT" altLang="it-IT" sz="2000" dirty="0">
              <a:solidFill>
                <a:srgbClr val="AC43C4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err="1">
                <a:solidFill>
                  <a:srgbClr val="AC43C4"/>
                </a:solidFill>
              </a:rPr>
              <a:t>Higher</a:t>
            </a:r>
            <a:r>
              <a:rPr lang="it-IT" altLang="it-IT" sz="2000" dirty="0">
                <a:solidFill>
                  <a:srgbClr val="AC43C4"/>
                </a:solidFill>
              </a:rPr>
              <a:t> </a:t>
            </a:r>
            <a:r>
              <a:rPr lang="it-IT" altLang="it-IT" sz="2000" dirty="0" err="1">
                <a:solidFill>
                  <a:srgbClr val="AC43C4"/>
                </a:solidFill>
              </a:rPr>
              <a:t>chromaticity</a:t>
            </a:r>
            <a:endParaRPr lang="it-IT" altLang="it-IT" sz="2000" dirty="0">
              <a:solidFill>
                <a:srgbClr val="AC43C4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err="1">
                <a:solidFill>
                  <a:srgbClr val="AC43C4"/>
                </a:solidFill>
              </a:rPr>
              <a:t>Higher</a:t>
            </a:r>
            <a:r>
              <a:rPr lang="it-IT" altLang="it-IT" sz="2000" dirty="0">
                <a:solidFill>
                  <a:srgbClr val="AC43C4"/>
                </a:solidFill>
              </a:rPr>
              <a:t> lattice </a:t>
            </a:r>
            <a:r>
              <a:rPr lang="it-IT" altLang="it-IT" sz="2000" dirty="0" err="1">
                <a:solidFill>
                  <a:srgbClr val="AC43C4"/>
                </a:solidFill>
              </a:rPr>
              <a:t>momentum</a:t>
            </a:r>
            <a:r>
              <a:rPr lang="it-IT" altLang="it-IT" sz="2000" dirty="0">
                <a:solidFill>
                  <a:srgbClr val="AC43C4"/>
                </a:solidFill>
              </a:rPr>
              <a:t> </a:t>
            </a:r>
            <a:r>
              <a:rPr lang="it-IT" altLang="it-IT" sz="2000" dirty="0" err="1">
                <a:solidFill>
                  <a:srgbClr val="AC43C4"/>
                </a:solidFill>
              </a:rPr>
              <a:t>compaction</a:t>
            </a:r>
            <a:r>
              <a:rPr lang="it-IT" altLang="it-IT" sz="2000" dirty="0">
                <a:solidFill>
                  <a:srgbClr val="AC43C4"/>
                </a:solidFill>
              </a:rPr>
              <a:t> </a:t>
            </a:r>
            <a:r>
              <a:rPr lang="it-IT" altLang="it-IT" sz="2000" dirty="0" err="1">
                <a:solidFill>
                  <a:srgbClr val="AC43C4"/>
                </a:solidFill>
              </a:rPr>
              <a:t>factor</a:t>
            </a:r>
            <a:endParaRPr lang="it-IT" altLang="it-IT" sz="2000" dirty="0">
              <a:solidFill>
                <a:srgbClr val="AC43C4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err="1">
                <a:solidFill>
                  <a:srgbClr val="AC43C4"/>
                </a:solidFill>
              </a:rPr>
              <a:t>Stronger</a:t>
            </a:r>
            <a:r>
              <a:rPr lang="it-IT" altLang="it-IT" sz="2000" dirty="0">
                <a:solidFill>
                  <a:srgbClr val="AC43C4"/>
                </a:solidFill>
              </a:rPr>
              <a:t> CW </a:t>
            </a:r>
            <a:r>
              <a:rPr lang="it-IT" altLang="it-IT" sz="2000" dirty="0" err="1">
                <a:solidFill>
                  <a:srgbClr val="AC43C4"/>
                </a:solidFill>
              </a:rPr>
              <a:t>sextupoles</a:t>
            </a:r>
            <a:endParaRPr lang="it-IT" altLang="it-IT" sz="2000" dirty="0">
              <a:solidFill>
                <a:srgbClr val="AC43C4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err="1">
                <a:solidFill>
                  <a:srgbClr val="AC43C4"/>
                </a:solidFill>
              </a:rPr>
              <a:t>Nonlinear</a:t>
            </a:r>
            <a:r>
              <a:rPr lang="it-IT" altLang="it-IT" sz="2000" dirty="0">
                <a:solidFill>
                  <a:srgbClr val="AC43C4"/>
                </a:solidFill>
              </a:rPr>
              <a:t> </a:t>
            </a:r>
            <a:r>
              <a:rPr lang="it-IT" altLang="it-IT" sz="2000" dirty="0" err="1">
                <a:solidFill>
                  <a:srgbClr val="AC43C4"/>
                </a:solidFill>
              </a:rPr>
              <a:t>dynamics</a:t>
            </a:r>
            <a:r>
              <a:rPr lang="it-IT" altLang="it-IT" sz="2000" dirty="0">
                <a:solidFill>
                  <a:srgbClr val="AC43C4"/>
                </a:solidFill>
              </a:rPr>
              <a:t> </a:t>
            </a:r>
            <a:r>
              <a:rPr lang="it-IT" altLang="it-IT" sz="2000" dirty="0" err="1">
                <a:solidFill>
                  <a:srgbClr val="AC43C4"/>
                </a:solidFill>
              </a:rPr>
              <a:t>optimization</a:t>
            </a:r>
            <a:endParaRPr lang="it-IT" altLang="it-IT" sz="2000" dirty="0">
              <a:solidFill>
                <a:srgbClr val="AC43C4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 err="1">
                <a:solidFill>
                  <a:srgbClr val="AC43C4"/>
                </a:solidFill>
              </a:rPr>
              <a:t>Vacuum</a:t>
            </a:r>
            <a:r>
              <a:rPr lang="it-IT" altLang="it-IT" sz="2000" dirty="0">
                <a:solidFill>
                  <a:srgbClr val="AC43C4"/>
                </a:solidFill>
              </a:rPr>
              <a:t> </a:t>
            </a:r>
            <a:r>
              <a:rPr lang="it-IT" altLang="it-IT" sz="2000" dirty="0" err="1">
                <a:solidFill>
                  <a:srgbClr val="AC43C4"/>
                </a:solidFill>
              </a:rPr>
              <a:t>conditioning</a:t>
            </a:r>
            <a:r>
              <a:rPr lang="it-IT" altLang="it-IT" sz="2000" dirty="0">
                <a:solidFill>
                  <a:srgbClr val="AC43C4"/>
                </a:solidFill>
              </a:rPr>
              <a:t> and </a:t>
            </a:r>
            <a:r>
              <a:rPr lang="it-IT" altLang="it-IT" sz="2000" dirty="0" err="1">
                <a:solidFill>
                  <a:srgbClr val="AC43C4"/>
                </a:solidFill>
              </a:rPr>
              <a:t>beam</a:t>
            </a:r>
            <a:r>
              <a:rPr lang="it-IT" altLang="it-IT" sz="2000" dirty="0">
                <a:solidFill>
                  <a:srgbClr val="AC43C4"/>
                </a:solidFill>
              </a:rPr>
              <a:t> </a:t>
            </a:r>
            <a:r>
              <a:rPr lang="it-IT" altLang="it-IT" sz="2000" dirty="0" err="1">
                <a:solidFill>
                  <a:srgbClr val="AC43C4"/>
                </a:solidFill>
              </a:rPr>
              <a:t>scrabbing</a:t>
            </a:r>
            <a:endParaRPr lang="it-IT" altLang="it-IT" sz="2000" dirty="0">
              <a:solidFill>
                <a:srgbClr val="AC43C4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>
                <a:solidFill>
                  <a:srgbClr val="AC43C4"/>
                </a:solidFill>
              </a:rPr>
              <a:t>Feedback </a:t>
            </a:r>
            <a:r>
              <a:rPr lang="it-IT" altLang="it-IT" sz="2000" dirty="0" err="1">
                <a:solidFill>
                  <a:srgbClr val="AC43C4"/>
                </a:solidFill>
              </a:rPr>
              <a:t>noise</a:t>
            </a:r>
            <a:r>
              <a:rPr lang="it-IT" altLang="it-IT" sz="2000" dirty="0">
                <a:solidFill>
                  <a:srgbClr val="AC43C4"/>
                </a:solidFill>
              </a:rPr>
              <a:t> </a:t>
            </a:r>
            <a:r>
              <a:rPr lang="it-IT" altLang="it-IT" sz="2000" dirty="0" err="1">
                <a:solidFill>
                  <a:srgbClr val="AC43C4"/>
                </a:solidFill>
              </a:rPr>
              <a:t>improvement</a:t>
            </a:r>
            <a:endParaRPr lang="it-IT" altLang="it-IT" sz="2000" dirty="0">
              <a:solidFill>
                <a:srgbClr val="AC43C4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000" dirty="0">
                <a:solidFill>
                  <a:srgbClr val="AC43C4"/>
                </a:solidFill>
              </a:rPr>
              <a:t>....</a:t>
            </a:r>
            <a:endParaRPr lang="en-US" altLang="it-IT" sz="2000" dirty="0">
              <a:solidFill>
                <a:srgbClr val="AC43C4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89071" y="214244"/>
            <a:ext cx="6165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Open </a:t>
            </a:r>
            <a:r>
              <a:rPr lang="it-IT" altLang="it-IT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points</a:t>
            </a:r>
            <a:r>
              <a:rPr lang="it-IT" altLang="it-IT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it-IT" altLang="it-IT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possible</a:t>
            </a:r>
            <a:r>
              <a:rPr lang="it-IT" altLang="it-IT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solutions</a:t>
            </a:r>
            <a:endParaRPr lang="en-US" altLang="it-IT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3025" y="5944054"/>
            <a:ext cx="674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ea typeface="Arial" charset="0"/>
                <a:cs typeface="Arial" charset="0"/>
              </a:rPr>
              <a:t>Complete this plan requires a huge program involving: machine studies, beam measurements and simulation.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63276" y="130477"/>
            <a:ext cx="8816882" cy="1144888"/>
          </a:xfrm>
        </p:spPr>
        <p:txBody>
          <a:bodyPr/>
          <a:lstStyle/>
          <a:p>
            <a:pPr lvl="0"/>
            <a:r>
              <a:rPr lang="en-US" sz="2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Thesis about Beam Dynamics at DA</a:t>
            </a:r>
            <a:r>
              <a:rPr lang="en-US" sz="26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NE, and not only </a:t>
            </a:r>
            <a:r>
              <a:rPr lang="is-IS" sz="2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x-none" sz="2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x-none" sz="2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x-non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C.</a:t>
            </a:r>
            <a:r>
              <a:rPr lang="x-non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Milardi</a:t>
            </a:r>
            <a:r>
              <a:rPr lang="x-non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LNF - INFN</a:t>
            </a:r>
            <a:r>
              <a:rPr lang="x-non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x-none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430474" y="1479169"/>
            <a:ext cx="8327762" cy="49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45000"/>
              <a:buNone/>
            </a:pPr>
            <a:r>
              <a:rPr lang="x-none" i="1" dirty="0" smtClean="0">
                <a:solidFill>
                  <a:srgbClr val="113FFF"/>
                </a:solidFill>
              </a:rPr>
              <a:t>"</a:t>
            </a:r>
            <a:r>
              <a:rPr lang="en-US" i="1" dirty="0">
                <a:solidFill>
                  <a:srgbClr val="113FFF"/>
                </a:solidFill>
              </a:rPr>
              <a:t>Beam dynamics in present and future circular lepton colliders </a:t>
            </a:r>
            <a:r>
              <a:rPr lang="x-none" i="1" dirty="0" smtClean="0">
                <a:solidFill>
                  <a:srgbClr val="113FFF"/>
                </a:solidFill>
              </a:rPr>
              <a:t>”</a:t>
            </a:r>
            <a:endParaRPr lang="en-US" i="1" dirty="0">
              <a:solidFill>
                <a:srgbClr val="113FFF"/>
              </a:solidFill>
            </a:endParaRPr>
          </a:p>
          <a:p>
            <a:pPr marL="0" indent="0" algn="ctr">
              <a:buSzPct val="45000"/>
              <a:buNone/>
            </a:pPr>
            <a:endParaRPr lang="en-US" sz="2600" b="1" i="1" dirty="0" smtClean="0">
              <a:solidFill>
                <a:srgbClr val="113FFF"/>
              </a:solidFill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 proposed PHD thesis aims at studying beam dynamics and its interplay with the beam-beam interaction for the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DA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NE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configuration based on the Crab Waist collision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scheme.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purpose of this work is twofold: to push DAFNE luminosity to its ultimate limit, and achieve a detailed comprehension of the collider limiting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factors.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he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experimental studies undertaken at the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Frascati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-factory will be of primary interest for all the other communities working at the design of future colliders based on the Crab Waist approach.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 research program includes experimental and simulation activities to be done at the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Frascati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laboratories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(LNF) of INFN. </a:t>
            </a:r>
            <a:endParaRPr lang="x-none" sz="2000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63276" y="130477"/>
            <a:ext cx="8816882" cy="1144888"/>
          </a:xfrm>
        </p:spPr>
        <p:txBody>
          <a:bodyPr/>
          <a:lstStyle/>
          <a:p>
            <a:pPr lvl="0"/>
            <a:r>
              <a:rPr lang="en-US" sz="2903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These about Feedback Systems at DA</a:t>
            </a:r>
            <a:r>
              <a:rPr lang="en-US" sz="2903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903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</a:t>
            </a:r>
            <a:r>
              <a:rPr lang="x-none" sz="2903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x-none" sz="2903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x-non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(A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x-non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x-none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Drago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LNF - INFN</a:t>
            </a:r>
            <a:r>
              <a:rPr lang="x-non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x-none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159013" y="1326126"/>
            <a:ext cx="8821145" cy="49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</a:pPr>
            <a:r>
              <a:rPr lang="x-none" sz="2600" b="1" i="1" dirty="0" smtClean="0">
                <a:solidFill>
                  <a:srgbClr val="113FFF"/>
                </a:solidFill>
              </a:rPr>
              <a:t>"Development of a simulation code for design and optimization of bunch-by-bunch feedback systems dedicated to circular lepton accelerators”</a:t>
            </a:r>
            <a:endParaRPr lang="en-US" sz="2600" b="1" i="1" dirty="0" smtClean="0">
              <a:solidFill>
                <a:srgbClr val="113FFF"/>
              </a:solidFill>
            </a:endParaRPr>
          </a:p>
          <a:p>
            <a:pPr>
              <a:buSzPct val="45000"/>
            </a:pPr>
            <a:r>
              <a:rPr lang="en-US" sz="2400" b="1" dirty="0" smtClean="0">
                <a:solidFill>
                  <a:srgbClr val="000000"/>
                </a:solidFill>
              </a:rPr>
              <a:t>FBK t</a:t>
            </a:r>
            <a:r>
              <a:rPr lang="x-none" sz="2400" b="1" dirty="0" smtClean="0">
                <a:solidFill>
                  <a:srgbClr val="000000"/>
                </a:solidFill>
              </a:rPr>
              <a:t>hesis </a:t>
            </a:r>
            <a:r>
              <a:rPr lang="en-US" sz="2400" b="1" dirty="0" smtClean="0">
                <a:solidFill>
                  <a:srgbClr val="000000"/>
                </a:solidFill>
              </a:rPr>
              <a:t>n. 1 </a:t>
            </a:r>
            <a:r>
              <a:rPr lang="en-US" sz="2400" dirty="0" smtClean="0">
                <a:solidFill>
                  <a:srgbClr val="000000"/>
                </a:solidFill>
              </a:rPr>
              <a:t>is suitable </a:t>
            </a:r>
            <a:r>
              <a:rPr lang="x-none" sz="2400" dirty="0" smtClean="0">
                <a:solidFill>
                  <a:srgbClr val="000000"/>
                </a:solidFill>
              </a:rPr>
              <a:t>for candidate</a:t>
            </a:r>
            <a:r>
              <a:rPr lang="en-US" sz="2400" dirty="0" smtClean="0">
                <a:solidFill>
                  <a:srgbClr val="000000"/>
                </a:solidFill>
              </a:rPr>
              <a:t>s</a:t>
            </a:r>
            <a:r>
              <a:rPr lang="x-none" sz="2400" dirty="0" smtClean="0">
                <a:solidFill>
                  <a:srgbClr val="000000"/>
                </a:solidFill>
              </a:rPr>
              <a:t> having theorical skill in accelerator physics and </a:t>
            </a:r>
            <a:r>
              <a:rPr lang="en-US" sz="2400" dirty="0" smtClean="0">
                <a:solidFill>
                  <a:srgbClr val="000000"/>
                </a:solidFill>
              </a:rPr>
              <a:t>interested</a:t>
            </a:r>
            <a:r>
              <a:rPr lang="x-none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in </a:t>
            </a:r>
            <a:r>
              <a:rPr lang="x-none" sz="2400" dirty="0" smtClean="0">
                <a:solidFill>
                  <a:srgbClr val="000000"/>
                </a:solidFill>
              </a:rPr>
              <a:t>develop</a:t>
            </a:r>
            <a:r>
              <a:rPr lang="en-US" sz="2400" dirty="0" err="1" smtClean="0">
                <a:solidFill>
                  <a:srgbClr val="000000"/>
                </a:solidFill>
              </a:rPr>
              <a:t>ing</a:t>
            </a:r>
            <a:r>
              <a:rPr lang="x-none" sz="2400" dirty="0" smtClean="0">
                <a:solidFill>
                  <a:srgbClr val="000000"/>
                </a:solidFill>
              </a:rPr>
              <a:t> software models for stored beams instabilities and cures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>
              <a:buSzPct val="45000"/>
            </a:pPr>
            <a:endParaRPr lang="x-none" sz="2400" i="1" dirty="0" smtClean="0">
              <a:solidFill>
                <a:srgbClr val="0000FF"/>
              </a:solidFill>
            </a:endParaRPr>
          </a:p>
          <a:p>
            <a:pPr>
              <a:buSzPct val="45000"/>
            </a:pPr>
            <a:r>
              <a:rPr lang="x-none" sz="2600" b="1" i="1" dirty="0" smtClean="0">
                <a:solidFill>
                  <a:srgbClr val="113FFF"/>
                </a:solidFill>
              </a:rPr>
              <a:t>"Development of a real time bunch by bunch feedback system based on FPGA technology aimed at stabilizing beam motion in circular lepton accelerators”</a:t>
            </a:r>
            <a:endParaRPr lang="en-US" sz="2600" b="1" i="1" dirty="0" smtClean="0">
              <a:solidFill>
                <a:srgbClr val="113FFF"/>
              </a:solidFill>
            </a:endParaRPr>
          </a:p>
          <a:p>
            <a:pPr>
              <a:buSzPct val="45000"/>
            </a:pPr>
            <a:r>
              <a:rPr lang="en-US" sz="2400" b="1" dirty="0" smtClean="0">
                <a:solidFill>
                  <a:srgbClr val="000000"/>
                </a:solidFill>
              </a:rPr>
              <a:t>FBK t</a:t>
            </a:r>
            <a:r>
              <a:rPr lang="x-none" sz="2400" b="1" dirty="0" smtClean="0">
                <a:solidFill>
                  <a:srgbClr val="000000"/>
                </a:solidFill>
              </a:rPr>
              <a:t>hesis </a:t>
            </a:r>
            <a:r>
              <a:rPr lang="en-US" sz="2400" b="1" dirty="0">
                <a:solidFill>
                  <a:srgbClr val="000000"/>
                </a:solidFill>
              </a:rPr>
              <a:t>n. </a:t>
            </a:r>
            <a:r>
              <a:rPr lang="en-US" sz="2400" b="1" dirty="0" smtClean="0">
                <a:solidFill>
                  <a:srgbClr val="000000"/>
                </a:solidFill>
              </a:rPr>
              <a:t>2 </a:t>
            </a:r>
            <a:r>
              <a:rPr lang="x-none" sz="2400" dirty="0" smtClean="0">
                <a:solidFill>
                  <a:srgbClr val="000000"/>
                </a:solidFill>
              </a:rPr>
              <a:t>is </a:t>
            </a:r>
            <a:r>
              <a:rPr lang="en-US" sz="2400" dirty="0" smtClean="0">
                <a:solidFill>
                  <a:srgbClr val="000000"/>
                </a:solidFill>
              </a:rPr>
              <a:t>intended for </a:t>
            </a:r>
            <a:r>
              <a:rPr lang="x-none" sz="2400" dirty="0" smtClean="0">
                <a:solidFill>
                  <a:srgbClr val="000000"/>
                </a:solidFill>
              </a:rPr>
              <a:t>candidate</a:t>
            </a:r>
            <a:r>
              <a:rPr lang="en-US" sz="2400" dirty="0" smtClean="0">
                <a:solidFill>
                  <a:srgbClr val="000000"/>
                </a:solidFill>
              </a:rPr>
              <a:t>s</a:t>
            </a:r>
            <a:r>
              <a:rPr lang="x-none" sz="2400" dirty="0" smtClean="0">
                <a:solidFill>
                  <a:srgbClr val="000000"/>
                </a:solidFill>
              </a:rPr>
              <a:t> interested </a:t>
            </a:r>
            <a:r>
              <a:rPr lang="en-US" sz="2400" dirty="0" smtClean="0">
                <a:solidFill>
                  <a:srgbClr val="000000"/>
                </a:solidFill>
              </a:rPr>
              <a:t>in </a:t>
            </a:r>
            <a:r>
              <a:rPr lang="x-none" sz="2400" dirty="0" smtClean="0">
                <a:solidFill>
                  <a:srgbClr val="000000"/>
                </a:solidFill>
              </a:rPr>
              <a:t>hardware</a:t>
            </a:r>
            <a:r>
              <a:rPr lang="en-US" sz="2400" dirty="0" smtClean="0">
                <a:solidFill>
                  <a:srgbClr val="000000"/>
                </a:solidFill>
              </a:rPr>
              <a:t> development</a:t>
            </a:r>
            <a:r>
              <a:rPr lang="x-none" sz="2400" dirty="0" smtClean="0">
                <a:solidFill>
                  <a:srgbClr val="000000"/>
                </a:solidFill>
              </a:rPr>
              <a:t>, firmware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  <a:r>
              <a:rPr lang="x-none" sz="2400" dirty="0" smtClean="0">
                <a:solidFill>
                  <a:srgbClr val="000000"/>
                </a:solidFill>
              </a:rPr>
              <a:t> and software design</a:t>
            </a:r>
            <a:r>
              <a:rPr lang="en-US" sz="2400" dirty="0" smtClean="0">
                <a:solidFill>
                  <a:srgbClr val="000000"/>
                </a:solidFill>
              </a:rPr>
              <a:t>, better if already </a:t>
            </a:r>
            <a:r>
              <a:rPr lang="x-none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aware of </a:t>
            </a:r>
            <a:r>
              <a:rPr lang="x-none" sz="2400" dirty="0" smtClean="0">
                <a:solidFill>
                  <a:srgbClr val="000000"/>
                </a:solidFill>
              </a:rPr>
              <a:t>FPGA components and code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x-none" sz="2400" dirty="0" smtClean="0">
              <a:solidFill>
                <a:srgbClr val="000000"/>
              </a:solidFill>
            </a:endParaRPr>
          </a:p>
          <a:p>
            <a:pPr>
              <a:buSzPct val="45000"/>
            </a:pPr>
            <a:endParaRPr lang="x-none" sz="2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171" y="279198"/>
            <a:ext cx="8228763" cy="646331"/>
          </a:xfrm>
        </p:spPr>
        <p:txBody>
          <a:bodyPr>
            <a:spAutoFit/>
          </a:bodyPr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FBK </a:t>
            </a:r>
            <a:r>
              <a:rPr lang="x-none" sz="3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Thesis </a:t>
            </a:r>
            <a:r>
              <a:rPr lang="x-none" sz="3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x-none" sz="3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x-none" sz="3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57170" y="1237190"/>
            <a:ext cx="8228763" cy="5005986"/>
          </a:xfrm>
        </p:spPr>
        <p:txBody>
          <a:bodyPr>
            <a:spAutoFit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The proposed work aims at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 develop</a:t>
            </a:r>
            <a:r>
              <a:rPr lang="en-US" sz="1814" dirty="0" err="1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a model to study </a:t>
            </a: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814" dirty="0" err="1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behaviour</a:t>
            </a: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lepton beam</a:t>
            </a: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under the effect of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bunch-by-bunch 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feedback.</a:t>
            </a:r>
            <a:endParaRPr lang="x-none" sz="1814" dirty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The beam model will be based on parameters from future or existing circular accelerators.</a:t>
            </a:r>
          </a:p>
          <a:p>
            <a:pPr lvl="0">
              <a:buSzPct val="45000"/>
              <a:buFont typeface="StarSymbol"/>
              <a:buChar char="●"/>
            </a:pP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It will implement circular accelerator concepts for describing beam </a:t>
            </a: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evolution 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instability.</a:t>
            </a:r>
          </a:p>
          <a:p>
            <a:pPr lvl="0">
              <a:buSzPct val="45000"/>
              <a:buFont typeface="StarSymbol"/>
              <a:buChar char="●"/>
            </a:pP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The feedback model will be used to design a system able to damp the instabilities 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based </a:t>
            </a: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on F.I.R filter theory.</a:t>
            </a:r>
          </a:p>
          <a:p>
            <a:pPr lvl="0">
              <a:buSzPct val="45000"/>
              <a:buFont typeface="StarSymbol"/>
              <a:buChar char="●"/>
            </a:pP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Both models should be most likely implemented in Matlab and/or Simulink language.</a:t>
            </a:r>
          </a:p>
          <a:p>
            <a:pPr lvl="0">
              <a:buSzPct val="45000"/>
              <a:buFont typeface="StarSymbol"/>
              <a:buChar char="●"/>
            </a:pP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Interfaces to other models written in FORTRAN or C/C++ are possible.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Some 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knowledge</a:t>
            </a: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dynamic </a:t>
            </a: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system theory is </a:t>
            </a: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desirable</a:t>
            </a:r>
            <a:endParaRPr lang="x-none" sz="1814" dirty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Feedback stability criteria as well as zero-pole-gain model </a:t>
            </a: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should 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be 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known</a:t>
            </a:r>
            <a:endParaRPr lang="x-none" sz="1814" dirty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Matlab Control System Toolbox can be used as basic development tool. Linux and C/C++ working knowledge </a:t>
            </a:r>
            <a:r>
              <a:rPr lang="en-US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x-none" sz="1814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x-none" sz="1814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also welcome.</a:t>
            </a:r>
          </a:p>
        </p:txBody>
      </p:sp>
    </p:spTree>
    <p:extLst>
      <p:ext uri="{BB962C8B-B14F-4D97-AF65-F5344CB8AC3E}">
        <p14:creationId xmlns:p14="http://schemas.microsoft.com/office/powerpoint/2010/main" val="1019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57618" y="1352345"/>
            <a:ext cx="8228763" cy="4413516"/>
          </a:xfrm>
        </p:spPr>
        <p:txBody>
          <a:bodyPr>
            <a:spAutoFit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sz="1800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The g</a:t>
            </a:r>
            <a:r>
              <a:rPr lang="x-none" sz="1800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oal </a:t>
            </a:r>
            <a:r>
              <a:rPr lang="x-none" sz="1800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of the thesis work is to develop a real time feedback system based on FPGA technology</a:t>
            </a:r>
            <a:r>
              <a:rPr lang="x-none" sz="1800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800" dirty="0" smtClean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endParaRPr lang="x-none" sz="1800" dirty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x-none" sz="1800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Signals from each bunch are acquired, digitally converted and stored in dedicated memory space to produce individual feedback correction kick at each bunch passage</a:t>
            </a:r>
            <a:r>
              <a:rPr lang="x-none" sz="1800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800" dirty="0" smtClean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endParaRPr lang="x-none" sz="1800" dirty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x-none" sz="1800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FIR (Finite Impulse Response) filters have to be implemented in FPGA based boards to stabilize the beam motion</a:t>
            </a:r>
            <a:r>
              <a:rPr lang="x-none" sz="1800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800" dirty="0" smtClean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endParaRPr lang="x-none" sz="1800" dirty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x-none" sz="1800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Digital electronics, FPGA programming, VHDL and/or Verilog, C/C++, Matlab </a:t>
            </a:r>
            <a:r>
              <a:rPr lang="en-US" sz="1800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languages will be used</a:t>
            </a:r>
            <a:r>
              <a:rPr lang="x-none" sz="1800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800" dirty="0" smtClean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endParaRPr lang="x-none" sz="1800" dirty="0">
              <a:solidFill>
                <a:srgbClr val="0F2AAD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x-none" sz="1800" dirty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Linux working experience is </a:t>
            </a:r>
            <a:r>
              <a:rPr lang="x-none" sz="1800" dirty="0" smtClean="0">
                <a:solidFill>
                  <a:srgbClr val="0F2AAD"/>
                </a:solidFill>
                <a:latin typeface="Arial" charset="0"/>
                <a:ea typeface="Arial" charset="0"/>
                <a:cs typeface="Arial" charset="0"/>
              </a:rPr>
              <a:t>welcome</a:t>
            </a:r>
            <a:r>
              <a:rPr lang="x-none" sz="1800" dirty="0"/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171" y="279198"/>
            <a:ext cx="8228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FBK </a:t>
            </a:r>
            <a:r>
              <a:rPr lang="x-none" sz="3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Thesis n. </a:t>
            </a:r>
            <a:r>
              <a:rPr lang="en-US" sz="3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x-none" sz="3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1209" y="2818497"/>
            <a:ext cx="554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i="1" dirty="0" smtClean="0">
                <a:solidFill>
                  <a:srgbClr val="FF0000"/>
                </a:solidFill>
                <a:latin typeface="Calibri" charset="0"/>
              </a:rPr>
              <a:t>Thank you for your attention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956129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98800" y="63436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C. Milardi, Particle Accelerator Lectures, May 2016, La Sapienza, Roma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8300" y="4294188"/>
            <a:ext cx="3268663" cy="238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2998"/>
          <a:stretch>
            <a:fillRect/>
          </a:stretch>
        </p:blipFill>
        <p:spPr bwMode="auto">
          <a:xfrm>
            <a:off x="3636963" y="698500"/>
            <a:ext cx="5154612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4448175" y="4751388"/>
            <a:ext cx="9144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4371975" y="4751388"/>
            <a:ext cx="9906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953375" y="4294188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b="1" dirty="0">
                <a:latin typeface="Calibri" charset="0"/>
              </a:rPr>
              <a:t>BTF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949575" y="5233988"/>
            <a:ext cx="163195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X-ray   900 - 3000 eV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076575" y="5653088"/>
            <a:ext cx="1651000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IR    1.24 </a:t>
            </a:r>
            <a:r>
              <a:rPr lang="en-US" sz="1200" i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meV</a:t>
            </a:r>
            <a:r>
              <a:rPr lang="en-US" sz="1200" i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 - 1.24 </a:t>
            </a:r>
            <a:r>
              <a:rPr lang="en-US" sz="1200" i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eV</a:t>
            </a:r>
            <a:endParaRPr lang="en-US" sz="1200" i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305175" y="5094288"/>
            <a:ext cx="1073150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rgbClr val="C231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UV   2 - 10 </a:t>
            </a:r>
            <a:r>
              <a:rPr lang="en-US" sz="1200" b="1" i="1" dirty="0" err="1">
                <a:solidFill>
                  <a:srgbClr val="C231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1" charset="-128"/>
                <a:cs typeface="ＭＳ Ｐゴシック" pitchFamily="1" charset="-128"/>
              </a:rPr>
              <a:t>eV</a:t>
            </a:r>
            <a:endParaRPr lang="en-US" sz="1200" b="1" i="1" dirty="0">
              <a:solidFill>
                <a:srgbClr val="C2310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 rot="21083860">
            <a:off x="5416550" y="4243388"/>
            <a:ext cx="798513" cy="352425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lang="el-GR" altLang="en-US" sz="1600" b="1">
              <a:solidFill>
                <a:srgbClr val="FF0000"/>
              </a:solidFill>
              <a:latin typeface="Constantia" charset="0"/>
            </a:endParaRPr>
          </a:p>
        </p:txBody>
      </p:sp>
      <p:sp>
        <p:nvSpPr>
          <p:cNvPr id="12" name="CasellaDiTesto 1"/>
          <p:cNvSpPr txBox="1">
            <a:spLocks noChangeArrowheads="1"/>
          </p:cNvSpPr>
          <p:nvPr/>
        </p:nvSpPr>
        <p:spPr bwMode="auto">
          <a:xfrm>
            <a:off x="1422400" y="31750"/>
            <a:ext cx="6391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Calibri" charset="0"/>
              </a:rPr>
              <a:t>The DA</a:t>
            </a:r>
            <a:r>
              <a:rPr lang="en-US" altLang="en-US" sz="3600" dirty="0">
                <a:solidFill>
                  <a:srgbClr val="FF0000"/>
                </a:solidFill>
                <a:latin typeface="Symbol" charset="2"/>
              </a:rPr>
              <a:t>F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</a:rPr>
              <a:t>NE 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sym typeface="Symbol" charset="2"/>
              </a:rPr>
              <a:t>Accelerator Complex</a:t>
            </a:r>
            <a:endParaRPr lang="en-US" altLang="en-US" sz="36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495425" y="5957093"/>
            <a:ext cx="2965450" cy="585788"/>
          </a:xfrm>
          <a:prstGeom prst="rect">
            <a:avLst/>
          </a:prstGeom>
          <a:solidFill>
            <a:srgbClr val="FEFFE9"/>
          </a:solidFill>
          <a:ln w="349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Calibri" charset="0"/>
                <a:cs typeface="ＭＳ Ｐゴシック" charset="-128"/>
              </a:rPr>
              <a:t>LNF are also part of the European </a:t>
            </a:r>
          </a:p>
          <a:p>
            <a:pPr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Calibri" charset="0"/>
                <a:cs typeface="ＭＳ Ｐゴシック" charset="-128"/>
              </a:rPr>
              <a:t>synchrotron light Infrastructures</a:t>
            </a:r>
          </a:p>
        </p:txBody>
      </p:sp>
      <p:pic>
        <p:nvPicPr>
          <p:cNvPr id="15" name="Picture 4" descr="lnf_dafne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763588"/>
            <a:ext cx="40036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68300" y="692150"/>
            <a:ext cx="8423275" cy="5988050"/>
          </a:xfrm>
          <a:prstGeom prst="rect">
            <a:avLst/>
          </a:prstGeom>
          <a:noFill/>
          <a:ln w="28575" cmpd="sng">
            <a:solidFill>
              <a:srgbClr val="42DAD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73575" y="1149260"/>
            <a:ext cx="2622909" cy="1200329"/>
          </a:xfrm>
          <a:prstGeom prst="rect">
            <a:avLst/>
          </a:prstGeom>
          <a:solidFill>
            <a:srgbClr val="E4FFFA"/>
          </a:solidFill>
          <a:effectLst>
            <a:outerShdw blurRad="50800" dist="50800" dir="5400000" algn="ctr" rotWithShape="0">
              <a:srgbClr val="E2F8ED"/>
            </a:outerShdw>
          </a:effectLst>
        </p:spPr>
        <p:txBody>
          <a:bodyPr wrap="square" lIns="36000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sz="2400" b="1" i="1" baseline="30000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+</a:t>
            </a:r>
            <a:r>
              <a:rPr lang="en-US" sz="2400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 e</a:t>
            </a:r>
            <a:r>
              <a:rPr lang="en-US" sz="2400" b="1" i="1" baseline="30000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-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C</a:t>
            </a:r>
            <a:r>
              <a:rPr lang="en-US" sz="2400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 ≈ 97 m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sz="2000" b="1" i="1" baseline="-25000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CM</a:t>
            </a:r>
            <a:r>
              <a:rPr lang="en-US" sz="2400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 = 1.02 </a:t>
            </a:r>
            <a:r>
              <a:rPr lang="en-US" sz="2400" b="1" i="1" dirty="0" err="1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GeV</a:t>
            </a:r>
            <a:r>
              <a:rPr lang="en-US" sz="2400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 (</a:t>
            </a:r>
            <a:r>
              <a:rPr lang="en-US" sz="2400" b="1" i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  <a:endParaRPr lang="en-US" sz="2400" b="1" i="1" dirty="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1151910">
            <a:off x="5372200" y="4363037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13FFF"/>
                </a:solidFill>
                <a:latin typeface="Times" charset="0"/>
                <a:ea typeface="Times" charset="0"/>
                <a:cs typeface="Times" charset="0"/>
              </a:rPr>
              <a:t>FINUDA</a:t>
            </a:r>
            <a:endParaRPr lang="en-US" sz="1200" b="1" dirty="0">
              <a:solidFill>
                <a:srgbClr val="113FFF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7667" y="4406900"/>
            <a:ext cx="240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+mn-lt"/>
              </a:rPr>
              <a:t>Frascati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 National Laboratories (LNF)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9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84"/>
          <p:cNvGraphicFramePr>
            <a:graphicFrameLocks noGrp="1"/>
          </p:cNvGraphicFramePr>
          <p:nvPr/>
        </p:nvGraphicFramePr>
        <p:xfrm>
          <a:off x="5144275" y="690974"/>
          <a:ext cx="3687762" cy="4687036"/>
        </p:xfrm>
        <a:graphic>
          <a:graphicData uri="http://schemas.openxmlformats.org/drawingml/2006/table">
            <a:tbl>
              <a:tblPr/>
              <a:tblGrid>
                <a:gridCol w="1630362"/>
                <a:gridCol w="983029"/>
                <a:gridCol w="1074371"/>
              </a:tblGrid>
              <a:tr h="5391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F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native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DA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F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 </a:t>
                      </a:r>
                      <a:r>
                        <a:rPr kumimoji="0" lang="it-IT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Crab-Waist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Energy (MeV)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510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510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E9"/>
                    </a:solidFill>
                  </a:tcPr>
                </a:tc>
              </a:tr>
              <a:tr h="294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q</a:t>
                      </a:r>
                      <a:r>
                        <a:rPr kumimoji="0" lang="it-IT" altLang="en-US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cross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/2 (</a:t>
                      </a:r>
                      <a:r>
                        <a:rPr kumimoji="0" lang="it-IT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mrad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12.5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94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e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(mmxmrad)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0.34</a:t>
                      </a: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0.26</a:t>
                      </a: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94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b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* (cm)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160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26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94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s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x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* (mm)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0.70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0.26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94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F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Piwinski</a:t>
                      </a:r>
                      <a:endParaRPr kumimoji="0" lang="en-US" altLang="en-US" sz="1200" b="1" i="0" u="none" strike="noStrike" cap="none" normalizeH="0" baseline="-2500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0.6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1.9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AAFF"/>
                    </a:solidFill>
                  </a:tcPr>
                </a:tc>
              </a:tr>
              <a:tr h="294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b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* (cm)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1.80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0.85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8F9"/>
                    </a:solidFill>
                  </a:tcPr>
                </a:tc>
              </a:tr>
              <a:tr h="306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s</a:t>
                      </a:r>
                      <a:r>
                        <a:rPr kumimoji="0" lang="it-IT" altLang="en-US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* (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m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m) </a:t>
                      </a:r>
                      <a:r>
                        <a:rPr kumimoji="0" lang="it-IT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low</a:t>
                      </a:r>
                      <a:r>
                        <a:rPr kumimoji="0" lang="it-IT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it-IT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current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5.4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3.1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8F9"/>
                    </a:solidFill>
                  </a:tcPr>
                </a:tc>
              </a:tr>
              <a:tr h="294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Coupling, %</a:t>
                      </a: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0.5</a:t>
                      </a: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0.5</a:t>
                      </a: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4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Bunch spacing (ns)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2.7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2.7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4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bunch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(mA)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32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s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z </a:t>
                      </a: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(mm)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32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</a:t>
                      </a:r>
                      <a:r>
                        <a:rPr kumimoji="0" lang="it-IT" alt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rgbClr val="178039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bunch</a:t>
                      </a:r>
                      <a:endParaRPr kumimoji="0" lang="en-US" altLang="en-US" sz="1200" b="1" i="0" u="none" strike="noStrike" cap="none" normalizeH="0" baseline="-25000">
                        <a:ln>
                          <a:noFill/>
                        </a:ln>
                        <a:solidFill>
                          <a:srgbClr val="178039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110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110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40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 (cm</a:t>
                      </a:r>
                      <a:r>
                        <a:rPr kumimoji="0" lang="it-IT" alt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-2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</a:t>
                      </a:r>
                      <a:r>
                        <a:rPr kumimoji="0" lang="it-IT" alt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-1</a:t>
                      </a: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 x10</a:t>
                      </a:r>
                      <a:r>
                        <a:rPr kumimoji="0" lang="it-IT" alt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32</a:t>
                      </a:r>
                      <a:endParaRPr kumimoji="0" lang="en-US" altLang="en-US" sz="12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1.6</a:t>
                      </a:r>
                      <a:endParaRPr kumimoji="0" lang="en-US" altLang="en-US" sz="12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1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</a:t>
                      </a:r>
                      <a:endParaRPr kumimoji="0" lang="en-US" altLang="en-US" sz="12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8" marR="91428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F13"/>
                    </a:solidFill>
                  </a:tcPr>
                </a:tc>
              </a:tr>
            </a:tbl>
          </a:graphicData>
        </a:graphic>
      </p:graphicFrame>
      <p:sp>
        <p:nvSpPr>
          <p:cNvPr id="14400" name="Rectangle 176"/>
          <p:cNvSpPr>
            <a:spLocks noChangeArrowheads="1"/>
          </p:cNvSpPr>
          <p:nvPr/>
        </p:nvSpPr>
        <p:spPr bwMode="auto">
          <a:xfrm>
            <a:off x="2862269" y="9520"/>
            <a:ext cx="3464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it-IT" altLang="en-US" sz="3200" i="1" dirty="0" smtClean="0">
                <a:solidFill>
                  <a:srgbClr val="ED0B19"/>
                </a:solidFill>
                <a:latin typeface="+mj-lt"/>
              </a:rPr>
              <a:t>DA</a:t>
            </a:r>
            <a:r>
              <a:rPr lang="it-IT" altLang="en-US" sz="3200" i="1" dirty="0" smtClean="0">
                <a:solidFill>
                  <a:srgbClr val="ED0B19"/>
                </a:solidFill>
                <a:latin typeface="Symbol" charset="2"/>
                <a:ea typeface="Symbol" charset="2"/>
                <a:cs typeface="Symbol" charset="2"/>
                <a:sym typeface="Symbol" charset="2"/>
              </a:rPr>
              <a:t>F</a:t>
            </a:r>
            <a:r>
              <a:rPr lang="it-IT" altLang="en-US" sz="3200" i="1" dirty="0" smtClean="0">
                <a:solidFill>
                  <a:srgbClr val="ED0B19"/>
                </a:solidFill>
                <a:latin typeface="+mj-lt"/>
              </a:rPr>
              <a:t>NE </a:t>
            </a:r>
            <a:r>
              <a:rPr lang="it-IT" altLang="en-US" sz="3200" i="1" dirty="0" err="1">
                <a:solidFill>
                  <a:srgbClr val="ED0B19"/>
                </a:solidFill>
                <a:latin typeface="+mj-lt"/>
              </a:rPr>
              <a:t>p</a:t>
            </a:r>
            <a:r>
              <a:rPr lang="it-IT" altLang="en-US" sz="3200" i="1" dirty="0" err="1" smtClean="0">
                <a:solidFill>
                  <a:srgbClr val="ED0B19"/>
                </a:solidFill>
                <a:latin typeface="+mj-lt"/>
              </a:rPr>
              <a:t>arameters</a:t>
            </a:r>
            <a:endParaRPr lang="en-US" altLang="en-US" sz="3200" i="1" dirty="0" smtClean="0">
              <a:solidFill>
                <a:srgbClr val="ED0B19"/>
              </a:solidFill>
              <a:latin typeface="+mj-lt"/>
            </a:endParaRPr>
          </a:p>
        </p:txBody>
      </p:sp>
      <p:sp>
        <p:nvSpPr>
          <p:cNvPr id="10" name="Rectangle 131"/>
          <p:cNvSpPr>
            <a:spLocks noChangeArrowheads="1"/>
          </p:cNvSpPr>
          <p:nvPr/>
        </p:nvSpPr>
        <p:spPr bwMode="auto">
          <a:xfrm>
            <a:off x="5601478" y="5483125"/>
            <a:ext cx="2871014" cy="1228203"/>
          </a:xfrm>
          <a:prstGeom prst="rect">
            <a:avLst/>
          </a:prstGeom>
          <a:solidFill>
            <a:srgbClr val="CCFC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96838" indent="-96838">
              <a:lnSpc>
                <a:spcPct val="120000"/>
              </a:lnSpc>
              <a:buFontTx/>
              <a:buChar char="•"/>
              <a:defRPr/>
            </a:pPr>
            <a:endParaRPr lang="en-US" altLang="en-US" sz="1400" i="1" dirty="0" smtClean="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188390" y="661980"/>
            <a:ext cx="4203700" cy="2870200"/>
            <a:chOff x="2832" y="240"/>
            <a:chExt cx="2648" cy="1808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40"/>
              <a:ext cx="264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4128" y="240"/>
              <a:ext cx="384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4128" y="1776"/>
              <a:ext cx="384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881" y="1584"/>
              <a:ext cx="9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400">
                  <a:solidFill>
                    <a:srgbClr val="FEDE20"/>
                  </a:solidFill>
                </a:rPr>
                <a:t>FINUDA (DEAR)</a:t>
              </a:r>
              <a:endParaRPr lang="en-US" altLang="en-US">
                <a:latin typeface="Symbol" charset="2"/>
                <a:sym typeface="Symbol" charset="2"/>
              </a:endParaRP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4128" y="480"/>
              <a:ext cx="4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400">
                  <a:solidFill>
                    <a:srgbClr val="FEDE20"/>
                  </a:solidFill>
                </a:rPr>
                <a:t>KLOE</a:t>
              </a:r>
              <a:endParaRPr lang="en-US" altLang="en-US">
                <a:latin typeface="Symbol" charset="2"/>
                <a:sym typeface="Symbol" charset="2"/>
              </a:endParaRPr>
            </a:p>
          </p:txBody>
        </p:sp>
      </p:grp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48025" y="3528872"/>
            <a:ext cx="3544065" cy="276999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sz="1200" dirty="0" smtClean="0"/>
              <a:t>“</a:t>
            </a:r>
            <a:r>
              <a:rPr lang="it-IT" altLang="en-US" sz="1200" dirty="0" err="1" smtClean="0"/>
              <a:t>Proposal</a:t>
            </a:r>
            <a:r>
              <a:rPr lang="it-IT" altLang="en-US" sz="1200" dirty="0" smtClean="0"/>
              <a:t> for a </a:t>
            </a:r>
            <a:r>
              <a:rPr lang="it-IT" altLang="en-US" sz="1200" dirty="0" err="1" smtClean="0">
                <a:latin typeface="Symbol" charset="2"/>
              </a:rPr>
              <a:t>F</a:t>
            </a:r>
            <a:r>
              <a:rPr lang="it-IT" altLang="en-US" sz="1200" dirty="0" err="1" smtClean="0"/>
              <a:t>-factory</a:t>
            </a:r>
            <a:r>
              <a:rPr lang="it-IT" altLang="en-US" sz="1200" dirty="0" smtClean="0"/>
              <a:t>”, LNF-90/031 (IR),1990.</a:t>
            </a:r>
            <a:endParaRPr lang="it-IT" altLang="en-US" sz="1200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709148" y="5513202"/>
            <a:ext cx="262970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000090"/>
                </a:solidFill>
              </a:rPr>
              <a:t>Colliding beams have:</a:t>
            </a:r>
          </a:p>
          <a:p>
            <a:pPr lvl="1" eaLnBrk="1" hangingPunct="1"/>
            <a:r>
              <a:rPr lang="en-US" altLang="en-US" sz="1400" i="1" dirty="0">
                <a:solidFill>
                  <a:srgbClr val="000090"/>
                </a:solidFill>
              </a:rPr>
              <a:t>low E</a:t>
            </a:r>
          </a:p>
          <a:p>
            <a:pPr lvl="1" eaLnBrk="1" hangingPunct="1"/>
            <a:r>
              <a:rPr lang="en-US" altLang="en-US" sz="1400" i="1" dirty="0">
                <a:solidFill>
                  <a:srgbClr val="000090"/>
                </a:solidFill>
              </a:rPr>
              <a:t>high </a:t>
            </a:r>
            <a:r>
              <a:rPr lang="en-US" altLang="en-US" sz="1400" i="1" dirty="0" smtClean="0">
                <a:solidFill>
                  <a:srgbClr val="000090"/>
                </a:solidFill>
              </a:rPr>
              <a:t>currents</a:t>
            </a:r>
          </a:p>
          <a:p>
            <a:pPr lvl="1" eaLnBrk="1" hangingPunct="1"/>
            <a:r>
              <a:rPr lang="en-US" altLang="en-US" sz="1400" i="1" dirty="0" smtClean="0">
                <a:solidFill>
                  <a:srgbClr val="000090"/>
                </a:solidFill>
              </a:rPr>
              <a:t>short bunch spacing</a:t>
            </a:r>
            <a:endParaRPr lang="en-US" altLang="en-US" sz="1400" i="1" dirty="0">
              <a:solidFill>
                <a:srgbClr val="000090"/>
              </a:solidFill>
            </a:endParaRPr>
          </a:p>
          <a:p>
            <a:pPr lvl="1" eaLnBrk="1" hangingPunct="1"/>
            <a:r>
              <a:rPr lang="en-US" altLang="en-US" sz="1400" i="1" dirty="0">
                <a:solidFill>
                  <a:srgbClr val="000090"/>
                </a:solidFill>
              </a:rPr>
              <a:t>long damping time</a:t>
            </a:r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2" y="4067486"/>
            <a:ext cx="4175008" cy="2525884"/>
          </a:xfrm>
          <a:prstGeom prst="rect">
            <a:avLst/>
          </a:prstGeom>
          <a:noFill/>
          <a:ln w="28575">
            <a:solidFill>
              <a:srgbClr val="71EE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3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/>
          <p:cNvSpPr txBox="1">
            <a:spLocks noChangeArrowheads="1"/>
          </p:cNvSpPr>
          <p:nvPr/>
        </p:nvSpPr>
        <p:spPr bwMode="auto">
          <a:xfrm>
            <a:off x="688975" y="1524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i="1" dirty="0" err="1">
                <a:solidFill>
                  <a:srgbClr val="ED0B19"/>
                </a:solidFill>
              </a:rPr>
              <a:t>Luminosity</a:t>
            </a:r>
            <a:r>
              <a:rPr lang="it-IT" altLang="en-US" dirty="0">
                <a:solidFill>
                  <a:srgbClr val="ED0B19"/>
                </a:solidFill>
              </a:rPr>
              <a:t> </a:t>
            </a:r>
            <a:r>
              <a:rPr lang="it-IT" altLang="en-US" dirty="0" err="1">
                <a:solidFill>
                  <a:srgbClr val="ED0B19"/>
                </a:solidFill>
              </a:rPr>
              <a:t>at</a:t>
            </a:r>
            <a:r>
              <a:rPr lang="it-IT" altLang="en-US" dirty="0">
                <a:solidFill>
                  <a:srgbClr val="ED0B19"/>
                </a:solidFill>
              </a:rPr>
              <a:t> </a:t>
            </a:r>
            <a:r>
              <a:rPr lang="it-IT" altLang="en-US" dirty="0" smtClean="0">
                <a:solidFill>
                  <a:srgbClr val="ED0B19"/>
                </a:solidFill>
              </a:rPr>
              <a:t>DA</a:t>
            </a:r>
            <a:r>
              <a:rPr lang="it-IT" altLang="en-US" dirty="0" smtClean="0">
                <a:solidFill>
                  <a:srgbClr val="ED0B19"/>
                </a:solidFill>
                <a:latin typeface="Symbol" charset="2"/>
                <a:sym typeface="Symbol" charset="2"/>
              </a:rPr>
              <a:t>F</a:t>
            </a:r>
            <a:r>
              <a:rPr lang="it-IT" altLang="en-US" dirty="0" smtClean="0">
                <a:solidFill>
                  <a:srgbClr val="ED0B19"/>
                </a:solidFill>
              </a:rPr>
              <a:t>NE </a:t>
            </a:r>
            <a:r>
              <a:rPr lang="it-IT" altLang="en-US" dirty="0">
                <a:solidFill>
                  <a:srgbClr val="ED0B19"/>
                </a:solidFill>
              </a:rPr>
              <a:t>2001 </a:t>
            </a:r>
            <a:r>
              <a:rPr lang="it-IT" altLang="ja-JP" dirty="0">
                <a:solidFill>
                  <a:srgbClr val="ED0B19"/>
                </a:solidFill>
              </a:rPr>
              <a:t>÷</a:t>
            </a:r>
            <a:r>
              <a:rPr lang="it-IT" altLang="en-US" dirty="0">
                <a:solidFill>
                  <a:srgbClr val="ED0B19"/>
                </a:solidFill>
              </a:rPr>
              <a:t> 2009</a:t>
            </a:r>
            <a:endParaRPr lang="en-US" altLang="en-US" dirty="0">
              <a:solidFill>
                <a:srgbClr val="ED0B19"/>
              </a:solidFill>
            </a:endParaRPr>
          </a:p>
        </p:txBody>
      </p:sp>
      <p:pic>
        <p:nvPicPr>
          <p:cNvPr id="28674" name="Picture 16" descr="peak2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4978" r="5571" b="28627"/>
          <a:stretch>
            <a:fillRect/>
          </a:stretch>
        </p:blipFill>
        <p:spPr bwMode="auto">
          <a:xfrm>
            <a:off x="303213" y="846138"/>
            <a:ext cx="81534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AutoShape 58"/>
          <p:cNvSpPr>
            <a:spLocks noChangeArrowheads="1"/>
          </p:cNvSpPr>
          <p:nvPr/>
        </p:nvSpPr>
        <p:spPr bwMode="auto">
          <a:xfrm rot="10800000" flipV="1">
            <a:off x="7162800" y="2446338"/>
            <a:ext cx="1219200" cy="1219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FC4E"/>
          </a:solidFill>
          <a:ln w="9525">
            <a:solidFill>
              <a:srgbClr val="FFFC4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59"/>
          <p:cNvSpPr>
            <a:spLocks noChangeArrowheads="1"/>
          </p:cNvSpPr>
          <p:nvPr/>
        </p:nvSpPr>
        <p:spPr bwMode="auto">
          <a:xfrm>
            <a:off x="7391400" y="3132138"/>
            <a:ext cx="1676400" cy="523875"/>
          </a:xfrm>
          <a:prstGeom prst="rect">
            <a:avLst/>
          </a:prstGeom>
          <a:solidFill>
            <a:srgbClr val="FFFC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BC11A9"/>
                </a:solidFill>
              </a:rPr>
              <a:t>Crab-Waist </a:t>
            </a:r>
            <a:r>
              <a:rPr lang="en-US" altLang="en-US" sz="1400" b="1">
                <a:solidFill>
                  <a:srgbClr val="BC11A9"/>
                </a:solidFill>
              </a:rPr>
              <a:t>COLLISION SCHEME</a:t>
            </a:r>
            <a:endParaRPr lang="en-US" altLang="en-US" sz="1400">
              <a:solidFill>
                <a:srgbClr val="BC11A9"/>
              </a:solidFill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 rot="-5400000">
            <a:off x="7732713" y="1266825"/>
            <a:ext cx="2089150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>
                <a:solidFill>
                  <a:srgbClr val="FF0066"/>
                </a:solidFill>
              </a:rPr>
              <a:t>Design Goal</a:t>
            </a:r>
            <a:endParaRPr lang="en-US" altLang="en-US" sz="2400">
              <a:solidFill>
                <a:srgbClr val="FF0066"/>
              </a:solidFill>
            </a:endParaRPr>
          </a:p>
        </p:txBody>
      </p:sp>
      <p:sp>
        <p:nvSpPr>
          <p:cNvPr id="28678" name="Line 9"/>
          <p:cNvSpPr>
            <a:spLocks noChangeShapeType="1"/>
          </p:cNvSpPr>
          <p:nvPr/>
        </p:nvSpPr>
        <p:spPr bwMode="auto">
          <a:xfrm>
            <a:off x="8185150" y="1089025"/>
            <a:ext cx="35877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867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289479"/>
              </p:ext>
            </p:extLst>
          </p:nvPr>
        </p:nvGraphicFramePr>
        <p:xfrm>
          <a:off x="5907094" y="4827590"/>
          <a:ext cx="2706688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Image Document" r:id="rId5" imgW="6678202" imgH="4602822" progId="WangImage.Document">
                  <p:embed/>
                </p:oleObj>
              </mc:Choice>
              <mc:Fallback>
                <p:oleObj name="Image Document" r:id="rId5" imgW="6678202" imgH="4602822" progId="WangImag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7094" y="4827590"/>
                        <a:ext cx="2706688" cy="1863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TextBox 14"/>
          <p:cNvSpPr txBox="1">
            <a:spLocks noChangeArrowheads="1"/>
          </p:cNvSpPr>
          <p:nvPr/>
        </p:nvSpPr>
        <p:spPr bwMode="auto">
          <a:xfrm>
            <a:off x="6346832" y="6321427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SIDDHARTA</a:t>
            </a:r>
            <a:r>
              <a:rPr lang="en-US" altLang="en-US" sz="1800" b="1">
                <a:solidFill>
                  <a:srgbClr val="DB11FF"/>
                </a:solidFill>
              </a:rPr>
              <a:t> (</a:t>
            </a:r>
            <a:r>
              <a:rPr lang="en-US" altLang="en-US" sz="1800" b="1">
                <a:solidFill>
                  <a:srgbClr val="FFFF00"/>
                </a:solidFill>
              </a:rPr>
              <a:t>DEAR</a:t>
            </a:r>
            <a:r>
              <a:rPr lang="en-US" altLang="en-US" sz="1800" b="1">
                <a:solidFill>
                  <a:srgbClr val="DB11FF"/>
                </a:solidFill>
              </a:rPr>
              <a:t>)</a:t>
            </a: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79962"/>
            <a:ext cx="2819400" cy="1933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79962"/>
            <a:ext cx="2590800" cy="1903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363538" y="4829174"/>
            <a:ext cx="83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KLOE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2968625" y="6200774"/>
            <a:ext cx="1182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FINUDA</a:t>
            </a:r>
          </a:p>
        </p:txBody>
      </p:sp>
    </p:spTree>
    <p:extLst>
      <p:ext uri="{BB962C8B-B14F-4D97-AF65-F5344CB8AC3E}">
        <p14:creationId xmlns:p14="http://schemas.microsoft.com/office/powerpoint/2010/main" val="2537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8270" y="185742"/>
            <a:ext cx="886142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200" dirty="0" smtClean="0">
                <a:solidFill>
                  <a:srgbClr val="FF0000"/>
                </a:solidFill>
              </a:rPr>
              <a:t>Contributions to particle accelerator physics</a:t>
            </a:r>
            <a:endParaRPr lang="en-US" alt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73864" y="891463"/>
            <a:ext cx="7827173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40000"/>
              </a:spcBef>
            </a:pPr>
            <a:r>
              <a:rPr lang="it-IT" altLang="en-US" dirty="0" err="1">
                <a:solidFill>
                  <a:srgbClr val="0F2AAD"/>
                </a:solidFill>
                <a:latin typeface="+mn-lt"/>
              </a:rPr>
              <a:t>Ideas</a:t>
            </a:r>
            <a:r>
              <a:rPr lang="it-IT" altLang="en-US" dirty="0">
                <a:solidFill>
                  <a:srgbClr val="0F2AAD"/>
                </a:solidFill>
                <a:latin typeface="+mn-lt"/>
              </a:rPr>
              <a:t> </a:t>
            </a:r>
            <a:r>
              <a:rPr lang="it-IT" altLang="en-US" dirty="0" smtClean="0">
                <a:solidFill>
                  <a:srgbClr val="0F2AAD"/>
                </a:solidFill>
                <a:latin typeface="+mn-lt"/>
              </a:rPr>
              <a:t>and </a:t>
            </a:r>
            <a:r>
              <a:rPr lang="it-IT" altLang="en-US" dirty="0" err="1" smtClean="0">
                <a:solidFill>
                  <a:srgbClr val="0F2AAD"/>
                </a:solidFill>
                <a:latin typeface="+mn-lt"/>
              </a:rPr>
              <a:t>studies</a:t>
            </a:r>
            <a:r>
              <a:rPr lang="it-IT" altLang="en-US" dirty="0" smtClean="0">
                <a:solidFill>
                  <a:srgbClr val="0F2AAD"/>
                </a:solidFill>
                <a:latin typeface="+mn-lt"/>
              </a:rPr>
              <a:t> </a:t>
            </a:r>
            <a:r>
              <a:rPr lang="it-IT" altLang="en-US" dirty="0" err="1" smtClean="0">
                <a:solidFill>
                  <a:srgbClr val="0F2AAD"/>
                </a:solidFill>
                <a:latin typeface="+mn-lt"/>
              </a:rPr>
              <a:t>aimed</a:t>
            </a:r>
            <a:r>
              <a:rPr lang="it-IT" altLang="en-US" dirty="0" smtClean="0">
                <a:solidFill>
                  <a:srgbClr val="0F2AAD"/>
                </a:solidFill>
                <a:latin typeface="+mn-lt"/>
              </a:rPr>
              <a:t> </a:t>
            </a:r>
            <a:r>
              <a:rPr lang="it-IT" altLang="en-US" dirty="0" err="1">
                <a:solidFill>
                  <a:srgbClr val="0F2AAD"/>
                </a:solidFill>
                <a:latin typeface="+mn-lt"/>
              </a:rPr>
              <a:t>at</a:t>
            </a:r>
            <a:r>
              <a:rPr lang="it-IT" altLang="en-US" dirty="0">
                <a:solidFill>
                  <a:srgbClr val="0F2AAD"/>
                </a:solidFill>
                <a:latin typeface="+mn-lt"/>
              </a:rPr>
              <a:t> </a:t>
            </a:r>
            <a:r>
              <a:rPr lang="it-IT" altLang="en-US" dirty="0" err="1">
                <a:solidFill>
                  <a:srgbClr val="0F2AAD"/>
                </a:solidFill>
                <a:latin typeface="+mn-lt"/>
              </a:rPr>
              <a:t>improving</a:t>
            </a:r>
            <a:r>
              <a:rPr lang="it-IT" altLang="en-US" dirty="0">
                <a:solidFill>
                  <a:srgbClr val="0F2AAD"/>
                </a:solidFill>
                <a:latin typeface="+mn-lt"/>
              </a:rPr>
              <a:t> </a:t>
            </a:r>
            <a:r>
              <a:rPr lang="it-IT" altLang="en-US" dirty="0" err="1" smtClean="0">
                <a:solidFill>
                  <a:srgbClr val="0F2AAD"/>
                </a:solidFill>
                <a:latin typeface="+mn-lt"/>
              </a:rPr>
              <a:t>beam</a:t>
            </a:r>
            <a:r>
              <a:rPr lang="it-IT" altLang="en-US" dirty="0">
                <a:solidFill>
                  <a:srgbClr val="0F2AAD"/>
                </a:solidFill>
                <a:latin typeface="+mn-lt"/>
              </a:rPr>
              <a:t> </a:t>
            </a:r>
            <a:r>
              <a:rPr lang="it-IT" altLang="en-US" dirty="0" err="1" smtClean="0">
                <a:solidFill>
                  <a:srgbClr val="0F2AAD"/>
                </a:solidFill>
                <a:latin typeface="+mn-lt"/>
              </a:rPr>
              <a:t>dynamics</a:t>
            </a:r>
            <a:r>
              <a:rPr lang="it-IT" altLang="en-US" dirty="0" smtClean="0">
                <a:solidFill>
                  <a:srgbClr val="0F2AAD"/>
                </a:solidFill>
                <a:latin typeface="+mn-lt"/>
              </a:rPr>
              <a:t> and </a:t>
            </a:r>
            <a:r>
              <a:rPr lang="it-IT" altLang="en-US" dirty="0" err="1" smtClean="0">
                <a:solidFill>
                  <a:srgbClr val="0F2AAD"/>
                </a:solidFill>
                <a:latin typeface="+mn-lt"/>
              </a:rPr>
              <a:t>beam-beam</a:t>
            </a:r>
            <a:r>
              <a:rPr lang="it-IT" altLang="en-US" dirty="0" smtClean="0">
                <a:solidFill>
                  <a:srgbClr val="0F2AAD"/>
                </a:solidFill>
                <a:latin typeface="+mn-lt"/>
              </a:rPr>
              <a:t> performances:</a:t>
            </a: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Low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impedance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vacuum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chamber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components</a:t>
            </a:r>
            <a:endParaRPr lang="it-IT" altLang="en-US" sz="1600" dirty="0" smtClean="0">
              <a:solidFill>
                <a:srgbClr val="C00000"/>
              </a:solidFill>
              <a:latin typeface="+mn-lt"/>
            </a:endParaRP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innovative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bunch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by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bunch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feedback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systems</a:t>
            </a:r>
            <a:endParaRPr lang="it-IT" altLang="en-US" sz="1600" dirty="0" smtClean="0">
              <a:solidFill>
                <a:srgbClr val="C00000"/>
              </a:solidFill>
              <a:latin typeface="+mn-lt"/>
            </a:endParaRP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>
                <a:solidFill>
                  <a:srgbClr val="113FFF"/>
                </a:solidFill>
                <a:latin typeface="+mn-lt"/>
              </a:rPr>
              <a:t>s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hort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pulse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PS for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injection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kickers</a:t>
            </a:r>
            <a:endParaRPr lang="it-IT" altLang="en-US" sz="1600" dirty="0" smtClean="0">
              <a:solidFill>
                <a:srgbClr val="C00000"/>
              </a:solidFill>
              <a:latin typeface="+mn-lt"/>
            </a:endParaRP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non-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linearities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mitigation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in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magnet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fields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especially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in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wigglers</a:t>
            </a:r>
            <a:endParaRPr lang="it-IT" altLang="en-US" sz="1600" dirty="0" smtClean="0">
              <a:solidFill>
                <a:srgbClr val="C00000"/>
              </a:solidFill>
              <a:latin typeface="+mn-lt"/>
            </a:endParaRPr>
          </a:p>
          <a:p>
            <a:pPr marL="627063" indent="-214313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collisions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>
                <a:solidFill>
                  <a:srgbClr val="113FFF"/>
                </a:solidFill>
                <a:latin typeface="+mn-lt"/>
              </a:rPr>
              <a:t>with negative </a:t>
            </a:r>
            <a:r>
              <a:rPr lang="it-IT" altLang="en-US" sz="1600" dirty="0" err="1">
                <a:solidFill>
                  <a:srgbClr val="113FFF"/>
                </a:solidFill>
                <a:latin typeface="+mn-lt"/>
              </a:rPr>
              <a:t>momentum</a:t>
            </a:r>
            <a:r>
              <a:rPr lang="it-IT" altLang="en-US" sz="1600" dirty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compaction</a:t>
            </a:r>
            <a:endParaRPr lang="it-IT" altLang="en-US" sz="1600" dirty="0" smtClean="0">
              <a:solidFill>
                <a:srgbClr val="113FFF"/>
              </a:solidFill>
              <a:latin typeface="+mn-lt"/>
            </a:endParaRPr>
          </a:p>
          <a:p>
            <a:pPr marL="627063" indent="-214313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parasitic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crossing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compensation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by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current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carrying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wires</a:t>
            </a:r>
            <a:endParaRPr lang="it-IT" altLang="en-US" sz="1600" dirty="0" smtClean="0">
              <a:solidFill>
                <a:srgbClr val="113FFF"/>
              </a:solidFill>
              <a:latin typeface="+mn-lt"/>
            </a:endParaRPr>
          </a:p>
          <a:p>
            <a:pPr marL="627063" indent="-214313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collisions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>
                <a:solidFill>
                  <a:srgbClr val="113FFF"/>
                </a:solidFill>
                <a:latin typeface="+mn-lt"/>
              </a:rPr>
              <a:t>with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very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>
                <a:solidFill>
                  <a:srgbClr val="113FFF"/>
                </a:solidFill>
                <a:latin typeface="+mn-lt"/>
              </a:rPr>
              <a:t>high </a:t>
            </a:r>
            <a:r>
              <a:rPr lang="it-IT" altLang="en-US" sz="1600" dirty="0" err="1">
                <a:solidFill>
                  <a:srgbClr val="113FFF"/>
                </a:solidFill>
                <a:latin typeface="+mn-lt"/>
              </a:rPr>
              <a:t>crossing</a:t>
            </a:r>
            <a:r>
              <a:rPr lang="it-IT" altLang="en-US" sz="1600" dirty="0">
                <a:solidFill>
                  <a:srgbClr val="113FFF"/>
                </a:solidFill>
                <a:latin typeface="+mn-lt"/>
              </a:rPr>
              <a:t> </a:t>
            </a: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angle</a:t>
            </a:r>
            <a:endParaRPr lang="it-IT" altLang="en-US" sz="1600" dirty="0">
              <a:solidFill>
                <a:srgbClr val="113FFF"/>
              </a:solidFill>
              <a:latin typeface="+mn-lt"/>
            </a:endParaRPr>
          </a:p>
          <a:p>
            <a:pPr marL="627063" indent="-214313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smtClean="0">
                <a:solidFill>
                  <a:srgbClr val="113FFF"/>
                </a:solidFill>
                <a:latin typeface="+mn-lt"/>
              </a:rPr>
              <a:t>strong </a:t>
            </a:r>
            <a:r>
              <a:rPr lang="it-IT" altLang="en-US" sz="1600" dirty="0">
                <a:solidFill>
                  <a:srgbClr val="113FFF"/>
                </a:solidFill>
                <a:latin typeface="+mn-lt"/>
              </a:rPr>
              <a:t>RF </a:t>
            </a:r>
            <a:r>
              <a:rPr lang="it-IT" altLang="en-US" sz="1600" dirty="0" err="1" smtClean="0">
                <a:solidFill>
                  <a:srgbClr val="113FFF"/>
                </a:solidFill>
                <a:latin typeface="+mn-lt"/>
              </a:rPr>
              <a:t>focusing</a:t>
            </a:r>
            <a:endParaRPr lang="it-IT" altLang="en-US" sz="1600" dirty="0">
              <a:solidFill>
                <a:srgbClr val="113FFF"/>
              </a:solidFill>
              <a:latin typeface="+mn-lt"/>
            </a:endParaRPr>
          </a:p>
          <a:p>
            <a:pPr marL="627063" indent="-214313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b="1" dirty="0" err="1" smtClean="0">
                <a:solidFill>
                  <a:srgbClr val="FF0000"/>
                </a:solidFill>
                <a:latin typeface="+mn-lt"/>
              </a:rPr>
              <a:t>crab</a:t>
            </a:r>
            <a:r>
              <a:rPr lang="it-IT" altLang="en-US" sz="1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en-US" sz="1600" b="1" dirty="0" err="1">
                <a:solidFill>
                  <a:srgbClr val="FF0000"/>
                </a:solidFill>
                <a:latin typeface="+mn-lt"/>
              </a:rPr>
              <a:t>Waist</a:t>
            </a:r>
            <a:r>
              <a:rPr lang="it-IT" altLang="en-US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en-US" sz="1600" b="1" dirty="0" err="1" smtClean="0">
                <a:solidFill>
                  <a:srgbClr val="FF0000"/>
                </a:solidFill>
                <a:latin typeface="+mn-lt"/>
              </a:rPr>
              <a:t>collisions</a:t>
            </a:r>
            <a:endParaRPr lang="it-IT" altLang="en-US" sz="1600" b="1" dirty="0" smtClean="0">
              <a:solidFill>
                <a:srgbClr val="FF0000"/>
              </a:solidFill>
              <a:latin typeface="+mn-lt"/>
            </a:endParaRPr>
          </a:p>
          <a:p>
            <a:pPr marL="627063" indent="-214313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electrodes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for e-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cloud</a:t>
            </a:r>
            <a:r>
              <a:rPr lang="it-IT" altLang="en-US" sz="1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latin typeface="+mn-lt"/>
              </a:rPr>
              <a:t>compensation</a:t>
            </a:r>
            <a:endParaRPr lang="en-US" altLang="en-US" sz="1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72008" y="4935723"/>
            <a:ext cx="444341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it-IT" altLang="en-US" dirty="0" err="1" smtClean="0">
                <a:solidFill>
                  <a:srgbClr val="0F2AAD"/>
                </a:solidFill>
              </a:rPr>
              <a:t>Proposals</a:t>
            </a:r>
            <a:r>
              <a:rPr lang="it-IT" altLang="en-US" dirty="0" smtClean="0">
                <a:solidFill>
                  <a:srgbClr val="0F2AAD"/>
                </a:solidFill>
              </a:rPr>
              <a:t>:</a:t>
            </a:r>
          </a:p>
          <a:p>
            <a:pPr marL="541338" indent="-185738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it-IT" altLang="en-US" sz="1800" dirty="0" smtClean="0">
                <a:solidFill>
                  <a:srgbClr val="0000CC"/>
                </a:solidFill>
                <a:latin typeface="+mn-lt"/>
              </a:rPr>
              <a:t>DANAE (1.02 </a:t>
            </a:r>
            <a:r>
              <a:rPr lang="it-IT" altLang="en-US" sz="1800" dirty="0" err="1">
                <a:solidFill>
                  <a:srgbClr val="0000CC"/>
                </a:solidFill>
                <a:latin typeface="+mn-lt"/>
              </a:rPr>
              <a:t>GeV</a:t>
            </a:r>
            <a:r>
              <a:rPr lang="it-IT" altLang="en-US" sz="1800" dirty="0">
                <a:solidFill>
                  <a:srgbClr val="0000CC"/>
                </a:solidFill>
                <a:latin typeface="+mn-lt"/>
              </a:rPr>
              <a:t> ÷ </a:t>
            </a:r>
            <a:r>
              <a:rPr lang="it-IT" altLang="en-US" sz="1800" dirty="0" smtClean="0">
                <a:solidFill>
                  <a:srgbClr val="0000CC"/>
                </a:solidFill>
                <a:latin typeface="+mn-lt"/>
              </a:rPr>
              <a:t>2.4 </a:t>
            </a:r>
            <a:r>
              <a:rPr lang="it-IT" altLang="en-US" sz="1800" dirty="0" err="1">
                <a:solidFill>
                  <a:srgbClr val="0000CC"/>
                </a:solidFill>
                <a:latin typeface="+mn-lt"/>
              </a:rPr>
              <a:t>GeV</a:t>
            </a:r>
            <a:r>
              <a:rPr lang="it-IT" altLang="en-US" sz="1800" dirty="0" smtClean="0">
                <a:solidFill>
                  <a:srgbClr val="0000CC"/>
                </a:solidFill>
                <a:latin typeface="+mn-lt"/>
              </a:rPr>
              <a:t>) </a:t>
            </a:r>
          </a:p>
          <a:p>
            <a:pPr marL="541338" indent="-185738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it-IT" altLang="en-US" sz="1800" dirty="0" err="1" smtClean="0">
                <a:solidFill>
                  <a:srgbClr val="0000CC"/>
                </a:solidFill>
                <a:latin typeface="+mn-lt"/>
              </a:rPr>
              <a:t>Bunch</a:t>
            </a:r>
            <a:r>
              <a:rPr lang="it-IT" altLang="en-US" sz="1800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it-IT" altLang="en-US" sz="1800" dirty="0" err="1">
                <a:solidFill>
                  <a:srgbClr val="0000CC"/>
                </a:solidFill>
                <a:latin typeface="+mn-lt"/>
              </a:rPr>
              <a:t>lenght</a:t>
            </a:r>
            <a:r>
              <a:rPr lang="it-IT" altLang="en-US" sz="1800" dirty="0">
                <a:solidFill>
                  <a:srgbClr val="0000CC"/>
                </a:solidFill>
                <a:latin typeface="+mn-lt"/>
              </a:rPr>
              <a:t> </a:t>
            </a:r>
            <a:r>
              <a:rPr lang="it-IT" altLang="en-US" sz="1800" dirty="0" err="1">
                <a:solidFill>
                  <a:srgbClr val="0000CC"/>
                </a:solidFill>
                <a:latin typeface="+mn-lt"/>
              </a:rPr>
              <a:t>modulation</a:t>
            </a:r>
            <a:r>
              <a:rPr lang="it-IT" altLang="en-US" sz="1800" dirty="0">
                <a:solidFill>
                  <a:srgbClr val="0000CC"/>
                </a:solidFill>
                <a:latin typeface="+mn-lt"/>
              </a:rPr>
              <a:t> </a:t>
            </a:r>
            <a:r>
              <a:rPr lang="it-IT" altLang="en-US" sz="1800" dirty="0" err="1" smtClean="0">
                <a:solidFill>
                  <a:srgbClr val="0000CC"/>
                </a:solidFill>
                <a:latin typeface="+mn-lt"/>
              </a:rPr>
              <a:t>experiment</a:t>
            </a:r>
            <a:endParaRPr lang="it-IT" altLang="en-US" sz="1800" dirty="0">
              <a:solidFill>
                <a:srgbClr val="006600"/>
              </a:solidFill>
              <a:latin typeface="+mn-lt"/>
            </a:endParaRPr>
          </a:p>
          <a:p>
            <a:pPr marL="541338" indent="-185738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it-IT" altLang="en-US" sz="1800" dirty="0" smtClean="0">
                <a:solidFill>
                  <a:srgbClr val="0000CC"/>
                </a:solidFill>
                <a:latin typeface="+mn-lt"/>
              </a:rPr>
              <a:t>DAFNE-VE</a:t>
            </a:r>
            <a:r>
              <a:rPr lang="it-IT" altLang="en-US" sz="1800" b="1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it-IT" altLang="en-US" sz="1800" dirty="0" smtClean="0">
                <a:solidFill>
                  <a:srgbClr val="0000CC"/>
                </a:solidFill>
                <a:latin typeface="+mn-lt"/>
              </a:rPr>
              <a:t>(0.6 </a:t>
            </a:r>
            <a:r>
              <a:rPr lang="it-IT" altLang="en-US" sz="1800" dirty="0" err="1" smtClean="0">
                <a:solidFill>
                  <a:srgbClr val="0000CC"/>
                </a:solidFill>
                <a:latin typeface="+mn-lt"/>
              </a:rPr>
              <a:t>GeV</a:t>
            </a:r>
            <a:r>
              <a:rPr lang="it-IT" altLang="en-US" sz="1800" dirty="0" smtClean="0">
                <a:solidFill>
                  <a:srgbClr val="0000CC"/>
                </a:solidFill>
                <a:latin typeface="+mn-lt"/>
              </a:rPr>
              <a:t> ÷ 3 </a:t>
            </a:r>
            <a:r>
              <a:rPr lang="it-IT" altLang="en-US" sz="1800" dirty="0" err="1" smtClean="0">
                <a:solidFill>
                  <a:srgbClr val="0000CC"/>
                </a:solidFill>
                <a:latin typeface="+mn-lt"/>
              </a:rPr>
              <a:t>GeV</a:t>
            </a:r>
            <a:r>
              <a:rPr lang="it-IT" altLang="en-US" sz="1800" dirty="0" smtClean="0">
                <a:solidFill>
                  <a:srgbClr val="0000CC"/>
                </a:solidFill>
                <a:latin typeface="+mn-lt"/>
              </a:rPr>
              <a:t> with CW)</a:t>
            </a:r>
            <a:endParaRPr lang="en-US" altLang="en-US" sz="1800" dirty="0">
              <a:solidFill>
                <a:srgbClr val="00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06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3902" y="600077"/>
            <a:ext cx="886142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200" dirty="0" smtClean="0">
                <a:solidFill>
                  <a:srgbClr val="FF0000"/>
                </a:solidFill>
              </a:rPr>
              <a:t>DA</a:t>
            </a:r>
            <a:r>
              <a:rPr lang="en-US" altLang="en-US" sz="32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en-US" sz="3200" dirty="0" smtClean="0">
                <a:solidFill>
                  <a:srgbClr val="FF0000"/>
                </a:solidFill>
              </a:rPr>
              <a:t>NE </a:t>
            </a:r>
            <a:r>
              <a:rPr lang="en-US" altLang="en-US" sz="3200" dirty="0">
                <a:solidFill>
                  <a:srgbClr val="FF0000"/>
                </a:solidFill>
              </a:rPr>
              <a:t>a</a:t>
            </a:r>
            <a:r>
              <a:rPr lang="en-US" altLang="en-US" sz="3200" dirty="0" smtClean="0">
                <a:solidFill>
                  <a:srgbClr val="FF0000"/>
                </a:solidFill>
              </a:rPr>
              <a:t>chievements</a:t>
            </a:r>
            <a:endParaRPr lang="en-US" alt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02479" y="1635671"/>
            <a:ext cx="7484272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ea typeface="Arial" charset="0"/>
                <a:cs typeface="Arial" charset="0"/>
              </a:rPr>
              <a:t>luminosity achieved at DA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ea typeface="Arial" charset="0"/>
                <a:cs typeface="Arial" charset="0"/>
              </a:rPr>
              <a:t>NE is by two orders of magnitude higher than the one obtained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at other colliders operating in the same energy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range</a:t>
            </a:r>
            <a:endParaRPr lang="en-US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smtClean="0">
                <a:solidFill>
                  <a:srgbClr val="113FFF"/>
                </a:solidFill>
                <a:ea typeface="Arial" charset="0"/>
                <a:cs typeface="Arial" charset="0"/>
              </a:rPr>
              <a:t>Impedance budget is a </a:t>
            </a:r>
            <a:r>
              <a:rPr lang="it-IT" altLang="en-US" sz="1600" dirty="0" err="1" smtClean="0">
                <a:solidFill>
                  <a:srgbClr val="113FFF"/>
                </a:solidFill>
                <a:ea typeface="Arial" charset="0"/>
                <a:cs typeface="Arial" charset="0"/>
              </a:rPr>
              <a:t>factor</a:t>
            </a:r>
            <a:r>
              <a:rPr lang="it-IT" altLang="en-US" sz="1600" dirty="0" smtClean="0">
                <a:solidFill>
                  <a:srgbClr val="113FFF"/>
                </a:solidFill>
                <a:ea typeface="Arial" charset="0"/>
                <a:cs typeface="Arial" charset="0"/>
              </a:rPr>
              <a:t> 80 </a:t>
            </a:r>
            <a:r>
              <a:rPr lang="it-IT" altLang="en-US" sz="1600" dirty="0" err="1" smtClean="0">
                <a:solidFill>
                  <a:srgbClr val="113FFF"/>
                </a:solidFill>
                <a:ea typeface="Arial" charset="0"/>
                <a:cs typeface="Arial" charset="0"/>
              </a:rPr>
              <a:t>lower</a:t>
            </a:r>
            <a:r>
              <a:rPr lang="it-IT" altLang="en-US" sz="1600" dirty="0" smtClean="0">
                <a:solidFill>
                  <a:srgbClr val="113FFF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113FFF"/>
                </a:solidFill>
                <a:ea typeface="Arial" charset="0"/>
                <a:cs typeface="Arial" charset="0"/>
              </a:rPr>
              <a:t>than</a:t>
            </a:r>
            <a:r>
              <a:rPr lang="it-IT" altLang="en-US" sz="1600" dirty="0" smtClean="0">
                <a:solidFill>
                  <a:srgbClr val="113FFF"/>
                </a:solidFill>
                <a:ea typeface="Arial" charset="0"/>
                <a:cs typeface="Arial" charset="0"/>
              </a:rPr>
              <a:t> in </a:t>
            </a:r>
            <a:r>
              <a:rPr lang="it-IT" altLang="en-US" sz="1600" dirty="0" err="1" smtClean="0">
                <a:solidFill>
                  <a:srgbClr val="113FFF"/>
                </a:solidFill>
                <a:ea typeface="Arial" charset="0"/>
                <a:cs typeface="Arial" charset="0"/>
              </a:rPr>
              <a:t>similar</a:t>
            </a:r>
            <a:r>
              <a:rPr lang="it-IT" altLang="en-US" sz="1600" dirty="0" smtClean="0">
                <a:solidFill>
                  <a:srgbClr val="113FFF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113FFF"/>
                </a:solidFill>
                <a:ea typeface="Arial" charset="0"/>
                <a:cs typeface="Arial" charset="0"/>
              </a:rPr>
              <a:t>storage</a:t>
            </a:r>
            <a:r>
              <a:rPr lang="it-IT" altLang="en-US" sz="1600" dirty="0" smtClean="0">
                <a:solidFill>
                  <a:srgbClr val="113FFF"/>
                </a:solidFill>
                <a:ea typeface="Arial" charset="0"/>
                <a:cs typeface="Arial" charset="0"/>
              </a:rPr>
              <a:t> ring (EPA)  </a:t>
            </a: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Collisions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with negative </a:t>
            </a:r>
            <a:r>
              <a:rPr lang="it-IT" altLang="en-US" sz="1600" dirty="0" err="1">
                <a:solidFill>
                  <a:srgbClr val="AC43C4"/>
                </a:solidFill>
                <a:ea typeface="Arial" charset="0"/>
                <a:cs typeface="Arial" charset="0"/>
              </a:rPr>
              <a:t>momentum</a:t>
            </a:r>
            <a:r>
              <a:rPr lang="it-IT" altLang="en-US" sz="1600" dirty="0">
                <a:solidFill>
                  <a:srgbClr val="AC43C4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compaction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gave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a 25% gain in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terms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of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specific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luminosity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at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low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current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without</a:t>
            </a:r>
            <a:r>
              <a:rPr lang="it-IT" altLang="en-US" sz="1600" dirty="0" smtClean="0">
                <a:solidFill>
                  <a:srgbClr val="AC43C4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AC43C4"/>
                </a:solidFill>
                <a:ea typeface="Arial" charset="0"/>
                <a:cs typeface="Arial" charset="0"/>
              </a:rPr>
              <a:t>sextupoles</a:t>
            </a:r>
            <a:endParaRPr lang="it-IT" altLang="en-US" sz="1600" dirty="0" smtClean="0">
              <a:solidFill>
                <a:srgbClr val="AC43C4"/>
              </a:solidFill>
              <a:ea typeface="Arial" charset="0"/>
              <a:cs typeface="Arial" charset="0"/>
            </a:endParaRP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Longitudinal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feedback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kicker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designed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for DAFNE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has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been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adopted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at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: </a:t>
            </a:r>
            <a:r>
              <a:rPr lang="en-US" altLang="it-IT" sz="1600" dirty="0">
                <a:solidFill>
                  <a:srgbClr val="C00000"/>
                </a:solidFill>
                <a:ea typeface="Arial" charset="0"/>
                <a:cs typeface="Arial" charset="0"/>
              </a:rPr>
              <a:t>KEKB, BESSYII, PLS, SLS, HLS, ELETTRA, KEK Photon Factory, </a:t>
            </a:r>
            <a:r>
              <a:rPr lang="en-US" altLang="it-IT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PEP II </a:t>
            </a:r>
            <a:r>
              <a:rPr lang="is-IS" altLang="it-IT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…</a:t>
            </a:r>
            <a:endParaRPr lang="it-IT" altLang="en-US" sz="1600" dirty="0" smtClean="0">
              <a:solidFill>
                <a:srgbClr val="C00000"/>
              </a:solidFill>
              <a:ea typeface="Arial" charset="0"/>
              <a:cs typeface="Arial" charset="0"/>
            </a:endParaRP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Maximum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current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stored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in the DAFNE electron ring, 2.45 A,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is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the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higher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ever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achieved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in the </a:t>
            </a:r>
            <a:r>
              <a:rPr lang="it-IT" altLang="en-US" sz="1600" dirty="0" smtClean="0">
                <a:solidFill>
                  <a:srgbClr val="C00000"/>
                </a:solidFill>
                <a:ea typeface="Arial" charset="0"/>
                <a:cs typeface="Arial" charset="0"/>
              </a:rPr>
              <a:t>world</a:t>
            </a: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D932B"/>
                </a:solidFill>
                <a:ea typeface="Arial" charset="0"/>
                <a:cs typeface="Arial" charset="0"/>
              </a:rPr>
              <a:t>DA</a:t>
            </a:r>
            <a:r>
              <a:rPr lang="en-US" sz="1600" dirty="0" smtClean="0">
                <a:solidFill>
                  <a:srgbClr val="0D932B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1600" dirty="0" smtClean="0">
                <a:solidFill>
                  <a:srgbClr val="0D932B"/>
                </a:solidFill>
                <a:ea typeface="Arial" charset="0"/>
                <a:cs typeface="Arial" charset="0"/>
              </a:rPr>
              <a:t>NE </a:t>
            </a:r>
            <a:r>
              <a:rPr lang="en-US" sz="1600" dirty="0" smtClean="0">
                <a:solidFill>
                  <a:srgbClr val="0D932B"/>
                </a:solidFill>
                <a:ea typeface="Arial" charset="0"/>
                <a:cs typeface="Arial" charset="0"/>
              </a:rPr>
              <a:t>is the only collider operating routinely with, and thanks to the electrodes for e-Cloud </a:t>
            </a:r>
            <a:r>
              <a:rPr lang="en-US" sz="1600" dirty="0" smtClean="0">
                <a:solidFill>
                  <a:srgbClr val="0D932B"/>
                </a:solidFill>
                <a:ea typeface="Arial" charset="0"/>
                <a:cs typeface="Arial" charset="0"/>
              </a:rPr>
              <a:t>mitigation</a:t>
            </a:r>
            <a:endParaRPr lang="it-IT" altLang="en-US" sz="1600" dirty="0">
              <a:solidFill>
                <a:srgbClr val="0D932B"/>
              </a:solidFill>
              <a:ea typeface="Arial" charset="0"/>
              <a:cs typeface="Arial" charset="0"/>
            </a:endParaRPr>
          </a:p>
          <a:p>
            <a:pPr marL="541338" indent="-128588"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it-IT" altLang="en-US" sz="1600" i="1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Crab-Waist</a:t>
            </a:r>
            <a:r>
              <a:rPr lang="it-IT" altLang="en-US" sz="1600" i="1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i="1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collision</a:t>
            </a:r>
            <a:r>
              <a:rPr lang="it-IT" altLang="en-US" sz="1600" i="1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i="1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scheme</a:t>
            </a:r>
            <a:r>
              <a:rPr lang="it-IT" altLang="en-US" sz="1600" i="1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i="1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has</a:t>
            </a:r>
            <a:r>
              <a:rPr lang="it-IT" altLang="en-US" sz="1600" i="1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</a:t>
            </a:r>
            <a:r>
              <a:rPr lang="it-IT" altLang="en-US" sz="1600" i="1" dirty="0" err="1" smtClean="0">
                <a:solidFill>
                  <a:srgbClr val="C00000"/>
                </a:solidFill>
                <a:ea typeface="Arial" charset="0"/>
                <a:cs typeface="Arial" charset="0"/>
              </a:rPr>
              <a:t>become</a:t>
            </a:r>
            <a:r>
              <a:rPr lang="it-IT" altLang="en-US" sz="1600" i="1" dirty="0" smtClean="0">
                <a:solidFill>
                  <a:srgbClr val="C00000"/>
                </a:solidFill>
                <a:ea typeface="Arial" charset="0"/>
                <a:cs typeface="Arial" charset="0"/>
              </a:rPr>
              <a:t> a </a:t>
            </a:r>
            <a:r>
              <a:rPr lang="en-US" sz="1600" i="1" dirty="0">
                <a:solidFill>
                  <a:srgbClr val="C00000"/>
                </a:solidFill>
              </a:rPr>
              <a:t>basic design concept for </a:t>
            </a:r>
            <a:r>
              <a:rPr lang="en-US" sz="1600" i="1" dirty="0" smtClean="0">
                <a:solidFill>
                  <a:srgbClr val="C00000"/>
                </a:solidFill>
              </a:rPr>
              <a:t>future </a:t>
            </a:r>
            <a:r>
              <a:rPr lang="en-US" sz="1600" i="1" dirty="0">
                <a:solidFill>
                  <a:srgbClr val="C00000"/>
                </a:solidFill>
              </a:rPr>
              <a:t>new </a:t>
            </a:r>
            <a:r>
              <a:rPr lang="en-US" sz="1600" i="1" dirty="0" smtClean="0">
                <a:solidFill>
                  <a:srgbClr val="C00000"/>
                </a:solidFill>
              </a:rPr>
              <a:t>projects</a:t>
            </a:r>
            <a:endParaRPr lang="en-US" altLang="en-US" sz="1600" i="1" dirty="0">
              <a:solidFill>
                <a:srgbClr val="C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7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609600" y="3886200"/>
            <a:ext cx="8001000" cy="2057400"/>
            <a:chOff x="672" y="2880"/>
            <a:chExt cx="5040" cy="1296"/>
          </a:xfrm>
        </p:grpSpPr>
        <p:pic>
          <p:nvPicPr>
            <p:cNvPr id="23571" name="Picture 3" descr="IMGP046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880"/>
              <a:ext cx="1727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2" name="Picture 4" descr="IMGP046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" y="2881"/>
              <a:ext cx="1727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3" name="Picture 5" descr="IMGP04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880"/>
              <a:ext cx="1727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5" name="Group 6"/>
          <p:cNvGrpSpPr>
            <a:grpSpLocks/>
          </p:cNvGrpSpPr>
          <p:nvPr/>
        </p:nvGrpSpPr>
        <p:grpSpPr bwMode="auto">
          <a:xfrm>
            <a:off x="609600" y="1111250"/>
            <a:ext cx="7999413" cy="2055813"/>
            <a:chOff x="672" y="1008"/>
            <a:chExt cx="5039" cy="1295"/>
          </a:xfrm>
        </p:grpSpPr>
        <p:pic>
          <p:nvPicPr>
            <p:cNvPr id="23568" name="Picture 7" descr="IMGP04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008"/>
              <a:ext cx="1727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9" name="Picture 8" descr="IMGP046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008"/>
              <a:ext cx="1727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0" name="Picture 9" descr="IMGP047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008"/>
              <a:ext cx="1727" cy="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1195388" y="3276600"/>
            <a:ext cx="1271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RF CAVITY</a:t>
            </a:r>
            <a:endParaRPr lang="en-US" altLang="it-IT" sz="1800">
              <a:solidFill>
                <a:srgbClr val="006600"/>
              </a:solidFill>
            </a:endParaRP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3852863" y="3244850"/>
            <a:ext cx="1787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LONGITUDINAL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KICKER</a:t>
            </a:r>
            <a:endParaRPr lang="en-US" altLang="it-IT" sz="1800">
              <a:solidFill>
                <a:srgbClr val="006600"/>
              </a:solidFill>
            </a:endParaRPr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6543675" y="324485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TRANSVERSE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KICKER</a:t>
            </a:r>
            <a:endParaRPr lang="en-US" altLang="it-IT" sz="1800">
              <a:solidFill>
                <a:srgbClr val="006600"/>
              </a:solidFill>
            </a:endParaRPr>
          </a:p>
        </p:txBody>
      </p:sp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1214438" y="5988050"/>
            <a:ext cx="1284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INJECTION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KICKER</a:t>
            </a:r>
            <a:endParaRPr lang="en-US" altLang="it-IT" sz="1800">
              <a:solidFill>
                <a:srgbClr val="006600"/>
              </a:solidFill>
            </a:endParaRPr>
          </a:p>
        </p:txBody>
      </p:sp>
      <p:sp>
        <p:nvSpPr>
          <p:cNvPr id="23560" name="Text Box 14"/>
          <p:cNvSpPr txBox="1">
            <a:spLocks noChangeArrowheads="1"/>
          </p:cNvSpPr>
          <p:nvPr/>
        </p:nvSpPr>
        <p:spPr bwMode="auto">
          <a:xfrm>
            <a:off x="3533775" y="5988050"/>
            <a:ext cx="2093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WALL CURRENT &amp;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DCCT MONITOR</a:t>
            </a:r>
            <a:endParaRPr lang="en-US" altLang="it-IT" sz="1800">
              <a:solidFill>
                <a:srgbClr val="006600"/>
              </a:solidFill>
            </a:endParaRPr>
          </a:p>
        </p:txBody>
      </p:sp>
      <p:sp>
        <p:nvSpPr>
          <p:cNvPr id="23561" name="Text Box 15"/>
          <p:cNvSpPr txBox="1">
            <a:spLocks noChangeArrowheads="1"/>
          </p:cNvSpPr>
          <p:nvPr/>
        </p:nvSpPr>
        <p:spPr bwMode="auto">
          <a:xfrm>
            <a:off x="6529388" y="5943600"/>
            <a:ext cx="1284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 SHIELDED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6600"/>
                </a:solidFill>
              </a:rPr>
              <a:t>BELLOWS</a:t>
            </a:r>
            <a:endParaRPr lang="en-US" altLang="it-IT" sz="1800">
              <a:solidFill>
                <a:srgbClr val="006600"/>
              </a:solidFill>
            </a:endParaRPr>
          </a:p>
        </p:txBody>
      </p:sp>
      <p:sp>
        <p:nvSpPr>
          <p:cNvPr id="23562" name="Rectangle 16"/>
          <p:cNvSpPr>
            <a:spLocks noChangeArrowheads="1"/>
          </p:cNvSpPr>
          <p:nvPr/>
        </p:nvSpPr>
        <p:spPr bwMode="auto">
          <a:xfrm>
            <a:off x="3352800" y="1066800"/>
            <a:ext cx="762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3563" name="Rectangle 17"/>
          <p:cNvSpPr>
            <a:spLocks noChangeArrowheads="1"/>
          </p:cNvSpPr>
          <p:nvPr/>
        </p:nvSpPr>
        <p:spPr bwMode="auto">
          <a:xfrm>
            <a:off x="3276600" y="3810000"/>
            <a:ext cx="762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3564" name="Rectangle 18"/>
          <p:cNvSpPr>
            <a:spLocks noChangeArrowheads="1"/>
          </p:cNvSpPr>
          <p:nvPr/>
        </p:nvSpPr>
        <p:spPr bwMode="auto">
          <a:xfrm>
            <a:off x="6096000" y="990600"/>
            <a:ext cx="762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3565" name="Rectangle 19"/>
          <p:cNvSpPr>
            <a:spLocks noChangeArrowheads="1"/>
          </p:cNvSpPr>
          <p:nvPr/>
        </p:nvSpPr>
        <p:spPr bwMode="auto">
          <a:xfrm>
            <a:off x="5867400" y="3810000"/>
            <a:ext cx="762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3566" name="Text Box 20"/>
          <p:cNvSpPr txBox="1">
            <a:spLocks noChangeArrowheads="1"/>
          </p:cNvSpPr>
          <p:nvPr/>
        </p:nvSpPr>
        <p:spPr bwMode="auto">
          <a:xfrm>
            <a:off x="1736725" y="341313"/>
            <a:ext cx="16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3567" name="Text Box 21"/>
          <p:cNvSpPr txBox="1">
            <a:spLocks noChangeArrowheads="1"/>
          </p:cNvSpPr>
          <p:nvPr/>
        </p:nvSpPr>
        <p:spPr bwMode="auto">
          <a:xfrm>
            <a:off x="0" y="228600"/>
            <a:ext cx="894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0900C6"/>
                </a:solidFill>
              </a:rPr>
              <a:t>HOM Damped Vacuum Chamber Elements</a:t>
            </a:r>
            <a:endParaRPr lang="en-US" altLang="it-IT" sz="3600">
              <a:solidFill>
                <a:srgbClr val="0900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3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Milardi, Particle Accelerator Lectures, May 2016, La Sapienza, Roma</a:t>
            </a:r>
            <a:endParaRPr lang="en-US"/>
          </a:p>
        </p:txBody>
      </p:sp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932363" y="0"/>
            <a:ext cx="36423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  <a:ea typeface="Arial" charset="0"/>
                <a:cs typeface="Arial" charset="0"/>
              </a:rPr>
              <a:t>e-Cloud </a:t>
            </a:r>
            <a:r>
              <a:rPr lang="en-US" altLang="en-US" sz="32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at </a:t>
            </a:r>
            <a:r>
              <a:rPr lang="en-US" altLang="en-US" sz="3200" dirty="0">
                <a:solidFill>
                  <a:srgbClr val="FF0000"/>
                </a:solidFill>
                <a:ea typeface="Arial" charset="0"/>
                <a:cs typeface="Arial" charset="0"/>
              </a:rPr>
              <a:t>DA</a:t>
            </a:r>
            <a:r>
              <a:rPr lang="en-US" altLang="en-US" sz="32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altLang="en-US" sz="3200" dirty="0">
                <a:solidFill>
                  <a:srgbClr val="FF0000"/>
                </a:solidFill>
                <a:ea typeface="Arial" charset="0"/>
                <a:cs typeface="Arial" charset="0"/>
              </a:rPr>
              <a:t>NE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8" r="2744" b="2861"/>
          <a:stretch>
            <a:fillRect/>
          </a:stretch>
        </p:blipFill>
        <p:spPr bwMode="auto">
          <a:xfrm>
            <a:off x="2916238" y="2276475"/>
            <a:ext cx="27892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/>
          <a:stretch>
            <a:fillRect/>
          </a:stretch>
        </p:blipFill>
        <p:spPr bwMode="auto">
          <a:xfrm>
            <a:off x="6011863" y="3357563"/>
            <a:ext cx="271303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9"/>
          <p:cNvSpPr>
            <a:spLocks noChangeArrowheads="1"/>
          </p:cNvSpPr>
          <p:nvPr/>
        </p:nvSpPr>
        <p:spPr bwMode="auto">
          <a:xfrm>
            <a:off x="2843213" y="1989138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>
                <a:latin typeface="Calibri" charset="0"/>
              </a:rPr>
              <a:t>larger positive tune shift</a:t>
            </a:r>
            <a:r>
              <a:rPr lang="en-US" altLang="en-US" sz="1400">
                <a:latin typeface="Calibri" charset="0"/>
              </a:rPr>
              <a:t> </a:t>
            </a:r>
          </a:p>
        </p:txBody>
      </p:sp>
      <p:sp>
        <p:nvSpPr>
          <p:cNvPr id="7" name="Rettangolo 13"/>
          <p:cNvSpPr>
            <a:spLocks noChangeArrowheads="1"/>
          </p:cNvSpPr>
          <p:nvPr/>
        </p:nvSpPr>
        <p:spPr bwMode="auto">
          <a:xfrm>
            <a:off x="5846763" y="2781300"/>
            <a:ext cx="33337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>
                <a:latin typeface="Calibri" charset="0"/>
              </a:rPr>
              <a:t>Very </a:t>
            </a:r>
            <a:r>
              <a:rPr lang="en-US" altLang="en-US" sz="1400" b="1">
                <a:latin typeface="Calibri" charset="0"/>
              </a:rPr>
              <a:t>fast horizontal instability</a:t>
            </a:r>
            <a:r>
              <a:rPr lang="en-US" altLang="en-US" sz="1400">
                <a:latin typeface="Calibri" charset="0"/>
              </a:rPr>
              <a:t> not explainable by parasitic HOMs</a:t>
            </a:r>
          </a:p>
        </p:txBody>
      </p:sp>
      <p:sp>
        <p:nvSpPr>
          <p:cNvPr id="8" name="Rettangolo 14"/>
          <p:cNvSpPr>
            <a:spLocks noChangeArrowheads="1"/>
          </p:cNvSpPr>
          <p:nvPr/>
        </p:nvSpPr>
        <p:spPr bwMode="auto">
          <a:xfrm>
            <a:off x="0" y="1989138"/>
            <a:ext cx="2770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 b="1">
                <a:latin typeface="Calibri" charset="0"/>
              </a:rPr>
              <a:t>anomalous vacuum pressure rise</a:t>
            </a:r>
            <a:endParaRPr lang="en-US" altLang="en-US" sz="1400"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16975" r="5836" b="2312"/>
          <a:stretch>
            <a:fillRect/>
          </a:stretch>
        </p:blipFill>
        <p:spPr bwMode="auto">
          <a:xfrm>
            <a:off x="2771775" y="4724400"/>
            <a:ext cx="30384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793" r="7983"/>
          <a:stretch>
            <a:fillRect/>
          </a:stretch>
        </p:blipFill>
        <p:spPr bwMode="auto">
          <a:xfrm>
            <a:off x="0" y="4365625"/>
            <a:ext cx="26289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793" r="5067"/>
          <a:stretch>
            <a:fillRect/>
          </a:stretch>
        </p:blipFill>
        <p:spPr bwMode="auto">
          <a:xfrm>
            <a:off x="0" y="2276475"/>
            <a:ext cx="258762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 r="1881" b="17918"/>
          <a:stretch>
            <a:fillRect/>
          </a:stretch>
        </p:blipFill>
        <p:spPr bwMode="auto">
          <a:xfrm>
            <a:off x="107950" y="188913"/>
            <a:ext cx="42481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20"/>
          <p:cNvSpPr>
            <a:spLocks noChangeArrowheads="1"/>
          </p:cNvSpPr>
          <p:nvPr/>
        </p:nvSpPr>
        <p:spPr bwMode="auto">
          <a:xfrm>
            <a:off x="3059113" y="4581525"/>
            <a:ext cx="2584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b="1">
                <a:latin typeface="Calibri" charset="0"/>
              </a:rPr>
              <a:t>tune shifts along the bunch train</a:t>
            </a:r>
          </a:p>
        </p:txBody>
      </p:sp>
      <p:sp>
        <p:nvSpPr>
          <p:cNvPr id="14" name="CasellaDiTesto 21"/>
          <p:cNvSpPr txBox="1">
            <a:spLocks noChangeArrowheads="1"/>
          </p:cNvSpPr>
          <p:nvPr/>
        </p:nvSpPr>
        <p:spPr bwMode="auto">
          <a:xfrm>
            <a:off x="250825" y="1341438"/>
            <a:ext cx="2751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b="1">
                <a:solidFill>
                  <a:schemeClr val="bg1"/>
                </a:solidFill>
                <a:latin typeface="Calibri" charset="0"/>
              </a:rPr>
              <a:t>Al wiggler and dipole chamber</a:t>
            </a:r>
          </a:p>
        </p:txBody>
      </p:sp>
      <p:sp>
        <p:nvSpPr>
          <p:cNvPr id="15" name="Rettangolo 2"/>
          <p:cNvSpPr/>
          <p:nvPr/>
        </p:nvSpPr>
        <p:spPr>
          <a:xfrm>
            <a:off x="0" y="1844675"/>
            <a:ext cx="2736850" cy="48688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2771775" y="1844675"/>
            <a:ext cx="3038475" cy="48974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ttangolo 17"/>
          <p:cNvSpPr/>
          <p:nvPr/>
        </p:nvSpPr>
        <p:spPr>
          <a:xfrm>
            <a:off x="5846763" y="2565400"/>
            <a:ext cx="3189287" cy="30956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716463" y="765175"/>
            <a:ext cx="4284662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en-US" b="1" dirty="0" smtClean="0">
                <a:solidFill>
                  <a:srgbClr val="7030A0"/>
                </a:solidFill>
              </a:rPr>
              <a:t>The </a:t>
            </a:r>
            <a:r>
              <a:rPr lang="it-IT" altLang="en-US" b="1" dirty="0" err="1" smtClean="0">
                <a:solidFill>
                  <a:srgbClr val="7030A0"/>
                </a:solidFill>
              </a:rPr>
              <a:t>worst</a:t>
            </a:r>
            <a:r>
              <a:rPr lang="it-IT" altLang="en-US" b="1" dirty="0" smtClean="0">
                <a:solidFill>
                  <a:srgbClr val="7030A0"/>
                </a:solidFill>
              </a:rPr>
              <a:t> case:</a:t>
            </a:r>
            <a:endParaRPr lang="it-IT" altLang="en-US" b="1" dirty="0">
              <a:solidFill>
                <a:srgbClr val="7030A0"/>
              </a:solidFill>
            </a:endParaRP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it-IT" altLang="en-US" i="1" dirty="0" err="1">
                <a:solidFill>
                  <a:srgbClr val="7030A0"/>
                </a:solidFill>
              </a:rPr>
              <a:t>Aluminium</a:t>
            </a:r>
            <a:r>
              <a:rPr lang="it-IT" altLang="en-US" i="1" dirty="0">
                <a:solidFill>
                  <a:srgbClr val="7030A0"/>
                </a:solidFill>
              </a:rPr>
              <a:t> </a:t>
            </a:r>
            <a:r>
              <a:rPr lang="it-IT" altLang="en-US" i="1" dirty="0" err="1">
                <a:solidFill>
                  <a:srgbClr val="7030A0"/>
                </a:solidFill>
              </a:rPr>
              <a:t>vacuum</a:t>
            </a:r>
            <a:r>
              <a:rPr lang="it-IT" altLang="en-US" i="1" dirty="0">
                <a:solidFill>
                  <a:srgbClr val="7030A0"/>
                </a:solidFill>
              </a:rPr>
              <a:t> </a:t>
            </a:r>
            <a:r>
              <a:rPr lang="it-IT" altLang="en-US" i="1" dirty="0" err="1">
                <a:solidFill>
                  <a:srgbClr val="7030A0"/>
                </a:solidFill>
              </a:rPr>
              <a:t>chamber</a:t>
            </a:r>
            <a:endParaRPr lang="it-IT" altLang="en-US" i="1" dirty="0">
              <a:solidFill>
                <a:srgbClr val="7030A0"/>
              </a:solidFill>
            </a:endParaRP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it-IT" altLang="en-US" i="1" dirty="0" err="1">
                <a:solidFill>
                  <a:srgbClr val="7030A0"/>
                </a:solidFill>
              </a:rPr>
              <a:t>Shortest</a:t>
            </a:r>
            <a:r>
              <a:rPr lang="it-IT" altLang="en-US" i="1" dirty="0">
                <a:solidFill>
                  <a:srgbClr val="7030A0"/>
                </a:solidFill>
              </a:rPr>
              <a:t> </a:t>
            </a:r>
            <a:r>
              <a:rPr lang="it-IT" altLang="en-US" i="1" dirty="0" err="1">
                <a:solidFill>
                  <a:srgbClr val="7030A0"/>
                </a:solidFill>
              </a:rPr>
              <a:t>bunch</a:t>
            </a:r>
            <a:r>
              <a:rPr lang="it-IT" altLang="en-US" i="1" dirty="0">
                <a:solidFill>
                  <a:srgbClr val="7030A0"/>
                </a:solidFill>
              </a:rPr>
              <a:t> </a:t>
            </a:r>
            <a:r>
              <a:rPr lang="it-IT" altLang="en-US" i="1" dirty="0" err="1">
                <a:solidFill>
                  <a:srgbClr val="7030A0"/>
                </a:solidFill>
              </a:rPr>
              <a:t>separation</a:t>
            </a:r>
            <a:r>
              <a:rPr lang="it-IT" altLang="en-US" i="1" dirty="0">
                <a:solidFill>
                  <a:srgbClr val="7030A0"/>
                </a:solidFill>
              </a:rPr>
              <a:t> of 2.7 ns</a:t>
            </a:r>
            <a:endParaRPr lang="en-US" alt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12945</TotalTime>
  <Words>2330</Words>
  <Application>Microsoft Macintosh PowerPoint</Application>
  <PresentationFormat>On-screen Show (4:3)</PresentationFormat>
  <Paragraphs>409</Paragraphs>
  <Slides>27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ＭＳ Ｐゴシック</vt:lpstr>
      <vt:lpstr>StarSymbol</vt:lpstr>
      <vt:lpstr>Arial</vt:lpstr>
      <vt:lpstr>Calibri</vt:lpstr>
      <vt:lpstr>Constantia</vt:lpstr>
      <vt:lpstr>Symbol</vt:lpstr>
      <vt:lpstr>Times</vt:lpstr>
      <vt:lpstr>Times New Roman</vt:lpstr>
      <vt:lpstr>1_Office Theme</vt:lpstr>
      <vt:lpstr>Image 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Thesis about Beam Dynamics at DAFNE, and not only … (C. Milardi LNF - INFN)</vt:lpstr>
      <vt:lpstr>These about Feedback Systems at DAFNE (A. Drago LNF - INFN)</vt:lpstr>
      <vt:lpstr>FBK Thesis n. 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369</cp:revision>
  <cp:lastPrinted>2016-06-06T12:00:12Z</cp:lastPrinted>
  <dcterms:created xsi:type="dcterms:W3CDTF">2016-01-12T16:51:35Z</dcterms:created>
  <dcterms:modified xsi:type="dcterms:W3CDTF">2016-10-17T12:51:54Z</dcterms:modified>
</cp:coreProperties>
</file>