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6" r:id="rId2"/>
    <p:sldId id="392" r:id="rId3"/>
    <p:sldId id="410" r:id="rId4"/>
    <p:sldId id="411" r:id="rId5"/>
    <p:sldId id="412" r:id="rId6"/>
    <p:sldId id="414" r:id="rId7"/>
    <p:sldId id="415" r:id="rId8"/>
    <p:sldId id="416" r:id="rId9"/>
    <p:sldId id="427" r:id="rId10"/>
    <p:sldId id="433" r:id="rId11"/>
    <p:sldId id="417" r:id="rId12"/>
    <p:sldId id="419" r:id="rId13"/>
    <p:sldId id="418" r:id="rId14"/>
    <p:sldId id="434" r:id="rId15"/>
    <p:sldId id="426" r:id="rId16"/>
    <p:sldId id="428" r:id="rId1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28">
          <p15:clr>
            <a:srgbClr val="A4A3A4"/>
          </p15:clr>
        </p15:guide>
        <p15:guide id="3" pos="1480">
          <p15:clr>
            <a:srgbClr val="A4A3A4"/>
          </p15:clr>
        </p15:guide>
        <p15:guide id="4" pos="1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ED3D7"/>
    <a:srgbClr val="F50000"/>
    <a:srgbClr val="1D6BB2"/>
    <a:srgbClr val="0505F5"/>
    <a:srgbClr val="1F62AB"/>
    <a:srgbClr val="7F2837"/>
    <a:srgbClr val="822433"/>
    <a:srgbClr val="5CBDDE"/>
    <a:srgbClr val="82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01" autoAdjust="0"/>
    <p:restoredTop sz="94434" autoAdjust="0"/>
  </p:normalViewPr>
  <p:slideViewPr>
    <p:cSldViewPr>
      <p:cViewPr>
        <p:scale>
          <a:sx n="70" d="100"/>
          <a:sy n="70" d="100"/>
        </p:scale>
        <p:origin x="692" y="60"/>
      </p:cViewPr>
      <p:guideLst>
        <p:guide orient="horz" pos="2160"/>
        <p:guide orient="horz" pos="1728"/>
        <p:guide pos="1480"/>
        <p:guide pos="130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solidFill>
                  <a:schemeClr val="tx1"/>
                </a:solidFill>
              </a:defRPr>
            </a:lvl1pPr>
          </a:lstStyle>
          <a:p>
            <a:fld id="{D6FA597A-C8CD-42B9-ADA0-11B8040BAE7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8316873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solidFill>
                  <a:schemeClr val="tx1"/>
                </a:solidFill>
              </a:defRPr>
            </a:lvl1pPr>
          </a:lstStyle>
          <a:p>
            <a:fld id="{07C40509-0F6D-4C4D-B03A-D01B4AC01CA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702605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A3AF-1C5A-4088-882E-2D862696A905}" type="slidenum">
              <a:rPr lang="fr-FR"/>
              <a:pPr/>
              <a:t>1</a:t>
            </a:fld>
            <a:endParaRPr lang="fr-FR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1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10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4025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11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4262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12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2678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13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66486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14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6034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15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46069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A3AF-1C5A-4088-882E-2D862696A905}" type="slidenum">
              <a:rPr lang="fr-FR"/>
              <a:pPr/>
              <a:t>16</a:t>
            </a:fld>
            <a:endParaRPr lang="fr-FR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1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3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2516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4591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92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8491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4843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110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3169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40509-0F6D-4C4D-B03A-D01B4AC01CAE}" type="slidenum">
              <a:rPr lang="it-IT" altLang="en-US" smtClean="0"/>
              <a:pPr/>
              <a:t>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6274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17.10.2016</a:t>
            </a:r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6BC768B4-4BC2-4C2C-A418-82D42E4EC0C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8525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1752600"/>
            <a:ext cx="7559675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FF80-120F-4BAA-8398-ACE1D35D2057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9CD68A5C-B3EA-495E-8DBD-65DE161E152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085956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52E9-E28C-4F61-84D8-AE712FC224F9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AFE47CF5-8C68-48BE-8BEA-48A192DF22E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63866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4B3E9-AE88-4133-8594-0BE9C3D591BE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81195A62-187A-450C-B447-375A1F08B78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985787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1752600"/>
            <a:ext cx="7559675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AA8F-06C9-4496-BFBF-9D3C0B285903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E31F4A6A-6AA5-435E-93B9-9C5F932D949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53887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17.10.2016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A80F6CA9-EC75-49BA-BD37-E7CFE710B9C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06367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B0DD-4539-4FC9-B5BD-50BBE2693D34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BE651ECB-34BF-4FF8-8656-6AB870BC9BF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659097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CA2DC-D686-4EF3-9D20-6BB2B080FDB9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33AC1730-58CE-462E-BB9C-61E5C5B3EB8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397205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6023-E97D-4A4D-B414-06FFA945482D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61ED0585-F2ED-4C81-A16D-F7125B9A2F0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39412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8064" y="6641976"/>
            <a:ext cx="1152128" cy="21602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 dirty="0" smtClean="0"/>
              <a:t>Page </a:t>
            </a:r>
            <a:fld id="{445A6FC5-4E86-46E1-8CFB-B44757543291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-1" y="6629400"/>
            <a:ext cx="3779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noProof="0" dirty="0" smtClean="0"/>
              <a:t>Report of research activity – Accelerator Physics (Year </a:t>
            </a:r>
            <a:r>
              <a:rPr lang="en-US" altLang="en-US" noProof="0" dirty="0" smtClean="0"/>
              <a:t>III) </a:t>
            </a:r>
            <a:endParaRPr lang="en-US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6391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3043-E95B-4DE0-909D-9B50FDF6D4BA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92296CF3-1012-4A58-A804-BD10B9A2AD4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216672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2878-BD28-46CE-A876-96A68858BE92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D31C0E7D-0ACE-4FF3-8F33-B66040E91AB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118613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641976"/>
            <a:ext cx="9144000" cy="216024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8525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r>
              <a:rPr lang="it-IT" altLang="en-US" dirty="0" smtClean="0"/>
              <a:t> </a:t>
            </a:r>
            <a:fld id="{2F9FDBDD-3BA5-493C-B3BC-CDF457106EF8}" type="slidenum">
              <a:rPr lang="it-IT" altLang="en-US"/>
              <a:pPr/>
              <a:t>‹N›</a:t>
            </a:fld>
            <a:endParaRPr lang="it-IT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3499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it-IT" dirty="0" smtClean="0"/>
              <a:t>Report on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16117" y="6641976"/>
            <a:ext cx="1905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9202803-7D3A-4A80-8F04-63019FA67057}" type="datetime1">
              <a:rPr lang="it-IT"/>
              <a:pPr>
                <a:defRPr/>
              </a:pPr>
              <a:t>16/10/2016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31.tiff"/><Relationship Id="rId9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3645024"/>
            <a:ext cx="18774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600" dirty="0" smtClean="0">
                <a:solidFill>
                  <a:schemeClr val="bg1"/>
                </a:solidFill>
                <a:ea typeface="ＭＳ Ｐゴシック" pitchFamily="-80" charset="-128"/>
              </a:rPr>
              <a:t>Massimiliano Scisciò</a:t>
            </a:r>
          </a:p>
          <a:p>
            <a:pPr algn="l"/>
            <a:r>
              <a:rPr lang="fr-FR" sz="1600" dirty="0" smtClean="0">
                <a:solidFill>
                  <a:schemeClr val="bg1"/>
                </a:solidFill>
                <a:ea typeface="ＭＳ Ｐゴシック" pitchFamily="-80" charset="-128"/>
              </a:rPr>
              <a:t>Varennes  6.9.2016</a:t>
            </a:r>
          </a:p>
          <a:p>
            <a:pPr algn="l"/>
            <a:endParaRPr lang="fr-FR" sz="1600" dirty="0">
              <a:solidFill>
                <a:schemeClr val="bg1"/>
              </a:solidFill>
              <a:ea typeface="ＭＳ Ｐゴシック" pitchFamily="-80" charset="-128"/>
            </a:endParaRPr>
          </a:p>
          <a:p>
            <a:pPr algn="l"/>
            <a:r>
              <a:rPr lang="fr-FR" sz="1600" dirty="0" smtClean="0">
                <a:solidFill>
                  <a:schemeClr val="bg1"/>
                </a:solidFill>
                <a:ea typeface="ＭＳ Ｐゴシック" pitchFamily="-80" charset="-128"/>
              </a:rPr>
              <a:t>Examen Doctoral</a:t>
            </a:r>
            <a:endParaRPr lang="fr-FR" sz="1600" dirty="0">
              <a:solidFill>
                <a:schemeClr val="bg1"/>
              </a:solidFill>
              <a:ea typeface="ＭＳ Ｐゴシック" pitchFamily="-80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63334" y="3356992"/>
            <a:ext cx="66351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i="1" dirty="0">
                <a:solidFill>
                  <a:srgbClr val="1F62AB"/>
                </a:solidFill>
              </a:rPr>
              <a:t>Report of research activity </a:t>
            </a:r>
          </a:p>
          <a:p>
            <a:pPr algn="ctr"/>
            <a:r>
              <a:rPr lang="en-CA" sz="2000" b="1" i="1" dirty="0">
                <a:solidFill>
                  <a:srgbClr val="1F62AB"/>
                </a:solidFill>
              </a:rPr>
              <a:t>Doctoral school in Accelerator Physics (Year </a:t>
            </a:r>
            <a:r>
              <a:rPr lang="en-CA" sz="2000" b="1" i="1" dirty="0" smtClean="0">
                <a:solidFill>
                  <a:srgbClr val="1F62AB"/>
                </a:solidFill>
              </a:rPr>
              <a:t>III)</a:t>
            </a:r>
            <a:endParaRPr lang="en-CA" sz="2000" b="1" i="1" dirty="0">
              <a:solidFill>
                <a:srgbClr val="1F62AB"/>
              </a:solidFill>
            </a:endParaRPr>
          </a:p>
          <a:p>
            <a:pPr algn="ctr"/>
            <a:r>
              <a:rPr lang="en-US" sz="2000" b="1" i="1" dirty="0">
                <a:solidFill>
                  <a:srgbClr val="1F62AB"/>
                </a:solidFill>
              </a:rPr>
              <a:t>-</a:t>
            </a:r>
          </a:p>
          <a:p>
            <a:pPr algn="ctr"/>
            <a:r>
              <a:rPr lang="en-US" sz="2000" b="1" i="1" dirty="0" smtClean="0">
                <a:solidFill>
                  <a:srgbClr val="1F62AB"/>
                </a:solidFill>
              </a:rPr>
              <a:t>Study </a:t>
            </a:r>
            <a:r>
              <a:rPr lang="en-US" sz="2000" b="1" i="1" dirty="0">
                <a:solidFill>
                  <a:srgbClr val="1F62AB"/>
                </a:solidFill>
              </a:rPr>
              <a:t>and implementation of beamlines and devices </a:t>
            </a:r>
            <a:endParaRPr lang="en-US" sz="2000" b="1" i="1" dirty="0" smtClean="0">
              <a:solidFill>
                <a:srgbClr val="1F62AB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1F62AB"/>
                </a:solidFill>
              </a:rPr>
              <a:t>for </a:t>
            </a:r>
            <a:r>
              <a:rPr lang="en-US" sz="2000" b="1" i="1" dirty="0">
                <a:solidFill>
                  <a:srgbClr val="1F62AB"/>
                </a:solidFill>
              </a:rPr>
              <a:t>the acceleration, transport and manipulation </a:t>
            </a:r>
            <a:endParaRPr lang="en-US" sz="2000" b="1" i="1" dirty="0" smtClean="0">
              <a:solidFill>
                <a:srgbClr val="1F62AB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1F62AB"/>
                </a:solidFill>
              </a:rPr>
              <a:t>of laser-accelerated particle </a:t>
            </a:r>
            <a:r>
              <a:rPr lang="en-US" sz="2000" b="1" i="1" dirty="0" smtClean="0">
                <a:solidFill>
                  <a:srgbClr val="1F62AB"/>
                </a:solidFill>
              </a:rPr>
              <a:t>beams</a:t>
            </a:r>
            <a:endParaRPr lang="en-US" sz="2000" b="1" i="1" dirty="0">
              <a:solidFill>
                <a:srgbClr val="1F62AB"/>
              </a:solidFill>
            </a:endParaRPr>
          </a:p>
          <a:p>
            <a:pPr algn="ctr"/>
            <a:endParaRPr lang="en-US" sz="2000" b="1" i="1" dirty="0" smtClean="0">
              <a:solidFill>
                <a:srgbClr val="1F62AB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844985" y="99344"/>
            <a:ext cx="7399423" cy="2953126"/>
            <a:chOff x="844985" y="99344"/>
            <a:chExt cx="7399423" cy="2953126"/>
          </a:xfrm>
        </p:grpSpPr>
        <p:pic>
          <p:nvPicPr>
            <p:cNvPr id="5129" name="Picture 9" descr="Section_EMT"/>
            <p:cNvPicPr>
              <a:picLocks noChangeAspect="1" noChangeArrowheads="1"/>
            </p:cNvPicPr>
            <p:nvPr/>
          </p:nvPicPr>
          <p:blipFill rotWithShape="1">
            <a:blip r:embed="rId3"/>
            <a:srcRect l="65350" t="61935"/>
            <a:stretch/>
          </p:blipFill>
          <p:spPr bwMode="auto">
            <a:xfrm>
              <a:off x="5557102" y="99344"/>
              <a:ext cx="2687306" cy="22142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" name="Picture 2" descr="https://oggiscienza.files.wordpress.com/2012/07/logo_infn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7157" y="1701818"/>
              <a:ext cx="2121953" cy="135065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85" y="409066"/>
              <a:ext cx="4280070" cy="12854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9" name="ZoneTexte 1"/>
          <p:cNvSpPr txBox="1"/>
          <p:nvPr/>
        </p:nvSpPr>
        <p:spPr>
          <a:xfrm>
            <a:off x="6458674" y="622802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1F62AB"/>
                </a:solidFill>
              </a:rPr>
              <a:t>Massimiliano Scisciò</a:t>
            </a:r>
            <a:endParaRPr lang="en-US" sz="1800" b="1" i="1" dirty="0">
              <a:solidFill>
                <a:srgbClr val="1F62AB"/>
              </a:solidFill>
            </a:endParaRPr>
          </a:p>
        </p:txBody>
      </p:sp>
      <p:sp>
        <p:nvSpPr>
          <p:cNvPr id="10" name="ZoneTexte 1"/>
          <p:cNvSpPr txBox="1"/>
          <p:nvPr/>
        </p:nvSpPr>
        <p:spPr>
          <a:xfrm>
            <a:off x="179512" y="6228020"/>
            <a:ext cx="244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1F62AB"/>
                </a:solidFill>
              </a:rPr>
              <a:t>Rome, Oct. 17</a:t>
            </a:r>
            <a:r>
              <a:rPr lang="en-US" sz="1800" b="1" i="1" baseline="30000" dirty="0" smtClean="0">
                <a:solidFill>
                  <a:srgbClr val="1F62AB"/>
                </a:solidFill>
              </a:rPr>
              <a:t>th</a:t>
            </a:r>
            <a:r>
              <a:rPr lang="en-US" sz="1800" b="1" i="1" dirty="0" smtClean="0">
                <a:solidFill>
                  <a:srgbClr val="1F62AB"/>
                </a:solidFill>
              </a:rPr>
              <a:t> 2016</a:t>
            </a:r>
            <a:endParaRPr lang="en-US" sz="1800" b="1" i="1" dirty="0">
              <a:solidFill>
                <a:srgbClr val="1F62AB"/>
              </a:solidFill>
            </a:endParaRPr>
          </a:p>
        </p:txBody>
      </p:sp>
      <p:sp>
        <p:nvSpPr>
          <p:cNvPr id="11" name="ZoneTexte 1"/>
          <p:cNvSpPr txBox="1"/>
          <p:nvPr/>
        </p:nvSpPr>
        <p:spPr>
          <a:xfrm>
            <a:off x="179512" y="5589240"/>
            <a:ext cx="498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1F62AB"/>
                </a:solidFill>
              </a:rPr>
              <a:t>Scientific supervisors: L. Palumbo, P. </a:t>
            </a:r>
            <a:r>
              <a:rPr lang="en-US" sz="1800" b="1" i="1" dirty="0" err="1">
                <a:solidFill>
                  <a:srgbClr val="1F62AB"/>
                </a:solidFill>
              </a:rPr>
              <a:t>Antici</a:t>
            </a:r>
            <a:endParaRPr lang="en-US" sz="1800" b="1" i="1" dirty="0">
              <a:solidFill>
                <a:srgbClr val="1F62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71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ttore 1 38"/>
          <p:cNvCxnSpPr/>
          <p:nvPr/>
        </p:nvCxnSpPr>
        <p:spPr>
          <a:xfrm>
            <a:off x="3225571" y="2103325"/>
            <a:ext cx="805120" cy="0"/>
          </a:xfrm>
          <a:prstGeom prst="line">
            <a:avLst/>
          </a:prstGeom>
          <a:ln w="1270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3945651" y="2103325"/>
            <a:ext cx="805120" cy="0"/>
          </a:xfrm>
          <a:prstGeom prst="line">
            <a:avLst/>
          </a:prstGeom>
          <a:ln w="1270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Focusing PMQ-line: beam optics + particle tracking simulations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10</a:t>
            </a:fld>
            <a:endParaRPr lang="it-IT" altLang="en-US" dirty="0"/>
          </a:p>
        </p:txBody>
      </p:sp>
      <p:sp>
        <p:nvSpPr>
          <p:cNvPr id="11" name="ZoneTexte 2"/>
          <p:cNvSpPr txBox="1">
            <a:spLocks/>
          </p:cNvSpPr>
          <p:nvPr/>
        </p:nvSpPr>
        <p:spPr>
          <a:xfrm>
            <a:off x="1801341" y="6012577"/>
            <a:ext cx="52565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Phase space E-x’ :  the PMQ array collimates the beam at the central energy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ZoneTexte 2"/>
          <p:cNvSpPr txBox="1">
            <a:spLocks/>
          </p:cNvSpPr>
          <p:nvPr/>
        </p:nvSpPr>
        <p:spPr>
          <a:xfrm>
            <a:off x="1619672" y="620688"/>
            <a:ext cx="52565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PMQ focusing line for the 3 MeV central energy case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618048" y="2106670"/>
            <a:ext cx="805121" cy="0"/>
          </a:xfrm>
          <a:prstGeom prst="line">
            <a:avLst/>
          </a:prstGeom>
          <a:ln w="1270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2440283" y="1917230"/>
            <a:ext cx="378880" cy="378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18" name="Ovale 17"/>
          <p:cNvSpPr/>
          <p:nvPr/>
        </p:nvSpPr>
        <p:spPr>
          <a:xfrm>
            <a:off x="1005391" y="2013462"/>
            <a:ext cx="186416" cy="186416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800324" y="2106670"/>
            <a:ext cx="319593" cy="0"/>
          </a:xfrm>
          <a:prstGeom prst="line">
            <a:avLst/>
          </a:prstGeom>
          <a:ln w="1270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2925499" y="1917230"/>
            <a:ext cx="378880" cy="378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4" name="Rettangolo 23"/>
          <p:cNvSpPr/>
          <p:nvPr/>
        </p:nvSpPr>
        <p:spPr>
          <a:xfrm>
            <a:off x="4286850" y="1927985"/>
            <a:ext cx="378880" cy="378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cxnSp>
        <p:nvCxnSpPr>
          <p:cNvPr id="25" name="Connettore 1 24"/>
          <p:cNvCxnSpPr/>
          <p:nvPr/>
        </p:nvCxnSpPr>
        <p:spPr>
          <a:xfrm>
            <a:off x="4665730" y="2103325"/>
            <a:ext cx="720080" cy="4242"/>
          </a:xfrm>
          <a:prstGeom prst="line">
            <a:avLst/>
          </a:prstGeom>
          <a:ln w="1270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"/>
          <p:cNvCxnSpPr/>
          <p:nvPr/>
        </p:nvCxnSpPr>
        <p:spPr>
          <a:xfrm>
            <a:off x="1268927" y="2106670"/>
            <a:ext cx="301761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611560" y="1628800"/>
            <a:ext cx="1041921" cy="284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Proton beam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4934922" y="1913885"/>
            <a:ext cx="378880" cy="378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51" name="Rettangolo 50"/>
          <p:cNvSpPr/>
          <p:nvPr/>
        </p:nvSpPr>
        <p:spPr>
          <a:xfrm>
            <a:off x="3422754" y="1913885"/>
            <a:ext cx="378880" cy="378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52" name="ZoneTexte 2"/>
          <p:cNvSpPr txBox="1">
            <a:spLocks/>
          </p:cNvSpPr>
          <p:nvPr/>
        </p:nvSpPr>
        <p:spPr>
          <a:xfrm>
            <a:off x="2446761" y="1917656"/>
            <a:ext cx="4376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Q</a:t>
            </a:r>
            <a:r>
              <a:rPr lang="en-US" sz="1600" baseline="-25000" dirty="0" smtClean="0">
                <a:solidFill>
                  <a:srgbClr val="000000"/>
                </a:solidFill>
              </a:rPr>
              <a:t>F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53" name="ZoneTexte 2"/>
          <p:cNvSpPr txBox="1">
            <a:spLocks/>
          </p:cNvSpPr>
          <p:nvPr/>
        </p:nvSpPr>
        <p:spPr>
          <a:xfrm>
            <a:off x="3398498" y="1902704"/>
            <a:ext cx="5471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Q</a:t>
            </a:r>
            <a:r>
              <a:rPr lang="en-US" sz="1600" baseline="-25000" dirty="0" smtClean="0">
                <a:solidFill>
                  <a:srgbClr val="000000"/>
                </a:solidFill>
              </a:rPr>
              <a:t>D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54" name="ZoneTexte 2"/>
          <p:cNvSpPr txBox="1">
            <a:spLocks/>
          </p:cNvSpPr>
          <p:nvPr/>
        </p:nvSpPr>
        <p:spPr>
          <a:xfrm>
            <a:off x="4263914" y="1900859"/>
            <a:ext cx="4629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Q</a:t>
            </a:r>
            <a:r>
              <a:rPr lang="en-US" sz="1600" baseline="-25000" dirty="0" smtClean="0">
                <a:solidFill>
                  <a:srgbClr val="000000"/>
                </a:solidFill>
              </a:rPr>
              <a:t>D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55" name="ZoneTexte 2"/>
          <p:cNvSpPr txBox="1">
            <a:spLocks/>
          </p:cNvSpPr>
          <p:nvPr/>
        </p:nvSpPr>
        <p:spPr>
          <a:xfrm>
            <a:off x="2925962" y="1900859"/>
            <a:ext cx="4376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Q</a:t>
            </a:r>
            <a:r>
              <a:rPr lang="en-US" sz="1600" baseline="-25000" dirty="0" smtClean="0">
                <a:solidFill>
                  <a:srgbClr val="000000"/>
                </a:solidFill>
              </a:rPr>
              <a:t>F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56" name="ZoneTexte 2"/>
          <p:cNvSpPr txBox="1">
            <a:spLocks/>
          </p:cNvSpPr>
          <p:nvPr/>
        </p:nvSpPr>
        <p:spPr>
          <a:xfrm>
            <a:off x="4907778" y="1912960"/>
            <a:ext cx="4376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Q</a:t>
            </a:r>
            <a:r>
              <a:rPr lang="en-US" sz="1600" baseline="-25000" dirty="0" smtClean="0">
                <a:solidFill>
                  <a:srgbClr val="000000"/>
                </a:solidFill>
              </a:rPr>
              <a:t>F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57" name="ZoneTexte 2"/>
          <p:cNvSpPr txBox="1">
            <a:spLocks/>
          </p:cNvSpPr>
          <p:nvPr/>
        </p:nvSpPr>
        <p:spPr>
          <a:xfrm>
            <a:off x="5868144" y="1181122"/>
            <a:ext cx="380422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Magnetic field gradient: </a:t>
            </a:r>
            <a:r>
              <a:rPr lang="en-US" sz="1600" dirty="0" smtClean="0">
                <a:solidFill>
                  <a:srgbClr val="000000"/>
                </a:solidFill>
              </a:rPr>
              <a:t>±160 </a:t>
            </a:r>
            <a:r>
              <a:rPr lang="en-US" sz="1600" dirty="0" smtClean="0">
                <a:solidFill>
                  <a:srgbClr val="000000"/>
                </a:solidFill>
              </a:rPr>
              <a:t>T/m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Length: 3 cm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Bore radius: 1 cm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Outer radius: </a:t>
            </a:r>
            <a:r>
              <a:rPr lang="en-US" sz="1600" dirty="0">
                <a:solidFill>
                  <a:srgbClr val="000000"/>
                </a:solidFill>
              </a:rPr>
              <a:t>4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cm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6389110" cy="2960693"/>
          </a:xfrm>
          <a:prstGeom prst="rect">
            <a:avLst/>
          </a:prstGeom>
        </p:spPr>
      </p:pic>
      <p:sp>
        <p:nvSpPr>
          <p:cNvPr id="30" name="ZoneTexte 2"/>
          <p:cNvSpPr txBox="1">
            <a:spLocks/>
          </p:cNvSpPr>
          <p:nvPr/>
        </p:nvSpPr>
        <p:spPr>
          <a:xfrm>
            <a:off x="1600427" y="2286530"/>
            <a:ext cx="72148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3.5 cm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ZoneTexte 2"/>
          <p:cNvSpPr txBox="1">
            <a:spLocks/>
          </p:cNvSpPr>
          <p:nvPr/>
        </p:nvSpPr>
        <p:spPr>
          <a:xfrm>
            <a:off x="2495689" y="2295685"/>
            <a:ext cx="6638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m</a:t>
            </a:r>
            <a:r>
              <a:rPr lang="en-US" sz="1400" dirty="0" smtClean="0">
                <a:solidFill>
                  <a:srgbClr val="000000"/>
                </a:solidFill>
              </a:rPr>
              <a:t>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ZoneTexte 2"/>
          <p:cNvSpPr txBox="1">
            <a:spLocks/>
          </p:cNvSpPr>
          <p:nvPr/>
        </p:nvSpPr>
        <p:spPr>
          <a:xfrm>
            <a:off x="3119917" y="2292765"/>
            <a:ext cx="32502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m</a:t>
            </a:r>
            <a:r>
              <a:rPr lang="en-US" sz="1400" dirty="0" smtClean="0">
                <a:solidFill>
                  <a:srgbClr val="000000"/>
                </a:solidFill>
              </a:rPr>
              <a:t>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ZoneTexte 2"/>
          <p:cNvSpPr txBox="1">
            <a:spLocks/>
          </p:cNvSpPr>
          <p:nvPr/>
        </p:nvSpPr>
        <p:spPr>
          <a:xfrm>
            <a:off x="3768987" y="2290684"/>
            <a:ext cx="5953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 cm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ZoneTexte 2"/>
          <p:cNvSpPr txBox="1">
            <a:spLocks/>
          </p:cNvSpPr>
          <p:nvPr/>
        </p:nvSpPr>
        <p:spPr>
          <a:xfrm>
            <a:off x="4476137" y="2288524"/>
            <a:ext cx="6719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m</a:t>
            </a:r>
            <a:r>
              <a:rPr lang="en-US" sz="1400" dirty="0" smtClean="0">
                <a:solidFill>
                  <a:srgbClr val="000000"/>
                </a:solidFill>
              </a:rPr>
              <a:t>m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9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Laser driven proton beam line – </a:t>
            </a:r>
            <a:r>
              <a:rPr lang="en-US" altLang="en-US" sz="2000" dirty="0" smtClean="0">
                <a:solidFill>
                  <a:srgbClr val="000000"/>
                </a:solidFill>
              </a:rPr>
              <a:t>Start-to-end simulation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11</a:t>
            </a:fld>
            <a:endParaRPr lang="it-IT" alt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3" y="3615836"/>
            <a:ext cx="5292080" cy="2777902"/>
          </a:xfrm>
          <a:prstGeom prst="rect">
            <a:avLst/>
          </a:prstGeom>
        </p:spPr>
      </p:pic>
      <p:sp>
        <p:nvSpPr>
          <p:cNvPr id="9" name="ZoneTexte 2"/>
          <p:cNvSpPr txBox="1">
            <a:spLocks/>
          </p:cNvSpPr>
          <p:nvPr/>
        </p:nvSpPr>
        <p:spPr>
          <a:xfrm>
            <a:off x="1619672" y="620688"/>
            <a:ext cx="58326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Proton beam line for beam focusing and energy selection: case of 3 MeV central energy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ZoneTexte 2"/>
          <p:cNvSpPr txBox="1">
            <a:spLocks/>
          </p:cNvSpPr>
          <p:nvPr/>
        </p:nvSpPr>
        <p:spPr>
          <a:xfrm>
            <a:off x="5436096" y="4061390"/>
            <a:ext cx="388245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D6BB2"/>
                </a:solidFill>
              </a:rPr>
              <a:t>Start-to-end particle tracking simulations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1D6BB2"/>
                </a:solidFill>
              </a:rPr>
              <a:t>Focusing PMQ: improved efficiency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1D6BB2"/>
                </a:solidFill>
              </a:rPr>
              <a:t>For different energies: same PMQs, different spacing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1D6BB2"/>
                </a:solidFill>
              </a:rPr>
              <a:t>20 MeV focusing configuration: work in progress</a:t>
            </a:r>
          </a:p>
        </p:txBody>
      </p:sp>
      <p:sp>
        <p:nvSpPr>
          <p:cNvPr id="11" name="ZoneTexte 2"/>
          <p:cNvSpPr txBox="1">
            <a:spLocks/>
          </p:cNvSpPr>
          <p:nvPr/>
        </p:nvSpPr>
        <p:spPr>
          <a:xfrm>
            <a:off x="2195736" y="4589288"/>
            <a:ext cx="31683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Final energy spread &lt; 20 %</a:t>
            </a:r>
          </a:p>
          <a:p>
            <a:pPr algn="ctr"/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Start-to-end efficiency 1%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23528" y="1249185"/>
            <a:ext cx="8676456" cy="2495279"/>
            <a:chOff x="323528" y="1249185"/>
            <a:chExt cx="8676456" cy="249527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49185"/>
              <a:ext cx="8676456" cy="2495279"/>
            </a:xfrm>
            <a:prstGeom prst="rect">
              <a:avLst/>
            </a:prstGeom>
          </p:spPr>
        </p:pic>
        <p:sp>
          <p:nvSpPr>
            <p:cNvPr id="12" name="ZoneTexte 2"/>
            <p:cNvSpPr txBox="1">
              <a:spLocks/>
            </p:cNvSpPr>
            <p:nvPr/>
          </p:nvSpPr>
          <p:spPr>
            <a:xfrm>
              <a:off x="373920" y="1318298"/>
              <a:ext cx="244946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3 MeV proton beam line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85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Conclusions </a:t>
            </a:r>
            <a:r>
              <a:rPr lang="en-US" altLang="en-US" sz="2000" dirty="0" smtClean="0">
                <a:solidFill>
                  <a:srgbClr val="000000"/>
                </a:solidFill>
              </a:rPr>
              <a:t>and future prospects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12</a:t>
            </a:fld>
            <a:endParaRPr lang="it-IT" altLang="en-US" dirty="0"/>
          </a:p>
        </p:txBody>
      </p:sp>
      <p:sp>
        <p:nvSpPr>
          <p:cNvPr id="7" name="ZoneTexte 2"/>
          <p:cNvSpPr txBox="1">
            <a:spLocks/>
          </p:cNvSpPr>
          <p:nvPr/>
        </p:nvSpPr>
        <p:spPr>
          <a:xfrm>
            <a:off x="755576" y="1135424"/>
            <a:ext cx="8295850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Numerical work for beam line optimization: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Beam optics and particle tracking simulations for the beam line analysis and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Paper about the numerical results is in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Manufacturing/assembling of the beam line components: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Energy selection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PMQ for beam </a:t>
            </a:r>
            <a:r>
              <a:rPr lang="en-US" sz="1600" dirty="0" smtClean="0">
                <a:solidFill>
                  <a:srgbClr val="000000"/>
                </a:solidFill>
              </a:rPr>
              <a:t>focusing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Experimental campaign: 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PW laser TITAN @ LLNL (USA), August 2016 : first testing and calibration of the 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500 TW laser </a:t>
            </a:r>
            <a:r>
              <a:rPr lang="en-US" sz="1600" dirty="0" smtClean="0">
                <a:solidFill>
                  <a:srgbClr val="000000"/>
                </a:solidFill>
              </a:rPr>
              <a:t>ALLS @ </a:t>
            </a:r>
            <a:r>
              <a:rPr lang="en-US" sz="1600" dirty="0">
                <a:solidFill>
                  <a:srgbClr val="000000"/>
                </a:solidFill>
              </a:rPr>
              <a:t>INRS (Canada</a:t>
            </a:r>
            <a:r>
              <a:rPr lang="en-US" sz="1600" dirty="0" smtClean="0">
                <a:solidFill>
                  <a:srgbClr val="000000"/>
                </a:solidFill>
              </a:rPr>
              <a:t>), winter 2016-17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@ LULI (France), April 2017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72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Experimental run at LLNL: ES </a:t>
            </a:r>
            <a:r>
              <a:rPr lang="en-US" altLang="en-US" sz="2000" dirty="0" smtClean="0">
                <a:solidFill>
                  <a:srgbClr val="000000"/>
                </a:solidFill>
              </a:rPr>
              <a:t>assembly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13</a:t>
            </a:fld>
            <a:endParaRPr lang="it-IT" alt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24422" r="12936" b="13479"/>
          <a:stretch/>
        </p:blipFill>
        <p:spPr>
          <a:xfrm>
            <a:off x="899592" y="1052736"/>
            <a:ext cx="7357046" cy="4104457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58652" y="5373216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August 2016:</a:t>
            </a:r>
          </a:p>
          <a:p>
            <a:r>
              <a:rPr lang="en-US" altLang="en-US" sz="1800" dirty="0" smtClean="0">
                <a:solidFill>
                  <a:srgbClr val="000000"/>
                </a:solidFill>
              </a:rPr>
              <a:t>ES assembled and tested at the TITAN laser facility (LLNL, USA).</a:t>
            </a: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26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000000"/>
                </a:solidFill>
              </a:rPr>
              <a:t>Experimental run at LLNL: Exp</a:t>
            </a:r>
            <a:r>
              <a:rPr lang="en-US" altLang="en-US" sz="2000" dirty="0" smtClean="0">
                <a:solidFill>
                  <a:srgbClr val="000000"/>
                </a:solidFill>
              </a:rPr>
              <a:t>. Setup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14</a:t>
            </a:fld>
            <a:endParaRPr lang="it-IT" alt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1136" y="483748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Experimental setup 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915718" y="1443488"/>
            <a:ext cx="4896544" cy="4896544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3790544" y="1318061"/>
            <a:ext cx="725573" cy="4266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Triangolo isoscele 11"/>
          <p:cNvSpPr/>
          <p:nvPr/>
        </p:nvSpPr>
        <p:spPr bwMode="auto">
          <a:xfrm rot="20034560">
            <a:off x="3437885" y="3871360"/>
            <a:ext cx="795958" cy="1830319"/>
          </a:xfrm>
          <a:prstGeom prst="triangle">
            <a:avLst/>
          </a:prstGeom>
          <a:solidFill>
            <a:srgbClr val="F5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ttangolo 12"/>
          <p:cNvSpPr/>
          <p:nvPr/>
        </p:nvSpPr>
        <p:spPr bwMode="auto">
          <a:xfrm rot="-1380000">
            <a:off x="3249503" y="3921488"/>
            <a:ext cx="36004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 rot="-1380000">
            <a:off x="2785513" y="2633108"/>
            <a:ext cx="555736" cy="1086544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 rot="-1380000">
            <a:off x="2313999" y="1807571"/>
            <a:ext cx="653184" cy="687713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3435997" y="5604542"/>
            <a:ext cx="630503" cy="532737"/>
          </a:xfrm>
          <a:prstGeom prst="rect">
            <a:avLst/>
          </a:prstGeom>
          <a:solidFill>
            <a:srgbClr val="9ED3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Luna 10"/>
          <p:cNvSpPr/>
          <p:nvPr/>
        </p:nvSpPr>
        <p:spPr bwMode="auto">
          <a:xfrm rot="15066410">
            <a:off x="3951767" y="4937591"/>
            <a:ext cx="552636" cy="1105272"/>
          </a:xfrm>
          <a:prstGeom prst="moo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Rettangolo 17"/>
          <p:cNvSpPr/>
          <p:nvPr/>
        </p:nvSpPr>
        <p:spPr bwMode="auto">
          <a:xfrm rot="-2100000">
            <a:off x="1587174" y="2223867"/>
            <a:ext cx="653184" cy="687713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497242" y="5710129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Off-axis parabola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452108" y="3517906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Un-focused </a:t>
            </a:r>
          </a:p>
          <a:p>
            <a:r>
              <a:rPr lang="en-US" altLang="en-US" sz="1800" dirty="0" smtClean="0">
                <a:solidFill>
                  <a:srgbClr val="000000"/>
                </a:solidFill>
              </a:rPr>
              <a:t>laser beam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447978" y="4751992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Focused laser beam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039305" y="4067944"/>
            <a:ext cx="1260171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Au foil 15µm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3" name="Triangolo isoscele 22"/>
          <p:cNvSpPr/>
          <p:nvPr/>
        </p:nvSpPr>
        <p:spPr bwMode="auto">
          <a:xfrm rot="9360000">
            <a:off x="3213154" y="3658386"/>
            <a:ext cx="294118" cy="273750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155284" y="3639688"/>
            <a:ext cx="1260171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p+ beam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076047" y="3152813"/>
            <a:ext cx="1260171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Energy selector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5496" y="1738017"/>
            <a:ext cx="1260171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Thompson parabola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5436096" y="741577"/>
                <a:ext cx="2677244" cy="743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/>
              <a:lstStyle/>
              <a:p>
                <a:r>
                  <a:rPr lang="en-US" altLang="en-US" sz="1800" dirty="0" smtClean="0">
                    <a:solidFill>
                      <a:srgbClr val="000000"/>
                    </a:solidFill>
                  </a:rPr>
                  <a:t>Laser parameters:</a:t>
                </a:r>
              </a:p>
              <a:p>
                <a:endParaRPr lang="en-US" altLang="en-US" sz="1800" dirty="0" smtClean="0">
                  <a:solidFill>
                    <a:srgbClr val="000000"/>
                  </a:solidFill>
                </a:endParaRPr>
              </a:p>
              <a:p>
                <a:r>
                  <a:rPr lang="en-US" altLang="en-US" sz="1800" dirty="0">
                    <a:solidFill>
                      <a:srgbClr val="000000"/>
                    </a:solidFill>
                  </a:rPr>
                  <a:t>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053 </m:t>
                    </m:r>
                    <m:r>
                      <a:rPr lang="en-CA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18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800" dirty="0" smtClean="0">
                    <a:solidFill>
                      <a:srgbClr val="000000"/>
                    </a:solidFill>
                  </a:rPr>
                  <a:t>Energy </a:t>
                </a:r>
                <a14:m>
                  <m:oMath xmlns:m="http://schemas.openxmlformats.org/officeDocument/2006/math"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∼200 </m:t>
                    </m:r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en-US" sz="1800" dirty="0" smtClean="0">
                  <a:solidFill>
                    <a:srgbClr val="000000"/>
                  </a:solidFill>
                </a:endParaRPr>
              </a:p>
              <a:p>
                <a:r>
                  <a:rPr lang="en-US" altLang="en-US" sz="1800" dirty="0" smtClean="0">
                    <a:solidFill>
                      <a:srgbClr val="000000"/>
                    </a:solidFill>
                  </a:rPr>
                  <a:t>On-target spot size </a:t>
                </a:r>
                <a14:m>
                  <m:oMath xmlns:m="http://schemas.openxmlformats.org/officeDocument/2006/math"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∼10 </m:t>
                    </m:r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1800" dirty="0" smtClean="0">
                  <a:solidFill>
                    <a:srgbClr val="000000"/>
                  </a:solidFill>
                </a:endParaRPr>
              </a:p>
              <a:p>
                <a:r>
                  <a:rPr lang="en-US" altLang="en-US" sz="1800" dirty="0" smtClean="0">
                    <a:solidFill>
                      <a:srgbClr val="000000"/>
                    </a:solidFill>
                  </a:rPr>
                  <a:t>On-target intensity </a:t>
                </a:r>
                <a14:m>
                  <m:oMath xmlns:m="http://schemas.openxmlformats.org/officeDocument/2006/math">
                    <m:r>
                      <a:rPr lang="en-CA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CA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CA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en-US" sz="1800" dirty="0" smtClean="0">
                  <a:solidFill>
                    <a:srgbClr val="000000"/>
                  </a:solidFill>
                </a:endParaRPr>
              </a:p>
              <a:p>
                <a:r>
                  <a:rPr lang="en-US" altLang="en-US" sz="1800" dirty="0" smtClean="0">
                    <a:solidFill>
                      <a:srgbClr val="000000"/>
                    </a:solidFill>
                  </a:rPr>
                  <a:t>Pulse duration</a:t>
                </a:r>
                <a:r>
                  <a:rPr lang="en-US" altLang="en-US" sz="18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∼700 </m:t>
                    </m:r>
                    <m:r>
                      <a:rPr lang="en-CA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altLang="en-US" sz="1800" dirty="0" smtClean="0">
                  <a:solidFill>
                    <a:srgbClr val="000000"/>
                  </a:solidFill>
                </a:endParaRPr>
              </a:p>
              <a:p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741577"/>
                <a:ext cx="2677244" cy="743207"/>
              </a:xfrm>
              <a:prstGeom prst="rect">
                <a:avLst/>
              </a:prstGeom>
              <a:blipFill rotWithShape="0">
                <a:blip r:embed="rId4"/>
                <a:stretch>
                  <a:fillRect l="-2050" t="-4918" r="-37813" b="-1836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591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>
                <a:solidFill>
                  <a:srgbClr val="000000"/>
                </a:solidFill>
              </a:rPr>
              <a:t>Experimental run at LLNL: Dipole </a:t>
            </a:r>
            <a:r>
              <a:rPr lang="en-US" altLang="en-US" sz="2000" dirty="0" smtClean="0">
                <a:solidFill>
                  <a:srgbClr val="000000"/>
                </a:solidFill>
              </a:rPr>
              <a:t>calibration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15</a:t>
            </a:fld>
            <a:endParaRPr lang="it-IT" alt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8178" r="5906" b="24201"/>
          <a:stretch/>
        </p:blipFill>
        <p:spPr>
          <a:xfrm>
            <a:off x="149536" y="1362169"/>
            <a:ext cx="3558368" cy="380225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4440" y="536874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RCF stack for monitoring beam dispersion between the 2</a:t>
            </a:r>
            <a:r>
              <a:rPr lang="en-US" altLang="en-US" sz="1800" baseline="30000" dirty="0" smtClean="0">
                <a:solidFill>
                  <a:srgbClr val="000000"/>
                </a:solidFill>
              </a:rPr>
              <a:t>nd</a:t>
            </a:r>
            <a:r>
              <a:rPr lang="en-US" altLang="en-US" sz="1800" dirty="0" smtClean="0">
                <a:solidFill>
                  <a:srgbClr val="000000"/>
                </a:solidFill>
              </a:rPr>
              <a:t> and 3</a:t>
            </a:r>
            <a:r>
              <a:rPr lang="en-US" altLang="en-US" sz="1800" baseline="30000" dirty="0" smtClean="0">
                <a:solidFill>
                  <a:srgbClr val="000000"/>
                </a:solidFill>
              </a:rPr>
              <a:t>rd</a:t>
            </a:r>
            <a:r>
              <a:rPr lang="en-US" altLang="en-US" sz="1800" dirty="0" smtClean="0">
                <a:solidFill>
                  <a:srgbClr val="000000"/>
                </a:solidFill>
              </a:rPr>
              <a:t> dipole </a:t>
            </a:r>
          </a:p>
          <a:p>
            <a:r>
              <a:rPr lang="en-US" altLang="en-US" sz="1800" dirty="0" smtClean="0">
                <a:solidFill>
                  <a:srgbClr val="000000"/>
                </a:solidFill>
              </a:rPr>
              <a:t>for beam dispersion measurements</a:t>
            </a: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>
          <a:xfrm>
            <a:off x="4030788" y="1789988"/>
            <a:ext cx="4538807" cy="1575056"/>
          </a:xfrm>
          <a:prstGeom prst="rect">
            <a:avLst/>
          </a:prstGeom>
        </p:spPr>
      </p:pic>
      <p:cxnSp>
        <p:nvCxnSpPr>
          <p:cNvPr id="12" name="Straight Arrow Connector 14"/>
          <p:cNvCxnSpPr/>
          <p:nvPr/>
        </p:nvCxnSpPr>
        <p:spPr bwMode="auto">
          <a:xfrm>
            <a:off x="3705295" y="2068080"/>
            <a:ext cx="2882929" cy="21602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4"/>
          <p:cNvCxnSpPr/>
          <p:nvPr/>
        </p:nvCxnSpPr>
        <p:spPr bwMode="auto">
          <a:xfrm>
            <a:off x="1727840" y="2131508"/>
            <a:ext cx="1368000" cy="14091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4"/>
          <p:cNvCxnSpPr/>
          <p:nvPr/>
        </p:nvCxnSpPr>
        <p:spPr bwMode="auto">
          <a:xfrm>
            <a:off x="2087346" y="3365044"/>
            <a:ext cx="1080000" cy="14091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8" name="Straight Arrow Connector 14"/>
          <p:cNvCxnSpPr/>
          <p:nvPr/>
        </p:nvCxnSpPr>
        <p:spPr bwMode="auto">
          <a:xfrm>
            <a:off x="2267744" y="4598580"/>
            <a:ext cx="936000" cy="14091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021346" y="2111510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600" dirty="0" smtClean="0">
                <a:solidFill>
                  <a:srgbClr val="000000"/>
                </a:solidFill>
              </a:rPr>
              <a:t>3.6 cm</a:t>
            </a:r>
            <a:endParaRPr lang="en-US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240519" y="3327972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600" dirty="0" smtClean="0">
                <a:solidFill>
                  <a:srgbClr val="000000"/>
                </a:solidFill>
              </a:rPr>
              <a:t>2.8 cm</a:t>
            </a:r>
            <a:endParaRPr lang="en-US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406278" y="4635400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600" dirty="0" smtClean="0">
                <a:solidFill>
                  <a:srgbClr val="000000"/>
                </a:solidFill>
              </a:rPr>
              <a:t>2.4 cm</a:t>
            </a:r>
            <a:endParaRPr lang="en-US" altLang="en-US" sz="16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555618" y="1454709"/>
                <a:ext cx="2677244" cy="743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∼3.5 </m:t>
                      </m:r>
                      <m:r>
                        <a:rPr lang="en-CA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altLang="en-US" sz="16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18" y="1454709"/>
                <a:ext cx="2677244" cy="7432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567493" y="2740700"/>
                <a:ext cx="2677244" cy="743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∼6.5 </m:t>
                      </m:r>
                      <m:r>
                        <a:rPr lang="en-CA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altLang="en-US" sz="16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493" y="2740700"/>
                <a:ext cx="2677244" cy="7432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590098" y="4010848"/>
                <a:ext cx="2677244" cy="743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∼9.5 </m:t>
                      </m:r>
                      <m:r>
                        <a:rPr lang="en-CA" alt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altLang="en-US" sz="16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98" y="4010848"/>
                <a:ext cx="2677244" cy="7432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1 29"/>
          <p:cNvCxnSpPr/>
          <p:nvPr/>
        </p:nvCxnSpPr>
        <p:spPr bwMode="auto">
          <a:xfrm>
            <a:off x="3119824" y="1638424"/>
            <a:ext cx="0" cy="75600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1 30"/>
          <p:cNvCxnSpPr/>
          <p:nvPr/>
        </p:nvCxnSpPr>
        <p:spPr bwMode="auto">
          <a:xfrm>
            <a:off x="3193272" y="3001135"/>
            <a:ext cx="0" cy="75600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1 31"/>
          <p:cNvCxnSpPr/>
          <p:nvPr/>
        </p:nvCxnSpPr>
        <p:spPr bwMode="auto">
          <a:xfrm>
            <a:off x="3202712" y="4106967"/>
            <a:ext cx="0" cy="75600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r="6911"/>
          <a:stretch/>
        </p:blipFill>
        <p:spPr>
          <a:xfrm>
            <a:off x="3827889" y="3573016"/>
            <a:ext cx="5280615" cy="2537736"/>
          </a:xfrm>
          <a:prstGeom prst="rect">
            <a:avLst/>
          </a:prstGeom>
        </p:spPr>
      </p:pic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6876256" y="3789040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600" dirty="0" smtClean="0">
                <a:solidFill>
                  <a:srgbClr val="000000"/>
                </a:solidFill>
              </a:rPr>
              <a:t>Simulation (TSTEP)</a:t>
            </a:r>
          </a:p>
          <a:p>
            <a:r>
              <a:rPr lang="en-US" altLang="en-US" sz="1600" dirty="0" smtClean="0">
                <a:solidFill>
                  <a:srgbClr val="000000"/>
                </a:solidFill>
              </a:rPr>
              <a:t>Experiment (RCF)</a:t>
            </a:r>
            <a:endParaRPr lang="en-US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7" name="Ovale 36"/>
          <p:cNvSpPr/>
          <p:nvPr/>
        </p:nvSpPr>
        <p:spPr bwMode="auto">
          <a:xfrm>
            <a:off x="6732240" y="3912731"/>
            <a:ext cx="138794" cy="138794"/>
          </a:xfrm>
          <a:prstGeom prst="ellipse">
            <a:avLst/>
          </a:prstGeom>
          <a:solidFill>
            <a:srgbClr val="050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" name="Ovale 37"/>
          <p:cNvSpPr/>
          <p:nvPr/>
        </p:nvSpPr>
        <p:spPr bwMode="auto">
          <a:xfrm>
            <a:off x="6736432" y="4129259"/>
            <a:ext cx="134602" cy="134602"/>
          </a:xfrm>
          <a:prstGeom prst="ellipse">
            <a:avLst/>
          </a:prstGeom>
          <a:solidFill>
            <a:srgbClr val="F50000"/>
          </a:solidFill>
          <a:ln w="9525" cap="flat" cmpd="sng" algn="ctr">
            <a:solidFill>
              <a:srgbClr val="F5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90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3645024"/>
            <a:ext cx="18774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600" dirty="0" smtClean="0">
                <a:solidFill>
                  <a:schemeClr val="bg1"/>
                </a:solidFill>
                <a:ea typeface="ＭＳ Ｐゴシック" pitchFamily="-80" charset="-128"/>
              </a:rPr>
              <a:t>Massimiliano Scisciò</a:t>
            </a:r>
          </a:p>
          <a:p>
            <a:pPr algn="l"/>
            <a:r>
              <a:rPr lang="fr-FR" sz="1600" dirty="0" smtClean="0">
                <a:solidFill>
                  <a:schemeClr val="bg1"/>
                </a:solidFill>
                <a:ea typeface="ＭＳ Ｐゴシック" pitchFamily="-80" charset="-128"/>
              </a:rPr>
              <a:t>Varennes  6.9.2016</a:t>
            </a:r>
          </a:p>
          <a:p>
            <a:pPr algn="l"/>
            <a:endParaRPr lang="fr-FR" sz="1600" dirty="0">
              <a:solidFill>
                <a:schemeClr val="bg1"/>
              </a:solidFill>
              <a:ea typeface="ＭＳ Ｐゴシック" pitchFamily="-80" charset="-128"/>
            </a:endParaRPr>
          </a:p>
          <a:p>
            <a:pPr algn="l"/>
            <a:r>
              <a:rPr lang="fr-FR" sz="1600" dirty="0" smtClean="0">
                <a:solidFill>
                  <a:schemeClr val="bg1"/>
                </a:solidFill>
                <a:ea typeface="ＭＳ Ｐゴシック" pitchFamily="-80" charset="-128"/>
              </a:rPr>
              <a:t>Examen Doctoral</a:t>
            </a:r>
            <a:endParaRPr lang="fr-FR" sz="1600" dirty="0">
              <a:solidFill>
                <a:schemeClr val="bg1"/>
              </a:solidFill>
              <a:ea typeface="ＭＳ Ｐゴシック" pitchFamily="-80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06519" y="3903439"/>
            <a:ext cx="494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1D6BB2"/>
                </a:solidFill>
              </a:rPr>
              <a:t>Thank you for the kind attention.</a:t>
            </a:r>
            <a:endParaRPr lang="en-US" sz="2400" b="1" i="1" dirty="0">
              <a:solidFill>
                <a:srgbClr val="1D6BB2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844985" y="99344"/>
            <a:ext cx="7399423" cy="2953126"/>
            <a:chOff x="844985" y="99344"/>
            <a:chExt cx="7399423" cy="2953126"/>
          </a:xfrm>
        </p:grpSpPr>
        <p:pic>
          <p:nvPicPr>
            <p:cNvPr id="5129" name="Picture 9" descr="Section_EMT"/>
            <p:cNvPicPr>
              <a:picLocks noChangeAspect="1" noChangeArrowheads="1"/>
            </p:cNvPicPr>
            <p:nvPr/>
          </p:nvPicPr>
          <p:blipFill rotWithShape="1">
            <a:blip r:embed="rId3"/>
            <a:srcRect l="65350" t="61935"/>
            <a:stretch/>
          </p:blipFill>
          <p:spPr bwMode="auto">
            <a:xfrm>
              <a:off x="5557102" y="99344"/>
              <a:ext cx="2687306" cy="22142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" name="Picture 2" descr="https://oggiscienza.files.wordpress.com/2012/07/logo_infn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7157" y="1701818"/>
              <a:ext cx="2121953" cy="135065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85" y="409066"/>
              <a:ext cx="4280070" cy="12854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9" name="ZoneTexte 1"/>
          <p:cNvSpPr txBox="1"/>
          <p:nvPr/>
        </p:nvSpPr>
        <p:spPr>
          <a:xfrm>
            <a:off x="6228184" y="6141857"/>
            <a:ext cx="2760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1D6BB2"/>
                </a:solidFill>
              </a:rPr>
              <a:t>Massimiliano Scisciò</a:t>
            </a:r>
            <a:endParaRPr lang="en-US" sz="2000" b="1" i="1" dirty="0">
              <a:solidFill>
                <a:srgbClr val="1D6B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87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en-US" sz="2000" dirty="0" err="1" smtClean="0">
                <a:solidFill>
                  <a:srgbClr val="000000"/>
                </a:solidFill>
              </a:rPr>
              <a:t>Research</a:t>
            </a:r>
            <a:r>
              <a:rPr lang="it-IT" altLang="en-US" sz="2000" dirty="0" smtClean="0">
                <a:solidFill>
                  <a:srgbClr val="000000"/>
                </a:solidFill>
              </a:rPr>
              <a:t> </a:t>
            </a:r>
            <a:r>
              <a:rPr lang="it-IT" altLang="en-US" sz="2000" dirty="0" err="1" smtClean="0">
                <a:solidFill>
                  <a:srgbClr val="000000"/>
                </a:solidFill>
              </a:rPr>
              <a:t>activities</a:t>
            </a:r>
            <a:r>
              <a:rPr lang="it-IT" altLang="en-US" sz="2000" dirty="0" smtClean="0">
                <a:solidFill>
                  <a:srgbClr val="000000"/>
                </a:solidFill>
              </a:rPr>
              <a:t> - </a:t>
            </a:r>
            <a:r>
              <a:rPr lang="it-IT" altLang="en-US" sz="2000" dirty="0" err="1" smtClean="0">
                <a:solidFill>
                  <a:srgbClr val="000000"/>
                </a:solidFill>
              </a:rPr>
              <a:t>Summary</a:t>
            </a:r>
            <a:endParaRPr lang="it-IT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60464" y="-208682"/>
            <a:ext cx="8735367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rgbClr val="000000"/>
                </a:solidFill>
              </a:rPr>
              <a:t>Laser driven acceleration mechanism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rgbClr val="000000"/>
                </a:solidFill>
              </a:rPr>
              <a:t>Laser driven electron beam 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 smtClean="0">
              <a:solidFill>
                <a:srgbClr val="000000"/>
              </a:solidFill>
            </a:endParaRPr>
          </a:p>
          <a:p>
            <a:endParaRPr lang="en-US" alt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rgbClr val="1D6BB2"/>
                </a:solidFill>
              </a:rPr>
              <a:t>Laser driven proton beam line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0895" y="764704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>
              <a:buFontTx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</a:rPr>
              <a:t> PIC simulations for ultra-thin targets </a:t>
            </a:r>
          </a:p>
          <a:p>
            <a:pPr>
              <a:buFontTx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</a:rPr>
              <a:t> modeling of exploded targets with hydrodynamic codes</a:t>
            </a:r>
          </a:p>
          <a:p>
            <a:pP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</a:rPr>
              <a:t>PIC simulations for CSA acceleration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2903" y="3140968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>
              <a:buFontTx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</a:rPr>
              <a:t> particle tracking simulations of different transport lines</a:t>
            </a:r>
          </a:p>
          <a:p>
            <a:pPr>
              <a:buFontTx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</a:rPr>
              <a:t> high- and low-energy electron beam</a:t>
            </a:r>
          </a:p>
          <a:p>
            <a:pP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</a:rPr>
              <a:t>evaluation of acceptable initial beam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</a:rPr>
              <a:t> parameters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1963" y="5157192"/>
            <a:ext cx="2677244" cy="7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>
              <a:buFontTx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</a:rPr>
              <a:t> parametric study with particle tracking </a:t>
            </a:r>
            <a:r>
              <a:rPr lang="en-US" altLang="en-US" sz="1600" dirty="0" smtClean="0">
                <a:solidFill>
                  <a:srgbClr val="000000"/>
                </a:solidFill>
              </a:rPr>
              <a:t>code (energy selector)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altLang="en-US" sz="1600" dirty="0">
                <a:solidFill>
                  <a:srgbClr val="1D6BB2"/>
                </a:solidFill>
              </a:rPr>
              <a:t> </a:t>
            </a:r>
            <a:r>
              <a:rPr lang="en-US" altLang="en-US" sz="1600" dirty="0" smtClean="0">
                <a:solidFill>
                  <a:srgbClr val="1D6BB2"/>
                </a:solidFill>
              </a:rPr>
              <a:t>optimization </a:t>
            </a:r>
            <a:r>
              <a:rPr lang="en-US" altLang="en-US" sz="1600" dirty="0" smtClean="0">
                <a:solidFill>
                  <a:srgbClr val="1D6BB2"/>
                </a:solidFill>
              </a:rPr>
              <a:t>with focusing elements</a:t>
            </a:r>
            <a:endParaRPr lang="en-US" altLang="en-US" sz="1600" dirty="0" smtClean="0">
              <a:solidFill>
                <a:srgbClr val="1D6BB2"/>
              </a:solidFill>
            </a:endParaRPr>
          </a:p>
          <a:p>
            <a:pPr>
              <a:buFontTx/>
              <a:buChar char="•"/>
            </a:pPr>
            <a:r>
              <a:rPr lang="en-US" altLang="en-US" sz="1600" dirty="0" smtClean="0">
                <a:solidFill>
                  <a:srgbClr val="1D6BB2"/>
                </a:solidFill>
              </a:rPr>
              <a:t> assembling</a:t>
            </a:r>
          </a:p>
          <a:p>
            <a:pPr>
              <a:buFontTx/>
              <a:buChar char="•"/>
            </a:pPr>
            <a:r>
              <a:rPr lang="en-US" altLang="en-US" sz="1600" dirty="0">
                <a:solidFill>
                  <a:srgbClr val="1D6BB2"/>
                </a:solidFill>
              </a:rPr>
              <a:t> </a:t>
            </a:r>
            <a:r>
              <a:rPr lang="en-US" altLang="en-US" sz="1600" dirty="0" smtClean="0">
                <a:solidFill>
                  <a:srgbClr val="1D6BB2"/>
                </a:solidFill>
              </a:rPr>
              <a:t>experimental calibration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1"/>
          <a:stretch/>
        </p:blipFill>
        <p:spPr>
          <a:xfrm>
            <a:off x="7303192" y="791998"/>
            <a:ext cx="1674950" cy="93610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35" y="1500226"/>
            <a:ext cx="1980413" cy="993522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83" y="3458696"/>
            <a:ext cx="1793462" cy="1050424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02" y="2699055"/>
            <a:ext cx="1479539" cy="1416355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36" y="5546902"/>
            <a:ext cx="1932649" cy="107647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2</a:t>
            </a:fld>
            <a:endParaRPr lang="it-IT" altLang="en-US" dirty="0"/>
          </a:p>
        </p:txBody>
      </p:sp>
      <p:pic>
        <p:nvPicPr>
          <p:cNvPr id="24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r="5065"/>
          <a:stretch/>
        </p:blipFill>
        <p:spPr>
          <a:xfrm>
            <a:off x="6739722" y="4817793"/>
            <a:ext cx="2297088" cy="1331800"/>
          </a:xfrm>
          <a:prstGeom prst="rect">
            <a:avLst/>
          </a:prstGeom>
        </p:spPr>
      </p:pic>
      <p:sp>
        <p:nvSpPr>
          <p:cNvPr id="25" name="ZoneTexte 10"/>
          <p:cNvSpPr txBox="1"/>
          <p:nvPr/>
        </p:nvSpPr>
        <p:spPr>
          <a:xfrm>
            <a:off x="7760919" y="4907324"/>
            <a:ext cx="90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fr-FR" sz="1400" dirty="0" smtClean="0"/>
              <a:t>20 MeV</a:t>
            </a:r>
            <a:endParaRPr lang="fr-FR" sz="1400" dirty="0"/>
          </a:p>
        </p:txBody>
      </p:sp>
      <p:sp>
        <p:nvSpPr>
          <p:cNvPr id="26" name="Oval 21"/>
          <p:cNvSpPr/>
          <p:nvPr/>
        </p:nvSpPr>
        <p:spPr bwMode="auto">
          <a:xfrm>
            <a:off x="8765486" y="5745742"/>
            <a:ext cx="222502" cy="22057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" name="Flowchart: Or 10"/>
          <p:cNvSpPr/>
          <p:nvPr/>
        </p:nvSpPr>
        <p:spPr bwMode="auto">
          <a:xfrm>
            <a:off x="7555882" y="5475737"/>
            <a:ext cx="146037" cy="142331"/>
          </a:xfrm>
          <a:prstGeom prst="flowChar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" name="ZoneTexte 2"/>
          <p:cNvSpPr txBox="1">
            <a:spLocks/>
          </p:cNvSpPr>
          <p:nvPr/>
        </p:nvSpPr>
        <p:spPr>
          <a:xfrm>
            <a:off x="232472" y="4191471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it-IT" sz="1200" b="1" dirty="0" smtClean="0">
                <a:solidFill>
                  <a:srgbClr val="000000"/>
                </a:solidFill>
              </a:rPr>
              <a:t>M. </a:t>
            </a:r>
            <a:r>
              <a:rPr lang="it-IT" sz="1200" b="1" dirty="0">
                <a:solidFill>
                  <a:srgbClr val="000000"/>
                </a:solidFill>
              </a:rPr>
              <a:t>Scisciò</a:t>
            </a:r>
            <a:r>
              <a:rPr lang="it-IT" sz="1200" dirty="0">
                <a:solidFill>
                  <a:srgbClr val="000000"/>
                </a:solidFill>
              </a:rPr>
              <a:t>, L. Lancia, M. Migliorati, A. Mostacci, L. Palumbo, </a:t>
            </a:r>
            <a:endParaRPr lang="it-IT" sz="1200" dirty="0" smtClean="0">
              <a:solidFill>
                <a:srgbClr val="000000"/>
              </a:solidFill>
            </a:endParaRPr>
          </a:p>
          <a:p>
            <a:pPr lvl="1"/>
            <a:r>
              <a:rPr lang="it-IT" sz="1200" dirty="0" smtClean="0">
                <a:solidFill>
                  <a:srgbClr val="000000"/>
                </a:solidFill>
              </a:rPr>
              <a:t>Y</a:t>
            </a:r>
            <a:r>
              <a:rPr lang="it-IT" sz="1200" dirty="0">
                <a:solidFill>
                  <a:srgbClr val="000000"/>
                </a:solidFill>
              </a:rPr>
              <a:t>. </a:t>
            </a:r>
            <a:r>
              <a:rPr lang="it-IT" sz="1200" dirty="0" err="1">
                <a:solidFill>
                  <a:srgbClr val="000000"/>
                </a:solidFill>
              </a:rPr>
              <a:t>Papaphilippou</a:t>
            </a:r>
            <a:r>
              <a:rPr lang="it-IT" sz="1200" dirty="0">
                <a:solidFill>
                  <a:srgbClr val="000000"/>
                </a:solidFill>
              </a:rPr>
              <a:t>, and P. </a:t>
            </a:r>
            <a:r>
              <a:rPr lang="it-IT" sz="1200" dirty="0" smtClean="0">
                <a:solidFill>
                  <a:srgbClr val="000000"/>
                </a:solidFill>
              </a:rPr>
              <a:t>Antici</a:t>
            </a:r>
            <a:r>
              <a:rPr lang="en-US" sz="1200" i="1" dirty="0" smtClean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J. Appl. Phys. </a:t>
            </a:r>
            <a:r>
              <a:rPr lang="en-US" sz="1200" dirty="0">
                <a:solidFill>
                  <a:srgbClr val="000000"/>
                </a:solidFill>
              </a:rPr>
              <a:t>119, 094905 (2016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" name="ZoneTexte 2"/>
          <p:cNvSpPr txBox="1">
            <a:spLocks/>
          </p:cNvSpPr>
          <p:nvPr/>
        </p:nvSpPr>
        <p:spPr>
          <a:xfrm>
            <a:off x="134200" y="1556792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it-IT" sz="1200" b="1" dirty="0">
                <a:solidFill>
                  <a:srgbClr val="000000"/>
                </a:solidFill>
              </a:rPr>
              <a:t>M. Scisciò, </a:t>
            </a:r>
            <a:r>
              <a:rPr lang="it-IT" sz="1200" dirty="0">
                <a:solidFill>
                  <a:srgbClr val="000000"/>
                </a:solidFill>
              </a:rPr>
              <a:t>E. D'</a:t>
            </a:r>
            <a:r>
              <a:rPr lang="it-IT" sz="1200" dirty="0" err="1">
                <a:solidFill>
                  <a:srgbClr val="000000"/>
                </a:solidFill>
              </a:rPr>
              <a:t>Humières</a:t>
            </a:r>
            <a:r>
              <a:rPr lang="it-IT" sz="1200" dirty="0">
                <a:solidFill>
                  <a:srgbClr val="000000"/>
                </a:solidFill>
              </a:rPr>
              <a:t>, S. </a:t>
            </a:r>
            <a:r>
              <a:rPr lang="it-IT" sz="1200" dirty="0" err="1">
                <a:solidFill>
                  <a:srgbClr val="000000"/>
                </a:solidFill>
              </a:rPr>
              <a:t>Fourmaux</a:t>
            </a:r>
            <a:r>
              <a:rPr lang="it-IT" sz="1200" dirty="0">
                <a:solidFill>
                  <a:srgbClr val="000000"/>
                </a:solidFill>
              </a:rPr>
              <a:t>, J. C. </a:t>
            </a:r>
            <a:r>
              <a:rPr lang="it-IT" sz="1200" dirty="0" err="1">
                <a:solidFill>
                  <a:srgbClr val="000000"/>
                </a:solidFill>
              </a:rPr>
              <a:t>Kieffer</a:t>
            </a:r>
            <a:r>
              <a:rPr lang="it-IT" sz="1200" dirty="0">
                <a:solidFill>
                  <a:srgbClr val="000000"/>
                </a:solidFill>
              </a:rPr>
              <a:t>, L. Palumbo, and P. </a:t>
            </a:r>
            <a:r>
              <a:rPr lang="it-IT" sz="1200" dirty="0" smtClean="0">
                <a:solidFill>
                  <a:srgbClr val="000000"/>
                </a:solidFill>
              </a:rPr>
              <a:t>Antici, </a:t>
            </a:r>
            <a:r>
              <a:rPr lang="it-IT" sz="1200" dirty="0" err="1" smtClean="0">
                <a:solidFill>
                  <a:srgbClr val="000000"/>
                </a:solidFill>
              </a:rPr>
              <a:t>Phys</a:t>
            </a:r>
            <a:r>
              <a:rPr lang="it-IT" sz="1200" dirty="0" smtClean="0">
                <a:solidFill>
                  <a:srgbClr val="000000"/>
                </a:solidFill>
              </a:rPr>
              <a:t>. </a:t>
            </a:r>
            <a:r>
              <a:rPr lang="it-IT" sz="1200" dirty="0" err="1" smtClean="0">
                <a:solidFill>
                  <a:srgbClr val="000000"/>
                </a:solidFill>
              </a:rPr>
              <a:t>Plasmas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>
                <a:solidFill>
                  <a:srgbClr val="000000"/>
                </a:solidFill>
              </a:rPr>
              <a:t>21, 123104 (2014)</a:t>
            </a:r>
          </a:p>
        </p:txBody>
      </p:sp>
      <p:sp>
        <p:nvSpPr>
          <p:cNvPr id="31" name="ZoneTexte 2"/>
          <p:cNvSpPr txBox="1">
            <a:spLocks/>
          </p:cNvSpPr>
          <p:nvPr/>
        </p:nvSpPr>
        <p:spPr>
          <a:xfrm>
            <a:off x="179512" y="6248345"/>
            <a:ext cx="5976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CA" sz="1200" dirty="0" smtClean="0">
                <a:solidFill>
                  <a:srgbClr val="000000"/>
                </a:solidFill>
              </a:rPr>
              <a:t>Paper on theoretic study in preparation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" name="ZoneTexte 2"/>
          <p:cNvSpPr txBox="1">
            <a:spLocks/>
          </p:cNvSpPr>
          <p:nvPr/>
        </p:nvSpPr>
        <p:spPr>
          <a:xfrm>
            <a:off x="128443" y="2019488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it-IT" sz="1200" dirty="0">
                <a:solidFill>
                  <a:srgbClr val="000000"/>
                </a:solidFill>
              </a:rPr>
              <a:t>P. </a:t>
            </a:r>
            <a:r>
              <a:rPr lang="it-IT" sz="1200" dirty="0" smtClean="0">
                <a:solidFill>
                  <a:srgbClr val="000000"/>
                </a:solidFill>
              </a:rPr>
              <a:t>Antici, </a:t>
            </a:r>
            <a:r>
              <a:rPr lang="it-IT" sz="1200" dirty="0">
                <a:solidFill>
                  <a:srgbClr val="000000"/>
                </a:solidFill>
              </a:rPr>
              <a:t>E. </a:t>
            </a:r>
            <a:r>
              <a:rPr lang="it-IT" sz="1200" dirty="0" err="1" smtClean="0">
                <a:solidFill>
                  <a:srgbClr val="000000"/>
                </a:solidFill>
              </a:rPr>
              <a:t>Boella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S.N. </a:t>
            </a:r>
            <a:r>
              <a:rPr lang="it-IT" sz="1200" dirty="0" smtClean="0">
                <a:solidFill>
                  <a:srgbClr val="000000"/>
                </a:solidFill>
              </a:rPr>
              <a:t>Chen, </a:t>
            </a:r>
            <a:r>
              <a:rPr lang="it-IT" sz="1200" dirty="0">
                <a:solidFill>
                  <a:srgbClr val="000000"/>
                </a:solidFill>
              </a:rPr>
              <a:t>M. </a:t>
            </a:r>
            <a:r>
              <a:rPr lang="it-IT" sz="1200" dirty="0" err="1" smtClean="0">
                <a:solidFill>
                  <a:srgbClr val="000000"/>
                </a:solidFill>
              </a:rPr>
              <a:t>Barberio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J. </a:t>
            </a:r>
            <a:r>
              <a:rPr lang="it-IT" sz="1200" dirty="0" err="1" smtClean="0">
                <a:solidFill>
                  <a:srgbClr val="000000"/>
                </a:solidFill>
              </a:rPr>
              <a:t>Böker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F. </a:t>
            </a:r>
            <a:r>
              <a:rPr lang="it-IT" sz="1200" dirty="0" smtClean="0">
                <a:solidFill>
                  <a:srgbClr val="000000"/>
                </a:solidFill>
              </a:rPr>
              <a:t>Cardelli, </a:t>
            </a:r>
            <a:r>
              <a:rPr lang="it-IT" sz="1200" dirty="0">
                <a:solidFill>
                  <a:srgbClr val="000000"/>
                </a:solidFill>
              </a:rPr>
              <a:t>J.L. </a:t>
            </a:r>
            <a:r>
              <a:rPr lang="it-IT" sz="1200" dirty="0" err="1" smtClean="0">
                <a:solidFill>
                  <a:srgbClr val="000000"/>
                </a:solidFill>
              </a:rPr>
              <a:t>Feugeas</a:t>
            </a:r>
            <a:r>
              <a:rPr lang="it-IT" sz="1200" dirty="0" smtClean="0">
                <a:solidFill>
                  <a:srgbClr val="000000"/>
                </a:solidFill>
              </a:rPr>
              <a:t>, M. </a:t>
            </a:r>
            <a:r>
              <a:rPr lang="it-IT" sz="1200" dirty="0" err="1" smtClean="0">
                <a:solidFill>
                  <a:srgbClr val="000000"/>
                </a:solidFill>
              </a:rPr>
              <a:t>Glesser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P. </a:t>
            </a:r>
            <a:r>
              <a:rPr lang="it-IT" sz="1200" dirty="0" err="1" smtClean="0">
                <a:solidFill>
                  <a:srgbClr val="000000"/>
                </a:solidFill>
              </a:rPr>
              <a:t>Nicolaï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L. </a:t>
            </a:r>
            <a:r>
              <a:rPr lang="it-IT" sz="1200" dirty="0" err="1" smtClean="0">
                <a:solidFill>
                  <a:srgbClr val="000000"/>
                </a:solidFill>
              </a:rPr>
              <a:t>Romagnani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b="1" dirty="0">
                <a:solidFill>
                  <a:srgbClr val="000000"/>
                </a:solidFill>
              </a:rPr>
              <a:t>M. </a:t>
            </a:r>
            <a:r>
              <a:rPr lang="it-IT" sz="1200" b="1" dirty="0" err="1" smtClean="0">
                <a:solidFill>
                  <a:srgbClr val="000000"/>
                </a:solidFill>
              </a:rPr>
              <a:t>Scisci</a:t>
            </a:r>
            <a:r>
              <a:rPr lang="en-CA" sz="1200" b="1" dirty="0">
                <a:solidFill>
                  <a:srgbClr val="000000"/>
                </a:solidFill>
              </a:rPr>
              <a:t>ò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 err="1" smtClean="0">
                <a:solidFill>
                  <a:srgbClr val="000000"/>
                </a:solidFill>
              </a:rPr>
              <a:t>M.Starodubtsev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O. </a:t>
            </a:r>
            <a:r>
              <a:rPr lang="it-IT" sz="1200" dirty="0" smtClean="0">
                <a:solidFill>
                  <a:srgbClr val="000000"/>
                </a:solidFill>
              </a:rPr>
              <a:t>Willi, J.C. </a:t>
            </a:r>
            <a:r>
              <a:rPr lang="it-IT" sz="1200" dirty="0" err="1" smtClean="0">
                <a:solidFill>
                  <a:srgbClr val="000000"/>
                </a:solidFill>
              </a:rPr>
              <a:t>Kieffer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V. </a:t>
            </a:r>
            <a:r>
              <a:rPr lang="it-IT" sz="1200" dirty="0" err="1" smtClean="0">
                <a:solidFill>
                  <a:srgbClr val="000000"/>
                </a:solidFill>
              </a:rPr>
              <a:t>Tikhonchuk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H. </a:t>
            </a:r>
            <a:r>
              <a:rPr lang="it-IT" sz="1200" dirty="0" err="1" smtClean="0">
                <a:solidFill>
                  <a:srgbClr val="000000"/>
                </a:solidFill>
              </a:rPr>
              <a:t>Pépin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L. O. </a:t>
            </a:r>
            <a:r>
              <a:rPr lang="it-IT" sz="1200" dirty="0" smtClean="0">
                <a:solidFill>
                  <a:srgbClr val="000000"/>
                </a:solidFill>
              </a:rPr>
              <a:t>Silva, </a:t>
            </a:r>
            <a:r>
              <a:rPr lang="it-IT" sz="1200" dirty="0">
                <a:solidFill>
                  <a:srgbClr val="000000"/>
                </a:solidFill>
              </a:rPr>
              <a:t>E. </a:t>
            </a:r>
            <a:r>
              <a:rPr lang="it-IT" sz="1200" dirty="0" smtClean="0">
                <a:solidFill>
                  <a:srgbClr val="000000"/>
                </a:solidFill>
              </a:rPr>
              <a:t>d’</a:t>
            </a:r>
            <a:r>
              <a:rPr lang="it-IT" sz="1200" dirty="0" err="1" smtClean="0">
                <a:solidFill>
                  <a:srgbClr val="000000"/>
                </a:solidFill>
              </a:rPr>
              <a:t>Humières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>
                <a:solidFill>
                  <a:srgbClr val="000000"/>
                </a:solidFill>
              </a:rPr>
              <a:t>J. </a:t>
            </a:r>
            <a:r>
              <a:rPr lang="it-IT" sz="1200" dirty="0" err="1" smtClean="0">
                <a:solidFill>
                  <a:srgbClr val="000000"/>
                </a:solidFill>
              </a:rPr>
              <a:t>Fuchs</a:t>
            </a:r>
            <a:r>
              <a:rPr lang="it-IT" sz="1200" dirty="0" smtClean="0">
                <a:solidFill>
                  <a:srgbClr val="000000"/>
                </a:solidFill>
              </a:rPr>
              <a:t>, </a:t>
            </a:r>
            <a:r>
              <a:rPr lang="it-IT" sz="1200" dirty="0" err="1" smtClean="0">
                <a:solidFill>
                  <a:srgbClr val="000000"/>
                </a:solidFill>
              </a:rPr>
              <a:t>submitted</a:t>
            </a:r>
            <a:r>
              <a:rPr lang="it-IT" sz="1200" dirty="0" smtClean="0">
                <a:solidFill>
                  <a:srgbClr val="000000"/>
                </a:solidFill>
              </a:rPr>
              <a:t> to </a:t>
            </a:r>
            <a:r>
              <a:rPr lang="it-IT" sz="1200" dirty="0" err="1" smtClean="0">
                <a:solidFill>
                  <a:srgbClr val="000000"/>
                </a:solidFill>
              </a:rPr>
              <a:t>Phys</a:t>
            </a:r>
            <a:r>
              <a:rPr lang="it-IT" sz="1200" dirty="0" smtClean="0">
                <a:solidFill>
                  <a:srgbClr val="000000"/>
                </a:solidFill>
              </a:rPr>
              <a:t>. Rev. </a:t>
            </a:r>
            <a:r>
              <a:rPr lang="it-IT" sz="1200" dirty="0" err="1" smtClean="0">
                <a:solidFill>
                  <a:srgbClr val="000000"/>
                </a:solidFill>
              </a:rPr>
              <a:t>Lett</a:t>
            </a:r>
            <a:r>
              <a:rPr lang="it-IT" sz="1200" dirty="0" smtClean="0">
                <a:solidFill>
                  <a:srgbClr val="000000"/>
                </a:solidFill>
              </a:rPr>
              <a:t>., </a:t>
            </a:r>
            <a:r>
              <a:rPr lang="it-IT" sz="1200" dirty="0" err="1" smtClean="0">
                <a:solidFill>
                  <a:srgbClr val="000000"/>
                </a:solidFill>
              </a:rPr>
              <a:t>Oct</a:t>
            </a:r>
            <a:r>
              <a:rPr lang="it-IT" sz="1200" dirty="0" smtClean="0">
                <a:solidFill>
                  <a:srgbClr val="000000"/>
                </a:solidFill>
              </a:rPr>
              <a:t>. 2016</a:t>
            </a:r>
            <a:endParaRPr lang="it-IT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TNSA </a:t>
            </a:r>
            <a:r>
              <a:rPr lang="en-US" altLang="en-US" sz="2000" dirty="0" smtClean="0">
                <a:solidFill>
                  <a:srgbClr val="000000"/>
                </a:solidFill>
              </a:rPr>
              <a:t>acceleration mechanism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3</a:t>
            </a:fld>
            <a:endParaRPr lang="it-IT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t="1553" b="4660"/>
          <a:stretch>
            <a:fillRect/>
          </a:stretch>
        </p:blipFill>
        <p:spPr bwMode="auto">
          <a:xfrm>
            <a:off x="683568" y="3211235"/>
            <a:ext cx="38036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b="7705"/>
          <a:stretch>
            <a:fillRect/>
          </a:stretch>
        </p:blipFill>
        <p:spPr bwMode="auto">
          <a:xfrm>
            <a:off x="4803857" y="3211235"/>
            <a:ext cx="3474635" cy="29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2"/>
          <p:cNvSpPr txBox="1">
            <a:spLocks/>
          </p:cNvSpPr>
          <p:nvPr/>
        </p:nvSpPr>
        <p:spPr>
          <a:xfrm>
            <a:off x="108318" y="548680"/>
            <a:ext cx="624620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Dominant laser-driven acceleration mechanism on commercial TW-class lasers: </a:t>
            </a:r>
            <a:r>
              <a:rPr lang="en-US" sz="1600" b="1" dirty="0" smtClean="0">
                <a:solidFill>
                  <a:srgbClr val="000000"/>
                </a:solidFill>
              </a:rPr>
              <a:t>Target Normal Sheath Acceleration (TNSA)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3116240" y="4075331"/>
            <a:ext cx="213564" cy="1875846"/>
          </a:xfrm>
          <a:prstGeom prst="rect">
            <a:avLst/>
          </a:prstGeom>
          <a:solidFill>
            <a:schemeClr val="tx2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425572" y="5311579"/>
            <a:ext cx="2319663" cy="38016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600" dirty="0" smtClean="0">
                <a:solidFill>
                  <a:srgbClr val="C00000"/>
                </a:solidFill>
              </a:rPr>
              <a:t>Energy selection device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49298" y="1483043"/>
            <a:ext cx="6382841" cy="9222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</a:rPr>
              <a:t>Accelerating field up to </a:t>
            </a:r>
            <a:r>
              <a:rPr lang="en-US" altLang="en-US" sz="1600" dirty="0" smtClean="0">
                <a:solidFill>
                  <a:srgbClr val="000000"/>
                </a:solidFill>
              </a:rPr>
              <a:t>TV/m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0000"/>
                </a:solidFill>
              </a:rPr>
              <a:t>Proton energy up to a few tens of MeV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0000"/>
                </a:solidFill>
              </a:rPr>
              <a:t>High </a:t>
            </a:r>
            <a:r>
              <a:rPr lang="en-US" altLang="en-US" sz="1600" dirty="0">
                <a:solidFill>
                  <a:srgbClr val="000000"/>
                </a:solidFill>
              </a:rPr>
              <a:t>bunch </a:t>
            </a:r>
            <a:r>
              <a:rPr lang="en-US" altLang="en-US" sz="1600" dirty="0" smtClean="0">
                <a:solidFill>
                  <a:srgbClr val="000000"/>
                </a:solidFill>
              </a:rPr>
              <a:t>charge (up to hundreds of </a:t>
            </a:r>
            <a:r>
              <a:rPr lang="en-US" altLang="en-US" sz="1600" dirty="0" err="1">
                <a:solidFill>
                  <a:srgbClr val="000000"/>
                </a:solidFill>
              </a:rPr>
              <a:t>n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C</a:t>
            </a:r>
            <a:r>
              <a:rPr lang="en-US" altLang="en-US" sz="16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C00000"/>
                </a:solidFill>
              </a:rPr>
              <a:t>Energy spread of almost 100%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C00000"/>
                </a:solidFill>
              </a:rPr>
              <a:t>Protons are accelerated </a:t>
            </a:r>
            <a:r>
              <a:rPr lang="en-US" altLang="en-US" sz="1600" dirty="0">
                <a:solidFill>
                  <a:srgbClr val="C00000"/>
                </a:solidFill>
              </a:rPr>
              <a:t>within a cone of tens of </a:t>
            </a:r>
            <a:r>
              <a:rPr lang="en-US" altLang="en-US" sz="1600" dirty="0" smtClean="0">
                <a:solidFill>
                  <a:srgbClr val="C00000"/>
                </a:solidFill>
              </a:rPr>
              <a:t>degrees</a:t>
            </a:r>
          </a:p>
          <a:p>
            <a:endParaRPr lang="en-US" altLang="en-US" sz="1800" dirty="0" smtClean="0">
              <a:solidFill>
                <a:srgbClr val="1D6BB2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6300193" y="1071863"/>
            <a:ext cx="2664296" cy="2057107"/>
            <a:chOff x="2127250" y="870773"/>
            <a:chExt cx="6049964" cy="4671189"/>
          </a:xfrm>
        </p:grpSpPr>
        <p:grpSp>
          <p:nvGrpSpPr>
            <p:cNvPr id="29" name="Group 59"/>
            <p:cNvGrpSpPr>
              <a:grpSpLocks/>
            </p:cNvGrpSpPr>
            <p:nvPr/>
          </p:nvGrpSpPr>
          <p:grpSpPr bwMode="auto">
            <a:xfrm>
              <a:off x="3741738" y="1993900"/>
              <a:ext cx="1862138" cy="2992437"/>
              <a:chOff x="2686" y="1255"/>
              <a:chExt cx="1173" cy="1885"/>
            </a:xfrm>
          </p:grpSpPr>
          <p:sp>
            <p:nvSpPr>
              <p:cNvPr id="54" name="Arc 6"/>
              <p:cNvSpPr>
                <a:spLocks/>
              </p:cNvSpPr>
              <p:nvPr/>
            </p:nvSpPr>
            <p:spPr bwMode="auto">
              <a:xfrm>
                <a:off x="2686" y="1255"/>
                <a:ext cx="812" cy="1885"/>
              </a:xfrm>
              <a:custGeom>
                <a:avLst/>
                <a:gdLst>
                  <a:gd name="T0" fmla="*/ 0 w 21600"/>
                  <a:gd name="T1" fmla="*/ 0 h 25047"/>
                  <a:gd name="T2" fmla="*/ 0 w 21600"/>
                  <a:gd name="T3" fmla="*/ 0 h 25047"/>
                  <a:gd name="T4" fmla="*/ 0 w 21600"/>
                  <a:gd name="T5" fmla="*/ 0 h 2504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047"/>
                  <a:gd name="T11" fmla="*/ 21600 w 21600"/>
                  <a:gd name="T12" fmla="*/ 25047 h 25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047" fill="none" extrusionOk="0">
                    <a:moveTo>
                      <a:pt x="17897" y="-1"/>
                    </a:moveTo>
                    <a:cubicBezTo>
                      <a:pt x="20310" y="3571"/>
                      <a:pt x="21600" y="7782"/>
                      <a:pt x="21600" y="12093"/>
                    </a:cubicBezTo>
                    <a:cubicBezTo>
                      <a:pt x="21600" y="16764"/>
                      <a:pt x="20085" y="21309"/>
                      <a:pt x="17284" y="25047"/>
                    </a:cubicBezTo>
                  </a:path>
                  <a:path w="21600" h="25047" stroke="0" extrusionOk="0">
                    <a:moveTo>
                      <a:pt x="17897" y="-1"/>
                    </a:moveTo>
                    <a:cubicBezTo>
                      <a:pt x="20310" y="3571"/>
                      <a:pt x="21600" y="7782"/>
                      <a:pt x="21600" y="12093"/>
                    </a:cubicBezTo>
                    <a:cubicBezTo>
                      <a:pt x="21600" y="16764"/>
                      <a:pt x="20085" y="21309"/>
                      <a:pt x="17284" y="25047"/>
                    </a:cubicBezTo>
                    <a:lnTo>
                      <a:pt x="0" y="12093"/>
                    </a:lnTo>
                    <a:lnTo>
                      <a:pt x="17897" y="-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B5B5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lIns="91281" tIns="45640" rIns="91281" bIns="4564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3398" y="1424"/>
                <a:ext cx="461" cy="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81" tIns="45640" rIns="91281" bIns="4564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Times" charset="0"/>
                    <a:cs typeface="Arial" charset="0"/>
                  </a:rPr>
                  <a:t>-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Times" charset="0"/>
                    <a:cs typeface="Arial" charset="0"/>
                  </a:rPr>
                  <a:t> -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Times" charset="0"/>
                    <a:cs typeface="Arial" charset="0"/>
                  </a:rPr>
                  <a:t> -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Times" charset="0"/>
                    <a:cs typeface="Arial" charset="0"/>
                  </a:rPr>
                  <a:t>  </a:t>
                </a:r>
              </a:p>
            </p:txBody>
          </p:sp>
        </p:grpSp>
        <p:cxnSp>
          <p:nvCxnSpPr>
            <p:cNvPr id="30" name="AutoShape 3"/>
            <p:cNvCxnSpPr>
              <a:cxnSpLocks noChangeShapeType="1"/>
            </p:cNvCxnSpPr>
            <p:nvPr/>
          </p:nvCxnSpPr>
          <p:spPr bwMode="auto">
            <a:xfrm rot="5400000" flipV="1">
              <a:off x="3861593" y="183356"/>
              <a:ext cx="149225" cy="2547938"/>
            </a:xfrm>
            <a:prstGeom prst="curvedConnector4">
              <a:avLst>
                <a:gd name="adj1" fmla="val -154259"/>
                <a:gd name="adj2" fmla="val 96884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" name="Arc 4"/>
            <p:cNvSpPr>
              <a:spLocks/>
            </p:cNvSpPr>
            <p:nvPr/>
          </p:nvSpPr>
          <p:spPr bwMode="auto">
            <a:xfrm>
              <a:off x="2127250" y="2638425"/>
              <a:ext cx="825500" cy="1633537"/>
            </a:xfrm>
            <a:custGeom>
              <a:avLst/>
              <a:gdLst>
                <a:gd name="G0" fmla="+- 21600 0 0"/>
                <a:gd name="G1" fmla="+- 20894 0 0"/>
                <a:gd name="G2" fmla="+- 21600 0 0"/>
                <a:gd name="T0" fmla="*/ 15995 w 21600"/>
                <a:gd name="T1" fmla="*/ 41754 h 41754"/>
                <a:gd name="T2" fmla="*/ 16121 w 21600"/>
                <a:gd name="T3" fmla="*/ 0 h 41754"/>
                <a:gd name="T4" fmla="*/ 21600 w 21600"/>
                <a:gd name="T5" fmla="*/ 20894 h 4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754" fill="none" extrusionOk="0">
                  <a:moveTo>
                    <a:pt x="15994" y="41754"/>
                  </a:moveTo>
                  <a:cubicBezTo>
                    <a:pt x="6558" y="39218"/>
                    <a:pt x="0" y="30664"/>
                    <a:pt x="0" y="20894"/>
                  </a:cubicBezTo>
                  <a:cubicBezTo>
                    <a:pt x="-1" y="11074"/>
                    <a:pt x="6623" y="2491"/>
                    <a:pt x="16121" y="0"/>
                  </a:cubicBezTo>
                </a:path>
                <a:path w="21600" h="41754" stroke="0" extrusionOk="0">
                  <a:moveTo>
                    <a:pt x="15994" y="41754"/>
                  </a:moveTo>
                  <a:cubicBezTo>
                    <a:pt x="6558" y="39218"/>
                    <a:pt x="0" y="30664"/>
                    <a:pt x="0" y="20894"/>
                  </a:cubicBezTo>
                  <a:cubicBezTo>
                    <a:pt x="-1" y="11074"/>
                    <a:pt x="6623" y="2491"/>
                    <a:pt x="16121" y="0"/>
                  </a:cubicBezTo>
                  <a:lnTo>
                    <a:pt x="21600" y="2089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281" tIns="45640" rIns="91281" bIns="4564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r-FR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2825750" y="1317625"/>
              <a:ext cx="1868487" cy="422433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fr-FR" sz="2000">
                <a:latin typeface="Arial" charset="0"/>
                <a:cs typeface="Arial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2636837" y="2900362"/>
              <a:ext cx="474663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81" tIns="45640" rIns="91281" bIns="4564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Times" charset="0"/>
                  <a:cs typeface="Arial" charset="0"/>
                </a:rPr>
                <a:t>+  -</a:t>
              </a: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Times" charset="0"/>
                  <a:cs typeface="Arial" charset="0"/>
                </a:rPr>
                <a:t>+   -</a:t>
              </a: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Times" charset="0"/>
                  <a:cs typeface="Arial" charset="0"/>
                </a:rPr>
                <a:t>+   -</a:t>
              </a: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Times" charset="0"/>
                  <a:cs typeface="Arial" charset="0"/>
                </a:rPr>
                <a:t>+  -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4730750" y="1477962"/>
              <a:ext cx="85725" cy="395446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281" tIns="45640" rIns="91281" bIns="4564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fr-FR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4121215" y="870773"/>
              <a:ext cx="3781833" cy="577356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1281" tIns="45640" rIns="91281" bIns="4564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sz="8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Surface contaminant (H</a:t>
              </a:r>
              <a:r>
                <a:rPr lang="en-US" sz="800" b="1" baseline="-25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8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O)</a:t>
              </a: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H="1">
              <a:off x="4843460" y="1381283"/>
              <a:ext cx="366713" cy="5268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square" lIns="91281" tIns="45640" rIns="91281" bIns="4564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37" name="Group 57"/>
            <p:cNvGrpSpPr>
              <a:grpSpLocks/>
            </p:cNvGrpSpPr>
            <p:nvPr/>
          </p:nvGrpSpPr>
          <p:grpSpPr bwMode="auto">
            <a:xfrm>
              <a:off x="4886329" y="2333628"/>
              <a:ext cx="2232026" cy="1963741"/>
              <a:chOff x="3407" y="1469"/>
              <a:chExt cx="1406" cy="1237"/>
            </a:xfrm>
          </p:grpSpPr>
          <p:grpSp>
            <p:nvGrpSpPr>
              <p:cNvPr id="47" name="Group 55"/>
              <p:cNvGrpSpPr>
                <a:grpSpLocks/>
              </p:cNvGrpSpPr>
              <p:nvPr/>
            </p:nvGrpSpPr>
            <p:grpSpPr bwMode="auto">
              <a:xfrm>
                <a:off x="3407" y="1600"/>
                <a:ext cx="904" cy="1106"/>
                <a:chOff x="3407" y="1600"/>
                <a:chExt cx="904" cy="1106"/>
              </a:xfrm>
            </p:grpSpPr>
            <p:sp>
              <p:nvSpPr>
                <p:cNvPr id="4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407" y="1600"/>
                  <a:ext cx="439" cy="45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lIns="91281" tIns="45640" rIns="91281" bIns="45640">
                  <a:spAutoFit/>
                </a:bodyPr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5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435" y="1862"/>
                  <a:ext cx="720" cy="4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lIns="91281" tIns="45640" rIns="91281" bIns="45640">
                  <a:spAutoFit/>
                </a:bodyPr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51" name="Line 20"/>
                <p:cNvSpPr>
                  <a:spLocks noChangeShapeType="1"/>
                </p:cNvSpPr>
                <p:nvPr/>
              </p:nvSpPr>
              <p:spPr bwMode="auto">
                <a:xfrm>
                  <a:off x="3444" y="2139"/>
                  <a:ext cx="867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lIns="91281" tIns="45640" rIns="91281" bIns="45640">
                  <a:spAutoFit/>
                </a:bodyPr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52" name="Line 21"/>
                <p:cNvSpPr>
                  <a:spLocks noChangeShapeType="1"/>
                </p:cNvSpPr>
                <p:nvPr/>
              </p:nvSpPr>
              <p:spPr bwMode="auto">
                <a:xfrm>
                  <a:off x="3417" y="2384"/>
                  <a:ext cx="720" cy="4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lIns="91281" tIns="45640" rIns="91281" bIns="45640">
                  <a:spAutoFit/>
                </a:bodyPr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53" name="Line 22"/>
                <p:cNvSpPr>
                  <a:spLocks noChangeShapeType="1"/>
                </p:cNvSpPr>
                <p:nvPr/>
              </p:nvSpPr>
              <p:spPr bwMode="auto">
                <a:xfrm>
                  <a:off x="3418" y="2661"/>
                  <a:ext cx="439" cy="45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lIns="91281" tIns="45640" rIns="91281" bIns="45640">
                  <a:spAutoFit/>
                </a:bodyPr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</p:grpSp>
          <p:sp>
            <p:nvSpPr>
              <p:cNvPr id="48" name="Text Box 30"/>
              <p:cNvSpPr txBox="1">
                <a:spLocks noChangeArrowheads="1"/>
              </p:cNvSpPr>
              <p:nvPr/>
            </p:nvSpPr>
            <p:spPr bwMode="auto">
              <a:xfrm>
                <a:off x="3850" y="1469"/>
                <a:ext cx="963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81" tIns="45640" rIns="91281" bIns="4564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sz="1000" dirty="0">
                    <a:latin typeface="Arial" charset="0"/>
                    <a:cs typeface="Arial" charset="0"/>
                  </a:rPr>
                  <a:t> </a:t>
                </a:r>
                <a:r>
                  <a:rPr lang="en-US" sz="1000" b="1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H</a:t>
                </a:r>
                <a:r>
                  <a:rPr lang="en-US" sz="1000" b="1" baseline="30000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+  </a:t>
                </a:r>
                <a:r>
                  <a:rPr lang="en-US" sz="1000" b="1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ion</a:t>
                </a:r>
              </a:p>
            </p:txBody>
          </p:sp>
        </p:grp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2752724" y="1387475"/>
              <a:ext cx="2049508" cy="53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81" tIns="45640" rIns="91281" bIns="4564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sz="700" dirty="0">
                  <a:latin typeface="Arial" charset="0"/>
                  <a:cs typeface="Arial" charset="0"/>
                </a:rPr>
                <a:t>Bulk Target (Al)</a:t>
              </a:r>
            </a:p>
          </p:txBody>
        </p:sp>
        <p:grpSp>
          <p:nvGrpSpPr>
            <p:cNvPr id="39" name="Group 56"/>
            <p:cNvGrpSpPr>
              <a:grpSpLocks/>
            </p:cNvGrpSpPr>
            <p:nvPr/>
          </p:nvGrpSpPr>
          <p:grpSpPr bwMode="auto">
            <a:xfrm>
              <a:off x="2968625" y="2646362"/>
              <a:ext cx="5208589" cy="1063625"/>
              <a:chOff x="2199" y="1666"/>
              <a:chExt cx="3281" cy="670"/>
            </a:xfrm>
          </p:grpSpPr>
          <p:grpSp>
            <p:nvGrpSpPr>
              <p:cNvPr id="43" name="Group 53"/>
              <p:cNvGrpSpPr>
                <a:grpSpLocks/>
              </p:cNvGrpSpPr>
              <p:nvPr/>
            </p:nvGrpSpPr>
            <p:grpSpPr bwMode="auto">
              <a:xfrm>
                <a:off x="2199" y="1794"/>
                <a:ext cx="2789" cy="542"/>
                <a:chOff x="2199" y="1794"/>
                <a:chExt cx="2789" cy="542"/>
              </a:xfrm>
            </p:grpSpPr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2199" y="2184"/>
                  <a:ext cx="1615" cy="152"/>
                </a:xfrm>
                <a:custGeom>
                  <a:avLst/>
                  <a:gdLst>
                    <a:gd name="T0" fmla="*/ 0 w 1408"/>
                    <a:gd name="T1" fmla="*/ 0 h 432"/>
                    <a:gd name="T2" fmla="*/ 3958 w 1408"/>
                    <a:gd name="T3" fmla="*/ 0 h 432"/>
                    <a:gd name="T4" fmla="*/ 4784 w 1408"/>
                    <a:gd name="T5" fmla="*/ 0 h 432"/>
                    <a:gd name="T6" fmla="*/ 4286 w 1408"/>
                    <a:gd name="T7" fmla="*/ 0 h 4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08"/>
                    <a:gd name="T13" fmla="*/ 0 h 432"/>
                    <a:gd name="T14" fmla="*/ 1408 w 1408"/>
                    <a:gd name="T15" fmla="*/ 432 h 4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08" h="432">
                      <a:moveTo>
                        <a:pt x="0" y="0"/>
                      </a:moveTo>
                      <a:cubicBezTo>
                        <a:pt x="460" y="68"/>
                        <a:pt x="920" y="136"/>
                        <a:pt x="1152" y="192"/>
                      </a:cubicBezTo>
                      <a:cubicBezTo>
                        <a:pt x="1384" y="248"/>
                        <a:pt x="1376" y="296"/>
                        <a:pt x="1392" y="336"/>
                      </a:cubicBezTo>
                      <a:cubicBezTo>
                        <a:pt x="1408" y="376"/>
                        <a:pt x="1328" y="404"/>
                        <a:pt x="1248" y="432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281" tIns="45640" rIns="91281" bIns="45640">
                  <a:spAutoFit/>
                </a:bodyPr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2199" y="1794"/>
                  <a:ext cx="2789" cy="254"/>
                </a:xfrm>
                <a:custGeom>
                  <a:avLst/>
                  <a:gdLst>
                    <a:gd name="T0" fmla="*/ 0 w 2448"/>
                    <a:gd name="T1" fmla="*/ 402 h 240"/>
                    <a:gd name="T2" fmla="*/ 3569 w 2448"/>
                    <a:gd name="T3" fmla="*/ 321 h 240"/>
                    <a:gd name="T4" fmla="*/ 7919 w 2448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2448"/>
                    <a:gd name="T10" fmla="*/ 0 h 240"/>
                    <a:gd name="T11" fmla="*/ 2448 w 2448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48" h="240">
                      <a:moveTo>
                        <a:pt x="0" y="240"/>
                      </a:moveTo>
                      <a:cubicBezTo>
                        <a:pt x="348" y="236"/>
                        <a:pt x="696" y="232"/>
                        <a:pt x="1104" y="192"/>
                      </a:cubicBezTo>
                      <a:cubicBezTo>
                        <a:pt x="1512" y="152"/>
                        <a:pt x="1980" y="76"/>
                        <a:pt x="2448" y="0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lc="http://schemas.openxmlformats.org/drawingml/2006/lockedCanvas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281" tIns="45640" rIns="91281" bIns="45640">
                  <a:spAutoFit/>
                </a:bodyPr>
                <a:lstStyle>
                  <a:defPPr>
                    <a:defRPr lang="fr-FR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</p:grpSp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4988" y="1666"/>
                <a:ext cx="492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81" tIns="45640" rIns="91281" bIns="4564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11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e</a:t>
                </a:r>
                <a:r>
                  <a:rPr lang="en-US" sz="1400" b="1" baseline="30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43200" y="1316037"/>
              <a:ext cx="82550" cy="4225925"/>
            </a:xfrm>
            <a:prstGeom prst="rect">
              <a:avLst/>
            </a:prstGeom>
            <a:solidFill>
              <a:srgbClr val="000099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62237" y="1479550"/>
              <a:ext cx="85725" cy="3954462"/>
            </a:xfrm>
            <a:prstGeom prst="rect">
              <a:avLst/>
            </a:prstGeom>
            <a:solidFill>
              <a:srgbClr val="BBE0E3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81" tIns="45640" rIns="91281" bIns="45640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2" name="AutoShape 54"/>
            <p:cNvSpPr>
              <a:spLocks noChangeArrowheads="1"/>
            </p:cNvSpPr>
            <p:nvPr/>
          </p:nvSpPr>
          <p:spPr bwMode="auto">
            <a:xfrm>
              <a:off x="4481512" y="4510087"/>
              <a:ext cx="647700" cy="100806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dirty="0">
                  <a:latin typeface="Arial" charset="0"/>
                </a:rPr>
                <a:t>E</a:t>
              </a:r>
              <a:endParaRPr lang="fr-FR" sz="1400" dirty="0">
                <a:latin typeface="Arial" charset="0"/>
              </a:endParaRPr>
            </a:p>
          </p:txBody>
        </p:sp>
      </p:grpSp>
      <p:sp>
        <p:nvSpPr>
          <p:cNvPr id="56" name="Triangolo isoscele 55"/>
          <p:cNvSpPr/>
          <p:nvPr/>
        </p:nvSpPr>
        <p:spPr>
          <a:xfrm rot="7260000">
            <a:off x="6119208" y="1737664"/>
            <a:ext cx="215796" cy="647308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1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Energy </a:t>
            </a:r>
            <a:r>
              <a:rPr lang="en-US" altLang="en-US" sz="2000" dirty="0" smtClean="0">
                <a:solidFill>
                  <a:srgbClr val="000000"/>
                </a:solidFill>
              </a:rPr>
              <a:t>selection device (ES)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4</a:t>
            </a:fld>
            <a:endParaRPr lang="it-IT" altLang="en-US" dirty="0"/>
          </a:p>
        </p:txBody>
      </p:sp>
      <p:pic>
        <p:nvPicPr>
          <p:cNvPr id="5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990"/>
            <a:ext cx="5183666" cy="2299943"/>
          </a:xfrm>
          <a:prstGeom prst="rect">
            <a:avLst/>
          </a:prstGeom>
        </p:spPr>
      </p:pic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-25051" y="692696"/>
            <a:ext cx="4165003" cy="17236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Passive energy selection device based on magnetic dipoles</a:t>
            </a: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5220072" y="1196752"/>
            <a:ext cx="4165003" cy="17236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Displacement is a function of the </a:t>
            </a:r>
          </a:p>
          <a:p>
            <a:r>
              <a:rPr lang="en-US" altLang="en-US" sz="1800" dirty="0" smtClean="0">
                <a:solidFill>
                  <a:srgbClr val="000000"/>
                </a:solidFill>
              </a:rPr>
              <a:t>proton energy: spatial beam selection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/>
          <a:srcRect t="1553" b="4660"/>
          <a:stretch>
            <a:fillRect/>
          </a:stretch>
        </p:blipFill>
        <p:spPr bwMode="auto">
          <a:xfrm>
            <a:off x="5389033" y="1912254"/>
            <a:ext cx="3059938" cy="249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7"/>
          <p:cNvSpPr/>
          <p:nvPr/>
        </p:nvSpPr>
        <p:spPr>
          <a:xfrm>
            <a:off x="7135818" y="2523964"/>
            <a:ext cx="155717" cy="1625116"/>
          </a:xfrm>
          <a:prstGeom prst="rect">
            <a:avLst/>
          </a:prstGeom>
          <a:solidFill>
            <a:schemeClr val="tx2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514607" y="3592333"/>
            <a:ext cx="4165003" cy="17236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Particle tracking simulations with TSTEP:</a:t>
            </a: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3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" y="3943146"/>
            <a:ext cx="3976728" cy="2286150"/>
          </a:xfrm>
          <a:prstGeom prst="rect">
            <a:avLst/>
          </a:prstGeom>
        </p:spPr>
      </p:pic>
      <p:cxnSp>
        <p:nvCxnSpPr>
          <p:cNvPr id="64" name="Straight Connector 12"/>
          <p:cNvCxnSpPr/>
          <p:nvPr/>
        </p:nvCxnSpPr>
        <p:spPr bwMode="auto">
          <a:xfrm>
            <a:off x="857549" y="4931653"/>
            <a:ext cx="1728192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13"/>
          <p:cNvCxnSpPr/>
          <p:nvPr/>
        </p:nvCxnSpPr>
        <p:spPr bwMode="auto">
          <a:xfrm>
            <a:off x="857549" y="4903060"/>
            <a:ext cx="1728192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791178" y="4639968"/>
            <a:ext cx="1312563" cy="4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400" dirty="0">
                <a:solidFill>
                  <a:srgbClr val="FF0000"/>
                </a:solidFill>
              </a:rPr>
              <a:t>s</a:t>
            </a:r>
            <a:r>
              <a:rPr lang="en-US" altLang="en-US" sz="1400" dirty="0" smtClean="0">
                <a:solidFill>
                  <a:srgbClr val="FF0000"/>
                </a:solidFill>
              </a:rPr>
              <a:t>election slit</a:t>
            </a: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5076056" y="4653136"/>
                <a:ext cx="3800268" cy="1502099"/>
              </a:xfrm>
              <a:prstGeom prst="rect">
                <a:avLst/>
              </a:prstGeom>
              <a:noFill/>
              <a:ln w="19050">
                <a:solidFill>
                  <a:srgbClr val="1D6BB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t"/>
              <a:lstStyle/>
              <a:p>
                <a:r>
                  <a:rPr lang="en-US" altLang="en-US" sz="1800" dirty="0" smtClean="0">
                    <a:solidFill>
                      <a:srgbClr val="000000"/>
                    </a:solidFill>
                  </a:rPr>
                  <a:t>Particle tracking simulations varying: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en-US" sz="1800" dirty="0" smtClean="0">
                    <a:solidFill>
                      <a:srgbClr val="000000"/>
                    </a:solidFill>
                  </a:rPr>
                  <a:t> dipole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en-US" sz="1800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rgbClr val="000000"/>
                    </a:solidFill>
                  </a:rPr>
                  <a:t>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en-US" sz="1800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rgbClr val="000000"/>
                    </a:solidFill>
                  </a:rPr>
                  <a:t>slit aperture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800" i="1" dirty="0" smtClea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entering beam divergence </a:t>
                </a:r>
                <a:endParaRPr lang="en-US" altLang="en-US" sz="1800" dirty="0" smtClean="0">
                  <a:solidFill>
                    <a:srgbClr val="000000"/>
                  </a:solidFill>
                </a:endParaRPr>
              </a:p>
              <a:p>
                <a:endParaRPr lang="en-US" altLang="en-US" sz="1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4653136"/>
                <a:ext cx="3800268" cy="1502099"/>
              </a:xfrm>
              <a:prstGeom prst="rect">
                <a:avLst/>
              </a:prstGeom>
              <a:blipFill rotWithShape="0">
                <a:blip r:embed="rId7"/>
                <a:stretch>
                  <a:fillRect l="-1278" t="-1600" r="-3514" b="-4400"/>
                </a:stretch>
              </a:blipFill>
              <a:ln w="19050">
                <a:solidFill>
                  <a:srgbClr val="1D6BB2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69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Optimization </a:t>
            </a:r>
            <a:r>
              <a:rPr lang="en-US" altLang="en-US" sz="2000" dirty="0" smtClean="0">
                <a:solidFill>
                  <a:srgbClr val="000000"/>
                </a:solidFill>
              </a:rPr>
              <a:t>of the </a:t>
            </a:r>
            <a:r>
              <a:rPr lang="en-US" altLang="en-US" sz="2000" dirty="0" smtClean="0">
                <a:solidFill>
                  <a:srgbClr val="000000"/>
                </a:solidFill>
              </a:rPr>
              <a:t>ES – particle tracking simulations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5</a:t>
            </a:fld>
            <a:endParaRPr lang="it-IT" altLang="en-US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07504" y="620688"/>
            <a:ext cx="4165003" cy="17236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Data interpolation from numerous simulations: “working point maps”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652120" y="4656223"/>
            <a:ext cx="4165003" cy="13650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altLang="en-US" sz="1600" dirty="0" smtClean="0">
                <a:solidFill>
                  <a:srgbClr val="1F62AB"/>
                </a:solidFill>
              </a:rPr>
              <a:t>Optimization for the </a:t>
            </a:r>
            <a:r>
              <a:rPr lang="en-US" altLang="en-US" sz="1600" b="1" dirty="0" smtClean="0">
                <a:solidFill>
                  <a:srgbClr val="1F62AB"/>
                </a:solidFill>
              </a:rPr>
              <a:t>range </a:t>
            </a:r>
            <a:r>
              <a:rPr lang="en-US" altLang="en-US" sz="1600" b="1" dirty="0" smtClean="0">
                <a:solidFill>
                  <a:srgbClr val="1F62AB"/>
                </a:solidFill>
              </a:rPr>
              <a:t>1-20 </a:t>
            </a:r>
            <a:r>
              <a:rPr lang="en-US" altLang="en-US" sz="1600" b="1" dirty="0" smtClean="0">
                <a:solidFill>
                  <a:srgbClr val="1F62AB"/>
                </a:solidFill>
              </a:rPr>
              <a:t>MeV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rgbClr val="1F62AB"/>
                </a:solidFill>
              </a:rPr>
              <a:t>final energy spread &lt;20 %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1F62AB"/>
                </a:solidFill>
              </a:rPr>
              <a:t>compact dimensions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1F62AB"/>
                </a:solidFill>
              </a:rPr>
              <a:t>high efficiency</a:t>
            </a: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5057"/>
          <a:stretch/>
        </p:blipFill>
        <p:spPr>
          <a:xfrm>
            <a:off x="44946" y="4581128"/>
            <a:ext cx="2467276" cy="1437073"/>
          </a:xfrm>
          <a:prstGeom prst="rect">
            <a:avLst/>
          </a:prstGeom>
        </p:spPr>
      </p:pic>
      <p:pic>
        <p:nvPicPr>
          <p:cNvPr id="2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r="5065"/>
          <a:stretch/>
        </p:blipFill>
        <p:spPr>
          <a:xfrm>
            <a:off x="3023490" y="4581128"/>
            <a:ext cx="2525765" cy="1464382"/>
          </a:xfrm>
          <a:prstGeom prst="rect">
            <a:avLst/>
          </a:prstGeom>
        </p:spPr>
      </p:pic>
      <p:sp>
        <p:nvSpPr>
          <p:cNvPr id="27" name="ZoneTexte 10"/>
          <p:cNvSpPr txBox="1"/>
          <p:nvPr/>
        </p:nvSpPr>
        <p:spPr>
          <a:xfrm>
            <a:off x="1069593" y="4723744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fr-FR" sz="1600" dirty="0"/>
              <a:t>2</a:t>
            </a:r>
            <a:r>
              <a:rPr lang="fr-FR" sz="1600" dirty="0" smtClean="0"/>
              <a:t> MeV</a:t>
            </a:r>
            <a:endParaRPr lang="fr-FR" sz="1600" dirty="0"/>
          </a:p>
        </p:txBody>
      </p:sp>
      <p:grpSp>
        <p:nvGrpSpPr>
          <p:cNvPr id="28" name="Gruppo 27"/>
          <p:cNvGrpSpPr/>
          <p:nvPr/>
        </p:nvGrpSpPr>
        <p:grpSpPr>
          <a:xfrm>
            <a:off x="1573339" y="1127374"/>
            <a:ext cx="5426765" cy="3155940"/>
            <a:chOff x="2555776" y="1891321"/>
            <a:chExt cx="4996693" cy="2905831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1891321"/>
              <a:ext cx="4996693" cy="2905831"/>
            </a:xfrm>
            <a:prstGeom prst="rect">
              <a:avLst/>
            </a:prstGeom>
          </p:spPr>
        </p:pic>
        <p:sp>
          <p:nvSpPr>
            <p:cNvPr id="30" name="ZoneTexte 10"/>
            <p:cNvSpPr txBox="1"/>
            <p:nvPr/>
          </p:nvSpPr>
          <p:spPr>
            <a:xfrm>
              <a:off x="4862543" y="2185857"/>
              <a:ext cx="2396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900" kern="12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r>
                <a:rPr lang="fr-FR" sz="1600" dirty="0" smtClean="0"/>
                <a:t>10 MeV </a:t>
              </a:r>
              <a:r>
                <a:rPr lang="fr-FR" sz="1600" dirty="0" err="1" smtClean="0"/>
                <a:t>selected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energy</a:t>
              </a:r>
              <a:endParaRPr lang="fr-FR" sz="1600" dirty="0"/>
            </a:p>
          </p:txBody>
        </p:sp>
      </p:grpSp>
      <p:sp>
        <p:nvSpPr>
          <p:cNvPr id="31" name="ZoneTexte 10"/>
          <p:cNvSpPr txBox="1"/>
          <p:nvPr/>
        </p:nvSpPr>
        <p:spPr>
          <a:xfrm>
            <a:off x="3977891" y="4700442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fr-FR" sz="1600" dirty="0" smtClean="0"/>
              <a:t>20 MeV</a:t>
            </a:r>
            <a:endParaRPr lang="fr-FR" sz="1600" dirty="0"/>
          </a:p>
        </p:txBody>
      </p:sp>
      <p:sp>
        <p:nvSpPr>
          <p:cNvPr id="32" name="Oval 19"/>
          <p:cNvSpPr/>
          <p:nvPr/>
        </p:nvSpPr>
        <p:spPr bwMode="auto">
          <a:xfrm>
            <a:off x="2294475" y="5512819"/>
            <a:ext cx="217747" cy="21585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" name="Oval 21"/>
          <p:cNvSpPr/>
          <p:nvPr/>
        </p:nvSpPr>
        <p:spPr bwMode="auto">
          <a:xfrm>
            <a:off x="5298132" y="5655174"/>
            <a:ext cx="219422" cy="21752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2569100" y="5300836"/>
            <a:ext cx="396440" cy="0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2430201" y="4077072"/>
            <a:ext cx="3739318" cy="32417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anchor="t"/>
          <a:lstStyle/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Length of the dipoles [cm]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 rot="-5400000">
            <a:off x="26676" y="2338465"/>
            <a:ext cx="2783061" cy="70614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anchor="t"/>
          <a:lstStyle/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Field strength </a:t>
            </a:r>
          </a:p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of the dipoles [T]</a:t>
            </a:r>
          </a:p>
        </p:txBody>
      </p:sp>
      <p:sp>
        <p:nvSpPr>
          <p:cNvPr id="37" name="Flowchart: Or 10"/>
          <p:cNvSpPr/>
          <p:nvPr/>
        </p:nvSpPr>
        <p:spPr bwMode="auto">
          <a:xfrm>
            <a:off x="1069593" y="5399888"/>
            <a:ext cx="144016" cy="140361"/>
          </a:xfrm>
          <a:prstGeom prst="flowChar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" name="Flowchart: Or 10"/>
          <p:cNvSpPr/>
          <p:nvPr/>
        </p:nvSpPr>
        <p:spPr bwMode="auto">
          <a:xfrm>
            <a:off x="4142356" y="5344315"/>
            <a:ext cx="144016" cy="140361"/>
          </a:xfrm>
          <a:prstGeom prst="flowChar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 rot="16200000">
            <a:off x="6116764" y="2289892"/>
            <a:ext cx="2011721" cy="66556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 anchor="t"/>
          <a:lstStyle/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Energy spread of </a:t>
            </a:r>
          </a:p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the final beam [%]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07504" y="6075686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Applications in material science: </a:t>
            </a:r>
            <a:r>
              <a:rPr lang="en-US" sz="1600" dirty="0" err="1" smtClean="0">
                <a:solidFill>
                  <a:srgbClr val="000000"/>
                </a:solidFill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</a:rPr>
              <a:t>ano</a:t>
            </a:r>
            <a:r>
              <a:rPr lang="en-US" sz="1600" dirty="0" smtClean="0">
                <a:solidFill>
                  <a:srgbClr val="000000"/>
                </a:solidFill>
              </a:rPr>
              <a:t>-structures </a:t>
            </a:r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dirty="0" err="1" smtClean="0">
                <a:solidFill>
                  <a:srgbClr val="000000"/>
                </a:solidFill>
              </a:rPr>
              <a:t>nano</a:t>
            </a:r>
            <a:r>
              <a:rPr lang="en-US" sz="1600" dirty="0" smtClean="0">
                <a:solidFill>
                  <a:srgbClr val="000000"/>
                </a:solidFill>
              </a:rPr>
              <a:t>-crystals growth, IBA analysis, stress test of materials etc.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47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Optimized ES – particle tracking simulations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6</a:t>
            </a:fld>
            <a:endParaRPr lang="it-IT" alt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36912"/>
            <a:ext cx="6192688" cy="3449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8"/>
              <p:cNvSpPr>
                <a:spLocks noChangeArrowheads="1"/>
              </p:cNvSpPr>
              <p:nvPr/>
            </p:nvSpPr>
            <p:spPr bwMode="auto">
              <a:xfrm>
                <a:off x="395536" y="5033247"/>
                <a:ext cx="1127187" cy="365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en-US" sz="1600" dirty="0" smtClean="0">
                    <a:solidFill>
                      <a:srgbClr val="000000"/>
                    </a:solidFill>
                  </a:rPr>
                  <a:t>dipole </a:t>
                </a:r>
                <a:r>
                  <a:rPr lang="en-US" altLang="en-US" sz="1600" dirty="0">
                    <a:solidFill>
                      <a:srgbClr val="000000"/>
                    </a:solidFill>
                  </a:rPr>
                  <a:t>length </a:t>
                </a:r>
                <a:r>
                  <a:rPr lang="en-US" altLang="en-US" sz="16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altLang="en-US" sz="1600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en-US" sz="1600" dirty="0" smtClean="0">
                    <a:solidFill>
                      <a:srgbClr val="000000"/>
                    </a:solidFill>
                  </a:rPr>
                  <a:t>dipole width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altLang="en-US" sz="16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en-US" sz="1600" dirty="0" smtClean="0">
                    <a:solidFill>
                      <a:srgbClr val="000000"/>
                    </a:solidFill>
                  </a:rPr>
                  <a:t>magnetic </a:t>
                </a:r>
                <a:r>
                  <a:rPr lang="en-US" altLang="en-US" sz="1600" dirty="0">
                    <a:solidFill>
                      <a:srgbClr val="000000"/>
                    </a:solidFill>
                  </a:rPr>
                  <a:t>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0.9 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endParaRPr lang="en-US" altLang="en-US" sz="16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en-US" sz="1600" dirty="0" smtClean="0">
                    <a:solidFill>
                      <a:srgbClr val="000000"/>
                    </a:solidFill>
                  </a:rPr>
                  <a:t>slit </a:t>
                </a:r>
                <a:r>
                  <a:rPr lang="en-US" altLang="en-US" sz="1600" dirty="0">
                    <a:solidFill>
                      <a:srgbClr val="000000"/>
                    </a:solidFill>
                  </a:rPr>
                  <a:t>aperture </a:t>
                </a:r>
                <a:r>
                  <a:rPr lang="en-US" altLang="en-US" sz="1600" dirty="0" smtClean="0">
                    <a:solidFill>
                      <a:srgbClr val="0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1600" dirty="0" smtClea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dimensions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∼48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18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12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altLang="en-US" sz="16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600" i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033247"/>
                <a:ext cx="1127187" cy="365792"/>
              </a:xfrm>
              <a:prstGeom prst="rect">
                <a:avLst/>
              </a:prstGeom>
              <a:blipFill rotWithShape="0">
                <a:blip r:embed="rId5"/>
                <a:stretch>
                  <a:fillRect l="-2162" t="-5000" r="-184865" b="-28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95536" y="4657263"/>
            <a:ext cx="1127187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Optimized parameters for energy selection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725093" y="671120"/>
            <a:ext cx="1324921" cy="4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Particle tracking simulation of the optimized ES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5001517" y="5033247"/>
                <a:ext cx="1127187" cy="365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t"/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en-US" sz="1600" dirty="0" smtClean="0">
                    <a:solidFill>
                      <a:srgbClr val="1F62AB"/>
                    </a:solidFill>
                  </a:rPr>
                  <a:t>energy range from 1 </a:t>
                </a:r>
                <a:r>
                  <a:rPr lang="en-US" altLang="en-US" sz="1600" dirty="0" smtClean="0">
                    <a:solidFill>
                      <a:srgbClr val="1F62AB"/>
                    </a:solidFill>
                  </a:rPr>
                  <a:t>to 20 MeV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en-US" sz="1600" dirty="0" smtClean="0">
                    <a:solidFill>
                      <a:srgbClr val="1F62AB"/>
                    </a:solidFill>
                  </a:rPr>
                  <a:t>energy spread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1F62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≤20 </m:t>
                    </m:r>
                  </m:oMath>
                </a14:m>
                <a:r>
                  <a:rPr lang="en-US" altLang="en-US" sz="1600" dirty="0" smtClean="0">
                    <a:solidFill>
                      <a:srgbClr val="1F62AB"/>
                    </a:solidFill>
                  </a:rPr>
                  <a:t>% (FWHM)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en-US" sz="1600" dirty="0">
                    <a:solidFill>
                      <a:srgbClr val="1F62AB"/>
                    </a:solidFill>
                  </a:rPr>
                  <a:t>e</a:t>
                </a:r>
                <a:r>
                  <a:rPr lang="en-US" altLang="en-US" sz="1600" dirty="0" smtClean="0">
                    <a:solidFill>
                      <a:srgbClr val="1F62AB"/>
                    </a:solidFill>
                  </a:rPr>
                  <a:t>fficiency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1F62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r>
                      <a:rPr lang="en-US" sz="1600" i="1">
                        <a:solidFill>
                          <a:srgbClr val="1F62A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20 </m:t>
                    </m:r>
                  </m:oMath>
                </a14:m>
                <a:r>
                  <a:rPr lang="en-US" altLang="en-US" sz="1600" dirty="0" smtClean="0">
                    <a:solidFill>
                      <a:srgbClr val="1F62AB"/>
                    </a:solidFill>
                  </a:rPr>
                  <a:t>%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en-US" sz="1600" dirty="0">
                    <a:solidFill>
                      <a:srgbClr val="1F62AB"/>
                    </a:solidFill>
                  </a:rPr>
                  <a:t>b</a:t>
                </a:r>
                <a:r>
                  <a:rPr lang="en-US" altLang="en-US" sz="1600" dirty="0" smtClean="0">
                    <a:solidFill>
                      <a:srgbClr val="1F62AB"/>
                    </a:solidFill>
                  </a:rPr>
                  <a:t>eam transverse dimensions</a:t>
                </a:r>
              </a:p>
              <a:p>
                <a:r>
                  <a:rPr lang="en-US" altLang="en-US" sz="1600" dirty="0">
                    <a:solidFill>
                      <a:srgbClr val="1F62AB"/>
                    </a:solidFill>
                  </a:rPr>
                  <a:t> </a:t>
                </a:r>
                <a:r>
                  <a:rPr lang="en-US" altLang="en-US" sz="1600" dirty="0" smtClean="0">
                    <a:solidFill>
                      <a:srgbClr val="1F62AB"/>
                    </a:solidFill>
                  </a:rPr>
                  <a:t>    in the mm range </a:t>
                </a:r>
              </a:p>
            </p:txBody>
          </p:sp>
        </mc:Choice>
        <mc:Fallback>
          <p:sp>
            <p:nvSpPr>
              <p:cNvPr id="11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1517" y="5033247"/>
                <a:ext cx="1127187" cy="365792"/>
              </a:xfrm>
              <a:prstGeom prst="rect">
                <a:avLst/>
              </a:prstGeom>
              <a:blipFill rotWithShape="0">
                <a:blip r:embed="rId6"/>
                <a:stretch>
                  <a:fillRect l="-2162" t="-5000" r="-197297" b="-28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001516" y="4669103"/>
            <a:ext cx="1127187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sz="1600" dirty="0" smtClean="0">
                <a:solidFill>
                  <a:srgbClr val="1F62AB"/>
                </a:solidFill>
                <a:cs typeface="Arial" panose="020B0604020202020204" pitchFamily="34" charset="0"/>
              </a:rPr>
              <a:t>Features</a:t>
            </a:r>
            <a:endParaRPr lang="en-US" sz="1600" dirty="0">
              <a:solidFill>
                <a:srgbClr val="1F62A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31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ES </a:t>
            </a:r>
            <a:r>
              <a:rPr lang="en-US" altLang="en-US" sz="2000" dirty="0" smtClean="0">
                <a:solidFill>
                  <a:srgbClr val="000000"/>
                </a:solidFill>
              </a:rPr>
              <a:t>efficiency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7</a:t>
            </a:fld>
            <a:endParaRPr lang="it-IT" alt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2" r="76194" b="37340"/>
          <a:stretch/>
        </p:blipFill>
        <p:spPr>
          <a:xfrm>
            <a:off x="467544" y="1775848"/>
            <a:ext cx="2778201" cy="11028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56" y="3628092"/>
            <a:ext cx="4555181" cy="2537212"/>
          </a:xfrm>
          <a:prstGeom prst="rect">
            <a:avLst/>
          </a:prstGeom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955260" y="3349818"/>
            <a:ext cx="1127187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Optimized energy selection</a:t>
            </a:r>
            <a:endParaRPr lang="en-US" sz="1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ZoneTexte 2"/>
          <p:cNvSpPr txBox="1">
            <a:spLocks/>
          </p:cNvSpPr>
          <p:nvPr/>
        </p:nvSpPr>
        <p:spPr>
          <a:xfrm>
            <a:off x="812529" y="1269673"/>
            <a:ext cx="20882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TNSA proton source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>
          <a:xfrm>
            <a:off x="3245745" y="1124744"/>
            <a:ext cx="5395104" cy="1872208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 rot="10800000">
            <a:off x="4232740" y="3205802"/>
            <a:ext cx="215627" cy="36845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 rot="10800000">
            <a:off x="8121172" y="3205802"/>
            <a:ext cx="215627" cy="36845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0"/>
          <p:cNvSpPr txBox="1"/>
          <p:nvPr/>
        </p:nvSpPr>
        <p:spPr>
          <a:xfrm>
            <a:off x="4606709" y="4314582"/>
            <a:ext cx="259398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C00000"/>
                </a:solidFill>
              </a:rPr>
              <a:t>5 </a:t>
            </a:r>
            <a:r>
              <a:rPr lang="fr-FR" sz="1600" b="1" dirty="0" err="1" smtClean="0">
                <a:solidFill>
                  <a:srgbClr val="C00000"/>
                </a:solidFill>
              </a:rPr>
              <a:t>mrad</a:t>
            </a:r>
            <a:r>
              <a:rPr lang="fr-FR" sz="1600" b="1" dirty="0" smtClean="0">
                <a:solidFill>
                  <a:srgbClr val="C00000"/>
                </a:solidFill>
              </a:rPr>
              <a:t> initial divergence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 b="7705"/>
          <a:stretch>
            <a:fillRect/>
          </a:stretch>
        </p:blipFill>
        <p:spPr bwMode="auto">
          <a:xfrm>
            <a:off x="611560" y="3348784"/>
            <a:ext cx="3204753" cy="272595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" name="Freccia in giù 16"/>
          <p:cNvSpPr/>
          <p:nvPr/>
        </p:nvSpPr>
        <p:spPr>
          <a:xfrm rot="10800000">
            <a:off x="1970258" y="2924944"/>
            <a:ext cx="215627" cy="36845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0"/>
          <p:cNvSpPr txBox="1"/>
          <p:nvPr/>
        </p:nvSpPr>
        <p:spPr>
          <a:xfrm>
            <a:off x="4607920" y="3862895"/>
            <a:ext cx="1600118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C00000"/>
                </a:solidFill>
              </a:rPr>
              <a:t>20% </a:t>
            </a:r>
            <a:r>
              <a:rPr lang="fr-FR" sz="1600" b="1" dirty="0" err="1" smtClean="0">
                <a:solidFill>
                  <a:srgbClr val="C00000"/>
                </a:solidFill>
              </a:rPr>
              <a:t>efficiency</a:t>
            </a:r>
            <a:endParaRPr lang="fr-F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23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Laser driven proton beam </a:t>
            </a:r>
            <a:r>
              <a:rPr lang="en-US" altLang="en-US" sz="2000" dirty="0" smtClean="0">
                <a:solidFill>
                  <a:srgbClr val="000000"/>
                </a:solidFill>
              </a:rPr>
              <a:t>line: </a:t>
            </a:r>
            <a:r>
              <a:rPr lang="en-US" altLang="en-US" sz="2000" dirty="0" smtClean="0">
                <a:solidFill>
                  <a:srgbClr val="000000"/>
                </a:solidFill>
              </a:rPr>
              <a:t>Focusing + Energy selection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8</a:t>
            </a:fld>
            <a:endParaRPr lang="it-IT" altLang="en-US" dirty="0"/>
          </a:p>
        </p:txBody>
      </p:sp>
      <p:sp>
        <p:nvSpPr>
          <p:cNvPr id="7" name="ZoneTexte 2"/>
          <p:cNvSpPr txBox="1">
            <a:spLocks/>
          </p:cNvSpPr>
          <p:nvPr/>
        </p:nvSpPr>
        <p:spPr>
          <a:xfrm>
            <a:off x="1707246" y="829880"/>
            <a:ext cx="58326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Proton beam line for beam focusing and energy selection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7056257" y="1199212"/>
            <a:ext cx="1967229" cy="2659022"/>
            <a:chOff x="6444208" y="3066002"/>
            <a:chExt cx="1679197" cy="226970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22" t="13691"/>
            <a:stretch/>
          </p:blipFill>
          <p:spPr>
            <a:xfrm>
              <a:off x="6781235" y="3066002"/>
              <a:ext cx="1342170" cy="2269701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6444208" y="4797152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1062" y="1199212"/>
            <a:ext cx="2627784" cy="1929360"/>
            <a:chOff x="10530" y="4200853"/>
            <a:chExt cx="2185206" cy="1604412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91" r="76102" b="25299"/>
            <a:stretch/>
          </p:blipFill>
          <p:spPr>
            <a:xfrm>
              <a:off x="10530" y="4200853"/>
              <a:ext cx="2185206" cy="1604412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1043608" y="5445225"/>
              <a:ext cx="115212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094" y="1734682"/>
            <a:ext cx="4511431" cy="957155"/>
          </a:xfrm>
          <a:prstGeom prst="rect">
            <a:avLst/>
          </a:prstGeom>
        </p:spPr>
      </p:pic>
      <p:sp>
        <p:nvSpPr>
          <p:cNvPr id="15" name="Freccia in giù 14"/>
          <p:cNvSpPr/>
          <p:nvPr/>
        </p:nvSpPr>
        <p:spPr>
          <a:xfrm>
            <a:off x="3380667" y="2626610"/>
            <a:ext cx="292444" cy="44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7" name="Picture 4" descr="https://media2.supermagnete.de/projects/large/pu388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 t="14082" r="13551" b="18460"/>
          <a:stretch/>
        </p:blipFill>
        <p:spPr bwMode="auto">
          <a:xfrm>
            <a:off x="971600" y="37170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2"/>
          <p:cNvSpPr txBox="1">
            <a:spLocks/>
          </p:cNvSpPr>
          <p:nvPr/>
        </p:nvSpPr>
        <p:spPr>
          <a:xfrm>
            <a:off x="539552" y="2999412"/>
            <a:ext cx="58326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Focusing beam line stage based on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permanent magnet quadrupoles (PMQ)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" name="ZoneTexte 2"/>
          <p:cNvSpPr txBox="1">
            <a:spLocks/>
          </p:cNvSpPr>
          <p:nvPr/>
        </p:nvSpPr>
        <p:spPr>
          <a:xfrm>
            <a:off x="2293804" y="3717032"/>
            <a:ext cx="38824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compact dimensions (cm)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high focusing field gradient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(up to 500 T/m)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easy to implement </a:t>
            </a:r>
          </a:p>
        </p:txBody>
      </p:sp>
      <p:sp>
        <p:nvSpPr>
          <p:cNvPr id="23" name="ZoneTexte 2"/>
          <p:cNvSpPr txBox="1">
            <a:spLocks/>
          </p:cNvSpPr>
          <p:nvPr/>
        </p:nvSpPr>
        <p:spPr>
          <a:xfrm>
            <a:off x="5673235" y="3123944"/>
            <a:ext cx="2018761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Energy selector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5" name="ZoneTexte 2"/>
          <p:cNvSpPr txBox="1">
            <a:spLocks/>
          </p:cNvSpPr>
          <p:nvPr/>
        </p:nvSpPr>
        <p:spPr>
          <a:xfrm>
            <a:off x="5652817" y="3534107"/>
            <a:ext cx="27356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m</a:t>
            </a:r>
            <a:r>
              <a:rPr lang="en-US" sz="1600" dirty="0" smtClean="0">
                <a:solidFill>
                  <a:srgbClr val="002060"/>
                </a:solidFill>
              </a:rPr>
              <a:t>agnetic dipoles + slit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r</a:t>
            </a:r>
            <a:r>
              <a:rPr lang="en-US" sz="1600" dirty="0" smtClean="0">
                <a:solidFill>
                  <a:srgbClr val="002060"/>
                </a:solidFill>
              </a:rPr>
              <a:t>equires a few </a:t>
            </a:r>
            <a:r>
              <a:rPr lang="en-US" sz="1600" dirty="0" err="1" smtClean="0">
                <a:solidFill>
                  <a:srgbClr val="002060"/>
                </a:solidFill>
              </a:rPr>
              <a:t>mrad</a:t>
            </a:r>
            <a:r>
              <a:rPr lang="en-US" sz="1600" dirty="0" smtClean="0">
                <a:solidFill>
                  <a:srgbClr val="002060"/>
                </a:solidFill>
              </a:rPr>
              <a:t> initial divergence</a:t>
            </a:r>
          </a:p>
        </p:txBody>
      </p:sp>
      <p:sp>
        <p:nvSpPr>
          <p:cNvPr id="26" name="Freccia in giù 25"/>
          <p:cNvSpPr/>
          <p:nvPr/>
        </p:nvSpPr>
        <p:spPr>
          <a:xfrm>
            <a:off x="6032714" y="2632017"/>
            <a:ext cx="292444" cy="44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43420"/>
            <a:ext cx="2938704" cy="1785980"/>
          </a:xfrm>
          <a:prstGeom prst="rect">
            <a:avLst/>
          </a:prstGeom>
        </p:spPr>
      </p:pic>
      <p:sp>
        <p:nvSpPr>
          <p:cNvPr id="24" name="ZoneTexte 2"/>
          <p:cNvSpPr txBox="1">
            <a:spLocks/>
          </p:cNvSpPr>
          <p:nvPr/>
        </p:nvSpPr>
        <p:spPr>
          <a:xfrm>
            <a:off x="3848683" y="6093743"/>
            <a:ext cx="38824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T. </a:t>
            </a:r>
            <a:r>
              <a:rPr lang="en-US" sz="1400" dirty="0" err="1" smtClean="0">
                <a:solidFill>
                  <a:srgbClr val="002060"/>
                </a:solidFill>
              </a:rPr>
              <a:t>Eichner</a:t>
            </a:r>
            <a:r>
              <a:rPr lang="en-US" sz="1400" dirty="0" smtClean="0">
                <a:solidFill>
                  <a:srgbClr val="002060"/>
                </a:solidFill>
              </a:rPr>
              <a:t> et al., </a:t>
            </a:r>
            <a:r>
              <a:rPr lang="en-US" sz="1400" dirty="0" err="1" smtClean="0">
                <a:solidFill>
                  <a:srgbClr val="002060"/>
                </a:solidFill>
              </a:rPr>
              <a:t>Pys</a:t>
            </a:r>
            <a:r>
              <a:rPr lang="en-US" sz="1400" dirty="0" smtClean="0">
                <a:solidFill>
                  <a:srgbClr val="002060"/>
                </a:solidFill>
              </a:rPr>
              <a:t>. Rev. Spec. Topics – </a:t>
            </a:r>
            <a:r>
              <a:rPr lang="en-US" sz="1400" dirty="0" err="1" smtClean="0">
                <a:solidFill>
                  <a:srgbClr val="002060"/>
                </a:solidFill>
              </a:rPr>
              <a:t>Accel</a:t>
            </a:r>
            <a:r>
              <a:rPr lang="en-US" sz="1400" dirty="0" smtClean="0">
                <a:solidFill>
                  <a:srgbClr val="002060"/>
                </a:solidFill>
              </a:rPr>
              <a:t>. Beams 10, 082401 (2007)</a:t>
            </a:r>
            <a:endParaRPr lang="en-U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5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/>
        </p:nvSpPr>
        <p:spPr bwMode="auto">
          <a:xfrm>
            <a:off x="-4589" y="332656"/>
            <a:ext cx="9144000" cy="58737"/>
          </a:xfrm>
          <a:prstGeom prst="rect">
            <a:avLst/>
          </a:prstGeom>
          <a:gradFill flip="none" rotWithShape="1">
            <a:gsLst>
              <a:gs pos="36000">
                <a:srgbClr val="79DCFF">
                  <a:shade val="30000"/>
                  <a:satMod val="115000"/>
                </a:srgbClr>
              </a:gs>
              <a:gs pos="0">
                <a:srgbClr val="1D6BB2"/>
              </a:gs>
              <a:gs pos="88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67CFB-9DFB-419B-ACC7-B1760E318110}" type="datetime1">
              <a:rPr lang="it-IT" smtClean="0"/>
              <a:pPr>
                <a:defRPr/>
              </a:pPr>
              <a:t>16/10/2016</a:t>
            </a:fld>
            <a:endParaRPr lang="it-IT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-4589" y="0"/>
            <a:ext cx="2416349" cy="3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Permanent </a:t>
            </a:r>
            <a:r>
              <a:rPr lang="en-US" altLang="en-US" sz="2000" dirty="0" smtClean="0">
                <a:solidFill>
                  <a:srgbClr val="000000"/>
                </a:solidFill>
              </a:rPr>
              <a:t>Magnet </a:t>
            </a:r>
            <a:r>
              <a:rPr lang="en-US" altLang="en-US" sz="2000" dirty="0" smtClean="0">
                <a:solidFill>
                  <a:srgbClr val="000000"/>
                </a:solidFill>
              </a:rPr>
              <a:t>Quadrupoles: magnetic field simulations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92" y="17184"/>
            <a:ext cx="1840808" cy="7829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en-US" dirty="0" smtClean="0"/>
              <a:t>Pagina </a:t>
            </a:r>
            <a:fld id="{445A6FC5-4E86-46E1-8CFB-B44757543291}" type="slidenum">
              <a:rPr lang="it-IT" altLang="en-US" smtClean="0"/>
              <a:pPr/>
              <a:t>9</a:t>
            </a:fld>
            <a:endParaRPr lang="it-IT" altLang="en-US" dirty="0"/>
          </a:p>
        </p:txBody>
      </p:sp>
      <p:sp>
        <p:nvSpPr>
          <p:cNvPr id="21" name="ZoneTexte 2"/>
          <p:cNvSpPr txBox="1">
            <a:spLocks/>
          </p:cNvSpPr>
          <p:nvPr/>
        </p:nvSpPr>
        <p:spPr>
          <a:xfrm>
            <a:off x="1043608" y="559039"/>
            <a:ext cx="58326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Magnetic field </a:t>
            </a:r>
            <a:r>
              <a:rPr lang="en-US" sz="1600" dirty="0" smtClean="0">
                <a:solidFill>
                  <a:srgbClr val="000000"/>
                </a:solidFill>
              </a:rPr>
              <a:t>simulations with PANDIRA (</a:t>
            </a:r>
            <a:r>
              <a:rPr lang="en-US" sz="1600" dirty="0" err="1" smtClean="0">
                <a:solidFill>
                  <a:srgbClr val="000000"/>
                </a:solidFill>
              </a:rPr>
              <a:t>SuperFish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ZoneTexte 2"/>
          <p:cNvSpPr txBox="1">
            <a:spLocks/>
          </p:cNvSpPr>
          <p:nvPr/>
        </p:nvSpPr>
        <p:spPr>
          <a:xfrm>
            <a:off x="5311075" y="1798945"/>
            <a:ext cx="388245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Commercial rare-earth material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(</a:t>
            </a:r>
            <a:r>
              <a:rPr lang="en-US" sz="1600" dirty="0" err="1" smtClean="0">
                <a:solidFill>
                  <a:srgbClr val="000000"/>
                </a:solidFill>
              </a:rPr>
              <a:t>NeFeB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rgbClr val="000000"/>
                </a:solidFill>
              </a:rPr>
              <a:t>ompact dimensions (cm)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Two types of PMQ: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160 T/m for low energy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350 T/m for high energy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8912"/>
            <a:ext cx="4248472" cy="27321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125589"/>
            <a:ext cx="4456689" cy="2399755"/>
          </a:xfrm>
          <a:prstGeom prst="rect">
            <a:avLst/>
          </a:prstGeom>
        </p:spPr>
      </p:pic>
      <p:sp>
        <p:nvSpPr>
          <p:cNvPr id="12" name="ZoneTexte 2"/>
          <p:cNvSpPr txBox="1">
            <a:spLocks/>
          </p:cNvSpPr>
          <p:nvPr/>
        </p:nvSpPr>
        <p:spPr>
          <a:xfrm rot="16200000">
            <a:off x="-177540" y="4783880"/>
            <a:ext cx="129016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002060"/>
                </a:solidFill>
              </a:rPr>
              <a:t>Bx</a:t>
            </a:r>
            <a:r>
              <a:rPr lang="en-US" sz="1100" dirty="0" smtClean="0">
                <a:solidFill>
                  <a:srgbClr val="002060"/>
                </a:solidFill>
              </a:rPr>
              <a:t> (Gauss)</a:t>
            </a:r>
            <a:endParaRPr lang="en-US" sz="11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53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10293</TotalTime>
  <Words>1121</Words>
  <Application>Microsoft Office PowerPoint</Application>
  <PresentationFormat>Presentazione su schermo (4:3)</PresentationFormat>
  <Paragraphs>272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Arial</vt:lpstr>
      <vt:lpstr>Cambria Math</vt:lpstr>
      <vt:lpstr>Times</vt:lpstr>
      <vt:lpstr>Times New Roman</vt:lpstr>
      <vt:lpstr>Wingdings</vt:lpstr>
      <vt:lpstr>la sapienza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 -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Massimiliano Scisciò</cp:lastModifiedBy>
  <cp:revision>628</cp:revision>
  <dcterms:created xsi:type="dcterms:W3CDTF">2006-11-20T16:13:10Z</dcterms:created>
  <dcterms:modified xsi:type="dcterms:W3CDTF">2016-10-16T15:41:23Z</dcterms:modified>
</cp:coreProperties>
</file>