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avi" ContentType="video/x-msvide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1"/>
  </p:notesMasterIdLst>
  <p:sldIdLst>
    <p:sldId id="276" r:id="rId2"/>
    <p:sldId id="272" r:id="rId3"/>
    <p:sldId id="273" r:id="rId4"/>
    <p:sldId id="274" r:id="rId5"/>
    <p:sldId id="275" r:id="rId6"/>
    <p:sldId id="261" r:id="rId7"/>
    <p:sldId id="257" r:id="rId8"/>
    <p:sldId id="268" r:id="rId9"/>
    <p:sldId id="258" r:id="rId10"/>
    <p:sldId id="259" r:id="rId11"/>
    <p:sldId id="262" r:id="rId12"/>
    <p:sldId id="263" r:id="rId13"/>
    <p:sldId id="264" r:id="rId14"/>
    <p:sldId id="265" r:id="rId15"/>
    <p:sldId id="266" r:id="rId16"/>
    <p:sldId id="269" r:id="rId17"/>
    <p:sldId id="270" r:id="rId18"/>
    <p:sldId id="271" r:id="rId19"/>
    <p:sldId id="26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6" autoAdjust="0"/>
    <p:restoredTop sz="96766" autoAdjust="0"/>
  </p:normalViewPr>
  <p:slideViewPr>
    <p:cSldViewPr snapToGrid="0">
      <p:cViewPr varScale="1">
        <p:scale>
          <a:sx n="124" d="100"/>
          <a:sy n="124" d="100"/>
        </p:scale>
        <p:origin x="184" y="1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BCB5-A204-4789-9A14-8FBF0D03FD90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CDE5D-5E34-4491-BE54-F913B362F76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2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33CFA-6750-402F-A2FC-87333352933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00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4D84-536A-48FB-997B-63181B8AD8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0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4D84-536A-48FB-997B-63181B8AD8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94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CDE5D-5E34-4491-BE54-F913B362F76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93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464" y="6425690"/>
            <a:ext cx="636376" cy="42414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6277" y="442696"/>
            <a:ext cx="2759446" cy="9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96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13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21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65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1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19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74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06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60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50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64AF1-61A4-4AC3-9A81-26F853D4EDCC}" type="datetimeFigureOut">
              <a:rPr lang="it-IT" smtClean="0"/>
              <a:t>17/10/16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999F-077D-4C2F-8FDF-A45221FF5C3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8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20.png"/><Relationship Id="rId5" Type="http://schemas.openxmlformats.org/officeDocument/2006/relationships/image" Target="../media/image131.png"/><Relationship Id="rId6" Type="http://schemas.openxmlformats.org/officeDocument/2006/relationships/image" Target="../media/image130.png"/><Relationship Id="rId7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7" Type="http://schemas.openxmlformats.org/officeDocument/2006/relationships/image" Target="../media/image160.png"/><Relationship Id="rId8" Type="http://schemas.openxmlformats.org/officeDocument/2006/relationships/image" Target="../media/image22.png"/><Relationship Id="rId9" Type="http://schemas.openxmlformats.org/officeDocument/2006/relationships/image" Target="../media/image180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png"/><Relationship Id="rId3" Type="http://schemas.openxmlformats.org/officeDocument/2006/relationships/image" Target="../media/image290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19.png"/><Relationship Id="rId5" Type="http://schemas.openxmlformats.org/officeDocument/2006/relationships/image" Target="../media/image90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135560" y="1488874"/>
            <a:ext cx="7772400" cy="1470025"/>
          </a:xfrm>
        </p:spPr>
        <p:txBody>
          <a:bodyPr/>
          <a:lstStyle/>
          <a:p>
            <a:r>
              <a:rPr lang="en-US" sz="4800" b="1" dirty="0"/>
              <a:t>PhD activity Report</a:t>
            </a:r>
            <a:endParaRPr lang="it-IT" sz="4800" b="1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24000" y="2886047"/>
            <a:ext cx="9144000" cy="1655762"/>
          </a:xfrm>
        </p:spPr>
        <p:txBody>
          <a:bodyPr>
            <a:normAutofit/>
          </a:bodyPr>
          <a:lstStyle/>
          <a:p>
            <a:r>
              <a:rPr lang="it-IT" dirty="0" smtClean="0"/>
              <a:t>Stefano Romeo</a:t>
            </a:r>
          </a:p>
          <a:p>
            <a:r>
              <a:rPr lang="it-IT" dirty="0" err="1" smtClean="0"/>
              <a:t>October</a:t>
            </a:r>
            <a:r>
              <a:rPr lang="it-IT" dirty="0" smtClean="0"/>
              <a:t>, 22 2015</a:t>
            </a:r>
          </a:p>
          <a:p>
            <a:r>
              <a:rPr lang="it-IT" i="1" dirty="0" smtClean="0"/>
              <a:t>La Sapienza, </a:t>
            </a:r>
            <a:r>
              <a:rPr lang="it-IT" i="1" dirty="0" err="1" smtClean="0"/>
              <a:t>University</a:t>
            </a:r>
            <a:r>
              <a:rPr lang="it-IT" i="1" dirty="0" smtClean="0"/>
              <a:t> of Rome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5641314"/>
            <a:ext cx="3277017" cy="117206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5575126"/>
            <a:ext cx="17240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43" y="2928673"/>
            <a:ext cx="3773136" cy="28248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witness requirements: Driver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1" y="2498194"/>
            <a:ext cx="3153444" cy="403196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 smtClean="0"/>
              <a:t>Non linear driver </a:t>
            </a:r>
            <a:r>
              <a:rPr lang="it-IT" b="1" dirty="0" err="1" smtClean="0"/>
              <a:t>treshold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Segnaposto contenuto 2"/>
              <p:cNvSpPr txBox="1">
                <a:spLocks/>
              </p:cNvSpPr>
              <p:nvPr/>
            </p:nvSpPr>
            <p:spPr>
              <a:xfrm>
                <a:off x="4106101" y="2285310"/>
                <a:ext cx="2880853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101" y="2285310"/>
                <a:ext cx="2880853" cy="8289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2 14"/>
          <p:cNvCxnSpPr>
            <a:stCxn id="36" idx="3"/>
          </p:cNvCxnSpPr>
          <p:nvPr/>
        </p:nvCxnSpPr>
        <p:spPr>
          <a:xfrm flipV="1">
            <a:off x="6986954" y="2699791"/>
            <a:ext cx="82843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egnaposto contenuto 2"/>
              <p:cNvSpPr txBox="1">
                <a:spLocks/>
              </p:cNvSpPr>
              <p:nvPr/>
            </p:nvSpPr>
            <p:spPr>
              <a:xfrm>
                <a:off x="7815386" y="2285310"/>
                <a:ext cx="3501292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it-IT" dirty="0" smtClean="0"/>
                  <a:t> non linear </a:t>
                </a:r>
                <a:r>
                  <a:rPr lang="it-IT" dirty="0" err="1" smtClean="0"/>
                  <a:t>field</a:t>
                </a:r>
                <a:endParaRPr lang="it-IT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linear </a:t>
                </a:r>
                <a:r>
                  <a:rPr lang="it-IT" dirty="0" err="1" smtClean="0"/>
                  <a:t>field</a:t>
                </a:r>
                <a:endParaRPr lang="it-IT" dirty="0"/>
              </a:p>
            </p:txBody>
          </p:sp>
        </mc:Choice>
        <mc:Fallback xmlns="">
          <p:sp>
            <p:nvSpPr>
              <p:cNvPr id="18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386" y="2285310"/>
                <a:ext cx="3501292" cy="828963"/>
              </a:xfrm>
              <a:prstGeom prst="rect">
                <a:avLst/>
              </a:prstGeom>
              <a:blipFill rotWithShape="0">
                <a:blip r:embed="rId5"/>
                <a:stretch>
                  <a:fillRect l="-2613" t="-8088" b="-117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egnaposto contenuto 2"/>
          <p:cNvSpPr txBox="1">
            <a:spLocks/>
          </p:cNvSpPr>
          <p:nvPr/>
        </p:nvSpPr>
        <p:spPr>
          <a:xfrm>
            <a:off x="5824447" y="1762231"/>
            <a:ext cx="3153444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 smtClean="0"/>
              <a:t>Matched</a:t>
            </a:r>
            <a:r>
              <a:rPr lang="it-IT" b="1" dirty="0" smtClean="0"/>
              <a:t> </a:t>
            </a:r>
            <a:r>
              <a:rPr lang="it-IT" b="1" dirty="0" err="1" smtClean="0"/>
              <a:t>beams</a:t>
            </a:r>
            <a:endParaRPr lang="it-IT" b="1" dirty="0"/>
          </a:p>
        </p:txBody>
      </p:sp>
      <p:cxnSp>
        <p:nvCxnSpPr>
          <p:cNvPr id="26" name="Connettore 2 25"/>
          <p:cNvCxnSpPr>
            <a:stCxn id="36" idx="2"/>
            <a:endCxn id="30" idx="0"/>
          </p:cNvCxnSpPr>
          <p:nvPr/>
        </p:nvCxnSpPr>
        <p:spPr>
          <a:xfrm flipH="1">
            <a:off x="2518117" y="3114273"/>
            <a:ext cx="3028411" cy="66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egnaposto contenuto 2"/>
              <p:cNvSpPr txBox="1">
                <a:spLocks/>
              </p:cNvSpPr>
              <p:nvPr/>
            </p:nvSpPr>
            <p:spPr>
              <a:xfrm>
                <a:off x="1097281" y="3774905"/>
                <a:ext cx="2841672" cy="238361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dirty="0" smtClean="0"/>
                  <a:t>Within the </a:t>
                </a:r>
                <a:r>
                  <a:rPr lang="it-IT" b="1" dirty="0" err="1" smtClean="0"/>
                  <a:t>acceleration</a:t>
                </a:r>
                <a:r>
                  <a:rPr lang="it-IT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latin typeface="Cambria Math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it-IT" b="1" i="1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it-IT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it-IT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b="1" dirty="0" smtClean="0"/>
                  <a:t> </a:t>
                </a:r>
                <a:r>
                  <a:rPr lang="it-IT" b="1" dirty="0" err="1" smtClean="0"/>
                  <a:t>decreases</a:t>
                </a:r>
                <a:r>
                  <a:rPr lang="it-IT" b="1" dirty="0" smtClean="0"/>
                  <a:t> for: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it-IT" b="1" dirty="0"/>
                  <a:t> </a:t>
                </a:r>
                <a:r>
                  <a:rPr lang="it-IT" b="1" dirty="0" err="1" smtClean="0"/>
                  <a:t>Deceleration</a:t>
                </a:r>
                <a:endParaRPr lang="it-IT" b="1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it-IT" b="1" dirty="0" smtClean="0"/>
                  <a:t> </a:t>
                </a:r>
                <a:r>
                  <a:rPr lang="it-IT" b="1" dirty="0" err="1" smtClean="0"/>
                  <a:t>Beam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depletion</a:t>
                </a:r>
                <a:endParaRPr lang="it-IT" b="1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it-IT" b="1" dirty="0" smtClean="0"/>
                  <a:t> Head </a:t>
                </a:r>
                <a:r>
                  <a:rPr lang="it-IT" b="1" dirty="0" err="1" smtClean="0"/>
                  <a:t>erosion</a:t>
                </a:r>
                <a:endParaRPr lang="it-IT" b="1" dirty="0" smtClean="0"/>
              </a:p>
            </p:txBody>
          </p:sp>
        </mc:Choice>
        <mc:Fallback xmlns="">
          <p:sp>
            <p:nvSpPr>
              <p:cNvPr id="30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1" y="3774905"/>
                <a:ext cx="2841672" cy="2383617"/>
              </a:xfrm>
              <a:prstGeom prst="rect">
                <a:avLst/>
              </a:prstGeom>
              <a:blipFill rotWithShape="0">
                <a:blip r:embed="rId6"/>
                <a:stretch>
                  <a:fillRect l="-5150" t="-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egnaposto contenuto 2"/>
          <p:cNvSpPr txBox="1">
            <a:spLocks/>
          </p:cNvSpPr>
          <p:nvPr/>
        </p:nvSpPr>
        <p:spPr>
          <a:xfrm>
            <a:off x="4250633" y="3987788"/>
            <a:ext cx="1873705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QNL </a:t>
            </a:r>
            <a:r>
              <a:rPr lang="it-IT" b="1" dirty="0" err="1" smtClean="0"/>
              <a:t>treshold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Segnaposto contenuto 2"/>
              <p:cNvSpPr txBox="1">
                <a:spLocks/>
              </p:cNvSpPr>
              <p:nvPr/>
            </p:nvSpPr>
            <p:spPr>
              <a:xfrm>
                <a:off x="5821523" y="3774904"/>
                <a:ext cx="1325591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523" y="3774904"/>
                <a:ext cx="1325591" cy="8289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/>
          <p:cNvCxnSpPr>
            <a:stCxn id="30" idx="3"/>
            <a:endCxn id="16" idx="1"/>
          </p:cNvCxnSpPr>
          <p:nvPr/>
        </p:nvCxnSpPr>
        <p:spPr>
          <a:xfrm>
            <a:off x="3938953" y="4966714"/>
            <a:ext cx="814457" cy="640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contenuto 2"/>
          <p:cNvSpPr txBox="1">
            <a:spLocks/>
          </p:cNvSpPr>
          <p:nvPr/>
        </p:nvSpPr>
        <p:spPr>
          <a:xfrm>
            <a:off x="4753410" y="4966712"/>
            <a:ext cx="2233544" cy="12802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 smtClean="0"/>
              <a:t>Within</a:t>
            </a:r>
            <a:r>
              <a:rPr lang="it-IT" b="1" dirty="0" smtClean="0"/>
              <a:t> </a:t>
            </a:r>
            <a:r>
              <a:rPr lang="it-IT" b="1" dirty="0" err="1" smtClean="0"/>
              <a:t>acceleration</a:t>
            </a:r>
            <a:r>
              <a:rPr lang="it-IT" b="1" dirty="0" smtClean="0"/>
              <a:t> the </a:t>
            </a:r>
            <a:r>
              <a:rPr lang="it-IT" b="1" dirty="0" err="1" smtClean="0"/>
              <a:t>bubble</a:t>
            </a:r>
            <a:r>
              <a:rPr lang="it-IT" b="1" dirty="0" smtClean="0"/>
              <a:t> can be </a:t>
            </a:r>
            <a:r>
              <a:rPr lang="it-IT" b="1" dirty="0" err="1" smtClean="0"/>
              <a:t>destroyed</a:t>
            </a:r>
            <a:r>
              <a:rPr lang="it-IT" b="1" dirty="0" smtClean="0"/>
              <a:t> by driver </a:t>
            </a:r>
            <a:r>
              <a:rPr lang="it-IT" b="1" dirty="0" err="1" smtClean="0"/>
              <a:t>erosion</a:t>
            </a:r>
            <a:endParaRPr lang="it-IT" b="1" dirty="0"/>
          </a:p>
        </p:txBody>
      </p:sp>
      <p:sp>
        <p:nvSpPr>
          <p:cNvPr id="8" name="Freccia bidirezionale orizzontale 7"/>
          <p:cNvSpPr/>
          <p:nvPr/>
        </p:nvSpPr>
        <p:spPr>
          <a:xfrm>
            <a:off x="8006430" y="5663654"/>
            <a:ext cx="2948299" cy="473014"/>
          </a:xfrm>
          <a:prstGeom prst="leftRightArrow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6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7354863" y="5753481"/>
            <a:ext cx="651567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70C0"/>
                </a:solidFill>
              </a:rPr>
              <a:t>High</a:t>
            </a:r>
          </a:p>
        </p:txBody>
      </p:sp>
      <p:sp>
        <p:nvSpPr>
          <p:cNvPr id="9" name="Rettangolo 8"/>
          <p:cNvSpPr/>
          <p:nvPr/>
        </p:nvSpPr>
        <p:spPr>
          <a:xfrm>
            <a:off x="8993157" y="5702795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/>
              <a:t>Quality</a:t>
            </a:r>
            <a:endParaRPr lang="it-IT" b="1" dirty="0"/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10990894" y="5753481"/>
            <a:ext cx="651567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endParaRPr lang="it-IT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witness requirements: Driver outside of matching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4280" y="1930068"/>
            <a:ext cx="8979360" cy="403196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 err="1" smtClean="0"/>
              <a:t>It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</a:t>
            </a:r>
            <a:r>
              <a:rPr lang="it-IT" b="1" dirty="0" err="1" smtClean="0"/>
              <a:t>difficult</a:t>
            </a:r>
            <a:r>
              <a:rPr lang="it-IT" b="1" dirty="0" smtClean="0"/>
              <a:t> to </a:t>
            </a:r>
            <a:r>
              <a:rPr lang="it-IT" b="1" dirty="0" err="1" smtClean="0"/>
              <a:t>inject</a:t>
            </a:r>
            <a:r>
              <a:rPr lang="it-IT" b="1" dirty="0" smtClean="0"/>
              <a:t> </a:t>
            </a:r>
            <a:r>
              <a:rPr lang="it-IT" b="1" dirty="0" err="1" smtClean="0"/>
              <a:t>both</a:t>
            </a:r>
            <a:r>
              <a:rPr lang="it-IT" b="1" dirty="0" smtClean="0"/>
              <a:t> the driver and the </a:t>
            </a:r>
            <a:r>
              <a:rPr lang="it-IT" b="1" dirty="0" err="1" smtClean="0"/>
              <a:t>witness</a:t>
            </a:r>
            <a:r>
              <a:rPr lang="it-IT" b="1" dirty="0" smtClean="0"/>
              <a:t> </a:t>
            </a:r>
            <a:r>
              <a:rPr lang="it-IT" b="1" dirty="0" err="1" smtClean="0"/>
              <a:t>at</a:t>
            </a:r>
            <a:r>
              <a:rPr lang="it-IT" b="1" dirty="0" smtClean="0"/>
              <a:t> the </a:t>
            </a:r>
            <a:r>
              <a:rPr lang="it-IT" b="1" dirty="0" err="1" smtClean="0"/>
              <a:t>matching</a:t>
            </a:r>
            <a:r>
              <a:rPr lang="it-IT" b="1" dirty="0" smtClean="0"/>
              <a:t> </a:t>
            </a:r>
            <a:r>
              <a:rPr lang="it-IT" b="1" dirty="0" err="1" smtClean="0"/>
              <a:t>conditions</a:t>
            </a:r>
            <a:endParaRPr lang="it-IT" b="1" dirty="0"/>
          </a:p>
        </p:txBody>
      </p:sp>
      <p:sp>
        <p:nvSpPr>
          <p:cNvPr id="22" name="Segnaposto contenuto 2"/>
          <p:cNvSpPr txBox="1">
            <a:spLocks/>
          </p:cNvSpPr>
          <p:nvPr/>
        </p:nvSpPr>
        <p:spPr>
          <a:xfrm>
            <a:off x="1094280" y="2423941"/>
            <a:ext cx="9489900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Driver </a:t>
            </a:r>
            <a:r>
              <a:rPr lang="it-IT" b="1" dirty="0" err="1" smtClean="0"/>
              <a:t>is</a:t>
            </a:r>
            <a:r>
              <a:rPr lang="it-IT" b="1" dirty="0" smtClean="0"/>
              <a:t> </a:t>
            </a:r>
            <a:r>
              <a:rPr lang="it-IT" b="1" dirty="0" err="1" smtClean="0"/>
              <a:t>usually</a:t>
            </a:r>
            <a:r>
              <a:rPr lang="it-IT" b="1" dirty="0" smtClean="0"/>
              <a:t> </a:t>
            </a:r>
            <a:r>
              <a:rPr lang="it-IT" b="1" dirty="0" err="1" smtClean="0"/>
              <a:t>injected</a:t>
            </a:r>
            <a:r>
              <a:rPr lang="it-IT" b="1" dirty="0" smtClean="0"/>
              <a:t> with a spot </a:t>
            </a:r>
            <a:r>
              <a:rPr lang="it-IT" b="1" dirty="0" err="1" smtClean="0"/>
              <a:t>size</a:t>
            </a:r>
            <a:r>
              <a:rPr lang="it-IT" b="1" dirty="0" smtClean="0"/>
              <a:t> </a:t>
            </a:r>
            <a:r>
              <a:rPr lang="it-IT" b="1" dirty="0" err="1" smtClean="0"/>
              <a:t>that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</a:t>
            </a:r>
            <a:r>
              <a:rPr lang="it-IT" b="1" dirty="0" err="1" smtClean="0"/>
              <a:t>higher</a:t>
            </a:r>
            <a:r>
              <a:rPr lang="it-IT" b="1" dirty="0" smtClean="0"/>
              <a:t> </a:t>
            </a:r>
            <a:r>
              <a:rPr lang="it-IT" b="1" dirty="0" err="1" smtClean="0"/>
              <a:t>than</a:t>
            </a:r>
            <a:r>
              <a:rPr lang="it-IT" b="1" dirty="0" smtClean="0"/>
              <a:t> the </a:t>
            </a:r>
            <a:r>
              <a:rPr lang="it-IT" b="1" dirty="0" err="1" smtClean="0"/>
              <a:t>matching</a:t>
            </a:r>
            <a:r>
              <a:rPr lang="it-IT" b="1" dirty="0" smtClean="0"/>
              <a:t> </a:t>
            </a:r>
            <a:r>
              <a:rPr lang="it-IT" b="1" dirty="0" err="1" smtClean="0"/>
              <a:t>condition</a:t>
            </a:r>
            <a:endParaRPr lang="it-IT" b="1" dirty="0"/>
          </a:p>
        </p:txBody>
      </p:sp>
      <p:pic>
        <p:nvPicPr>
          <p:cNvPr id="5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280" y="2953348"/>
            <a:ext cx="4011060" cy="3008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egnaposto contenuto 2"/>
              <p:cNvSpPr txBox="1">
                <a:spLocks/>
              </p:cNvSpPr>
              <p:nvPr/>
            </p:nvSpPr>
            <p:spPr>
              <a:xfrm>
                <a:off x="1349164" y="2830863"/>
                <a:ext cx="3501292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64" y="2830863"/>
                <a:ext cx="3501292" cy="8289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6580" y="2926799"/>
            <a:ext cx="4046460" cy="3034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egnaposto contenuto 2"/>
              <p:cNvSpPr txBox="1">
                <a:spLocks/>
              </p:cNvSpPr>
              <p:nvPr/>
            </p:nvSpPr>
            <p:spPr>
              <a:xfrm>
                <a:off x="6831778" y="2830863"/>
                <a:ext cx="3501292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778" y="2830863"/>
                <a:ext cx="3501292" cy="82896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6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witness requirements: Driver outside of matching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4280" y="1692578"/>
            <a:ext cx="4429646" cy="3908226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Linear </a:t>
            </a:r>
            <a:r>
              <a:rPr lang="it-IT" sz="2000" b="1" dirty="0" err="1" smtClean="0"/>
              <a:t>field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crest</a:t>
            </a:r>
            <a:r>
              <a:rPr lang="it-IT" sz="2000" b="1" dirty="0" smtClean="0"/>
              <a:t> zone: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/>
              <a:t> </a:t>
            </a:r>
            <a:r>
              <a:rPr lang="it-IT" sz="2000" dirty="0" err="1" smtClean="0"/>
              <a:t>Guarantees</a:t>
            </a:r>
            <a:r>
              <a:rPr lang="it-IT" sz="2000" dirty="0" smtClean="0"/>
              <a:t> the maximum </a:t>
            </a:r>
            <a:r>
              <a:rPr lang="it-IT" sz="2000" dirty="0" err="1" smtClean="0"/>
              <a:t>accelerating</a:t>
            </a:r>
            <a:r>
              <a:rPr lang="it-IT" sz="2000" dirty="0" smtClean="0"/>
              <a:t> </a:t>
            </a:r>
            <a:r>
              <a:rPr lang="it-IT" sz="2000" dirty="0" err="1" smtClean="0"/>
              <a:t>field</a:t>
            </a:r>
            <a:endParaRPr lang="it-IT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err="1" smtClean="0"/>
              <a:t>Has</a:t>
            </a:r>
            <a:r>
              <a:rPr lang="it-IT" sz="2000" dirty="0" smtClean="0"/>
              <a:t> a </a:t>
            </a:r>
            <a:r>
              <a:rPr lang="it-IT" sz="2000" dirty="0" err="1" smtClean="0"/>
              <a:t>local</a:t>
            </a:r>
            <a:r>
              <a:rPr lang="it-IT" sz="2000" dirty="0" smtClean="0"/>
              <a:t> electron plasma </a:t>
            </a:r>
            <a:r>
              <a:rPr lang="it-IT" sz="2000" dirty="0" err="1" smtClean="0"/>
              <a:t>density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independent</a:t>
            </a:r>
            <a:r>
              <a:rPr lang="it-IT" sz="2000" dirty="0" smtClean="0"/>
              <a:t> from </a:t>
            </a:r>
            <a:r>
              <a:rPr lang="it-IT" sz="2000" dirty="0" err="1" smtClean="0"/>
              <a:t>bunch</a:t>
            </a:r>
            <a:r>
              <a:rPr lang="it-IT" sz="2000" dirty="0" smtClean="0"/>
              <a:t> </a:t>
            </a:r>
            <a:r>
              <a:rPr lang="it-IT" sz="2000" dirty="0" err="1" smtClean="0"/>
              <a:t>density</a:t>
            </a:r>
            <a:endParaRPr lang="it-IT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err="1" smtClean="0"/>
              <a:t>Has</a:t>
            </a:r>
            <a:r>
              <a:rPr lang="it-IT" sz="2000" dirty="0" smtClean="0"/>
              <a:t> a </a:t>
            </a:r>
            <a:r>
              <a:rPr lang="it-IT" sz="2000" dirty="0" err="1" smtClean="0"/>
              <a:t>negligible</a:t>
            </a:r>
            <a:r>
              <a:rPr lang="it-IT" sz="2000" dirty="0" smtClean="0"/>
              <a:t> </a:t>
            </a:r>
            <a:r>
              <a:rPr lang="it-IT" sz="2000" dirty="0" err="1" smtClean="0"/>
              <a:t>focusing</a:t>
            </a:r>
            <a:r>
              <a:rPr lang="it-IT" sz="2000" dirty="0" smtClean="0"/>
              <a:t> </a:t>
            </a:r>
            <a:r>
              <a:rPr lang="it-IT" sz="2000" dirty="0" err="1" smtClean="0"/>
              <a:t>field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/>
              <a:t> </a:t>
            </a:r>
            <a:r>
              <a:rPr lang="it-IT" sz="2000" dirty="0" err="1" smtClean="0"/>
              <a:t>Enhanced</a:t>
            </a:r>
            <a:r>
              <a:rPr lang="it-IT" sz="2000" dirty="0" smtClean="0"/>
              <a:t> </a:t>
            </a:r>
            <a:r>
              <a:rPr lang="it-IT" sz="2000" dirty="0" err="1" smtClean="0"/>
              <a:t>witness</a:t>
            </a:r>
            <a:r>
              <a:rPr lang="it-IT" sz="2000" dirty="0" smtClean="0"/>
              <a:t> </a:t>
            </a:r>
            <a:r>
              <a:rPr lang="it-IT" sz="2000" dirty="0" err="1" smtClean="0"/>
              <a:t>beam</a:t>
            </a:r>
            <a:r>
              <a:rPr lang="it-IT" sz="2000" dirty="0" smtClean="0"/>
              <a:t> </a:t>
            </a:r>
            <a:r>
              <a:rPr lang="it-IT" sz="2000" dirty="0" err="1" smtClean="0"/>
              <a:t>loading</a:t>
            </a:r>
            <a:r>
              <a:rPr lang="it-IT" sz="2000" dirty="0" smtClean="0"/>
              <a:t> </a:t>
            </a:r>
            <a:r>
              <a:rPr lang="it-IT" sz="2000" dirty="0" err="1" smtClean="0"/>
              <a:t>creates</a:t>
            </a:r>
            <a:r>
              <a:rPr lang="it-IT" sz="2000" dirty="0" smtClean="0"/>
              <a:t> a </a:t>
            </a:r>
            <a:r>
              <a:rPr lang="it-IT" sz="2000" dirty="0" err="1" smtClean="0"/>
              <a:t>focusing</a:t>
            </a:r>
            <a:r>
              <a:rPr lang="it-IT" sz="2000" dirty="0" smtClean="0"/>
              <a:t> </a:t>
            </a:r>
            <a:r>
              <a:rPr lang="it-IT" sz="2000" dirty="0" err="1" smtClean="0"/>
              <a:t>field</a:t>
            </a:r>
            <a:r>
              <a:rPr lang="it-IT" sz="2000" dirty="0" smtClean="0"/>
              <a:t> </a:t>
            </a:r>
            <a:r>
              <a:rPr lang="it-IT" sz="2000" dirty="0" err="1" smtClean="0"/>
              <a:t>such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matching</a:t>
            </a:r>
            <a:r>
              <a:rPr lang="it-IT" sz="2000" dirty="0" smtClean="0"/>
              <a:t> </a:t>
            </a:r>
            <a:r>
              <a:rPr lang="it-IT" sz="2000" dirty="0" err="1" smtClean="0"/>
              <a:t>condition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endParaRPr lang="it-IT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26" y="1930068"/>
            <a:ext cx="5703834" cy="4070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/>
              <p:cNvSpPr txBox="1">
                <a:spLocks/>
              </p:cNvSpPr>
              <p:nvPr/>
            </p:nvSpPr>
            <p:spPr>
              <a:xfrm>
                <a:off x="1231900" y="5045626"/>
                <a:ext cx="1756376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85000"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900" y="5045626"/>
                <a:ext cx="1756376" cy="8289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2"/>
              <p:cNvSpPr txBox="1">
                <a:spLocks/>
              </p:cNvSpPr>
              <p:nvPr/>
            </p:nvSpPr>
            <p:spPr>
              <a:xfrm>
                <a:off x="3990825" y="5033206"/>
                <a:ext cx="1320527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it-IT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825" y="5033206"/>
                <a:ext cx="1320527" cy="8289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2 13"/>
          <p:cNvCxnSpPr>
            <a:stCxn id="12" idx="3"/>
            <a:endCxn id="13" idx="1"/>
          </p:cNvCxnSpPr>
          <p:nvPr/>
        </p:nvCxnSpPr>
        <p:spPr>
          <a:xfrm flipV="1">
            <a:off x="2988276" y="5447688"/>
            <a:ext cx="1002549" cy="12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2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witness requirements: Witness matching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4279" y="1692578"/>
            <a:ext cx="9792796" cy="3908226"/>
          </a:xfrm>
        </p:spPr>
        <p:txBody>
          <a:bodyPr>
            <a:normAutofit/>
          </a:bodyPr>
          <a:lstStyle/>
          <a:p>
            <a:r>
              <a:rPr lang="it-IT" b="1" dirty="0" smtClean="0"/>
              <a:t>2 </a:t>
            </a:r>
            <a:r>
              <a:rPr lang="it-IT" b="1" dirty="0" err="1" smtClean="0"/>
              <a:t>required</a:t>
            </a:r>
            <a:r>
              <a:rPr lang="it-IT" b="1" dirty="0" smtClean="0"/>
              <a:t> </a:t>
            </a:r>
            <a:r>
              <a:rPr lang="it-IT" b="1" dirty="0" err="1" smtClean="0"/>
              <a:t>scans</a:t>
            </a:r>
            <a:r>
              <a:rPr lang="it-IT" b="1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Injection</a:t>
            </a:r>
            <a:r>
              <a:rPr lang="it-IT" dirty="0" smtClean="0"/>
              <a:t>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optimizes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spread and </a:t>
            </a:r>
            <a:r>
              <a:rPr lang="it-IT" dirty="0" err="1" smtClean="0"/>
              <a:t>emittance</a:t>
            </a:r>
            <a:r>
              <a:rPr lang="it-IT" dirty="0" smtClean="0"/>
              <a:t> (</a:t>
            </a:r>
            <a:r>
              <a:rPr lang="it-IT" dirty="0" err="1" smtClean="0"/>
              <a:t>rough</a:t>
            </a:r>
            <a:r>
              <a:rPr lang="it-IT" dirty="0" smtClean="0"/>
              <a:t> </a:t>
            </a:r>
            <a:r>
              <a:rPr lang="it-IT" dirty="0" err="1" smtClean="0"/>
              <a:t>tune</a:t>
            </a:r>
            <a:r>
              <a:rPr lang="it-IT" dirty="0" smtClean="0"/>
              <a:t>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79" y="2590799"/>
            <a:ext cx="4956639" cy="35306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4" y="2586928"/>
            <a:ext cx="5183505" cy="35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witness requirements: Witness matching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4279" y="1692578"/>
            <a:ext cx="9792796" cy="3908226"/>
          </a:xfrm>
        </p:spPr>
        <p:txBody>
          <a:bodyPr>
            <a:normAutofit/>
          </a:bodyPr>
          <a:lstStyle/>
          <a:p>
            <a:endParaRPr lang="it-IT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  <a:r>
              <a:rPr lang="it-IT" dirty="0" smtClean="0"/>
              <a:t>Witness </a:t>
            </a:r>
            <a:r>
              <a:rPr lang="it-IT" dirty="0" err="1" smtClean="0"/>
              <a:t>waist</a:t>
            </a:r>
            <a:r>
              <a:rPr lang="it-IT" dirty="0" smtClean="0"/>
              <a:t> position </a:t>
            </a:r>
            <a:r>
              <a:rPr lang="it-IT" dirty="0" err="1" smtClean="0"/>
              <a:t>optimizes</a:t>
            </a:r>
            <a:r>
              <a:rPr lang="it-IT" dirty="0" smtClean="0"/>
              <a:t> </a:t>
            </a:r>
            <a:r>
              <a:rPr lang="it-IT" dirty="0" err="1" smtClean="0"/>
              <a:t>emittance</a:t>
            </a:r>
            <a:r>
              <a:rPr lang="it-IT" dirty="0" smtClean="0"/>
              <a:t> (fine </a:t>
            </a:r>
            <a:r>
              <a:rPr lang="it-IT" dirty="0" err="1" smtClean="0"/>
              <a:t>tune</a:t>
            </a:r>
            <a:r>
              <a:rPr lang="it-IT" dirty="0" smtClean="0"/>
              <a:t>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82" y="2857282"/>
            <a:ext cx="4877895" cy="33261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77" y="2857282"/>
            <a:ext cx="4877895" cy="33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Witness phase space after acceleration</a:t>
            </a:r>
            <a:endParaRPr lang="it-IT" dirty="0"/>
          </a:p>
        </p:txBody>
      </p:sp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1002030" y="5980216"/>
            <a:ext cx="4255770" cy="403196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 err="1" smtClean="0"/>
              <a:t>Accelerating</a:t>
            </a:r>
            <a:r>
              <a:rPr lang="it-IT" b="1" dirty="0" smtClean="0"/>
              <a:t> </a:t>
            </a:r>
            <a:r>
              <a:rPr lang="it-IT" b="1" dirty="0" err="1" smtClean="0"/>
              <a:t>gradient</a:t>
            </a:r>
            <a:r>
              <a:rPr lang="it-IT" b="1" dirty="0" smtClean="0"/>
              <a:t>: 600 MV/m</a:t>
            </a:r>
            <a:endParaRPr lang="it-IT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1" y="1858788"/>
            <a:ext cx="5342857" cy="400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28" y="1858788"/>
            <a:ext cx="5342857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GV/m working point</a:t>
            </a:r>
            <a:endParaRPr lang="it-IT" dirty="0"/>
          </a:p>
        </p:txBody>
      </p:sp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1097280" y="5836667"/>
            <a:ext cx="4255770" cy="403196"/>
          </a:xfrm>
        </p:spPr>
        <p:txBody>
          <a:bodyPr>
            <a:normAutofit fontScale="85000" lnSpcReduction="10000"/>
          </a:bodyPr>
          <a:lstStyle/>
          <a:p>
            <a:r>
              <a:rPr lang="it-IT" b="1" dirty="0" err="1" smtClean="0"/>
              <a:t>Accelerating</a:t>
            </a:r>
            <a:r>
              <a:rPr lang="it-IT" b="1" dirty="0" smtClean="0"/>
              <a:t> </a:t>
            </a:r>
            <a:r>
              <a:rPr lang="it-IT" b="1" dirty="0" err="1" smtClean="0"/>
              <a:t>gradient</a:t>
            </a:r>
            <a:r>
              <a:rPr lang="it-IT" b="1" dirty="0" smtClean="0"/>
              <a:t>: 1 GV/m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1097280" y="2997706"/>
                <a:ext cx="2370072" cy="732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13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38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997706"/>
                <a:ext cx="2370072" cy="7325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1097280" y="3899452"/>
                <a:ext cx="2436180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e>
                            </m:mr>
                          </m:m>
                        </m:e>
                      </m:d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3899452"/>
                <a:ext cx="2436180" cy="4619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097280" y="2551535"/>
                <a:ext cx="1177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=200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𝑝𝐶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551535"/>
                <a:ext cx="1177438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6218" r="-5699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/>
          <p:cNvSpPr txBox="1"/>
          <p:nvPr/>
        </p:nvSpPr>
        <p:spPr>
          <a:xfrm>
            <a:off x="1097280" y="2013030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Driver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1097280" y="4976718"/>
                <a:ext cx="11063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=0.1%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4976718"/>
                <a:ext cx="1106393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762" r="-5525"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1097280" y="4530546"/>
                <a:ext cx="8670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4530546"/>
                <a:ext cx="867032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634" r="-6338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3852277" y="2997706"/>
                <a:ext cx="2770823" cy="738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1.25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1.25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5.3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277" y="2997706"/>
                <a:ext cx="2770823" cy="7382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3852277" y="3899452"/>
                <a:ext cx="2532360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.3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</m:mr>
                          </m:m>
                        </m:e>
                      </m:d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277" y="3899452"/>
                <a:ext cx="2532360" cy="46192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3852277" y="2551535"/>
                <a:ext cx="10491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𝑝𝐶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277" y="2551535"/>
                <a:ext cx="104919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977" r="-6395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/>
          <p:cNvSpPr txBox="1"/>
          <p:nvPr/>
        </p:nvSpPr>
        <p:spPr>
          <a:xfrm>
            <a:off x="3852277" y="201303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Witness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3852277" y="4976718"/>
                <a:ext cx="9300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277" y="4976718"/>
                <a:ext cx="930063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268" r="-5882"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3852277" y="4530546"/>
                <a:ext cx="8670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277" y="4530546"/>
                <a:ext cx="867032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6338" r="-6338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23" y="2038265"/>
            <a:ext cx="4368357" cy="32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LWFA </a:t>
            </a:r>
            <a:r>
              <a:rPr lang="en-US" dirty="0" err="1" smtClean="0"/>
              <a:t>ExIn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02" y="1788808"/>
            <a:ext cx="5234781" cy="387176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5" y="1788808"/>
            <a:ext cx="5201608" cy="38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LWFA </a:t>
            </a:r>
            <a:r>
              <a:rPr lang="en-US" dirty="0" err="1"/>
              <a:t>ExIn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3" y="1737359"/>
            <a:ext cx="6086096" cy="38870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89" y="1737358"/>
            <a:ext cx="5361156" cy="38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1094280" y="1740203"/>
            <a:ext cx="10061400" cy="39082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my</a:t>
            </a:r>
            <a:r>
              <a:rPr lang="it-IT" dirty="0" smtClean="0"/>
              <a:t> </a:t>
            </a:r>
            <a:r>
              <a:rPr lang="it-IT" dirty="0" err="1" smtClean="0"/>
              <a:t>PhD</a:t>
            </a:r>
            <a:r>
              <a:rPr lang="it-IT" dirty="0" smtClean="0"/>
              <a:t> work I </a:t>
            </a:r>
            <a:r>
              <a:rPr lang="it-IT" dirty="0" err="1" smtClean="0"/>
              <a:t>focused</a:t>
            </a:r>
            <a:r>
              <a:rPr lang="it-IT" dirty="0" smtClean="0"/>
              <a:t> on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dynamics</a:t>
            </a:r>
            <a:r>
              <a:rPr lang="it-IT" dirty="0" smtClean="0"/>
              <a:t> inside plasma in </a:t>
            </a:r>
            <a:r>
              <a:rPr lang="it-IT" dirty="0" err="1" smtClean="0"/>
              <a:t>order</a:t>
            </a:r>
            <a:r>
              <a:rPr lang="it-IT" dirty="0" smtClean="0"/>
              <a:t> to </a:t>
            </a:r>
            <a:r>
              <a:rPr lang="it-IT" dirty="0" err="1" smtClean="0"/>
              <a:t>obtain</a:t>
            </a:r>
            <a:r>
              <a:rPr lang="it-IT" dirty="0" smtClean="0"/>
              <a:t> high </a:t>
            </a:r>
            <a:r>
              <a:rPr lang="it-IT" dirty="0" err="1" smtClean="0"/>
              <a:t>quality</a:t>
            </a:r>
            <a:r>
              <a:rPr lang="it-IT" dirty="0" smtClean="0"/>
              <a:t> </a:t>
            </a:r>
            <a:r>
              <a:rPr lang="it-IT" dirty="0" err="1" smtClean="0"/>
              <a:t>witness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exit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The </a:t>
            </a:r>
            <a:r>
              <a:rPr lang="it-IT" dirty="0" err="1" smtClean="0"/>
              <a:t>study</a:t>
            </a:r>
            <a:r>
              <a:rPr lang="it-IT" dirty="0" smtClean="0"/>
              <a:t> of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dynamics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 to </a:t>
            </a:r>
            <a:r>
              <a:rPr lang="it-IT" dirty="0" err="1" smtClean="0"/>
              <a:t>develope</a:t>
            </a:r>
            <a:r>
              <a:rPr lang="it-IT" dirty="0" smtClean="0"/>
              <a:t> </a:t>
            </a:r>
            <a:r>
              <a:rPr lang="it-IT" dirty="0" err="1" smtClean="0"/>
              <a:t>scaling</a:t>
            </a:r>
            <a:r>
              <a:rPr lang="it-IT" dirty="0" smtClean="0"/>
              <a:t> </a:t>
            </a:r>
            <a:r>
              <a:rPr lang="it-IT" dirty="0" err="1" smtClean="0"/>
              <a:t>laws</a:t>
            </a:r>
            <a:r>
              <a:rPr lang="it-IT" dirty="0" smtClean="0"/>
              <a:t> for PWFA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Using the </a:t>
            </a:r>
            <a:r>
              <a:rPr lang="it-IT" dirty="0" err="1" smtClean="0"/>
              <a:t>scaling</a:t>
            </a:r>
            <a:r>
              <a:rPr lang="it-IT" dirty="0" smtClean="0"/>
              <a:t> </a:t>
            </a:r>
            <a:r>
              <a:rPr lang="it-IT" dirty="0" err="1" smtClean="0"/>
              <a:t>laws</a:t>
            </a:r>
            <a:r>
              <a:rPr lang="it-IT" dirty="0" smtClean="0"/>
              <a:t> I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find</a:t>
            </a:r>
            <a:r>
              <a:rPr lang="it-IT" dirty="0" smtClean="0"/>
              <a:t> a way to create a new </a:t>
            </a:r>
            <a:r>
              <a:rPr lang="it-IT" dirty="0" err="1" smtClean="0"/>
              <a:t>kind</a:t>
            </a:r>
            <a:r>
              <a:rPr lang="it-IT" dirty="0" smtClean="0"/>
              <a:t> </a:t>
            </a:r>
            <a:r>
              <a:rPr lang="it-IT" smtClean="0"/>
              <a:t>of PWFA scheme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4553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Acceleration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Driven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981825" y="1513801"/>
            <a:ext cx="4371975" cy="2463681"/>
          </a:xfrm>
        </p:spPr>
        <p:txBody>
          <a:bodyPr>
            <a:normAutofit/>
          </a:bodyPr>
          <a:lstStyle/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new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kind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utilizes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an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electromagnetic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inside plasma to accelerate a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endParaRPr lang="it-IT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/>
          </p:nvPr>
        </p:nvGraphicFramePr>
        <p:xfrm>
          <a:off x="838200" y="1513801"/>
          <a:ext cx="6064446" cy="246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39004560" imgH="15849600" progId="AcroExch.Document.11">
                  <p:embed/>
                </p:oleObj>
              </mc:Choice>
              <mc:Fallback>
                <p:oleObj name="Acrobat Document" r:id="rId3" imgW="39004560" imgH="15849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513801"/>
                        <a:ext cx="6064446" cy="246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gnaposto contenuto 3"/>
          <p:cNvSpPr txBox="1">
            <a:spLocks/>
          </p:cNvSpPr>
          <p:nvPr/>
        </p:nvSpPr>
        <p:spPr>
          <a:xfrm>
            <a:off x="838200" y="4152226"/>
            <a:ext cx="10515600" cy="2463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PWFA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driven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generated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coulombian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repulsion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driven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scheme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consist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a driver (or multiple drivers)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looses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inside plasma and a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witness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gaining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26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244227"/>
            <a:ext cx="11811000" cy="5613773"/>
          </a:xfrm>
          <a:prstGeom prst="rect">
            <a:avLst/>
          </a:prstGeom>
        </p:spPr>
      </p:pic>
      <p:sp>
        <p:nvSpPr>
          <p:cNvPr id="2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SPARC_LAB Layout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825674" y="4223420"/>
            <a:ext cx="2603326" cy="1120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Photoinjector</a:t>
            </a: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</a:t>
            </a: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</a:t>
            </a:r>
            <a:r>
              <a:rPr lang="it-IT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trains</a:t>
            </a:r>
            <a:r>
              <a:rPr lang="it-IT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high </a:t>
            </a:r>
            <a:r>
              <a:rPr lang="it-IT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it-IT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electron </a:t>
            </a:r>
            <a:r>
              <a:rPr lang="it-IT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bunches</a:t>
            </a:r>
            <a:endParaRPr lang="it-IT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4223420" y="4707728"/>
            <a:ext cx="1584176" cy="12715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 band </a:t>
            </a:r>
            <a:r>
              <a:rPr lang="it-IT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accelerating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endParaRPr lang="it-IT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velocity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bunching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tangolo 71"/>
              <p:cNvSpPr/>
              <p:nvPr/>
            </p:nvSpPr>
            <p:spPr>
              <a:xfrm>
                <a:off x="6596093" y="1690688"/>
                <a:ext cx="2520280" cy="119958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𝟏𝟐𝟎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 dirty="0" err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it-IT" b="1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𝒎𝒎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𝒎𝒓𝒂𝒅</m:t>
                      </m:r>
                    </m:oMath>
                  </m:oMathPara>
                </a14:m>
                <a:endParaRPr lang="it-IT" b="1" i="1" dirty="0">
                  <a:solidFill>
                    <a:srgbClr val="00B05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sub>
                      </m:sSub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2" name="Rettangolo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093" y="1690688"/>
                <a:ext cx="2520280" cy="1199589"/>
              </a:xfrm>
              <a:prstGeom prst="rect">
                <a:avLst/>
              </a:prstGeom>
              <a:blipFill rotWithShape="0">
                <a:blip r:embed="rId4"/>
                <a:stretch>
                  <a:fillRect b="-50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Connettore 2 73"/>
          <p:cNvCxnSpPr>
            <a:stCxn id="68" idx="0"/>
          </p:cNvCxnSpPr>
          <p:nvPr/>
        </p:nvCxnSpPr>
        <p:spPr>
          <a:xfrm flipH="1" flipV="1">
            <a:off x="1698319" y="2423756"/>
            <a:ext cx="429018" cy="179966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/>
          <p:cNvCxnSpPr/>
          <p:nvPr/>
        </p:nvCxnSpPr>
        <p:spPr>
          <a:xfrm flipH="1" flipV="1">
            <a:off x="4660594" y="3200400"/>
            <a:ext cx="365802" cy="150732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/>
          <p:cNvCxnSpPr>
            <a:stCxn id="89" idx="0"/>
          </p:cNvCxnSpPr>
          <p:nvPr/>
        </p:nvCxnSpPr>
        <p:spPr>
          <a:xfrm flipH="1" flipV="1">
            <a:off x="6296239" y="3954064"/>
            <a:ext cx="875918" cy="14780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ttangolo 88"/>
          <p:cNvSpPr/>
          <p:nvPr/>
        </p:nvSpPr>
        <p:spPr>
          <a:xfrm>
            <a:off x="6488081" y="5432140"/>
            <a:ext cx="1368152" cy="79208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band </a:t>
            </a:r>
            <a:r>
              <a:rPr 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accelerating</a:t>
            </a:r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Connettore 2 53"/>
          <p:cNvCxnSpPr>
            <a:stCxn id="69" idx="0"/>
          </p:cNvCxnSpPr>
          <p:nvPr/>
        </p:nvCxnSpPr>
        <p:spPr>
          <a:xfrm flipH="1" flipV="1">
            <a:off x="2746562" y="2618299"/>
            <a:ext cx="2268946" cy="208942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72" idx="2"/>
          </p:cNvCxnSpPr>
          <p:nvPr/>
        </p:nvCxnSpPr>
        <p:spPr>
          <a:xfrm flipH="1">
            <a:off x="6832600" y="2890277"/>
            <a:ext cx="1023633" cy="103966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>
            <a:stCxn id="65" idx="2"/>
          </p:cNvCxnSpPr>
          <p:nvPr/>
        </p:nvCxnSpPr>
        <p:spPr>
          <a:xfrm flipH="1">
            <a:off x="7404100" y="3492321"/>
            <a:ext cx="2632856" cy="8760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tangolo 64"/>
          <p:cNvSpPr/>
          <p:nvPr/>
        </p:nvSpPr>
        <p:spPr>
          <a:xfrm>
            <a:off x="9352880" y="2700233"/>
            <a:ext cx="1368152" cy="79208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it-IT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PWFA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ttangolo 69"/>
          <p:cNvSpPr/>
          <p:nvPr/>
        </p:nvSpPr>
        <p:spPr>
          <a:xfrm>
            <a:off x="10420285" y="1631668"/>
            <a:ext cx="1368152" cy="79208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Connettore 2 72"/>
          <p:cNvCxnSpPr>
            <a:stCxn id="70" idx="2"/>
          </p:cNvCxnSpPr>
          <p:nvPr/>
        </p:nvCxnSpPr>
        <p:spPr>
          <a:xfrm>
            <a:off x="11104361" y="2423756"/>
            <a:ext cx="684076" cy="271974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tangolo 74"/>
          <p:cNvSpPr/>
          <p:nvPr/>
        </p:nvSpPr>
        <p:spPr>
          <a:xfrm>
            <a:off x="8944799" y="5900748"/>
            <a:ext cx="816162" cy="3960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Connettore 2 77"/>
          <p:cNvCxnSpPr>
            <a:stCxn id="75" idx="3"/>
          </p:cNvCxnSpPr>
          <p:nvPr/>
        </p:nvCxnSpPr>
        <p:spPr>
          <a:xfrm flipV="1">
            <a:off x="9760961" y="5599315"/>
            <a:ext cx="659324" cy="49945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05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2" grpId="0" animBg="1"/>
      <p:bldP spid="89" grpId="0" animBg="1"/>
      <p:bldP spid="65" grpId="0" animBg="1"/>
      <p:bldP spid="70" grpId="0" animBg="1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Acceleration experiment @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SPARC_LAB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964592" y="4851810"/>
            <a:ext cx="1656184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driven</a:t>
            </a:r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endParaRPr lang="it-IT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245234" y="3598789"/>
            <a:ext cx="1656184" cy="5760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359696" y="6021288"/>
            <a:ext cx="1656184" cy="5760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019266" y="3393515"/>
            <a:ext cx="2302533" cy="972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ionized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plasma</a:t>
            </a:r>
          </a:p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(gas inside a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capillary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ionized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discharge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457763" y="6021288"/>
            <a:ext cx="1656184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 non linear regime</a:t>
            </a:r>
            <a:endParaRPr lang="it-IT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9457072" y="4563778"/>
            <a:ext cx="1656184" cy="11521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Resonant</a:t>
            </a:r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Acceleration </a:t>
            </a:r>
            <a:r>
              <a:rPr lang="it-IT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Scheme</a:t>
            </a:r>
            <a:endParaRPr lang="it-IT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Connettore 2 17"/>
          <p:cNvCxnSpPr>
            <a:stCxn id="12" idx="0"/>
            <a:endCxn id="13" idx="1"/>
          </p:cNvCxnSpPr>
          <p:nvPr/>
        </p:nvCxnSpPr>
        <p:spPr>
          <a:xfrm flipV="1">
            <a:off x="1792684" y="3886821"/>
            <a:ext cx="1452550" cy="96498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12" idx="2"/>
            <a:endCxn id="14" idx="1"/>
          </p:cNvCxnSpPr>
          <p:nvPr/>
        </p:nvCxnSpPr>
        <p:spPr>
          <a:xfrm>
            <a:off x="1792684" y="5427874"/>
            <a:ext cx="1567012" cy="88144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13" idx="3"/>
            <a:endCxn id="15" idx="1"/>
          </p:cNvCxnSpPr>
          <p:nvPr/>
        </p:nvCxnSpPr>
        <p:spPr>
          <a:xfrm flipV="1">
            <a:off x="4901418" y="3879569"/>
            <a:ext cx="1117848" cy="725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14" idx="3"/>
            <a:endCxn id="16" idx="1"/>
          </p:cNvCxnSpPr>
          <p:nvPr/>
        </p:nvCxnSpPr>
        <p:spPr>
          <a:xfrm>
            <a:off x="5015881" y="6309320"/>
            <a:ext cx="1441883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15" idx="3"/>
            <a:endCxn id="17" idx="1"/>
          </p:cNvCxnSpPr>
          <p:nvPr/>
        </p:nvCxnSpPr>
        <p:spPr>
          <a:xfrm>
            <a:off x="8321799" y="3879569"/>
            <a:ext cx="1135273" cy="126027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stCxn id="16" idx="3"/>
            <a:endCxn id="17" idx="1"/>
          </p:cNvCxnSpPr>
          <p:nvPr/>
        </p:nvCxnSpPr>
        <p:spPr>
          <a:xfrm flipV="1">
            <a:off x="8113947" y="5139842"/>
            <a:ext cx="1343125" cy="1169478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tangolo 70"/>
          <p:cNvSpPr/>
          <p:nvPr/>
        </p:nvSpPr>
        <p:spPr>
          <a:xfrm>
            <a:off x="9048328" y="1455626"/>
            <a:ext cx="1476164" cy="972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Permanent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focus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ttangolo 150"/>
              <p:cNvSpPr/>
              <p:nvPr/>
            </p:nvSpPr>
            <p:spPr>
              <a:xfrm>
                <a:off x="7536160" y="1746108"/>
                <a:ext cx="1296144" cy="3911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1" name="Rettangolo 1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160" y="1746108"/>
                <a:ext cx="1296144" cy="39114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Connettore 2 155"/>
          <p:cNvCxnSpPr>
            <a:stCxn id="71" idx="1"/>
            <a:endCxn id="151" idx="3"/>
          </p:cNvCxnSpPr>
          <p:nvPr/>
        </p:nvCxnSpPr>
        <p:spPr>
          <a:xfrm flipH="1">
            <a:off x="8832304" y="1941680"/>
            <a:ext cx="216024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Immagine 1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98" y="1339938"/>
            <a:ext cx="1851596" cy="1872208"/>
          </a:xfrm>
          <a:prstGeom prst="rect">
            <a:avLst/>
          </a:prstGeom>
        </p:spPr>
      </p:pic>
      <p:cxnSp>
        <p:nvCxnSpPr>
          <p:cNvPr id="161" name="Connettore 2 160"/>
          <p:cNvCxnSpPr>
            <a:stCxn id="151" idx="1"/>
          </p:cNvCxnSpPr>
          <p:nvPr/>
        </p:nvCxnSpPr>
        <p:spPr>
          <a:xfrm flipH="1">
            <a:off x="7059526" y="1941681"/>
            <a:ext cx="476635" cy="848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ttore 2 163"/>
          <p:cNvCxnSpPr/>
          <p:nvPr/>
        </p:nvCxnSpPr>
        <p:spPr>
          <a:xfrm flipH="1" flipV="1">
            <a:off x="6713233" y="2094183"/>
            <a:ext cx="2335096" cy="31310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2 167"/>
          <p:cNvCxnSpPr>
            <a:stCxn id="15" idx="0"/>
          </p:cNvCxnSpPr>
          <p:nvPr/>
        </p:nvCxnSpPr>
        <p:spPr>
          <a:xfrm flipH="1" flipV="1">
            <a:off x="6311900" y="2257425"/>
            <a:ext cx="858633" cy="113609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ettangolo 172"/>
              <p:cNvSpPr/>
              <p:nvPr/>
            </p:nvSpPr>
            <p:spPr>
              <a:xfrm>
                <a:off x="2135560" y="1491631"/>
                <a:ext cx="2520280" cy="89643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𝟏𝟓𝟎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 dirty="0" err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it-IT" b="1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𝒎𝒎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𝒎𝒓𝒂𝒅</m:t>
                      </m:r>
                    </m:oMath>
                  </m:oMathPara>
                </a14:m>
                <a:endParaRPr lang="it-IT" b="1" i="1" dirty="0">
                  <a:solidFill>
                    <a:srgbClr val="00B05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it-IT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sub>
                      </m:sSub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3" name="Rettangolo 1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1491631"/>
                <a:ext cx="2520280" cy="896435"/>
              </a:xfrm>
              <a:prstGeom prst="rect">
                <a:avLst/>
              </a:prstGeom>
              <a:blipFill rotWithShape="0">
                <a:blip r:embed="rId5"/>
                <a:stretch>
                  <a:fillRect b="-67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ttangolo 173"/>
              <p:cNvSpPr/>
              <p:nvPr/>
            </p:nvSpPr>
            <p:spPr>
              <a:xfrm>
                <a:off x="645923" y="2833865"/>
                <a:ext cx="1728192" cy="7782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Effective </a:t>
                </a:r>
                <a:r>
                  <a:rPr lang="it-IT" sz="14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accelerating</a:t>
                </a:r>
                <a:r>
                  <a:rPr lang="it-IT" sz="14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gradient</a:t>
                </a:r>
                <a:endParaRPr lang="it-IT" sz="14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it-IT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𝑮𝑽</m:t>
                      </m:r>
                      <m:r>
                        <a:rPr lang="it-IT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4" name="Rettangolo 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23" y="2833865"/>
                <a:ext cx="1728192" cy="778289"/>
              </a:xfrm>
              <a:prstGeom prst="rect">
                <a:avLst/>
              </a:prstGeom>
              <a:blipFill rotWithShape="0">
                <a:blip r:embed="rId6"/>
                <a:stretch>
                  <a:fillRect l="-702" t="-1538" r="-702" b="-615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5" name="Connettore 2 174"/>
          <p:cNvCxnSpPr>
            <a:stCxn id="174" idx="3"/>
          </p:cNvCxnSpPr>
          <p:nvPr/>
        </p:nvCxnSpPr>
        <p:spPr>
          <a:xfrm flipV="1">
            <a:off x="2374115" y="2385771"/>
            <a:ext cx="3406897" cy="837239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ttore 2 177"/>
          <p:cNvCxnSpPr>
            <a:endCxn id="173" idx="3"/>
          </p:cNvCxnSpPr>
          <p:nvPr/>
        </p:nvCxnSpPr>
        <p:spPr>
          <a:xfrm flipH="1" flipV="1">
            <a:off x="4655840" y="1939849"/>
            <a:ext cx="689241" cy="3175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128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1" y="2020626"/>
            <a:ext cx="3177540" cy="253776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Linear/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Bubble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regime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838200" y="4884614"/>
            <a:ext cx="4685726" cy="192423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 </a:t>
            </a: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it-IT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crest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Non linear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dependency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Accelerating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transverse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testo 2"/>
              <p:cNvSpPr txBox="1">
                <a:spLocks/>
              </p:cNvSpPr>
              <p:nvPr/>
            </p:nvSpPr>
            <p:spPr>
              <a:xfrm>
                <a:off x="2135124" y="1518108"/>
                <a:ext cx="1719072" cy="67509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it-IT" sz="20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2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Segnaposto 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124" y="1518108"/>
                <a:ext cx="1719072" cy="6750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0625"/>
            <a:ext cx="4312920" cy="2543949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testo 2"/>
              <p:cNvSpPr txBox="1">
                <a:spLocks/>
              </p:cNvSpPr>
              <p:nvPr/>
            </p:nvSpPr>
            <p:spPr>
              <a:xfrm>
                <a:off x="6887827" y="1518108"/>
                <a:ext cx="1719072" cy="67509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sz="20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2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Segnaposto 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827" y="1518108"/>
                <a:ext cx="1719072" cy="6750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contenuto 2"/>
          <p:cNvSpPr txBox="1">
            <a:spLocks/>
          </p:cNvSpPr>
          <p:nvPr/>
        </p:nvSpPr>
        <p:spPr>
          <a:xfrm>
            <a:off x="6156961" y="4884614"/>
            <a:ext cx="4685726" cy="1924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Blow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out </a:t>
            </a: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it-IT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crest region -&gt; Spike on field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dependency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Accelerating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transverse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98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</a:t>
            </a:r>
            <a:r>
              <a:rPr lang="it-IT" dirty="0" err="1" smtClean="0"/>
              <a:t>concept</a:t>
            </a:r>
            <a:r>
              <a:rPr lang="it-IT" dirty="0" smtClean="0"/>
              <a:t>: Linear/non Linear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474"/>
            <a:ext cx="3696244" cy="247975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759453" y="1523879"/>
            <a:ext cx="220524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it-IT" sz="2000" b="1" dirty="0" smtClean="0"/>
              <a:t>The driver </a:t>
            </a:r>
            <a:r>
              <a:rPr lang="it-IT" sz="2000" b="1" dirty="0" err="1" smtClean="0"/>
              <a:t>generates</a:t>
            </a:r>
            <a:r>
              <a:rPr lang="it-IT" sz="2000" b="1" dirty="0" smtClean="0"/>
              <a:t> a linear </a:t>
            </a:r>
            <a:r>
              <a:rPr lang="it-IT" sz="2000" b="1" dirty="0" err="1" smtClean="0"/>
              <a:t>field</a:t>
            </a:r>
            <a:endParaRPr lang="it-IT" sz="2000" dirty="0">
              <a:ea typeface="Cambria Math" panose="020405030504060302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925908" y="4194069"/>
            <a:ext cx="288849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it-IT" sz="2000" b="1" dirty="0" smtClean="0"/>
              <a:t>The </a:t>
            </a:r>
            <a:r>
              <a:rPr lang="it-IT" sz="2000" b="1" dirty="0" err="1" smtClean="0"/>
              <a:t>focusing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guaranteed</a:t>
            </a:r>
            <a:r>
              <a:rPr lang="it-IT" sz="2000" b="1" dirty="0" smtClean="0"/>
              <a:t> by a </a:t>
            </a:r>
            <a:r>
              <a:rPr lang="it-IT" sz="2000" b="1" dirty="0" err="1" smtClean="0"/>
              <a:t>beam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loading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effect</a:t>
            </a:r>
            <a:endParaRPr lang="it-IT" sz="2000" dirty="0">
              <a:ea typeface="Cambria Math" panose="02040503050406030204" pitchFamily="18" charset="0"/>
            </a:endParaRPr>
          </a:p>
        </p:txBody>
      </p:sp>
      <p:cxnSp>
        <p:nvCxnSpPr>
          <p:cNvPr id="10" name="Connettore 2 9"/>
          <p:cNvCxnSpPr>
            <a:endCxn id="5" idx="1"/>
          </p:cNvCxnSpPr>
          <p:nvPr/>
        </p:nvCxnSpPr>
        <p:spPr>
          <a:xfrm flipV="1">
            <a:off x="2959057" y="2031711"/>
            <a:ext cx="2800396" cy="6206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737510" y="4844537"/>
            <a:ext cx="2511788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it-IT" sz="2000" b="1" dirty="0" smtClean="0"/>
              <a:t>The </a:t>
            </a:r>
            <a:r>
              <a:rPr lang="it-IT" sz="2000" b="1" dirty="0" err="1" smtClean="0"/>
              <a:t>field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generated</a:t>
            </a:r>
            <a:r>
              <a:rPr lang="it-IT" sz="2000" b="1" dirty="0" smtClean="0"/>
              <a:t> by the </a:t>
            </a:r>
            <a:r>
              <a:rPr lang="it-IT" sz="2000" b="1" dirty="0" err="1" smtClean="0"/>
              <a:t>witness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non linear</a:t>
            </a:r>
            <a:endParaRPr lang="it-IT" sz="2000" dirty="0">
              <a:ea typeface="Cambria Math" panose="02040503050406030204" pitchFamily="18" charset="0"/>
            </a:endParaRPr>
          </a:p>
        </p:txBody>
      </p:sp>
      <p:cxnSp>
        <p:nvCxnSpPr>
          <p:cNvPr id="13" name="Connettore 2 12"/>
          <p:cNvCxnSpPr>
            <a:stCxn id="5" idx="3"/>
            <a:endCxn id="14" idx="1"/>
          </p:cNvCxnSpPr>
          <p:nvPr/>
        </p:nvCxnSpPr>
        <p:spPr>
          <a:xfrm>
            <a:off x="7964693" y="2031711"/>
            <a:ext cx="683651" cy="0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8648344" y="1523879"/>
            <a:ext cx="311306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it-IT" sz="2000" b="1" dirty="0" smtClean="0">
                <a:solidFill>
                  <a:srgbClr val="003399"/>
                </a:solidFill>
              </a:rPr>
              <a:t>The </a:t>
            </a:r>
            <a:r>
              <a:rPr lang="it-IT" sz="2000" b="1" dirty="0" err="1" smtClean="0">
                <a:solidFill>
                  <a:srgbClr val="003399"/>
                </a:solidFill>
              </a:rPr>
              <a:t>witness</a:t>
            </a:r>
            <a:r>
              <a:rPr lang="it-IT" sz="2000" b="1" dirty="0" smtClean="0">
                <a:solidFill>
                  <a:srgbClr val="003399"/>
                </a:solidFill>
              </a:rPr>
              <a:t> can be </a:t>
            </a:r>
            <a:r>
              <a:rPr lang="it-IT" sz="2000" b="1" dirty="0" err="1" smtClean="0">
                <a:solidFill>
                  <a:srgbClr val="003399"/>
                </a:solidFill>
              </a:rPr>
              <a:t>injected</a:t>
            </a:r>
            <a:r>
              <a:rPr lang="it-IT" sz="2000" b="1" dirty="0" smtClean="0">
                <a:solidFill>
                  <a:srgbClr val="003399"/>
                </a:solidFill>
              </a:rPr>
              <a:t> in the zone of maximum </a:t>
            </a:r>
            <a:r>
              <a:rPr lang="it-IT" sz="2000" b="1" dirty="0" err="1" smtClean="0">
                <a:solidFill>
                  <a:srgbClr val="003399"/>
                </a:solidFill>
              </a:rPr>
              <a:t>field</a:t>
            </a:r>
            <a:endParaRPr lang="it-IT" sz="2000" dirty="0">
              <a:solidFill>
                <a:srgbClr val="003399"/>
              </a:solidFill>
              <a:ea typeface="Cambria Math" panose="02040503050406030204" pitchFamily="18" charset="0"/>
            </a:endParaRPr>
          </a:p>
        </p:txBody>
      </p:sp>
      <p:cxnSp>
        <p:nvCxnSpPr>
          <p:cNvPr id="15" name="Connettore 2 14"/>
          <p:cNvCxnSpPr>
            <a:stCxn id="14" idx="2"/>
            <a:endCxn id="16" idx="0"/>
          </p:cNvCxnSpPr>
          <p:nvPr/>
        </p:nvCxnSpPr>
        <p:spPr>
          <a:xfrm>
            <a:off x="10204877" y="2539542"/>
            <a:ext cx="0" cy="701804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8795539" y="3241346"/>
            <a:ext cx="2818676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it-IT" sz="2000" b="1" dirty="0" smtClean="0">
                <a:solidFill>
                  <a:srgbClr val="003399"/>
                </a:solidFill>
              </a:rPr>
              <a:t>Minimum </a:t>
            </a:r>
            <a:r>
              <a:rPr lang="it-IT" sz="2000" b="1" dirty="0" err="1" smtClean="0">
                <a:solidFill>
                  <a:srgbClr val="003399"/>
                </a:solidFill>
              </a:rPr>
              <a:t>energy</a:t>
            </a:r>
            <a:r>
              <a:rPr lang="it-IT" sz="2000" b="1" dirty="0" smtClean="0">
                <a:solidFill>
                  <a:srgbClr val="003399"/>
                </a:solidFill>
              </a:rPr>
              <a:t> spread</a:t>
            </a:r>
          </a:p>
          <a:p>
            <a:pPr lvl="0"/>
            <a:r>
              <a:rPr lang="it-IT" sz="2000" b="1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Maximum </a:t>
            </a:r>
            <a:r>
              <a:rPr lang="it-IT" sz="2000" b="1" dirty="0" err="1" smtClean="0">
                <a:solidFill>
                  <a:srgbClr val="003399"/>
                </a:solidFill>
                <a:ea typeface="Cambria Math" panose="02040503050406030204" pitchFamily="18" charset="0"/>
              </a:rPr>
              <a:t>gradient</a:t>
            </a:r>
            <a:endParaRPr lang="it-IT" sz="2000" dirty="0">
              <a:solidFill>
                <a:srgbClr val="003399"/>
              </a:solidFill>
              <a:ea typeface="Cambria Math" panose="02040503050406030204" pitchFamily="18" charset="0"/>
            </a:endParaRPr>
          </a:p>
        </p:txBody>
      </p:sp>
      <p:cxnSp>
        <p:nvCxnSpPr>
          <p:cNvPr id="17" name="Connettore 2 16"/>
          <p:cNvCxnSpPr>
            <a:stCxn id="9" idx="2"/>
            <a:endCxn id="18" idx="0"/>
          </p:cNvCxnSpPr>
          <p:nvPr/>
        </p:nvCxnSpPr>
        <p:spPr>
          <a:xfrm flipH="1">
            <a:off x="6370153" y="5209732"/>
            <a:ext cx="1" cy="518881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4693543" y="5728613"/>
            <a:ext cx="3353220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it-IT" sz="2000" b="1" dirty="0" err="1" smtClean="0">
                <a:solidFill>
                  <a:srgbClr val="003399"/>
                </a:solidFill>
              </a:rPr>
              <a:t>Increased</a:t>
            </a:r>
            <a:r>
              <a:rPr lang="it-IT" sz="2000" b="1" dirty="0" smtClean="0">
                <a:solidFill>
                  <a:srgbClr val="003399"/>
                </a:solidFill>
              </a:rPr>
              <a:t> </a:t>
            </a:r>
            <a:r>
              <a:rPr lang="it-IT" sz="2000" b="1" dirty="0" err="1" smtClean="0">
                <a:solidFill>
                  <a:srgbClr val="003399"/>
                </a:solidFill>
              </a:rPr>
              <a:t>witness</a:t>
            </a:r>
            <a:r>
              <a:rPr lang="it-IT" sz="2000" b="1" dirty="0" smtClean="0">
                <a:solidFill>
                  <a:srgbClr val="003399"/>
                </a:solidFill>
              </a:rPr>
              <a:t> </a:t>
            </a:r>
            <a:r>
              <a:rPr lang="it-IT" sz="2000" b="1" dirty="0" err="1" smtClean="0">
                <a:solidFill>
                  <a:srgbClr val="003399"/>
                </a:solidFill>
              </a:rPr>
              <a:t>stability</a:t>
            </a:r>
            <a:endParaRPr lang="it-IT" sz="2000" dirty="0">
              <a:solidFill>
                <a:srgbClr val="003399"/>
              </a:solidFill>
              <a:ea typeface="Cambria Math" panose="02040503050406030204" pitchFamily="18" charset="0"/>
            </a:endParaRPr>
          </a:p>
        </p:txBody>
      </p:sp>
      <p:cxnSp>
        <p:nvCxnSpPr>
          <p:cNvPr id="19" name="Connettore 2 18"/>
          <p:cNvCxnSpPr>
            <a:stCxn id="11" idx="2"/>
            <a:endCxn id="20" idx="0"/>
          </p:cNvCxnSpPr>
          <p:nvPr/>
        </p:nvCxnSpPr>
        <p:spPr>
          <a:xfrm>
            <a:off x="1993404" y="5860200"/>
            <a:ext cx="0" cy="397905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954090" y="6258105"/>
            <a:ext cx="2078627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it-IT" sz="2000" b="1" dirty="0" smtClean="0">
                <a:solidFill>
                  <a:srgbClr val="003399"/>
                </a:solidFill>
              </a:rPr>
              <a:t>Simple </a:t>
            </a:r>
            <a:r>
              <a:rPr lang="it-IT" sz="2000" b="1" dirty="0" err="1" smtClean="0">
                <a:solidFill>
                  <a:srgbClr val="003399"/>
                </a:solidFill>
              </a:rPr>
              <a:t>matching</a:t>
            </a:r>
            <a:endParaRPr lang="it-IT" sz="2000" dirty="0">
              <a:solidFill>
                <a:srgbClr val="003399"/>
              </a:solidFill>
              <a:ea typeface="Cambria Math" panose="02040503050406030204" pitchFamily="18" charset="0"/>
            </a:endParaRPr>
          </a:p>
        </p:txBody>
      </p:sp>
      <p:cxnSp>
        <p:nvCxnSpPr>
          <p:cNvPr id="35" name="Connettore 2 34"/>
          <p:cNvCxnSpPr>
            <a:endCxn id="9" idx="1"/>
          </p:cNvCxnSpPr>
          <p:nvPr/>
        </p:nvCxnSpPr>
        <p:spPr>
          <a:xfrm>
            <a:off x="1492370" y="2795037"/>
            <a:ext cx="3433538" cy="19068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>
            <a:endCxn id="11" idx="0"/>
          </p:cNvCxnSpPr>
          <p:nvPr/>
        </p:nvCxnSpPr>
        <p:spPr>
          <a:xfrm>
            <a:off x="730615" y="2709353"/>
            <a:ext cx="1262789" cy="21351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4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0_x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79" y="3540030"/>
            <a:ext cx="3366867" cy="25251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Hollow driver scheme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1" y="1845735"/>
            <a:ext cx="1637682" cy="403196"/>
          </a:xfrm>
        </p:spPr>
        <p:txBody>
          <a:bodyPr>
            <a:normAutofit fontScale="55000" lnSpcReduction="20000"/>
          </a:bodyPr>
          <a:lstStyle/>
          <a:p>
            <a:r>
              <a:rPr lang="it-IT" b="1" dirty="0" smtClean="0"/>
              <a:t>Short </a:t>
            </a:r>
            <a:r>
              <a:rPr lang="it-IT" b="1" dirty="0" err="1" smtClean="0"/>
              <a:t>witness</a:t>
            </a:r>
            <a:endParaRPr lang="it-IT" b="1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119668" y="1845735"/>
            <a:ext cx="4640375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Witness </a:t>
            </a:r>
            <a:r>
              <a:rPr lang="it-IT" dirty="0" err="1" smtClean="0"/>
              <a:t>compression</a:t>
            </a:r>
            <a:r>
              <a:rPr lang="it-IT" dirty="0" smtClean="0"/>
              <a:t> by </a:t>
            </a:r>
            <a:r>
              <a:rPr lang="it-IT" dirty="0" err="1" smtClean="0"/>
              <a:t>velocity</a:t>
            </a:r>
            <a:r>
              <a:rPr lang="it-IT" dirty="0" smtClean="0"/>
              <a:t> </a:t>
            </a:r>
            <a:r>
              <a:rPr lang="it-IT" dirty="0" err="1" smtClean="0"/>
              <a:t>bunching</a:t>
            </a:r>
            <a:endParaRPr lang="it-IT" dirty="0"/>
          </a:p>
        </p:txBody>
      </p:sp>
      <p:cxnSp>
        <p:nvCxnSpPr>
          <p:cNvPr id="8" name="Connettore 2 7"/>
          <p:cNvCxnSpPr>
            <a:stCxn id="3" idx="3"/>
            <a:endCxn id="6" idx="1"/>
          </p:cNvCxnSpPr>
          <p:nvPr/>
        </p:nvCxnSpPr>
        <p:spPr>
          <a:xfrm>
            <a:off x="2734963" y="2047333"/>
            <a:ext cx="3847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contenuto 2"/>
          <p:cNvSpPr txBox="1">
            <a:spLocks/>
          </p:cNvSpPr>
          <p:nvPr/>
        </p:nvSpPr>
        <p:spPr>
          <a:xfrm>
            <a:off x="1097279" y="2587970"/>
            <a:ext cx="2022389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 smtClean="0"/>
              <a:t>Velocity</a:t>
            </a:r>
            <a:r>
              <a:rPr lang="it-IT" b="1" dirty="0" smtClean="0"/>
              <a:t> </a:t>
            </a:r>
            <a:r>
              <a:rPr lang="it-IT" b="1" dirty="0" err="1" smtClean="0"/>
              <a:t>bunching</a:t>
            </a:r>
            <a:endParaRPr lang="it-IT" b="1" dirty="0"/>
          </a:p>
        </p:txBody>
      </p:sp>
      <p:cxnSp>
        <p:nvCxnSpPr>
          <p:cNvPr id="12" name="Connettore 2 11"/>
          <p:cNvCxnSpPr>
            <a:stCxn id="11" idx="3"/>
            <a:endCxn id="15" idx="1"/>
          </p:cNvCxnSpPr>
          <p:nvPr/>
        </p:nvCxnSpPr>
        <p:spPr>
          <a:xfrm flipV="1">
            <a:off x="3119668" y="2788742"/>
            <a:ext cx="450609" cy="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contenuto 2"/>
          <p:cNvSpPr txBox="1">
            <a:spLocks/>
          </p:cNvSpPr>
          <p:nvPr/>
        </p:nvSpPr>
        <p:spPr>
          <a:xfrm>
            <a:off x="3570277" y="2470727"/>
            <a:ext cx="2888189" cy="63603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/>
              <a:t>Witness </a:t>
            </a:r>
            <a:r>
              <a:rPr lang="it-IT" dirty="0" err="1" smtClean="0"/>
              <a:t>emittance</a:t>
            </a:r>
            <a:r>
              <a:rPr lang="it-IT" dirty="0" smtClean="0"/>
              <a:t> </a:t>
            </a:r>
            <a:r>
              <a:rPr lang="it-IT" dirty="0" err="1" smtClean="0"/>
              <a:t>growth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Lower </a:t>
            </a:r>
            <a:r>
              <a:rPr lang="it-IT" dirty="0" err="1" smtClean="0"/>
              <a:t>compression</a:t>
            </a:r>
            <a:endParaRPr lang="it-IT" dirty="0"/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9133291" y="2386372"/>
            <a:ext cx="2022389" cy="4031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 smtClean="0"/>
              <a:t>Hollow</a:t>
            </a:r>
            <a:r>
              <a:rPr lang="it-IT" b="1" dirty="0" smtClean="0"/>
              <a:t> Driver</a:t>
            </a:r>
            <a:endParaRPr lang="it-IT" b="1" dirty="0"/>
          </a:p>
        </p:txBody>
      </p:sp>
      <p:cxnSp>
        <p:nvCxnSpPr>
          <p:cNvPr id="21" name="Connettore 2 20"/>
          <p:cNvCxnSpPr>
            <a:stCxn id="20" idx="2"/>
            <a:endCxn id="22" idx="0"/>
          </p:cNvCxnSpPr>
          <p:nvPr/>
        </p:nvCxnSpPr>
        <p:spPr>
          <a:xfrm>
            <a:off x="10144486" y="2789568"/>
            <a:ext cx="8650" cy="541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contenuto 2"/>
          <p:cNvSpPr txBox="1">
            <a:spLocks/>
          </p:cNvSpPr>
          <p:nvPr/>
        </p:nvSpPr>
        <p:spPr>
          <a:xfrm>
            <a:off x="8872152" y="3331487"/>
            <a:ext cx="2561967" cy="16194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 smtClean="0"/>
              <a:t>Very</a:t>
            </a:r>
            <a:r>
              <a:rPr lang="it-IT" dirty="0" smtClean="0"/>
              <a:t> short and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emittance</a:t>
            </a:r>
            <a:r>
              <a:rPr lang="it-IT" dirty="0" smtClean="0"/>
              <a:t> </a:t>
            </a:r>
            <a:r>
              <a:rPr lang="it-IT" dirty="0" err="1" smtClean="0"/>
              <a:t>witness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High </a:t>
            </a:r>
            <a:r>
              <a:rPr lang="it-IT" dirty="0" err="1" smtClean="0"/>
              <a:t>emittance</a:t>
            </a:r>
            <a:r>
              <a:rPr lang="it-IT" dirty="0" smtClean="0"/>
              <a:t> driver</a:t>
            </a:r>
            <a:endParaRPr lang="it-IT" dirty="0"/>
          </a:p>
        </p:txBody>
      </p:sp>
      <p:pic>
        <p:nvPicPr>
          <p:cNvPr id="5" name="150_zx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1958" y="3540029"/>
            <a:ext cx="3612535" cy="2709401"/>
          </a:xfrm>
          <a:prstGeom prst="rect">
            <a:avLst/>
          </a:prstGeom>
        </p:spPr>
      </p:pic>
      <p:sp>
        <p:nvSpPr>
          <p:cNvPr id="18" name="Segnaposto contenuto 2"/>
          <p:cNvSpPr txBox="1">
            <a:spLocks/>
          </p:cNvSpPr>
          <p:nvPr/>
        </p:nvSpPr>
        <p:spPr>
          <a:xfrm>
            <a:off x="7945755" y="5338194"/>
            <a:ext cx="2655570" cy="40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 smtClean="0"/>
              <a:t>Courtesy</a:t>
            </a:r>
            <a:r>
              <a:rPr lang="it-IT" b="1" dirty="0" smtClean="0"/>
              <a:t> of R. Pompili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5891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Proposal:</a:t>
            </a:r>
            <a:br>
              <a:rPr lang="en-US" dirty="0" smtClean="0"/>
            </a:br>
            <a:r>
              <a:rPr lang="en-US" dirty="0" smtClean="0"/>
              <a:t>Hollow driver </a:t>
            </a:r>
            <a:r>
              <a:rPr lang="en-US" dirty="0" err="1" smtClean="0"/>
              <a:t>scheme+Linear</a:t>
            </a:r>
            <a:r>
              <a:rPr lang="en-US" dirty="0" smtClean="0"/>
              <a:t>/non Linear</a:t>
            </a:r>
            <a:endParaRPr lang="it-IT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1097279" y="2587970"/>
            <a:ext cx="2022389" cy="4031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3399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 smtClean="0"/>
              <a:t>Velocity</a:t>
            </a:r>
            <a:r>
              <a:rPr lang="it-IT" b="1" dirty="0" smtClean="0"/>
              <a:t> </a:t>
            </a:r>
            <a:r>
              <a:rPr lang="it-IT" b="1" dirty="0" err="1" smtClean="0"/>
              <a:t>bunching</a:t>
            </a:r>
            <a:endParaRPr lang="it-IT" b="1" dirty="0"/>
          </a:p>
        </p:txBody>
      </p:sp>
      <p:cxnSp>
        <p:nvCxnSpPr>
          <p:cNvPr id="12" name="Connettore 2 11"/>
          <p:cNvCxnSpPr>
            <a:stCxn id="11" idx="2"/>
          </p:cNvCxnSpPr>
          <p:nvPr/>
        </p:nvCxnSpPr>
        <p:spPr>
          <a:xfrm flipH="1">
            <a:off x="2108473" y="2991166"/>
            <a:ext cx="1" cy="466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contenuto 2"/>
          <p:cNvSpPr txBox="1">
            <a:spLocks/>
          </p:cNvSpPr>
          <p:nvPr/>
        </p:nvSpPr>
        <p:spPr>
          <a:xfrm>
            <a:off x="1124026" y="3457575"/>
            <a:ext cx="1968893" cy="6360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/>
              <a:t>Short and high </a:t>
            </a:r>
            <a:r>
              <a:rPr lang="it-IT" dirty="0" err="1" smtClean="0"/>
              <a:t>current</a:t>
            </a:r>
            <a:r>
              <a:rPr lang="it-IT" dirty="0" smtClean="0"/>
              <a:t> </a:t>
            </a:r>
            <a:r>
              <a:rPr lang="it-IT" dirty="0" err="1" smtClean="0"/>
              <a:t>witness</a:t>
            </a:r>
            <a:endParaRPr lang="it-IT" dirty="0"/>
          </a:p>
        </p:txBody>
      </p:sp>
      <p:sp>
        <p:nvSpPr>
          <p:cNvPr id="19" name="Segnaposto contenuto 2"/>
          <p:cNvSpPr txBox="1">
            <a:spLocks/>
          </p:cNvSpPr>
          <p:nvPr/>
        </p:nvSpPr>
        <p:spPr>
          <a:xfrm>
            <a:off x="4646035" y="2587970"/>
            <a:ext cx="2541272" cy="4031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3399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 smtClean="0"/>
              <a:t>Hollow</a:t>
            </a:r>
            <a:r>
              <a:rPr lang="it-IT" b="1" dirty="0" smtClean="0"/>
              <a:t> driver </a:t>
            </a:r>
            <a:r>
              <a:rPr lang="it-IT" b="1" dirty="0" err="1" smtClean="0"/>
              <a:t>scheme</a:t>
            </a:r>
            <a:endParaRPr lang="it-IT" b="1" dirty="0"/>
          </a:p>
        </p:txBody>
      </p:sp>
      <p:sp>
        <p:nvSpPr>
          <p:cNvPr id="23" name="Segnaposto contenuto 2"/>
          <p:cNvSpPr txBox="1">
            <a:spLocks/>
          </p:cNvSpPr>
          <p:nvPr/>
        </p:nvSpPr>
        <p:spPr>
          <a:xfrm>
            <a:off x="1124026" y="4560014"/>
            <a:ext cx="1968893" cy="3909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Lower </a:t>
            </a:r>
            <a:r>
              <a:rPr lang="it-IT" dirty="0" err="1" smtClean="0">
                <a:solidFill>
                  <a:srgbClr val="FF0000"/>
                </a:solidFill>
              </a:rPr>
              <a:t>brilliance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4" name="Connettore 2 23"/>
          <p:cNvCxnSpPr>
            <a:stCxn id="15" idx="2"/>
            <a:endCxn id="23" idx="0"/>
          </p:cNvCxnSpPr>
          <p:nvPr/>
        </p:nvCxnSpPr>
        <p:spPr>
          <a:xfrm>
            <a:off x="2108473" y="4093605"/>
            <a:ext cx="0" cy="466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5927998" y="2991166"/>
            <a:ext cx="1" cy="466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gnaposto contenuto 2"/>
          <p:cNvSpPr txBox="1">
            <a:spLocks/>
          </p:cNvSpPr>
          <p:nvPr/>
        </p:nvSpPr>
        <p:spPr>
          <a:xfrm>
            <a:off x="4943551" y="3457575"/>
            <a:ext cx="1968893" cy="952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/>
              <a:t>Short, high </a:t>
            </a:r>
            <a:r>
              <a:rPr lang="it-IT" dirty="0" err="1" smtClean="0"/>
              <a:t>current</a:t>
            </a:r>
            <a:r>
              <a:rPr lang="it-IT" dirty="0" smtClean="0"/>
              <a:t> </a:t>
            </a:r>
            <a:r>
              <a:rPr lang="it-IT" dirty="0" err="1" smtClean="0"/>
              <a:t>witness</a:t>
            </a:r>
            <a:r>
              <a:rPr lang="it-IT" dirty="0" smtClean="0"/>
              <a:t> and high </a:t>
            </a:r>
            <a:r>
              <a:rPr lang="it-IT" dirty="0" err="1" smtClean="0"/>
              <a:t>brilliance</a:t>
            </a:r>
            <a:r>
              <a:rPr lang="it-IT" dirty="0" smtClean="0"/>
              <a:t> </a:t>
            </a:r>
            <a:r>
              <a:rPr lang="it-IT" dirty="0" err="1" smtClean="0"/>
              <a:t>witness</a:t>
            </a:r>
            <a:endParaRPr lang="it-IT" dirty="0" smtClean="0"/>
          </a:p>
        </p:txBody>
      </p:sp>
      <p:sp>
        <p:nvSpPr>
          <p:cNvPr id="27" name="Segnaposto contenuto 2"/>
          <p:cNvSpPr txBox="1">
            <a:spLocks/>
          </p:cNvSpPr>
          <p:nvPr/>
        </p:nvSpPr>
        <p:spPr>
          <a:xfrm>
            <a:off x="5430110" y="4755477"/>
            <a:ext cx="995773" cy="9196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Lower </a:t>
            </a:r>
            <a:r>
              <a:rPr lang="it-IT" dirty="0" err="1" smtClean="0">
                <a:solidFill>
                  <a:srgbClr val="FF0000"/>
                </a:solidFill>
              </a:rPr>
              <a:t>quality</a:t>
            </a:r>
            <a:r>
              <a:rPr lang="it-IT" dirty="0" smtClean="0">
                <a:solidFill>
                  <a:srgbClr val="FF0000"/>
                </a:solidFill>
              </a:rPr>
              <a:t> driver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8" name="Connettore 2 27"/>
          <p:cNvCxnSpPr>
            <a:stCxn id="26" idx="2"/>
            <a:endCxn id="27" idx="0"/>
          </p:cNvCxnSpPr>
          <p:nvPr/>
        </p:nvCxnSpPr>
        <p:spPr>
          <a:xfrm flipH="1">
            <a:off x="5927997" y="4410075"/>
            <a:ext cx="1" cy="345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ù 31"/>
          <p:cNvSpPr/>
          <p:nvPr/>
        </p:nvSpPr>
        <p:spPr>
          <a:xfrm>
            <a:off x="3516863" y="3594378"/>
            <a:ext cx="678893" cy="67889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Più 32"/>
          <p:cNvSpPr/>
          <p:nvPr/>
        </p:nvSpPr>
        <p:spPr>
          <a:xfrm>
            <a:off x="7271471" y="3594377"/>
            <a:ext cx="678893" cy="67889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Segnaposto contenuto 2"/>
          <p:cNvSpPr txBox="1">
            <a:spLocks/>
          </p:cNvSpPr>
          <p:nvPr/>
        </p:nvSpPr>
        <p:spPr>
          <a:xfrm>
            <a:off x="8690712" y="2585468"/>
            <a:ext cx="2129688" cy="4031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3399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 smtClean="0"/>
              <a:t>Linear/non Linear</a:t>
            </a:r>
            <a:endParaRPr lang="it-IT" b="1" dirty="0"/>
          </a:p>
        </p:txBody>
      </p:sp>
      <p:cxnSp>
        <p:nvCxnSpPr>
          <p:cNvPr id="35" name="Connettore 2 34"/>
          <p:cNvCxnSpPr/>
          <p:nvPr/>
        </p:nvCxnSpPr>
        <p:spPr>
          <a:xfrm flipH="1">
            <a:off x="9724559" y="2988664"/>
            <a:ext cx="1" cy="466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egnaposto contenuto 2"/>
          <p:cNvSpPr txBox="1">
            <a:spLocks/>
          </p:cNvSpPr>
          <p:nvPr/>
        </p:nvSpPr>
        <p:spPr>
          <a:xfrm>
            <a:off x="8505359" y="3468843"/>
            <a:ext cx="2438399" cy="9196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err="1" smtClean="0">
                <a:solidFill>
                  <a:srgbClr val="00B050"/>
                </a:solidFill>
              </a:rPr>
              <a:t>Requires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low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quality</a:t>
            </a:r>
            <a:r>
              <a:rPr lang="it-IT" dirty="0" smtClean="0">
                <a:solidFill>
                  <a:srgbClr val="00B050"/>
                </a:solidFill>
              </a:rPr>
              <a:t> driver and high </a:t>
            </a:r>
            <a:r>
              <a:rPr lang="it-IT" dirty="0" err="1" smtClean="0">
                <a:solidFill>
                  <a:srgbClr val="00B050"/>
                </a:solidFill>
              </a:rPr>
              <a:t>brilliance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witness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witness requirements: Driver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1" y="3756921"/>
            <a:ext cx="3153444" cy="403196"/>
          </a:xfrm>
        </p:spPr>
        <p:txBody>
          <a:bodyPr>
            <a:normAutofit fontScale="62500" lnSpcReduction="20000"/>
          </a:bodyPr>
          <a:lstStyle/>
          <a:p>
            <a:r>
              <a:rPr lang="it-IT" b="1" dirty="0" smtClean="0"/>
              <a:t>Driver </a:t>
            </a:r>
            <a:r>
              <a:rPr lang="it-IT" b="1" dirty="0" err="1" smtClean="0"/>
              <a:t>transverse</a:t>
            </a:r>
            <a:r>
              <a:rPr lang="it-IT" b="1" dirty="0" smtClean="0"/>
              <a:t> </a:t>
            </a:r>
            <a:r>
              <a:rPr lang="it-IT" b="1" dirty="0" err="1" smtClean="0"/>
              <a:t>matching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2"/>
              <p:cNvSpPr txBox="1">
                <a:spLocks/>
              </p:cNvSpPr>
              <p:nvPr/>
            </p:nvSpPr>
            <p:spPr>
              <a:xfrm>
                <a:off x="4874327" y="3007276"/>
                <a:ext cx="3981349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dirty="0" err="1" smtClean="0"/>
                  <a:t>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column</a:t>
                </a:r>
                <a:r>
                  <a:rPr lang="it-IT" dirty="0" smtClean="0"/>
                  <a:t> (non linear)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it-IT" b="0" i="1" smtClean="0">
                            <a:latin typeface="Cambria Math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g>
                      <m:e>
                        <m:f>
                          <m:f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e>
                    </m:rad>
                    <m:rad>
                      <m:radPr>
                        <m:degHide m:val="on"/>
                        <m:ctrlPr>
                          <a:rPr lang="it-IT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6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327" y="3007276"/>
                <a:ext cx="3981349" cy="828963"/>
              </a:xfrm>
              <a:prstGeom prst="rect">
                <a:avLst/>
              </a:prstGeom>
              <a:blipFill rotWithShape="0">
                <a:blip r:embed="rId2"/>
                <a:stretch>
                  <a:fillRect l="-39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/>
          <p:cNvCxnSpPr>
            <a:stCxn id="3" idx="3"/>
            <a:endCxn id="6" idx="1"/>
          </p:cNvCxnSpPr>
          <p:nvPr/>
        </p:nvCxnSpPr>
        <p:spPr>
          <a:xfrm flipV="1">
            <a:off x="4250725" y="3421758"/>
            <a:ext cx="623602" cy="536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contenuto 2"/>
          <p:cNvSpPr txBox="1">
            <a:spLocks/>
          </p:cNvSpPr>
          <p:nvPr/>
        </p:nvSpPr>
        <p:spPr>
          <a:xfrm>
            <a:off x="1097279" y="2018317"/>
            <a:ext cx="10058401" cy="6841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A driver </a:t>
            </a:r>
            <a:r>
              <a:rPr lang="it-IT" b="1" dirty="0" err="1" smtClean="0"/>
              <a:t>that</a:t>
            </a:r>
            <a:r>
              <a:rPr lang="it-IT" b="1" dirty="0" smtClean="0"/>
              <a:t> </a:t>
            </a:r>
            <a:r>
              <a:rPr lang="it-IT" b="1" dirty="0" err="1" smtClean="0"/>
              <a:t>follows</a:t>
            </a:r>
            <a:r>
              <a:rPr lang="it-IT" b="1" dirty="0" smtClean="0"/>
              <a:t> the </a:t>
            </a:r>
            <a:r>
              <a:rPr lang="it-IT" b="1" dirty="0" err="1" smtClean="0"/>
              <a:t>matching</a:t>
            </a:r>
            <a:r>
              <a:rPr lang="it-IT" b="1" dirty="0" smtClean="0"/>
              <a:t> </a:t>
            </a:r>
            <a:r>
              <a:rPr lang="it-IT" b="1" dirty="0" err="1" smtClean="0"/>
              <a:t>conditions</a:t>
            </a:r>
            <a:r>
              <a:rPr lang="it-IT" b="1" dirty="0" smtClean="0"/>
              <a:t> </a:t>
            </a:r>
            <a:r>
              <a:rPr lang="it-IT" b="1" dirty="0" err="1" smtClean="0"/>
              <a:t>guarantee</a:t>
            </a:r>
            <a:r>
              <a:rPr lang="it-IT" b="1" dirty="0" smtClean="0"/>
              <a:t> a </a:t>
            </a:r>
            <a:r>
              <a:rPr lang="it-IT" b="1" dirty="0" err="1" smtClean="0"/>
              <a:t>field</a:t>
            </a:r>
            <a:r>
              <a:rPr lang="it-IT" b="1" dirty="0" smtClean="0"/>
              <a:t> </a:t>
            </a:r>
            <a:r>
              <a:rPr lang="it-IT" b="1" dirty="0" err="1" smtClean="0"/>
              <a:t>that</a:t>
            </a:r>
            <a:r>
              <a:rPr lang="it-IT" b="1" dirty="0" smtClean="0"/>
              <a:t> </a:t>
            </a:r>
            <a:r>
              <a:rPr lang="it-IT" b="1" dirty="0" err="1" smtClean="0"/>
              <a:t>varies</a:t>
            </a:r>
            <a:r>
              <a:rPr lang="it-IT" b="1" dirty="0" smtClean="0"/>
              <a:t> </a:t>
            </a:r>
            <a:r>
              <a:rPr lang="it-IT" b="1" dirty="0" err="1" smtClean="0"/>
              <a:t>slowly</a:t>
            </a:r>
            <a:r>
              <a:rPr lang="it-IT" b="1" dirty="0" smtClean="0"/>
              <a:t> (with a </a:t>
            </a:r>
            <a:r>
              <a:rPr lang="it-IT" b="1" dirty="0" err="1" smtClean="0"/>
              <a:t>frequency</a:t>
            </a:r>
            <a:r>
              <a:rPr lang="it-IT" b="1" dirty="0" smtClean="0"/>
              <a:t> </a:t>
            </a:r>
            <a:r>
              <a:rPr lang="it-IT" b="1" dirty="0" err="1" smtClean="0"/>
              <a:t>very</a:t>
            </a:r>
            <a:r>
              <a:rPr lang="it-IT" b="1" dirty="0" smtClean="0"/>
              <a:t> </a:t>
            </a:r>
            <a:r>
              <a:rPr lang="it-IT" b="1" dirty="0" err="1" smtClean="0"/>
              <a:t>lower</a:t>
            </a:r>
            <a:r>
              <a:rPr lang="it-IT" b="1" dirty="0" smtClean="0"/>
              <a:t> </a:t>
            </a:r>
            <a:r>
              <a:rPr lang="it-IT" b="1" dirty="0" err="1" smtClean="0"/>
              <a:t>than</a:t>
            </a:r>
            <a:r>
              <a:rPr lang="it-IT" b="1" dirty="0" smtClean="0"/>
              <a:t> the </a:t>
            </a:r>
            <a:r>
              <a:rPr lang="it-IT" b="1" dirty="0" err="1" smtClean="0"/>
              <a:t>betatron</a:t>
            </a:r>
            <a:r>
              <a:rPr lang="it-IT" b="1" dirty="0" smtClean="0"/>
              <a:t> </a:t>
            </a:r>
            <a:r>
              <a:rPr lang="it-IT" b="1" dirty="0" err="1" smtClean="0"/>
              <a:t>frequency</a:t>
            </a:r>
            <a:r>
              <a:rPr lang="it-IT" b="1" dirty="0" smtClean="0"/>
              <a:t> of </a:t>
            </a:r>
            <a:r>
              <a:rPr lang="it-IT" b="1" dirty="0" err="1" smtClean="0"/>
              <a:t>witness</a:t>
            </a:r>
            <a:r>
              <a:rPr lang="it-IT" b="1" dirty="0" smtClean="0"/>
              <a:t>)</a:t>
            </a:r>
            <a:endParaRPr lang="it-IT" b="1" dirty="0"/>
          </a:p>
        </p:txBody>
      </p:sp>
      <p:cxnSp>
        <p:nvCxnSpPr>
          <p:cNvPr id="24" name="Connettore 2 23"/>
          <p:cNvCxnSpPr>
            <a:stCxn id="3" idx="3"/>
            <a:endCxn id="29" idx="1"/>
          </p:cNvCxnSpPr>
          <p:nvPr/>
        </p:nvCxnSpPr>
        <p:spPr>
          <a:xfrm>
            <a:off x="4250725" y="3958519"/>
            <a:ext cx="623602" cy="489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egnaposto contenuto 2"/>
              <p:cNvSpPr txBox="1">
                <a:spLocks/>
              </p:cNvSpPr>
              <p:nvPr/>
            </p:nvSpPr>
            <p:spPr>
              <a:xfrm>
                <a:off x="4874327" y="4033446"/>
                <a:ext cx="4788657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dirty="0" smtClean="0"/>
                  <a:t>1D-linear </a:t>
                </a:r>
                <a:r>
                  <a:rPr lang="it-IT" dirty="0" err="1" smtClean="0"/>
                  <a:t>theory</a:t>
                </a:r>
                <a:r>
                  <a:rPr lang="it-IT" dirty="0" smtClean="0"/>
                  <a:t> (linear)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it-IT" b="0" i="1" smtClean="0">
                            <a:latin typeface="Cambria Math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g>
                      <m:e>
                        <m:f>
                          <m:f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𝒵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(0) </m:t>
                            </m:r>
                          </m:den>
                        </m:f>
                      </m:e>
                    </m:rad>
                    <m:rad>
                      <m:radPr>
                        <m:degHide m:val="on"/>
                        <m:ctrlPr>
                          <a:rPr lang="it-IT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9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327" y="4033446"/>
                <a:ext cx="4788657" cy="828963"/>
              </a:xfrm>
              <a:prstGeom prst="rect">
                <a:avLst/>
              </a:prstGeom>
              <a:blipFill rotWithShape="0">
                <a:blip r:embed="rId3"/>
                <a:stretch>
                  <a:fillRect l="-33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egnaposto contenuto 2"/>
              <p:cNvSpPr txBox="1">
                <a:spLocks/>
              </p:cNvSpPr>
              <p:nvPr/>
            </p:nvSpPr>
            <p:spPr>
              <a:xfrm>
                <a:off x="885325" y="4867018"/>
                <a:ext cx="6920028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𝒵</m:t>
                      </m:r>
                      <m:d>
                        <m:dPr>
                          <m:ctrlPr>
                            <a:rPr lang="it-IT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Sup>
                            <m:sSubSupPr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𝑒𝑟𝑓𝑐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it-IT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it-IT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25" y="4867018"/>
                <a:ext cx="6920028" cy="8289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Segnaposto contenuto 2"/>
              <p:cNvSpPr txBox="1">
                <a:spLocks/>
              </p:cNvSpPr>
              <p:nvPr/>
            </p:nvSpPr>
            <p:spPr>
              <a:xfrm>
                <a:off x="9858225" y="2994856"/>
                <a:ext cx="1320527" cy="82896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225" y="2994856"/>
                <a:ext cx="1320527" cy="82896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Segnaposto contenuto 2"/>
              <p:cNvSpPr txBox="1">
                <a:spLocks/>
              </p:cNvSpPr>
              <p:nvPr/>
            </p:nvSpPr>
            <p:spPr>
              <a:xfrm>
                <a:off x="9858225" y="3965340"/>
                <a:ext cx="1755437" cy="96517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925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it-IT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𝒵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(0)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8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225" y="3965340"/>
                <a:ext cx="1755437" cy="96517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nettore 2 38"/>
          <p:cNvCxnSpPr>
            <a:stCxn id="6" idx="3"/>
            <a:endCxn id="36" idx="1"/>
          </p:cNvCxnSpPr>
          <p:nvPr/>
        </p:nvCxnSpPr>
        <p:spPr>
          <a:xfrm flipV="1">
            <a:off x="8855676" y="3409338"/>
            <a:ext cx="1002549" cy="12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>
            <a:stCxn id="29" idx="3"/>
            <a:endCxn id="38" idx="1"/>
          </p:cNvCxnSpPr>
          <p:nvPr/>
        </p:nvCxnSpPr>
        <p:spPr>
          <a:xfrm flipV="1">
            <a:off x="9662984" y="4447927"/>
            <a:ext cx="1952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2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4434</TotalTime>
  <Words>700</Words>
  <Application>Microsoft Macintosh PowerPoint</Application>
  <PresentationFormat>Widescreen</PresentationFormat>
  <Paragraphs>146</Paragraphs>
  <Slides>19</Slides>
  <Notes>4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Courier New</vt:lpstr>
      <vt:lpstr>Wingdings 3</vt:lpstr>
      <vt:lpstr>Tema di Office</vt:lpstr>
      <vt:lpstr>Acrobat Document</vt:lpstr>
      <vt:lpstr>PhD activity Report</vt:lpstr>
      <vt:lpstr>Plasma Wakefield Acceleration Beam Driven</vt:lpstr>
      <vt:lpstr>SPARC_LAB Layout</vt:lpstr>
      <vt:lpstr>Acceleration experiment @SPARC_LAB</vt:lpstr>
      <vt:lpstr>Linear/Bubble regime</vt:lpstr>
      <vt:lpstr>New concept: Linear/non Linear</vt:lpstr>
      <vt:lpstr>Hollow driver scheme</vt:lpstr>
      <vt:lpstr>Proposal: Hollow driver scheme+Linear/non Linear</vt:lpstr>
      <vt:lpstr>High quality witness requirements: Driver</vt:lpstr>
      <vt:lpstr>High quality witness requirements: Driver</vt:lpstr>
      <vt:lpstr>High quality witness requirements: Driver outside of matching</vt:lpstr>
      <vt:lpstr>High quality witness requirements: Driver outside of matching</vt:lpstr>
      <vt:lpstr>High quality witness requirements: Witness matching</vt:lpstr>
      <vt:lpstr>High quality witness requirements: Witness matching</vt:lpstr>
      <vt:lpstr>Witness phase space after acceleration</vt:lpstr>
      <vt:lpstr>1 GV/m working point</vt:lpstr>
      <vt:lpstr>LWFA ExIn</vt:lpstr>
      <vt:lpstr>LWFA ExIn</vt:lpstr>
      <vt:lpstr>Conclusions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</dc:creator>
  <cp:lastModifiedBy>Utente di Microsoft Office</cp:lastModifiedBy>
  <cp:revision>35</cp:revision>
  <dcterms:created xsi:type="dcterms:W3CDTF">2016-09-29T13:08:17Z</dcterms:created>
  <dcterms:modified xsi:type="dcterms:W3CDTF">2016-10-17T08:09:15Z</dcterms:modified>
</cp:coreProperties>
</file>