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handoutMasterIdLst>
    <p:handoutMasterId r:id="rId53"/>
  </p:handoutMasterIdLst>
  <p:sldIdLst>
    <p:sldId id="343" r:id="rId2"/>
    <p:sldId id="373" r:id="rId3"/>
    <p:sldId id="374" r:id="rId4"/>
    <p:sldId id="375" r:id="rId5"/>
    <p:sldId id="376" r:id="rId6"/>
    <p:sldId id="377" r:id="rId7"/>
    <p:sldId id="398" r:id="rId8"/>
    <p:sldId id="378" r:id="rId9"/>
    <p:sldId id="379" r:id="rId10"/>
    <p:sldId id="380" r:id="rId11"/>
    <p:sldId id="381" r:id="rId12"/>
    <p:sldId id="382" r:id="rId13"/>
    <p:sldId id="383" r:id="rId14"/>
    <p:sldId id="384" r:id="rId15"/>
    <p:sldId id="385" r:id="rId16"/>
    <p:sldId id="386" r:id="rId17"/>
    <p:sldId id="348" r:id="rId18"/>
    <p:sldId id="306" r:id="rId19"/>
    <p:sldId id="308" r:id="rId20"/>
    <p:sldId id="309" r:id="rId21"/>
    <p:sldId id="313" r:id="rId22"/>
    <p:sldId id="388" r:id="rId23"/>
    <p:sldId id="400" r:id="rId24"/>
    <p:sldId id="410" r:id="rId25"/>
    <p:sldId id="401" r:id="rId26"/>
    <p:sldId id="402" r:id="rId27"/>
    <p:sldId id="406" r:id="rId28"/>
    <p:sldId id="407" r:id="rId29"/>
    <p:sldId id="405" r:id="rId30"/>
    <p:sldId id="409" r:id="rId31"/>
    <p:sldId id="399" r:id="rId32"/>
    <p:sldId id="362" r:id="rId33"/>
    <p:sldId id="392" r:id="rId34"/>
    <p:sldId id="413" r:id="rId35"/>
    <p:sldId id="414" r:id="rId36"/>
    <p:sldId id="390" r:id="rId37"/>
    <p:sldId id="391" r:id="rId38"/>
    <p:sldId id="394" r:id="rId39"/>
    <p:sldId id="411" r:id="rId40"/>
    <p:sldId id="412" r:id="rId41"/>
    <p:sldId id="360" r:id="rId42"/>
    <p:sldId id="354" r:id="rId43"/>
    <p:sldId id="370" r:id="rId44"/>
    <p:sldId id="371" r:id="rId45"/>
    <p:sldId id="364" r:id="rId46"/>
    <p:sldId id="365" r:id="rId47"/>
    <p:sldId id="367" r:id="rId48"/>
    <p:sldId id="397" r:id="rId49"/>
    <p:sldId id="393" r:id="rId50"/>
    <p:sldId id="342" r:id="rId5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elos de Layout" id="{94C81666-6EA9-7C43-8536-FC15D2B1376A}">
          <p14:sldIdLst>
            <p14:sldId id="343"/>
            <p14:sldId id="373"/>
            <p14:sldId id="374"/>
            <p14:sldId id="375"/>
            <p14:sldId id="376"/>
            <p14:sldId id="377"/>
            <p14:sldId id="398"/>
            <p14:sldId id="378"/>
            <p14:sldId id="379"/>
            <p14:sldId id="380"/>
            <p14:sldId id="381"/>
            <p14:sldId id="382"/>
            <p14:sldId id="383"/>
            <p14:sldId id="384"/>
            <p14:sldId id="385"/>
            <p14:sldId id="386"/>
            <p14:sldId id="348"/>
            <p14:sldId id="306"/>
            <p14:sldId id="308"/>
            <p14:sldId id="309"/>
            <p14:sldId id="313"/>
            <p14:sldId id="388"/>
            <p14:sldId id="400"/>
            <p14:sldId id="410"/>
            <p14:sldId id="401"/>
            <p14:sldId id="402"/>
            <p14:sldId id="406"/>
            <p14:sldId id="407"/>
            <p14:sldId id="405"/>
            <p14:sldId id="409"/>
            <p14:sldId id="399"/>
            <p14:sldId id="362"/>
            <p14:sldId id="392"/>
            <p14:sldId id="413"/>
            <p14:sldId id="414"/>
            <p14:sldId id="390"/>
            <p14:sldId id="391"/>
            <p14:sldId id="394"/>
            <p14:sldId id="411"/>
            <p14:sldId id="412"/>
            <p14:sldId id="360"/>
            <p14:sldId id="354"/>
            <p14:sldId id="370"/>
            <p14:sldId id="371"/>
            <p14:sldId id="364"/>
            <p14:sldId id="365"/>
            <p14:sldId id="367"/>
            <p14:sldId id="397"/>
            <p14:sldId id="393"/>
            <p14:sldId id="342"/>
          </p14:sldIdLst>
        </p14:section>
      </p14:sectionLst>
    </p:ext>
    <p:ext uri="{EFAFB233-063F-42B5-8137-9DF3F51BA10A}">
      <p15:sldGuideLst xmlns:p15="http://schemas.microsoft.com/office/powerpoint/2012/main">
        <p15:guide id="1" orient="horz" pos="3668">
          <p15:clr>
            <a:srgbClr val="A4A3A4"/>
          </p15:clr>
        </p15:guide>
        <p15:guide id="2" pos="47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83B"/>
    <a:srgbClr val="F05326"/>
    <a:srgbClr val="F79316"/>
    <a:srgbClr val="000000"/>
    <a:srgbClr val="179CC0"/>
    <a:srgbClr val="AC2885"/>
    <a:srgbClr val="FCD809"/>
    <a:srgbClr val="36AF7B"/>
    <a:srgbClr val="5F388C"/>
    <a:srgbClr val="9A0F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17" autoAdjust="0"/>
    <p:restoredTop sz="94660"/>
  </p:normalViewPr>
  <p:slideViewPr>
    <p:cSldViewPr snapToGrid="0">
      <p:cViewPr varScale="1">
        <p:scale>
          <a:sx n="74" d="100"/>
          <a:sy n="74" d="100"/>
        </p:scale>
        <p:origin x="1542" y="72"/>
      </p:cViewPr>
      <p:guideLst>
        <p:guide orient="horz" pos="3668"/>
        <p:guide pos="4781"/>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4E8107-7249-4BB4-A0C8-DFB39E9646C7}" type="datetimeFigureOut">
              <a:rPr lang="pt-BR" smtClean="0"/>
              <a:pPr/>
              <a:t>04/07/2017</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31413A-1F9E-49C6-B3C5-4AEF8078F88D}" type="slidenum">
              <a:rPr lang="pt-BR" smtClean="0"/>
              <a:pPr/>
              <a:t>‹nº›</a:t>
            </a:fld>
            <a:endParaRPr lang="pt-BR"/>
          </a:p>
        </p:txBody>
      </p:sp>
    </p:spTree>
    <p:extLst>
      <p:ext uri="{BB962C8B-B14F-4D97-AF65-F5344CB8AC3E}">
        <p14:creationId xmlns:p14="http://schemas.microsoft.com/office/powerpoint/2010/main" val="3261169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D7DAF-7489-494F-8949-E3E6844CB2C1}" type="datetimeFigureOut">
              <a:rPr lang="pt-BR" smtClean="0"/>
              <a:pPr/>
              <a:t>04/07/2017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BF5AB-5986-4256-B0E3-4023D4F8BDFE}" type="slidenum">
              <a:rPr lang="pt-BR" smtClean="0"/>
              <a:pPr/>
              <a:t>‹nº›</a:t>
            </a:fld>
            <a:endParaRPr lang="pt-BR"/>
          </a:p>
        </p:txBody>
      </p:sp>
    </p:spTree>
    <p:extLst>
      <p:ext uri="{BB962C8B-B14F-4D97-AF65-F5344CB8AC3E}">
        <p14:creationId xmlns:p14="http://schemas.microsoft.com/office/powerpoint/2010/main" val="3592676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EIRA PÁGINA">
    <p:spTree>
      <p:nvGrpSpPr>
        <p:cNvPr id="1" name=""/>
        <p:cNvGrpSpPr/>
        <p:nvPr/>
      </p:nvGrpSpPr>
      <p:grpSpPr>
        <a:xfrm>
          <a:off x="0" y="0"/>
          <a:ext cx="0" cy="0"/>
          <a:chOff x="0" y="0"/>
          <a:chExt cx="0" cy="0"/>
        </a:xfrm>
      </p:grpSpPr>
      <p:pic>
        <p:nvPicPr>
          <p:cNvPr id="18" name="Picture 17" descr="mda_template_powerpoint_1502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1</a:t>
            </a:r>
            <a:endParaRPr lang="pt-BR" dirty="0"/>
          </a:p>
        </p:txBody>
      </p:sp>
      <p:cxnSp>
        <p:nvCxnSpPr>
          <p:cNvPr id="10" name="Straight Connector 9"/>
          <p:cNvCxnSpPr/>
          <p:nvPr userDrawn="1"/>
        </p:nvCxnSpPr>
        <p:spPr>
          <a:xfrm>
            <a:off x="4052561" y="2945244"/>
            <a:ext cx="4749979" cy="115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itle 21"/>
          <p:cNvSpPr txBox="1">
            <a:spLocks/>
          </p:cNvSpPr>
          <p:nvPr userDrawn="1"/>
        </p:nvSpPr>
        <p:spPr>
          <a:xfrm>
            <a:off x="5892848" y="2446660"/>
            <a:ext cx="3420434" cy="1325563"/>
          </a:xfrm>
          <a:prstGeom prst="rect">
            <a:avLst/>
          </a:prstGeom>
        </p:spPr>
        <p:txBody>
          <a:bodyPr anchor="t">
            <a:noAutofit/>
          </a:bodyPr>
          <a:lstStyle>
            <a:lvl1pPr algn="l" defTabSz="914400" rtl="0" eaLnBrk="1" latinLnBrk="0" hangingPunct="1">
              <a:lnSpc>
                <a:spcPct val="90000"/>
              </a:lnSpc>
              <a:spcBef>
                <a:spcPct val="0"/>
              </a:spcBef>
              <a:buNone/>
              <a:defRPr sz="3000" b="1" i="0" kern="1200" baseline="0">
                <a:solidFill>
                  <a:schemeClr val="tx1"/>
                </a:solidFill>
                <a:latin typeface="Arial"/>
                <a:ea typeface="+mj-ea"/>
                <a:cs typeface="Arial"/>
              </a:defRPr>
            </a:lvl1pPr>
          </a:lstStyle>
          <a:p>
            <a:r>
              <a:rPr lang="en-US" sz="2800" dirty="0" smtClean="0"/>
              <a:t>sustentabilidade</a:t>
            </a:r>
            <a:endParaRPr lang="en-US" sz="2800" dirty="0"/>
          </a:p>
        </p:txBody>
      </p:sp>
      <p:sp>
        <p:nvSpPr>
          <p:cNvPr id="6" name="Title 21"/>
          <p:cNvSpPr txBox="1">
            <a:spLocks/>
          </p:cNvSpPr>
          <p:nvPr userDrawn="1"/>
        </p:nvSpPr>
        <p:spPr>
          <a:xfrm>
            <a:off x="4107544" y="3015043"/>
            <a:ext cx="5478246" cy="1325563"/>
          </a:xfrm>
          <a:prstGeom prst="rect">
            <a:avLst/>
          </a:prstGeom>
        </p:spPr>
        <p:txBody>
          <a:bodyPr anchor="t">
            <a:noAutofit/>
          </a:bodyPr>
          <a:lstStyle>
            <a:lvl1pPr algn="l" defTabSz="914400" rtl="0" eaLnBrk="1" latinLnBrk="0" hangingPunct="1">
              <a:lnSpc>
                <a:spcPct val="90000"/>
              </a:lnSpc>
              <a:spcBef>
                <a:spcPct val="0"/>
              </a:spcBef>
              <a:buNone/>
              <a:defRPr sz="3000" b="1" i="0" kern="1200" baseline="0">
                <a:solidFill>
                  <a:schemeClr val="tx1"/>
                </a:solidFill>
                <a:latin typeface="Arial"/>
                <a:ea typeface="+mj-ea"/>
                <a:cs typeface="Arial"/>
              </a:defRPr>
            </a:lvl1pPr>
          </a:lstStyle>
          <a:p>
            <a:r>
              <a:rPr lang="en-US" sz="3200" dirty="0" smtClean="0"/>
              <a:t>GESTÃO DE RESÍDUOS</a:t>
            </a:r>
            <a:endParaRPr lang="en-US" sz="3200" dirty="0"/>
          </a:p>
        </p:txBody>
      </p:sp>
    </p:spTree>
    <p:extLst>
      <p:ext uri="{BB962C8B-B14F-4D97-AF65-F5344CB8AC3E}">
        <p14:creationId xmlns:p14="http://schemas.microsoft.com/office/powerpoint/2010/main" val="35244734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ópicos 3 linhas">
    <p:spTree>
      <p:nvGrpSpPr>
        <p:cNvPr id="1" name=""/>
        <p:cNvGrpSpPr/>
        <p:nvPr/>
      </p:nvGrpSpPr>
      <p:grpSpPr>
        <a:xfrm>
          <a:off x="0" y="0"/>
          <a:ext cx="0" cy="0"/>
          <a:chOff x="0" y="0"/>
          <a:chExt cx="0" cy="0"/>
        </a:xfrm>
      </p:grpSpPr>
      <p:pic>
        <p:nvPicPr>
          <p:cNvPr id="44" name="Picture 43" descr="mda_template_powerpoint_150222_fundoliso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Text Placeholder 2"/>
          <p:cNvSpPr>
            <a:spLocks noGrp="1"/>
          </p:cNvSpPr>
          <p:nvPr>
            <p:ph type="body" idx="14" hasCustomPrompt="1"/>
          </p:nvPr>
        </p:nvSpPr>
        <p:spPr>
          <a:xfrm>
            <a:off x="321733" y="2085561"/>
            <a:ext cx="2696966" cy="1021706"/>
          </a:xfrm>
          <a:ln w="19050">
            <a:noFill/>
          </a:ln>
        </p:spPr>
        <p:txBody>
          <a:bodyPr anchor="t">
            <a:normAutofit/>
          </a:bodyPr>
          <a:lstStyle>
            <a:lvl1pPr marL="0" indent="0" algn="r">
              <a:buNone/>
              <a:defRPr sz="2600" b="1" i="0" baseline="0">
                <a:solidFill>
                  <a:srgbClr val="9A0F7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ESCREVA AQUI SEU TÓPICO</a:t>
            </a:r>
          </a:p>
        </p:txBody>
      </p:sp>
      <p:sp>
        <p:nvSpPr>
          <p:cNvPr id="28" name="Content Placeholder 3"/>
          <p:cNvSpPr>
            <a:spLocks noGrp="1"/>
          </p:cNvSpPr>
          <p:nvPr>
            <p:ph sz="half" idx="20" hasCustomPrompt="1"/>
          </p:nvPr>
        </p:nvSpPr>
        <p:spPr>
          <a:xfrm>
            <a:off x="3204632" y="2065870"/>
            <a:ext cx="5486401" cy="919056"/>
          </a:xfrm>
        </p:spPr>
        <p:txBody>
          <a:bodyPr anchor="t">
            <a:normAutofit/>
          </a:bodyPr>
          <a:lstStyle>
            <a:lvl1pPr>
              <a:lnSpc>
                <a:spcPct val="100000"/>
              </a:lnSpc>
              <a:defRPr sz="1800" baseline="0"/>
            </a:lvl1pPr>
          </a:lstStyle>
          <a:p>
            <a:pPr lvl="0"/>
            <a:r>
              <a:rPr lang="pt-BR" dirty="0" smtClean="0"/>
              <a:t>Escreva seu texto aqui</a:t>
            </a:r>
            <a:endParaRPr lang="en-US" dirty="0"/>
          </a:p>
        </p:txBody>
      </p:sp>
      <p:sp>
        <p:nvSpPr>
          <p:cNvPr id="16"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7"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18" name="Straight Connector 17"/>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364067" y="2023102"/>
            <a:ext cx="2565578" cy="431"/>
          </a:xfrm>
          <a:prstGeom prst="line">
            <a:avLst/>
          </a:prstGeom>
          <a:ln w="28575" cmpd="sng">
            <a:solidFill>
              <a:srgbClr val="9A0F7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364067" y="3411635"/>
            <a:ext cx="2565578" cy="431"/>
          </a:xfrm>
          <a:prstGeom prst="line">
            <a:avLst/>
          </a:prstGeom>
          <a:ln w="28575" cmpd="sng">
            <a:solidFill>
              <a:srgbClr val="9A0F72"/>
            </a:solidFill>
          </a:ln>
          <a:effectLst/>
        </p:spPr>
        <p:style>
          <a:lnRef idx="2">
            <a:schemeClr val="accent1"/>
          </a:lnRef>
          <a:fillRef idx="0">
            <a:schemeClr val="accent1"/>
          </a:fillRef>
          <a:effectRef idx="1">
            <a:schemeClr val="accent1"/>
          </a:effectRef>
          <a:fontRef idx="minor">
            <a:schemeClr val="tx1"/>
          </a:fontRef>
        </p:style>
      </p:cxnSp>
      <p:sp>
        <p:nvSpPr>
          <p:cNvPr id="36" name="Text Placeholder 2"/>
          <p:cNvSpPr>
            <a:spLocks noGrp="1"/>
          </p:cNvSpPr>
          <p:nvPr>
            <p:ph type="body" idx="21" hasCustomPrompt="1"/>
          </p:nvPr>
        </p:nvSpPr>
        <p:spPr>
          <a:xfrm>
            <a:off x="321733" y="3482561"/>
            <a:ext cx="2696966" cy="1021706"/>
          </a:xfrm>
          <a:ln w="19050">
            <a:noFill/>
          </a:ln>
        </p:spPr>
        <p:txBody>
          <a:bodyPr anchor="t">
            <a:normAutofit/>
          </a:bodyPr>
          <a:lstStyle>
            <a:lvl1pPr marL="0" indent="0" algn="r">
              <a:buNone/>
              <a:defRPr sz="2600" b="1" i="0" baseline="0">
                <a:solidFill>
                  <a:srgbClr val="9A0F7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ESCREVA AQUI SEU TÓPICO</a:t>
            </a:r>
          </a:p>
        </p:txBody>
      </p:sp>
      <p:sp>
        <p:nvSpPr>
          <p:cNvPr id="37" name="Text Placeholder 2"/>
          <p:cNvSpPr>
            <a:spLocks noGrp="1"/>
          </p:cNvSpPr>
          <p:nvPr>
            <p:ph type="body" idx="22" hasCustomPrompt="1"/>
          </p:nvPr>
        </p:nvSpPr>
        <p:spPr>
          <a:xfrm>
            <a:off x="321733" y="4811825"/>
            <a:ext cx="2696966" cy="1021706"/>
          </a:xfrm>
          <a:ln w="19050">
            <a:noFill/>
          </a:ln>
        </p:spPr>
        <p:txBody>
          <a:bodyPr anchor="t">
            <a:normAutofit/>
          </a:bodyPr>
          <a:lstStyle>
            <a:lvl1pPr marL="0" indent="0" algn="r">
              <a:buNone/>
              <a:defRPr sz="2600" b="1" i="0" baseline="0">
                <a:solidFill>
                  <a:srgbClr val="9A0F7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ESCREVA AQUI SEU TÓPICO</a:t>
            </a:r>
          </a:p>
        </p:txBody>
      </p:sp>
      <p:cxnSp>
        <p:nvCxnSpPr>
          <p:cNvPr id="38" name="Straight Connector 37"/>
          <p:cNvCxnSpPr/>
          <p:nvPr userDrawn="1"/>
        </p:nvCxnSpPr>
        <p:spPr>
          <a:xfrm flipV="1">
            <a:off x="364067" y="4745134"/>
            <a:ext cx="2565578" cy="431"/>
          </a:xfrm>
          <a:prstGeom prst="line">
            <a:avLst/>
          </a:prstGeom>
          <a:ln w="28575" cmpd="sng">
            <a:solidFill>
              <a:srgbClr val="9A0F72"/>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3293533" y="2023533"/>
            <a:ext cx="5486400" cy="1"/>
          </a:xfrm>
          <a:prstGeom prst="line">
            <a:avLst/>
          </a:prstGeom>
          <a:ln w="28575" cmpd="sng">
            <a:solidFill>
              <a:srgbClr val="9A0F72"/>
            </a:solidFill>
          </a:ln>
          <a:effectLst/>
        </p:spPr>
        <p:style>
          <a:lnRef idx="2">
            <a:schemeClr val="accent1"/>
          </a:lnRef>
          <a:fillRef idx="0">
            <a:schemeClr val="accent1"/>
          </a:fillRef>
          <a:effectRef idx="1">
            <a:schemeClr val="accent1"/>
          </a:effectRef>
          <a:fontRef idx="minor">
            <a:schemeClr val="tx1"/>
          </a:fontRef>
        </p:style>
      </p:cxnSp>
      <p:sp>
        <p:nvSpPr>
          <p:cNvPr id="40" name="Content Placeholder 3"/>
          <p:cNvSpPr>
            <a:spLocks noGrp="1"/>
          </p:cNvSpPr>
          <p:nvPr>
            <p:ph sz="half" idx="23" hasCustomPrompt="1"/>
          </p:nvPr>
        </p:nvSpPr>
        <p:spPr>
          <a:xfrm>
            <a:off x="3204637" y="3454402"/>
            <a:ext cx="5486401" cy="919056"/>
          </a:xfrm>
        </p:spPr>
        <p:txBody>
          <a:bodyPr anchor="t">
            <a:normAutofit/>
          </a:bodyPr>
          <a:lstStyle>
            <a:lvl1pPr>
              <a:lnSpc>
                <a:spcPct val="100000"/>
              </a:lnSpc>
              <a:defRPr sz="1800" baseline="0"/>
            </a:lvl1pPr>
          </a:lstStyle>
          <a:p>
            <a:pPr lvl="0"/>
            <a:r>
              <a:rPr lang="pt-BR" dirty="0" smtClean="0"/>
              <a:t>Escreva seu texto aqui</a:t>
            </a:r>
            <a:endParaRPr lang="en-US" dirty="0"/>
          </a:p>
        </p:txBody>
      </p:sp>
      <p:cxnSp>
        <p:nvCxnSpPr>
          <p:cNvPr id="41" name="Straight Connector 40"/>
          <p:cNvCxnSpPr/>
          <p:nvPr userDrawn="1"/>
        </p:nvCxnSpPr>
        <p:spPr>
          <a:xfrm flipV="1">
            <a:off x="3293538" y="3412065"/>
            <a:ext cx="5486400" cy="1"/>
          </a:xfrm>
          <a:prstGeom prst="line">
            <a:avLst/>
          </a:prstGeom>
          <a:ln w="28575" cmpd="sng">
            <a:solidFill>
              <a:srgbClr val="9A0F72"/>
            </a:solidFill>
          </a:ln>
          <a:effectLst/>
        </p:spPr>
        <p:style>
          <a:lnRef idx="2">
            <a:schemeClr val="accent1"/>
          </a:lnRef>
          <a:fillRef idx="0">
            <a:schemeClr val="accent1"/>
          </a:fillRef>
          <a:effectRef idx="1">
            <a:schemeClr val="accent1"/>
          </a:effectRef>
          <a:fontRef idx="minor">
            <a:schemeClr val="tx1"/>
          </a:fontRef>
        </p:style>
      </p:cxnSp>
      <p:sp>
        <p:nvSpPr>
          <p:cNvPr id="42" name="Content Placeholder 3"/>
          <p:cNvSpPr>
            <a:spLocks noGrp="1"/>
          </p:cNvSpPr>
          <p:nvPr>
            <p:ph sz="half" idx="24" hasCustomPrompt="1"/>
          </p:nvPr>
        </p:nvSpPr>
        <p:spPr>
          <a:xfrm>
            <a:off x="3204637" y="4787902"/>
            <a:ext cx="5486401" cy="919056"/>
          </a:xfrm>
        </p:spPr>
        <p:txBody>
          <a:bodyPr anchor="t">
            <a:normAutofit/>
          </a:bodyPr>
          <a:lstStyle>
            <a:lvl1pPr>
              <a:lnSpc>
                <a:spcPct val="100000"/>
              </a:lnSpc>
              <a:defRPr sz="1800" baseline="0"/>
            </a:lvl1pPr>
          </a:lstStyle>
          <a:p>
            <a:pPr lvl="0"/>
            <a:r>
              <a:rPr lang="pt-BR" dirty="0" smtClean="0"/>
              <a:t>Escreva seu texto aqui</a:t>
            </a:r>
            <a:endParaRPr lang="en-US" dirty="0"/>
          </a:p>
        </p:txBody>
      </p:sp>
      <p:cxnSp>
        <p:nvCxnSpPr>
          <p:cNvPr id="43" name="Straight Connector 42"/>
          <p:cNvCxnSpPr/>
          <p:nvPr userDrawn="1"/>
        </p:nvCxnSpPr>
        <p:spPr>
          <a:xfrm flipV="1">
            <a:off x="3293538" y="4745565"/>
            <a:ext cx="5486400" cy="1"/>
          </a:xfrm>
          <a:prstGeom prst="line">
            <a:avLst/>
          </a:prstGeom>
          <a:ln w="28575" cmpd="sng">
            <a:solidFill>
              <a:srgbClr val="9A0F72"/>
            </a:solidFill>
          </a:ln>
          <a:effectLst/>
        </p:spPr>
        <p:style>
          <a:lnRef idx="2">
            <a:schemeClr val="accent1"/>
          </a:lnRef>
          <a:fillRef idx="0">
            <a:schemeClr val="accent1"/>
          </a:fillRef>
          <a:effectRef idx="1">
            <a:schemeClr val="accent1"/>
          </a:effectRef>
          <a:fontRef idx="minor">
            <a:schemeClr val="tx1"/>
          </a:fontRef>
        </p:style>
      </p:cxnSp>
      <p:sp>
        <p:nvSpPr>
          <p:cNvPr id="45"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Tree>
    <p:extLst>
      <p:ext uri="{BB962C8B-B14F-4D97-AF65-F5344CB8AC3E}">
        <p14:creationId xmlns:p14="http://schemas.microsoft.com/office/powerpoint/2010/main" val="34107171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e imagem horizont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Espaço Reservado para Imagem 7"/>
          <p:cNvSpPr>
            <a:spLocks noGrp="1"/>
          </p:cNvSpPr>
          <p:nvPr>
            <p:ph type="pic" sz="quarter" idx="14"/>
          </p:nvPr>
        </p:nvSpPr>
        <p:spPr>
          <a:xfrm>
            <a:off x="364068" y="1909412"/>
            <a:ext cx="6962530" cy="2188455"/>
          </a:xfrm>
        </p:spPr>
        <p:txBody>
          <a:bodyPr/>
          <a:lstStyle>
            <a:lvl1pPr>
              <a:defRPr/>
            </a:lvl1pPr>
          </a:lstStyle>
          <a:p>
            <a:r>
              <a:rPr lang="pt-BR" dirty="0" smtClean="0"/>
              <a:t>Clique no ícone para adicionar uma imagem</a:t>
            </a:r>
            <a:endParaRPr lang="en-US" dirty="0"/>
          </a:p>
        </p:txBody>
      </p:sp>
      <p:sp>
        <p:nvSpPr>
          <p:cNvPr id="3" name="Content Placeholder 2"/>
          <p:cNvSpPr>
            <a:spLocks noGrp="1"/>
          </p:cNvSpPr>
          <p:nvPr>
            <p:ph idx="1" hasCustomPrompt="1"/>
          </p:nvPr>
        </p:nvSpPr>
        <p:spPr>
          <a:xfrm>
            <a:off x="288047" y="4330015"/>
            <a:ext cx="5664083" cy="2088392"/>
          </a:xfrm>
        </p:spPr>
        <p:txBody>
          <a:bodyPr anchor="t">
            <a:normAutofit/>
          </a:bodyPr>
          <a:lstStyle>
            <a:lvl1pPr>
              <a:lnSpc>
                <a:spcPct val="100000"/>
              </a:lnSpc>
              <a:defRPr sz="1800"/>
            </a:lvl1pPr>
          </a:lstStyle>
          <a:p>
            <a:pPr lvl="0"/>
            <a:r>
              <a:rPr lang="pt-BR" dirty="0" smtClean="0"/>
              <a:t>Escreva seu texto aqui</a:t>
            </a:r>
            <a:endParaRPr lang="en-US" dirty="0"/>
          </a:p>
        </p:txBody>
      </p:sp>
      <p:sp>
        <p:nvSpPr>
          <p:cNvPr id="16"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8"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19" name="Straight Connector 18"/>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Tree>
    <p:extLst>
      <p:ext uri="{BB962C8B-B14F-4D97-AF65-F5344CB8AC3E}">
        <p14:creationId xmlns:p14="http://schemas.microsoft.com/office/powerpoint/2010/main" val="6871300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o e imagem vertical">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8"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20" name="Straight Connector 19"/>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3" name="Content Placeholder 2"/>
          <p:cNvSpPr>
            <a:spLocks noGrp="1"/>
          </p:cNvSpPr>
          <p:nvPr>
            <p:ph idx="1" hasCustomPrompt="1"/>
          </p:nvPr>
        </p:nvSpPr>
        <p:spPr>
          <a:xfrm>
            <a:off x="4670951" y="1793918"/>
            <a:ext cx="4367757" cy="3940657"/>
          </a:xfrm>
        </p:spPr>
        <p:txBody>
          <a:bodyPr>
            <a:normAutofit/>
          </a:bodyPr>
          <a:lstStyle>
            <a:lvl1pPr>
              <a:lnSpc>
                <a:spcPct val="100000"/>
              </a:lnSpc>
              <a:defRPr sz="1800" baseline="0"/>
            </a:lvl1pPr>
          </a:lstStyle>
          <a:p>
            <a:pPr lvl="0"/>
            <a:r>
              <a:rPr lang="pt-BR" dirty="0" smtClean="0"/>
              <a:t>Seu texto aqui</a:t>
            </a:r>
          </a:p>
        </p:txBody>
      </p:sp>
      <p:sp>
        <p:nvSpPr>
          <p:cNvPr id="10" name="Espaço Reservado para Imagem 7"/>
          <p:cNvSpPr>
            <a:spLocks noGrp="1"/>
          </p:cNvSpPr>
          <p:nvPr>
            <p:ph type="pic" sz="quarter" idx="14"/>
          </p:nvPr>
        </p:nvSpPr>
        <p:spPr>
          <a:xfrm>
            <a:off x="360946" y="1903413"/>
            <a:ext cx="4037487" cy="4184120"/>
          </a:xfrm>
        </p:spPr>
        <p:txBody>
          <a:bodyPr/>
          <a:lstStyle>
            <a:lvl1pPr>
              <a:defRPr/>
            </a:lvl1pPr>
          </a:lstStyle>
          <a:p>
            <a:r>
              <a:rPr lang="pt-BR" dirty="0" smtClean="0"/>
              <a:t>Clique no ícone para adicionar uma imagem</a:t>
            </a:r>
            <a:endParaRPr lang="en-US" dirty="0"/>
          </a:p>
        </p:txBody>
      </p:sp>
    </p:spTree>
    <p:extLst>
      <p:ext uri="{BB962C8B-B14F-4D97-AF65-F5344CB8AC3E}">
        <p14:creationId xmlns:p14="http://schemas.microsoft.com/office/powerpoint/2010/main" val="33037916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o e imagem">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itle 1"/>
          <p:cNvSpPr>
            <a:spLocks noGrp="1"/>
          </p:cNvSpPr>
          <p:nvPr>
            <p:ph type="title" hasCustomPrompt="1"/>
          </p:nvPr>
        </p:nvSpPr>
        <p:spPr>
          <a:xfrm>
            <a:off x="272024" y="438110"/>
            <a:ext cx="4376176"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9" name="Espaço Reservado para Texto 20"/>
          <p:cNvSpPr>
            <a:spLocks noGrp="1"/>
          </p:cNvSpPr>
          <p:nvPr>
            <p:ph type="body" sz="quarter" idx="13" hasCustomPrompt="1"/>
          </p:nvPr>
        </p:nvSpPr>
        <p:spPr>
          <a:xfrm>
            <a:off x="269525" y="1173936"/>
            <a:ext cx="4377447"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20" name="Straight Connector 19"/>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10" name="Espaço Reservado para Imagem 7"/>
          <p:cNvSpPr>
            <a:spLocks noGrp="1"/>
          </p:cNvSpPr>
          <p:nvPr>
            <p:ph type="pic" sz="quarter" idx="14"/>
          </p:nvPr>
        </p:nvSpPr>
        <p:spPr>
          <a:xfrm>
            <a:off x="4758268" y="372533"/>
            <a:ext cx="4030132" cy="5715000"/>
          </a:xfrm>
        </p:spPr>
        <p:txBody>
          <a:bodyPr/>
          <a:lstStyle>
            <a:lvl1pPr>
              <a:defRPr/>
            </a:lvl1pPr>
          </a:lstStyle>
          <a:p>
            <a:r>
              <a:rPr lang="pt-BR" dirty="0" smtClean="0"/>
              <a:t>Clique no ícone para adicionar uma imagem</a:t>
            </a:r>
            <a:endParaRPr lang="en-US" dirty="0"/>
          </a:p>
        </p:txBody>
      </p:sp>
      <p:sp>
        <p:nvSpPr>
          <p:cNvPr id="11" name="Content Placeholder 2"/>
          <p:cNvSpPr>
            <a:spLocks noGrp="1"/>
          </p:cNvSpPr>
          <p:nvPr>
            <p:ph idx="1" hasCustomPrompt="1"/>
          </p:nvPr>
        </p:nvSpPr>
        <p:spPr>
          <a:xfrm>
            <a:off x="276276" y="2259262"/>
            <a:ext cx="4287258" cy="3802869"/>
          </a:xfrm>
        </p:spPr>
        <p:txBody>
          <a:bodyPr>
            <a:normAutofit/>
          </a:bodyPr>
          <a:lstStyle>
            <a:lvl1pPr>
              <a:lnSpc>
                <a:spcPct val="100000"/>
              </a:lnSpc>
              <a:defRPr sz="1800" baseline="0"/>
            </a:lvl1pPr>
          </a:lstStyle>
          <a:p>
            <a:pPr lvl="0"/>
            <a:r>
              <a:rPr lang="pt-BR" dirty="0" smtClean="0"/>
              <a:t>Escreva seu texto aqui</a:t>
            </a:r>
            <a:endParaRPr lang="en-US" dirty="0"/>
          </a:p>
        </p:txBody>
      </p:sp>
    </p:spTree>
    <p:extLst>
      <p:ext uri="{BB962C8B-B14F-4D97-AF65-F5344CB8AC3E}">
        <p14:creationId xmlns:p14="http://schemas.microsoft.com/office/powerpoint/2010/main" val="30104897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m">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itle 1"/>
          <p:cNvSpPr>
            <a:spLocks noGrp="1"/>
          </p:cNvSpPr>
          <p:nvPr>
            <p:ph type="title" hasCustomPrompt="1"/>
          </p:nvPr>
        </p:nvSpPr>
        <p:spPr>
          <a:xfrm>
            <a:off x="272024" y="438110"/>
            <a:ext cx="4376176"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9" name="Espaço Reservado para Texto 20"/>
          <p:cNvSpPr>
            <a:spLocks noGrp="1"/>
          </p:cNvSpPr>
          <p:nvPr>
            <p:ph type="body" sz="quarter" idx="13" hasCustomPrompt="1"/>
          </p:nvPr>
        </p:nvSpPr>
        <p:spPr>
          <a:xfrm>
            <a:off x="269525" y="1173936"/>
            <a:ext cx="4377447"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20" name="Straight Connector 19"/>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12" name="Espaço Reservado para Imagem 7"/>
          <p:cNvSpPr>
            <a:spLocks noGrp="1"/>
          </p:cNvSpPr>
          <p:nvPr>
            <p:ph type="pic" sz="quarter" idx="14"/>
          </p:nvPr>
        </p:nvSpPr>
        <p:spPr>
          <a:xfrm>
            <a:off x="357717" y="1903413"/>
            <a:ext cx="8422216" cy="4184120"/>
          </a:xfrm>
        </p:spPr>
        <p:txBody>
          <a:bodyPr/>
          <a:lstStyle>
            <a:lvl1pPr>
              <a:defRPr/>
            </a:lvl1pPr>
          </a:lstStyle>
          <a:p>
            <a:r>
              <a:rPr lang="pt-BR" dirty="0" smtClean="0"/>
              <a:t>Clique no ícone para adicionar uma imagem</a:t>
            </a:r>
            <a:endParaRPr lang="en-US" dirty="0"/>
          </a:p>
        </p:txBody>
      </p:sp>
    </p:spTree>
    <p:extLst>
      <p:ext uri="{BB962C8B-B14F-4D97-AF65-F5344CB8AC3E}">
        <p14:creationId xmlns:p14="http://schemas.microsoft.com/office/powerpoint/2010/main" val="40911444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m tela cheia">
    <p:spTree>
      <p:nvGrpSpPr>
        <p:cNvPr id="1" name=""/>
        <p:cNvGrpSpPr/>
        <p:nvPr/>
      </p:nvGrpSpPr>
      <p:grpSpPr>
        <a:xfrm>
          <a:off x="0" y="0"/>
          <a:ext cx="0" cy="0"/>
          <a:chOff x="0" y="0"/>
          <a:chExt cx="0" cy="0"/>
        </a:xfrm>
      </p:grpSpPr>
      <p:sp>
        <p:nvSpPr>
          <p:cNvPr id="7" name="Espaço Reservado para Imagem 6"/>
          <p:cNvSpPr>
            <a:spLocks noGrp="1"/>
          </p:cNvSpPr>
          <p:nvPr>
            <p:ph type="pic" sz="quarter" idx="13" hasCustomPrompt="1"/>
          </p:nvPr>
        </p:nvSpPr>
        <p:spPr>
          <a:xfrm>
            <a:off x="0" y="0"/>
            <a:ext cx="9144000" cy="6858000"/>
          </a:xfrm>
        </p:spPr>
        <p:txBody>
          <a:bodyPr anchor="ctr"/>
          <a:lstStyle>
            <a:lvl1pPr>
              <a:defRPr/>
            </a:lvl1pPr>
          </a:lstStyle>
          <a:p>
            <a:r>
              <a:rPr lang="pt-BR" dirty="0" smtClean="0"/>
              <a:t>Clique no ícone para inserir sua imagem</a:t>
            </a:r>
            <a:endParaRPr lang="pt-BR" dirty="0"/>
          </a:p>
        </p:txBody>
      </p:sp>
    </p:spTree>
    <p:extLst>
      <p:ext uri="{BB962C8B-B14F-4D97-AF65-F5344CB8AC3E}">
        <p14:creationId xmlns:p14="http://schemas.microsoft.com/office/powerpoint/2010/main" val="2801289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15" name="Picture 14" descr="mda_template_powerpoint_150222_fundoco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Espaço Reservado para Imagem 8"/>
          <p:cNvSpPr>
            <a:spLocks noGrp="1"/>
          </p:cNvSpPr>
          <p:nvPr>
            <p:ph type="pic" sz="quarter" idx="13" hasCustomPrompt="1"/>
          </p:nvPr>
        </p:nvSpPr>
        <p:spPr>
          <a:xfrm>
            <a:off x="347132" y="347132"/>
            <a:ext cx="4047067" cy="5729818"/>
          </a:xfrm>
        </p:spPr>
        <p:txBody>
          <a:bodyPr anchor="ctr"/>
          <a:lstStyle>
            <a:lvl1pPr algn="l">
              <a:defRPr/>
            </a:lvl1pPr>
          </a:lstStyle>
          <a:p>
            <a:r>
              <a:rPr lang="pt-BR" dirty="0" smtClean="0"/>
              <a:t>      Clique no ícone para inserir sua imagem</a:t>
            </a:r>
            <a:endParaRPr lang="pt-BR" dirty="0"/>
          </a:p>
        </p:txBody>
      </p:sp>
      <p:sp>
        <p:nvSpPr>
          <p:cNvPr id="11" name="Title 1"/>
          <p:cNvSpPr>
            <a:spLocks noGrp="1"/>
          </p:cNvSpPr>
          <p:nvPr>
            <p:ph type="title" hasCustomPrompt="1"/>
          </p:nvPr>
        </p:nvSpPr>
        <p:spPr>
          <a:xfrm>
            <a:off x="4666224" y="450810"/>
            <a:ext cx="4376176" cy="673768"/>
          </a:xfrm>
        </p:spPr>
        <p:txBody>
          <a:bodyPr/>
          <a:lstStyle>
            <a:lvl1pPr>
              <a:defRPr b="1" i="0" baseline="0">
                <a:solidFill>
                  <a:srgbClr val="5F388C"/>
                </a:solidFill>
                <a:latin typeface="Arial"/>
                <a:cs typeface="Arial"/>
              </a:defRPr>
            </a:lvl1pPr>
          </a:lstStyle>
          <a:p>
            <a:r>
              <a:rPr lang="pt-BR" dirty="0" smtClean="0"/>
              <a:t>SEU TÍTULO AQUI</a:t>
            </a:r>
            <a:endParaRPr lang="en-US" dirty="0"/>
          </a:p>
        </p:txBody>
      </p:sp>
      <p:sp>
        <p:nvSpPr>
          <p:cNvPr id="12" name="Espaço Reservado para Texto 20"/>
          <p:cNvSpPr>
            <a:spLocks noGrp="1"/>
          </p:cNvSpPr>
          <p:nvPr>
            <p:ph type="body" sz="quarter" idx="14" hasCustomPrompt="1"/>
          </p:nvPr>
        </p:nvSpPr>
        <p:spPr>
          <a:xfrm>
            <a:off x="4663725" y="1173936"/>
            <a:ext cx="4377447" cy="400605"/>
          </a:xfrm>
        </p:spPr>
        <p:txBody>
          <a:bodyPr>
            <a:noAutofit/>
          </a:bodyPr>
          <a:lstStyle>
            <a:lvl1pPr>
              <a:defRPr sz="2400">
                <a:solidFill>
                  <a:srgbClr val="5F388C"/>
                </a:solidFill>
              </a:defRPr>
            </a:lvl1pPr>
          </a:lstStyle>
          <a:p>
            <a:pPr lvl="0"/>
            <a:r>
              <a:rPr lang="pt-BR" dirty="0" smtClean="0"/>
              <a:t>Seu subtítulo aqui</a:t>
            </a:r>
            <a:endParaRPr lang="pt-BR" dirty="0"/>
          </a:p>
        </p:txBody>
      </p:sp>
      <p:cxnSp>
        <p:nvCxnSpPr>
          <p:cNvPr id="13" name="Straight Connector 12"/>
          <p:cNvCxnSpPr/>
          <p:nvPr userDrawn="1"/>
        </p:nvCxnSpPr>
        <p:spPr>
          <a:xfrm>
            <a:off x="4745723" y="370368"/>
            <a:ext cx="2652206" cy="1734"/>
          </a:xfrm>
          <a:prstGeom prst="line">
            <a:avLst/>
          </a:prstGeom>
          <a:ln w="28575" cmpd="sng">
            <a:solidFill>
              <a:srgbClr val="5F388C"/>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 hasCustomPrompt="1"/>
          </p:nvPr>
        </p:nvSpPr>
        <p:spPr>
          <a:xfrm>
            <a:off x="4664126" y="2259262"/>
            <a:ext cx="4287258" cy="3802869"/>
          </a:xfrm>
        </p:spPr>
        <p:txBody>
          <a:bodyPr>
            <a:normAutofit/>
          </a:bodyPr>
          <a:lstStyle>
            <a:lvl1pPr>
              <a:lnSpc>
                <a:spcPct val="100000"/>
              </a:lnSpc>
              <a:defRPr sz="1800" baseline="0">
                <a:solidFill>
                  <a:schemeClr val="bg1"/>
                </a:solidFill>
              </a:defRPr>
            </a:lvl1pPr>
          </a:lstStyle>
          <a:p>
            <a:pPr lvl="0"/>
            <a:r>
              <a:rPr lang="pt-BR" dirty="0" smtClean="0"/>
              <a:t>Escreva seu texto aqui</a:t>
            </a:r>
            <a:endParaRPr lang="en-US" dirty="0"/>
          </a:p>
        </p:txBody>
      </p:sp>
      <p:sp>
        <p:nvSpPr>
          <p:cNvPr id="16" name="Footer Placeholder 4"/>
          <p:cNvSpPr>
            <a:spLocks noGrp="1"/>
          </p:cNvSpPr>
          <p:nvPr>
            <p:ph type="ftr" sz="quarter" idx="11"/>
          </p:nvPr>
        </p:nvSpPr>
        <p:spPr>
          <a:xfrm>
            <a:off x="7501467" y="6345768"/>
            <a:ext cx="1312657" cy="294408"/>
          </a:xfrm>
        </p:spPr>
        <p:txBody>
          <a:bodyPr/>
          <a:lstStyle>
            <a:lvl1pPr algn="r">
              <a:defRPr sz="800" b="0" i="0">
                <a:solidFill>
                  <a:srgbClr val="FFFFFF"/>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Tree>
    <p:extLst>
      <p:ext uri="{BB962C8B-B14F-4D97-AF65-F5344CB8AC3E}">
        <p14:creationId xmlns:p14="http://schemas.microsoft.com/office/powerpoint/2010/main" val="34490173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ndo Rox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Espaço Reservado para Imagem 8"/>
          <p:cNvSpPr>
            <a:spLocks noGrp="1"/>
          </p:cNvSpPr>
          <p:nvPr>
            <p:ph type="pic" sz="quarter" idx="13" hasCustomPrompt="1"/>
          </p:nvPr>
        </p:nvSpPr>
        <p:spPr>
          <a:xfrm>
            <a:off x="347132" y="347132"/>
            <a:ext cx="4047067" cy="5729818"/>
          </a:xfrm>
        </p:spPr>
        <p:txBody>
          <a:bodyPr anchor="ctr"/>
          <a:lstStyle>
            <a:lvl1pPr algn="l">
              <a:defRPr/>
            </a:lvl1pPr>
          </a:lstStyle>
          <a:p>
            <a:r>
              <a:rPr lang="pt-BR" dirty="0" smtClean="0"/>
              <a:t>      Clique no ícone para inserir sua imagem</a:t>
            </a:r>
            <a:endParaRPr lang="pt-BR" dirty="0"/>
          </a:p>
        </p:txBody>
      </p:sp>
      <p:sp>
        <p:nvSpPr>
          <p:cNvPr id="13" name="Title 1"/>
          <p:cNvSpPr>
            <a:spLocks noGrp="1"/>
          </p:cNvSpPr>
          <p:nvPr>
            <p:ph type="title" hasCustomPrompt="1"/>
          </p:nvPr>
        </p:nvSpPr>
        <p:spPr>
          <a:xfrm>
            <a:off x="4666224" y="450810"/>
            <a:ext cx="4376176" cy="673768"/>
          </a:xfrm>
        </p:spPr>
        <p:txBody>
          <a:bodyPr/>
          <a:lstStyle>
            <a:lvl1pPr>
              <a:defRPr b="1" i="0" baseline="0">
                <a:solidFill>
                  <a:srgbClr val="FCD809"/>
                </a:solidFill>
                <a:latin typeface="Arial"/>
                <a:cs typeface="Arial"/>
              </a:defRPr>
            </a:lvl1pPr>
          </a:lstStyle>
          <a:p>
            <a:r>
              <a:rPr lang="pt-BR" dirty="0" smtClean="0"/>
              <a:t>SEU TÍTULO AQUI</a:t>
            </a:r>
            <a:endParaRPr lang="en-US" dirty="0"/>
          </a:p>
        </p:txBody>
      </p:sp>
      <p:sp>
        <p:nvSpPr>
          <p:cNvPr id="14" name="Espaço Reservado para Texto 20"/>
          <p:cNvSpPr>
            <a:spLocks noGrp="1"/>
          </p:cNvSpPr>
          <p:nvPr>
            <p:ph type="body" sz="quarter" idx="14" hasCustomPrompt="1"/>
          </p:nvPr>
        </p:nvSpPr>
        <p:spPr>
          <a:xfrm>
            <a:off x="4663725" y="1173936"/>
            <a:ext cx="4377447" cy="400605"/>
          </a:xfrm>
        </p:spPr>
        <p:txBody>
          <a:bodyPr>
            <a:noAutofit/>
          </a:bodyPr>
          <a:lstStyle>
            <a:lvl1pPr>
              <a:defRPr sz="2400">
                <a:solidFill>
                  <a:srgbClr val="FCD809"/>
                </a:solidFill>
              </a:defRPr>
            </a:lvl1pPr>
          </a:lstStyle>
          <a:p>
            <a:pPr lvl="0"/>
            <a:r>
              <a:rPr lang="pt-BR" dirty="0" smtClean="0"/>
              <a:t>Seu subtítulo aqui</a:t>
            </a:r>
            <a:endParaRPr lang="pt-BR" dirty="0"/>
          </a:p>
        </p:txBody>
      </p:sp>
      <p:cxnSp>
        <p:nvCxnSpPr>
          <p:cNvPr id="15" name="Straight Connector 14"/>
          <p:cNvCxnSpPr/>
          <p:nvPr userDrawn="1"/>
        </p:nvCxnSpPr>
        <p:spPr>
          <a:xfrm>
            <a:off x="4745723" y="370368"/>
            <a:ext cx="2652206" cy="1734"/>
          </a:xfrm>
          <a:prstGeom prst="line">
            <a:avLst/>
          </a:prstGeom>
          <a:ln w="28575" cmpd="sng">
            <a:solidFill>
              <a:srgbClr val="FCD809"/>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hasCustomPrompt="1"/>
          </p:nvPr>
        </p:nvSpPr>
        <p:spPr>
          <a:xfrm>
            <a:off x="4664126" y="2259262"/>
            <a:ext cx="4287258" cy="3802869"/>
          </a:xfrm>
        </p:spPr>
        <p:txBody>
          <a:bodyPr>
            <a:normAutofit/>
          </a:bodyPr>
          <a:lstStyle>
            <a:lvl1pPr>
              <a:lnSpc>
                <a:spcPct val="100000"/>
              </a:lnSpc>
              <a:defRPr sz="1800" baseline="0">
                <a:solidFill>
                  <a:schemeClr val="bg1"/>
                </a:solidFill>
              </a:defRPr>
            </a:lvl1pPr>
          </a:lstStyle>
          <a:p>
            <a:pPr lvl="0"/>
            <a:r>
              <a:rPr lang="pt-BR" dirty="0" smtClean="0"/>
              <a:t>Escreva seu texto aqui</a:t>
            </a:r>
            <a:endParaRPr lang="en-US" dirty="0"/>
          </a:p>
        </p:txBody>
      </p:sp>
      <p:sp>
        <p:nvSpPr>
          <p:cNvPr id="17" name="Footer Placeholder 4"/>
          <p:cNvSpPr>
            <a:spLocks noGrp="1"/>
          </p:cNvSpPr>
          <p:nvPr>
            <p:ph type="ftr" sz="quarter" idx="11"/>
          </p:nvPr>
        </p:nvSpPr>
        <p:spPr>
          <a:xfrm>
            <a:off x="7501467" y="6345768"/>
            <a:ext cx="1312657" cy="294408"/>
          </a:xfrm>
        </p:spPr>
        <p:txBody>
          <a:bodyPr/>
          <a:lstStyle>
            <a:lvl1pPr algn="r">
              <a:defRPr sz="800" b="0" i="0">
                <a:solidFill>
                  <a:srgbClr val="FFFFFF"/>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Tree>
    <p:extLst>
      <p:ext uri="{BB962C8B-B14F-4D97-AF65-F5344CB8AC3E}">
        <p14:creationId xmlns:p14="http://schemas.microsoft.com/office/powerpoint/2010/main" val="10810641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ndo Violeta">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Espaço Reservado para Imagem 8"/>
          <p:cNvSpPr>
            <a:spLocks noGrp="1"/>
          </p:cNvSpPr>
          <p:nvPr>
            <p:ph type="pic" sz="quarter" idx="13" hasCustomPrompt="1"/>
          </p:nvPr>
        </p:nvSpPr>
        <p:spPr>
          <a:xfrm>
            <a:off x="347132" y="347132"/>
            <a:ext cx="4047067" cy="5729818"/>
          </a:xfrm>
        </p:spPr>
        <p:txBody>
          <a:bodyPr anchor="ctr"/>
          <a:lstStyle>
            <a:lvl1pPr algn="l">
              <a:defRPr/>
            </a:lvl1pPr>
          </a:lstStyle>
          <a:p>
            <a:r>
              <a:rPr lang="pt-BR" dirty="0" smtClean="0"/>
              <a:t>      Clique no ícone para inserir sua imagem</a:t>
            </a:r>
            <a:endParaRPr lang="pt-BR" dirty="0"/>
          </a:p>
        </p:txBody>
      </p:sp>
      <p:sp>
        <p:nvSpPr>
          <p:cNvPr id="13" name="Title 1"/>
          <p:cNvSpPr>
            <a:spLocks noGrp="1"/>
          </p:cNvSpPr>
          <p:nvPr>
            <p:ph type="title" hasCustomPrompt="1"/>
          </p:nvPr>
        </p:nvSpPr>
        <p:spPr>
          <a:xfrm>
            <a:off x="4666224" y="450810"/>
            <a:ext cx="4376176" cy="673768"/>
          </a:xfrm>
        </p:spPr>
        <p:txBody>
          <a:bodyPr/>
          <a:lstStyle>
            <a:lvl1pPr>
              <a:defRPr b="1" i="0" baseline="0">
                <a:solidFill>
                  <a:srgbClr val="179CC0"/>
                </a:solidFill>
                <a:latin typeface="Arial"/>
                <a:cs typeface="Arial"/>
              </a:defRPr>
            </a:lvl1pPr>
          </a:lstStyle>
          <a:p>
            <a:r>
              <a:rPr lang="pt-BR" dirty="0" smtClean="0"/>
              <a:t>SEU TÍTULO AQUI</a:t>
            </a:r>
            <a:endParaRPr lang="en-US" dirty="0"/>
          </a:p>
        </p:txBody>
      </p:sp>
      <p:sp>
        <p:nvSpPr>
          <p:cNvPr id="14" name="Espaço Reservado para Texto 20"/>
          <p:cNvSpPr>
            <a:spLocks noGrp="1"/>
          </p:cNvSpPr>
          <p:nvPr>
            <p:ph type="body" sz="quarter" idx="14" hasCustomPrompt="1"/>
          </p:nvPr>
        </p:nvSpPr>
        <p:spPr>
          <a:xfrm>
            <a:off x="4663725" y="1173936"/>
            <a:ext cx="4377447" cy="400605"/>
          </a:xfrm>
        </p:spPr>
        <p:txBody>
          <a:bodyPr>
            <a:noAutofit/>
          </a:bodyPr>
          <a:lstStyle>
            <a:lvl1pPr>
              <a:defRPr sz="2400">
                <a:solidFill>
                  <a:srgbClr val="179CC0"/>
                </a:solidFill>
              </a:defRPr>
            </a:lvl1pPr>
          </a:lstStyle>
          <a:p>
            <a:pPr lvl="0"/>
            <a:r>
              <a:rPr lang="pt-BR" dirty="0" smtClean="0"/>
              <a:t>Seu subtítulo aqui</a:t>
            </a:r>
            <a:endParaRPr lang="pt-BR" dirty="0"/>
          </a:p>
        </p:txBody>
      </p:sp>
      <p:cxnSp>
        <p:nvCxnSpPr>
          <p:cNvPr id="15" name="Straight Connector 14"/>
          <p:cNvCxnSpPr/>
          <p:nvPr userDrawn="1"/>
        </p:nvCxnSpPr>
        <p:spPr>
          <a:xfrm>
            <a:off x="4745723" y="370368"/>
            <a:ext cx="2652206" cy="1734"/>
          </a:xfrm>
          <a:prstGeom prst="line">
            <a:avLst/>
          </a:prstGeom>
          <a:ln w="28575" cmpd="sng">
            <a:solidFill>
              <a:srgbClr val="179CC0"/>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hasCustomPrompt="1"/>
          </p:nvPr>
        </p:nvSpPr>
        <p:spPr>
          <a:xfrm>
            <a:off x="4664126" y="2259262"/>
            <a:ext cx="4287258" cy="3802869"/>
          </a:xfrm>
        </p:spPr>
        <p:txBody>
          <a:bodyPr>
            <a:normAutofit/>
          </a:bodyPr>
          <a:lstStyle>
            <a:lvl1pPr>
              <a:lnSpc>
                <a:spcPct val="100000"/>
              </a:lnSpc>
              <a:defRPr sz="1800" baseline="0">
                <a:solidFill>
                  <a:schemeClr val="bg1"/>
                </a:solidFill>
              </a:defRPr>
            </a:lvl1pPr>
          </a:lstStyle>
          <a:p>
            <a:pPr lvl="0"/>
            <a:r>
              <a:rPr lang="pt-BR" dirty="0" smtClean="0"/>
              <a:t>Escreva seu texto aqui</a:t>
            </a:r>
            <a:endParaRPr lang="en-US" dirty="0"/>
          </a:p>
        </p:txBody>
      </p:sp>
      <p:sp>
        <p:nvSpPr>
          <p:cNvPr id="17" name="Footer Placeholder 4"/>
          <p:cNvSpPr>
            <a:spLocks noGrp="1"/>
          </p:cNvSpPr>
          <p:nvPr>
            <p:ph type="ftr" sz="quarter" idx="11"/>
          </p:nvPr>
        </p:nvSpPr>
        <p:spPr>
          <a:xfrm>
            <a:off x="7501467" y="6345768"/>
            <a:ext cx="1312657" cy="294408"/>
          </a:xfrm>
        </p:spPr>
        <p:txBody>
          <a:bodyPr/>
          <a:lstStyle>
            <a:lvl1pPr algn="r">
              <a:defRPr sz="800" b="0" i="0">
                <a:solidFill>
                  <a:srgbClr val="FFFFFF"/>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Tree>
    <p:extLst>
      <p:ext uri="{BB962C8B-B14F-4D97-AF65-F5344CB8AC3E}">
        <p14:creationId xmlns:p14="http://schemas.microsoft.com/office/powerpoint/2010/main" val="241454309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o Magenta">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Espaço Reservado para Imagem 8"/>
          <p:cNvSpPr>
            <a:spLocks noGrp="1"/>
          </p:cNvSpPr>
          <p:nvPr>
            <p:ph type="pic" sz="quarter" idx="13" hasCustomPrompt="1"/>
          </p:nvPr>
        </p:nvSpPr>
        <p:spPr>
          <a:xfrm>
            <a:off x="347132" y="347132"/>
            <a:ext cx="4047067" cy="5729818"/>
          </a:xfrm>
        </p:spPr>
        <p:txBody>
          <a:bodyPr anchor="ctr"/>
          <a:lstStyle>
            <a:lvl1pPr algn="l">
              <a:defRPr/>
            </a:lvl1pPr>
          </a:lstStyle>
          <a:p>
            <a:r>
              <a:rPr lang="pt-BR" dirty="0" smtClean="0"/>
              <a:t>      Clique no ícone para inserir sua imagem</a:t>
            </a:r>
            <a:endParaRPr lang="pt-BR" dirty="0"/>
          </a:p>
        </p:txBody>
      </p:sp>
      <p:sp>
        <p:nvSpPr>
          <p:cNvPr id="13" name="Title 1"/>
          <p:cNvSpPr>
            <a:spLocks noGrp="1"/>
          </p:cNvSpPr>
          <p:nvPr>
            <p:ph type="title" hasCustomPrompt="1"/>
          </p:nvPr>
        </p:nvSpPr>
        <p:spPr>
          <a:xfrm>
            <a:off x="4666224" y="450810"/>
            <a:ext cx="4376176" cy="673768"/>
          </a:xfrm>
        </p:spPr>
        <p:txBody>
          <a:bodyPr/>
          <a:lstStyle>
            <a:lvl1pPr>
              <a:defRPr b="1" i="0" baseline="0">
                <a:solidFill>
                  <a:srgbClr val="F79316"/>
                </a:solidFill>
                <a:latin typeface="Arial"/>
                <a:cs typeface="Arial"/>
              </a:defRPr>
            </a:lvl1pPr>
          </a:lstStyle>
          <a:p>
            <a:r>
              <a:rPr lang="pt-BR" dirty="0" smtClean="0"/>
              <a:t>SEU TÍTULO AQUI</a:t>
            </a:r>
            <a:endParaRPr lang="en-US" dirty="0"/>
          </a:p>
        </p:txBody>
      </p:sp>
      <p:sp>
        <p:nvSpPr>
          <p:cNvPr id="14" name="Espaço Reservado para Texto 20"/>
          <p:cNvSpPr>
            <a:spLocks noGrp="1"/>
          </p:cNvSpPr>
          <p:nvPr>
            <p:ph type="body" sz="quarter" idx="14" hasCustomPrompt="1"/>
          </p:nvPr>
        </p:nvSpPr>
        <p:spPr>
          <a:xfrm>
            <a:off x="4663725" y="1173936"/>
            <a:ext cx="4377447" cy="400605"/>
          </a:xfrm>
        </p:spPr>
        <p:txBody>
          <a:bodyPr>
            <a:noAutofit/>
          </a:bodyPr>
          <a:lstStyle>
            <a:lvl1pPr>
              <a:defRPr sz="2400">
                <a:solidFill>
                  <a:srgbClr val="F79316"/>
                </a:solidFill>
              </a:defRPr>
            </a:lvl1pPr>
          </a:lstStyle>
          <a:p>
            <a:pPr lvl="0"/>
            <a:r>
              <a:rPr lang="pt-BR" dirty="0" smtClean="0"/>
              <a:t>Seu subtítulo aqui</a:t>
            </a:r>
            <a:endParaRPr lang="pt-BR" dirty="0"/>
          </a:p>
        </p:txBody>
      </p:sp>
      <p:cxnSp>
        <p:nvCxnSpPr>
          <p:cNvPr id="15" name="Straight Connector 14"/>
          <p:cNvCxnSpPr/>
          <p:nvPr userDrawn="1"/>
        </p:nvCxnSpPr>
        <p:spPr>
          <a:xfrm>
            <a:off x="4745723" y="370368"/>
            <a:ext cx="2652206" cy="1734"/>
          </a:xfrm>
          <a:prstGeom prst="line">
            <a:avLst/>
          </a:prstGeom>
          <a:ln w="28575" cmpd="sng">
            <a:solidFill>
              <a:srgbClr val="F7931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hasCustomPrompt="1"/>
          </p:nvPr>
        </p:nvSpPr>
        <p:spPr>
          <a:xfrm>
            <a:off x="4664126" y="2259262"/>
            <a:ext cx="4287258" cy="3802869"/>
          </a:xfrm>
        </p:spPr>
        <p:txBody>
          <a:bodyPr>
            <a:normAutofit/>
          </a:bodyPr>
          <a:lstStyle>
            <a:lvl1pPr>
              <a:lnSpc>
                <a:spcPct val="100000"/>
              </a:lnSpc>
              <a:defRPr sz="1800" baseline="0">
                <a:solidFill>
                  <a:schemeClr val="bg1"/>
                </a:solidFill>
              </a:defRPr>
            </a:lvl1pPr>
          </a:lstStyle>
          <a:p>
            <a:pPr lvl="0"/>
            <a:r>
              <a:rPr lang="pt-BR" dirty="0" smtClean="0"/>
              <a:t>Escreva seu texto aqui</a:t>
            </a:r>
            <a:endParaRPr lang="en-US" dirty="0"/>
          </a:p>
        </p:txBody>
      </p:sp>
      <p:sp>
        <p:nvSpPr>
          <p:cNvPr id="17" name="Footer Placeholder 4"/>
          <p:cNvSpPr>
            <a:spLocks noGrp="1"/>
          </p:cNvSpPr>
          <p:nvPr>
            <p:ph type="ftr" sz="quarter" idx="11"/>
          </p:nvPr>
        </p:nvSpPr>
        <p:spPr>
          <a:xfrm>
            <a:off x="7501467" y="6345768"/>
            <a:ext cx="1312657" cy="294408"/>
          </a:xfrm>
        </p:spPr>
        <p:txBody>
          <a:bodyPr/>
          <a:lstStyle>
            <a:lvl1pPr algn="r">
              <a:defRPr sz="800" b="0" i="0">
                <a:solidFill>
                  <a:srgbClr val="FFFFFF"/>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Tree>
    <p:extLst>
      <p:ext uri="{BB962C8B-B14F-4D97-AF65-F5344CB8AC3E}">
        <p14:creationId xmlns:p14="http://schemas.microsoft.com/office/powerpoint/2010/main" val="36673418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o_amarelo">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hasCustomPrompt="1"/>
          </p:nvPr>
        </p:nvSpPr>
        <p:spPr>
          <a:xfrm>
            <a:off x="263325" y="2211702"/>
            <a:ext cx="7547673" cy="3364297"/>
          </a:xfrm>
        </p:spPr>
        <p:txBody>
          <a:bodyPr>
            <a:normAutofit/>
          </a:bodyPr>
          <a:lstStyle>
            <a:lvl1pPr>
              <a:lnSpc>
                <a:spcPct val="100000"/>
              </a:lnSpc>
              <a:defRPr sz="3000" baseline="0">
                <a:solidFill>
                  <a:srgbClr val="000000"/>
                </a:solidFill>
              </a:defRPr>
            </a:lvl1pPr>
          </a:lstStyle>
          <a:p>
            <a:pPr lvl="0"/>
            <a:r>
              <a:rPr lang="pt-BR" dirty="0" smtClean="0"/>
              <a:t>Escreva aqui seu texto</a:t>
            </a:r>
            <a:endParaRPr lang="en-US" dirty="0"/>
          </a:p>
        </p:txBody>
      </p:sp>
      <p:sp>
        <p:nvSpPr>
          <p:cNvPr id="13"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14"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5"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16" name="Straight Connector 15"/>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91346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ndo Laranja">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Espaço Reservado para Imagem 8"/>
          <p:cNvSpPr>
            <a:spLocks noGrp="1"/>
          </p:cNvSpPr>
          <p:nvPr>
            <p:ph type="pic" sz="quarter" idx="13" hasCustomPrompt="1"/>
          </p:nvPr>
        </p:nvSpPr>
        <p:spPr>
          <a:xfrm>
            <a:off x="347132" y="347132"/>
            <a:ext cx="4047067" cy="5729818"/>
          </a:xfrm>
        </p:spPr>
        <p:txBody>
          <a:bodyPr anchor="ctr"/>
          <a:lstStyle>
            <a:lvl1pPr algn="l">
              <a:defRPr/>
            </a:lvl1pPr>
          </a:lstStyle>
          <a:p>
            <a:r>
              <a:rPr lang="pt-BR" dirty="0" smtClean="0"/>
              <a:t>      Clique no ícone para inserir sua imagem</a:t>
            </a:r>
            <a:endParaRPr lang="pt-BR" dirty="0"/>
          </a:p>
        </p:txBody>
      </p:sp>
      <p:sp>
        <p:nvSpPr>
          <p:cNvPr id="13" name="Title 1"/>
          <p:cNvSpPr>
            <a:spLocks noGrp="1"/>
          </p:cNvSpPr>
          <p:nvPr>
            <p:ph type="title" hasCustomPrompt="1"/>
          </p:nvPr>
        </p:nvSpPr>
        <p:spPr>
          <a:xfrm>
            <a:off x="4666224" y="450810"/>
            <a:ext cx="4376176" cy="673768"/>
          </a:xfrm>
        </p:spPr>
        <p:txBody>
          <a:bodyPr/>
          <a:lstStyle>
            <a:lvl1pPr>
              <a:defRPr b="1" i="0" baseline="0">
                <a:solidFill>
                  <a:srgbClr val="5F388C"/>
                </a:solidFill>
                <a:latin typeface="Arial"/>
                <a:cs typeface="Arial"/>
              </a:defRPr>
            </a:lvl1pPr>
          </a:lstStyle>
          <a:p>
            <a:r>
              <a:rPr lang="pt-BR" dirty="0" smtClean="0"/>
              <a:t>SEU TÍTULO AQUI</a:t>
            </a:r>
            <a:endParaRPr lang="en-US" dirty="0"/>
          </a:p>
        </p:txBody>
      </p:sp>
      <p:sp>
        <p:nvSpPr>
          <p:cNvPr id="14" name="Espaço Reservado para Texto 20"/>
          <p:cNvSpPr>
            <a:spLocks noGrp="1"/>
          </p:cNvSpPr>
          <p:nvPr>
            <p:ph type="body" sz="quarter" idx="14" hasCustomPrompt="1"/>
          </p:nvPr>
        </p:nvSpPr>
        <p:spPr>
          <a:xfrm>
            <a:off x="4663725" y="1173936"/>
            <a:ext cx="4377447" cy="400605"/>
          </a:xfrm>
        </p:spPr>
        <p:txBody>
          <a:bodyPr>
            <a:noAutofit/>
          </a:bodyPr>
          <a:lstStyle>
            <a:lvl1pPr>
              <a:defRPr sz="2400">
                <a:solidFill>
                  <a:srgbClr val="5F388C"/>
                </a:solidFill>
              </a:defRPr>
            </a:lvl1pPr>
          </a:lstStyle>
          <a:p>
            <a:pPr lvl="0"/>
            <a:r>
              <a:rPr lang="pt-BR" dirty="0" smtClean="0"/>
              <a:t>Seu subtítulo aqui</a:t>
            </a:r>
            <a:endParaRPr lang="pt-BR" dirty="0"/>
          </a:p>
        </p:txBody>
      </p:sp>
      <p:cxnSp>
        <p:nvCxnSpPr>
          <p:cNvPr id="15" name="Straight Connector 14"/>
          <p:cNvCxnSpPr/>
          <p:nvPr userDrawn="1"/>
        </p:nvCxnSpPr>
        <p:spPr>
          <a:xfrm>
            <a:off x="4745723" y="370368"/>
            <a:ext cx="2652206" cy="1734"/>
          </a:xfrm>
          <a:prstGeom prst="line">
            <a:avLst/>
          </a:prstGeom>
          <a:ln w="28575" cmpd="sng">
            <a:solidFill>
              <a:srgbClr val="5F388C"/>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hasCustomPrompt="1"/>
          </p:nvPr>
        </p:nvSpPr>
        <p:spPr>
          <a:xfrm>
            <a:off x="4664126" y="2259262"/>
            <a:ext cx="4287258" cy="3802869"/>
          </a:xfrm>
        </p:spPr>
        <p:txBody>
          <a:bodyPr>
            <a:normAutofit/>
          </a:bodyPr>
          <a:lstStyle>
            <a:lvl1pPr>
              <a:lnSpc>
                <a:spcPct val="100000"/>
              </a:lnSpc>
              <a:defRPr sz="1800" baseline="0">
                <a:solidFill>
                  <a:schemeClr val="bg1"/>
                </a:solidFill>
              </a:defRPr>
            </a:lvl1pPr>
          </a:lstStyle>
          <a:p>
            <a:pPr lvl="0"/>
            <a:r>
              <a:rPr lang="pt-BR" dirty="0" smtClean="0"/>
              <a:t>Escreva seu texto aqui</a:t>
            </a:r>
            <a:endParaRPr lang="en-US" dirty="0"/>
          </a:p>
        </p:txBody>
      </p:sp>
      <p:sp>
        <p:nvSpPr>
          <p:cNvPr id="17" name="Footer Placeholder 4"/>
          <p:cNvSpPr>
            <a:spLocks noGrp="1"/>
          </p:cNvSpPr>
          <p:nvPr>
            <p:ph type="ftr" sz="quarter" idx="11"/>
          </p:nvPr>
        </p:nvSpPr>
        <p:spPr>
          <a:xfrm>
            <a:off x="7501467" y="6345768"/>
            <a:ext cx="1312657" cy="294408"/>
          </a:xfrm>
        </p:spPr>
        <p:txBody>
          <a:bodyPr/>
          <a:lstStyle>
            <a:lvl1pPr algn="r">
              <a:defRPr sz="800" b="0" i="0">
                <a:solidFill>
                  <a:srgbClr val="FFFFFF"/>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Tree>
    <p:extLst>
      <p:ext uri="{BB962C8B-B14F-4D97-AF65-F5344CB8AC3E}">
        <p14:creationId xmlns:p14="http://schemas.microsoft.com/office/powerpoint/2010/main" val="38960488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mpa">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16"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7"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18" name="Straight Connector 17"/>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2"/>
          <a:stretch>
            <a:fillRect/>
          </a:stretch>
        </p:blipFill>
        <p:spPr>
          <a:xfrm>
            <a:off x="289984" y="6263217"/>
            <a:ext cx="1587500" cy="495300"/>
          </a:xfrm>
          <a:prstGeom prst="rect">
            <a:avLst/>
          </a:prstGeom>
        </p:spPr>
      </p:pic>
    </p:spTree>
    <p:extLst>
      <p:ext uri="{BB962C8B-B14F-4D97-AF65-F5344CB8AC3E}">
        <p14:creationId xmlns:p14="http://schemas.microsoft.com/office/powerpoint/2010/main" val="42493512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‹nº›</a:t>
            </a:fld>
            <a:endParaRPr/>
          </a:p>
        </p:txBody>
      </p:sp>
    </p:spTree>
    <p:extLst>
      <p:ext uri="{BB962C8B-B14F-4D97-AF65-F5344CB8AC3E}">
        <p14:creationId xmlns:p14="http://schemas.microsoft.com/office/powerpoint/2010/main" val="19720449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exto e imagem horizont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Espaço Reservado para Imagem 7"/>
          <p:cNvSpPr>
            <a:spLocks noGrp="1"/>
          </p:cNvSpPr>
          <p:nvPr>
            <p:ph type="pic" sz="quarter" idx="14"/>
          </p:nvPr>
        </p:nvSpPr>
        <p:spPr>
          <a:xfrm>
            <a:off x="364068" y="1909412"/>
            <a:ext cx="6962530" cy="2188455"/>
          </a:xfrm>
        </p:spPr>
        <p:txBody>
          <a:bodyPr/>
          <a:lstStyle>
            <a:lvl1pPr>
              <a:defRPr/>
            </a:lvl1pPr>
          </a:lstStyle>
          <a:p>
            <a:r>
              <a:rPr lang="pt-BR" dirty="0" smtClean="0"/>
              <a:t>Clique no ícone para adicionar uma imagem</a:t>
            </a:r>
            <a:endParaRPr lang="en-US" dirty="0"/>
          </a:p>
        </p:txBody>
      </p:sp>
      <p:sp>
        <p:nvSpPr>
          <p:cNvPr id="3" name="Content Placeholder 2"/>
          <p:cNvSpPr>
            <a:spLocks noGrp="1"/>
          </p:cNvSpPr>
          <p:nvPr>
            <p:ph idx="1" hasCustomPrompt="1"/>
          </p:nvPr>
        </p:nvSpPr>
        <p:spPr>
          <a:xfrm>
            <a:off x="288047" y="4330015"/>
            <a:ext cx="5664083" cy="2088392"/>
          </a:xfrm>
        </p:spPr>
        <p:txBody>
          <a:bodyPr anchor="t">
            <a:normAutofit/>
          </a:bodyPr>
          <a:lstStyle>
            <a:lvl1pPr>
              <a:lnSpc>
                <a:spcPct val="100000"/>
              </a:lnSpc>
              <a:defRPr sz="1800"/>
            </a:lvl1pPr>
          </a:lstStyle>
          <a:p>
            <a:pPr lvl="0"/>
            <a:r>
              <a:rPr lang="pt-BR" dirty="0" smtClean="0"/>
              <a:t>Escreva seu texto aqui</a:t>
            </a:r>
            <a:endParaRPr lang="en-US" dirty="0"/>
          </a:p>
        </p:txBody>
      </p:sp>
      <p:sp>
        <p:nvSpPr>
          <p:cNvPr id="16"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8"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19" name="Straight Connector 18"/>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Tree>
    <p:extLst>
      <p:ext uri="{BB962C8B-B14F-4D97-AF65-F5344CB8AC3E}">
        <p14:creationId xmlns:p14="http://schemas.microsoft.com/office/powerpoint/2010/main" val="68713000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exto e imagem horizont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Espaço Reservado para Imagem 7"/>
          <p:cNvSpPr>
            <a:spLocks noGrp="1"/>
          </p:cNvSpPr>
          <p:nvPr>
            <p:ph type="pic" sz="quarter" idx="14"/>
          </p:nvPr>
        </p:nvSpPr>
        <p:spPr>
          <a:xfrm>
            <a:off x="364068" y="1909412"/>
            <a:ext cx="6962530" cy="2188455"/>
          </a:xfrm>
        </p:spPr>
        <p:txBody>
          <a:bodyPr/>
          <a:lstStyle>
            <a:lvl1pPr>
              <a:defRPr/>
            </a:lvl1pPr>
          </a:lstStyle>
          <a:p>
            <a:r>
              <a:rPr lang="pt-BR" dirty="0" smtClean="0"/>
              <a:t>Clique no ícone para adicionar uma imagem</a:t>
            </a:r>
            <a:endParaRPr lang="en-US" dirty="0"/>
          </a:p>
        </p:txBody>
      </p:sp>
      <p:sp>
        <p:nvSpPr>
          <p:cNvPr id="3" name="Content Placeholder 2"/>
          <p:cNvSpPr>
            <a:spLocks noGrp="1"/>
          </p:cNvSpPr>
          <p:nvPr>
            <p:ph idx="1" hasCustomPrompt="1"/>
          </p:nvPr>
        </p:nvSpPr>
        <p:spPr>
          <a:xfrm>
            <a:off x="288047" y="4330015"/>
            <a:ext cx="5664083" cy="2088392"/>
          </a:xfrm>
        </p:spPr>
        <p:txBody>
          <a:bodyPr anchor="t">
            <a:normAutofit/>
          </a:bodyPr>
          <a:lstStyle>
            <a:lvl1pPr>
              <a:lnSpc>
                <a:spcPct val="100000"/>
              </a:lnSpc>
              <a:defRPr sz="1800"/>
            </a:lvl1pPr>
          </a:lstStyle>
          <a:p>
            <a:pPr lvl="0"/>
            <a:r>
              <a:rPr lang="pt-BR" dirty="0" smtClean="0"/>
              <a:t>Escreva seu texto aqui</a:t>
            </a:r>
            <a:endParaRPr lang="en-US" dirty="0"/>
          </a:p>
        </p:txBody>
      </p:sp>
      <p:sp>
        <p:nvSpPr>
          <p:cNvPr id="16"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8"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19" name="Straight Connector 18"/>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Tree>
    <p:extLst>
      <p:ext uri="{BB962C8B-B14F-4D97-AF65-F5344CB8AC3E}">
        <p14:creationId xmlns:p14="http://schemas.microsoft.com/office/powerpoint/2010/main" val="6871300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o_ver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hasCustomPrompt="1"/>
          </p:nvPr>
        </p:nvSpPr>
        <p:spPr>
          <a:xfrm>
            <a:off x="263325" y="2211702"/>
            <a:ext cx="7547673" cy="3364297"/>
          </a:xfrm>
        </p:spPr>
        <p:txBody>
          <a:bodyPr>
            <a:normAutofit/>
          </a:bodyPr>
          <a:lstStyle>
            <a:lvl1pPr>
              <a:lnSpc>
                <a:spcPct val="100000"/>
              </a:lnSpc>
              <a:defRPr sz="3000" baseline="0">
                <a:solidFill>
                  <a:srgbClr val="000000"/>
                </a:solidFill>
              </a:defRPr>
            </a:lvl1pPr>
          </a:lstStyle>
          <a:p>
            <a:pPr lvl="0"/>
            <a:r>
              <a:rPr lang="pt-BR" dirty="0" smtClean="0"/>
              <a:t>Escreva aqui seu texto</a:t>
            </a:r>
            <a:endParaRPr lang="en-US" dirty="0"/>
          </a:p>
        </p:txBody>
      </p:sp>
      <p:sp>
        <p:nvSpPr>
          <p:cNvPr id="11"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16"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7"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18" name="Straight Connector 17"/>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77299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o_violet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hasCustomPrompt="1"/>
          </p:nvPr>
        </p:nvSpPr>
        <p:spPr>
          <a:xfrm>
            <a:off x="263325" y="2211702"/>
            <a:ext cx="7547673" cy="3364297"/>
          </a:xfrm>
        </p:spPr>
        <p:txBody>
          <a:bodyPr>
            <a:normAutofit/>
          </a:bodyPr>
          <a:lstStyle>
            <a:lvl1pPr>
              <a:lnSpc>
                <a:spcPct val="100000"/>
              </a:lnSpc>
              <a:defRPr sz="3000" baseline="0">
                <a:solidFill>
                  <a:srgbClr val="000000"/>
                </a:solidFill>
              </a:defRPr>
            </a:lvl1pPr>
          </a:lstStyle>
          <a:p>
            <a:pPr lvl="0"/>
            <a:r>
              <a:rPr lang="pt-BR" dirty="0" smtClean="0"/>
              <a:t>Escreva aqui seu texto</a:t>
            </a:r>
            <a:endParaRPr lang="en-US" dirty="0"/>
          </a:p>
        </p:txBody>
      </p:sp>
      <p:sp>
        <p:nvSpPr>
          <p:cNvPr id="11"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16"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7"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18" name="Straight Connector 17"/>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77299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o_azu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hasCustomPrompt="1"/>
          </p:nvPr>
        </p:nvSpPr>
        <p:spPr>
          <a:xfrm>
            <a:off x="263325" y="2211702"/>
            <a:ext cx="7547673" cy="3364297"/>
          </a:xfrm>
        </p:spPr>
        <p:txBody>
          <a:bodyPr>
            <a:normAutofit/>
          </a:bodyPr>
          <a:lstStyle>
            <a:lvl1pPr>
              <a:lnSpc>
                <a:spcPct val="100000"/>
              </a:lnSpc>
              <a:defRPr sz="3000" baseline="0">
                <a:solidFill>
                  <a:srgbClr val="000000"/>
                </a:solidFill>
              </a:defRPr>
            </a:lvl1pPr>
          </a:lstStyle>
          <a:p>
            <a:pPr lvl="0"/>
            <a:r>
              <a:rPr lang="pt-BR" dirty="0" smtClean="0"/>
              <a:t>Escreva aqui seu texto</a:t>
            </a:r>
            <a:endParaRPr lang="en-US" dirty="0"/>
          </a:p>
        </p:txBody>
      </p:sp>
      <p:sp>
        <p:nvSpPr>
          <p:cNvPr id="11"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16"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17"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18" name="Straight Connector 17"/>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77299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ópicos 2 colunas">
    <p:spTree>
      <p:nvGrpSpPr>
        <p:cNvPr id="1" name=""/>
        <p:cNvGrpSpPr/>
        <p:nvPr/>
      </p:nvGrpSpPr>
      <p:grpSpPr>
        <a:xfrm>
          <a:off x="0" y="0"/>
          <a:ext cx="0" cy="0"/>
          <a:chOff x="0" y="0"/>
          <a:chExt cx="0" cy="0"/>
        </a:xfrm>
      </p:grpSpPr>
      <p:pic>
        <p:nvPicPr>
          <p:cNvPr id="30" name="Picture 29" descr="mda_template_powerpoint_150222_fundoliso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Text Placeholder 2"/>
          <p:cNvSpPr>
            <a:spLocks noGrp="1"/>
          </p:cNvSpPr>
          <p:nvPr>
            <p:ph type="body" idx="14" hasCustomPrompt="1"/>
          </p:nvPr>
        </p:nvSpPr>
        <p:spPr>
          <a:xfrm>
            <a:off x="274242" y="2175127"/>
            <a:ext cx="3797779" cy="741194"/>
          </a:xfrm>
          <a:ln w="19050">
            <a:noFill/>
          </a:ln>
        </p:spPr>
        <p:txBody>
          <a:bodyPr anchor="ctr">
            <a:normAutofit/>
          </a:bodyPr>
          <a:lstStyle>
            <a:lvl1pPr marL="0" indent="0" algn="l">
              <a:buNone/>
              <a:defRPr sz="3600" b="1" i="0" baseline="0">
                <a:solidFill>
                  <a:srgbClr val="F05326"/>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TÓPICO AQUI</a:t>
            </a:r>
          </a:p>
        </p:txBody>
      </p:sp>
      <p:sp>
        <p:nvSpPr>
          <p:cNvPr id="26" name="Content Placeholder 3"/>
          <p:cNvSpPr>
            <a:spLocks noGrp="1"/>
          </p:cNvSpPr>
          <p:nvPr>
            <p:ph sz="half" idx="2" hasCustomPrompt="1"/>
          </p:nvPr>
        </p:nvSpPr>
        <p:spPr>
          <a:xfrm>
            <a:off x="270931" y="2959096"/>
            <a:ext cx="4216402" cy="3026027"/>
          </a:xfrm>
        </p:spPr>
        <p:txBody>
          <a:bodyPr>
            <a:normAutofit/>
          </a:bodyPr>
          <a:lstStyle>
            <a:lvl1pPr>
              <a:lnSpc>
                <a:spcPct val="100000"/>
              </a:lnSpc>
              <a:defRPr sz="2400" baseline="0"/>
            </a:lvl1pPr>
          </a:lstStyle>
          <a:p>
            <a:pPr lvl="0"/>
            <a:r>
              <a:rPr lang="pt-BR" dirty="0" smtClean="0"/>
              <a:t>Escreva aqui seu texto</a:t>
            </a:r>
            <a:endParaRPr lang="en-US" dirty="0"/>
          </a:p>
        </p:txBody>
      </p:sp>
      <p:sp>
        <p:nvSpPr>
          <p:cNvPr id="14"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19" name="Text Placeholder 2"/>
          <p:cNvSpPr>
            <a:spLocks noGrp="1"/>
          </p:cNvSpPr>
          <p:nvPr>
            <p:ph type="body" idx="15" hasCustomPrompt="1"/>
          </p:nvPr>
        </p:nvSpPr>
        <p:spPr>
          <a:xfrm>
            <a:off x="4668440" y="2166656"/>
            <a:ext cx="3797779" cy="741194"/>
          </a:xfrm>
          <a:ln w="19050">
            <a:noFill/>
          </a:ln>
        </p:spPr>
        <p:txBody>
          <a:bodyPr anchor="ctr">
            <a:normAutofit/>
          </a:bodyPr>
          <a:lstStyle>
            <a:lvl1pPr marL="0" indent="0" algn="l">
              <a:buNone/>
              <a:defRPr sz="3600" b="1" i="0" baseline="0">
                <a:solidFill>
                  <a:srgbClr val="F05326"/>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TÓPICO AQUI</a:t>
            </a:r>
          </a:p>
        </p:txBody>
      </p:sp>
      <p:sp>
        <p:nvSpPr>
          <p:cNvPr id="29" name="Content Placeholder 3"/>
          <p:cNvSpPr>
            <a:spLocks noGrp="1"/>
          </p:cNvSpPr>
          <p:nvPr>
            <p:ph sz="half" idx="16" hasCustomPrompt="1"/>
          </p:nvPr>
        </p:nvSpPr>
        <p:spPr>
          <a:xfrm>
            <a:off x="4665129" y="2950625"/>
            <a:ext cx="4216402" cy="3026027"/>
          </a:xfrm>
        </p:spPr>
        <p:txBody>
          <a:bodyPr>
            <a:normAutofit/>
          </a:bodyPr>
          <a:lstStyle>
            <a:lvl1pPr>
              <a:lnSpc>
                <a:spcPct val="100000"/>
              </a:lnSpc>
              <a:defRPr sz="2400" baseline="0"/>
            </a:lvl1pPr>
          </a:lstStyle>
          <a:p>
            <a:pPr lvl="0"/>
            <a:r>
              <a:rPr lang="pt-BR" dirty="0" smtClean="0"/>
              <a:t>Escreva aqui seu texto</a:t>
            </a:r>
            <a:endParaRPr lang="en-US" dirty="0"/>
          </a:p>
        </p:txBody>
      </p:sp>
      <p:sp>
        <p:nvSpPr>
          <p:cNvPr id="34"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35"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36" name="Straight Connector 35"/>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75823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ópicos 3 colunas">
    <p:spTree>
      <p:nvGrpSpPr>
        <p:cNvPr id="1" name=""/>
        <p:cNvGrpSpPr/>
        <p:nvPr/>
      </p:nvGrpSpPr>
      <p:grpSpPr>
        <a:xfrm>
          <a:off x="0" y="0"/>
          <a:ext cx="0" cy="0"/>
          <a:chOff x="0" y="0"/>
          <a:chExt cx="0" cy="0"/>
        </a:xfrm>
      </p:grpSpPr>
      <p:pic>
        <p:nvPicPr>
          <p:cNvPr id="3" name="Picture 2" descr="mda_template_powerpoint_150222_fundoliso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31" name="Text Placeholder 2"/>
          <p:cNvSpPr>
            <a:spLocks noGrp="1"/>
          </p:cNvSpPr>
          <p:nvPr>
            <p:ph type="body" idx="14" hasCustomPrompt="1"/>
          </p:nvPr>
        </p:nvSpPr>
        <p:spPr>
          <a:xfrm>
            <a:off x="265775" y="2137030"/>
            <a:ext cx="2663691" cy="741194"/>
          </a:xfrm>
          <a:ln w="19050">
            <a:noFill/>
          </a:ln>
        </p:spPr>
        <p:txBody>
          <a:bodyPr anchor="ctr">
            <a:normAutofit/>
          </a:bodyPr>
          <a:lstStyle>
            <a:lvl1pPr marL="0" indent="0" algn="l">
              <a:buNone/>
              <a:defRPr sz="2800" b="1" i="0" baseline="0">
                <a:solidFill>
                  <a:srgbClr val="F05326"/>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TÓPICO AQUI</a:t>
            </a:r>
          </a:p>
        </p:txBody>
      </p:sp>
      <p:sp>
        <p:nvSpPr>
          <p:cNvPr id="32" name="Content Placeholder 3"/>
          <p:cNvSpPr>
            <a:spLocks noGrp="1"/>
          </p:cNvSpPr>
          <p:nvPr>
            <p:ph sz="half" idx="2" hasCustomPrompt="1"/>
          </p:nvPr>
        </p:nvSpPr>
        <p:spPr>
          <a:xfrm>
            <a:off x="266699" y="3014133"/>
            <a:ext cx="2662768" cy="2966757"/>
          </a:xfrm>
        </p:spPr>
        <p:txBody>
          <a:bodyPr>
            <a:noAutofit/>
          </a:bodyPr>
          <a:lstStyle>
            <a:lvl1pPr algn="l">
              <a:lnSpc>
                <a:spcPct val="100000"/>
              </a:lnSpc>
              <a:defRPr sz="1800" baseline="0"/>
            </a:lvl1pPr>
          </a:lstStyle>
          <a:p>
            <a:pPr lvl="0"/>
            <a:r>
              <a:rPr lang="pt-BR" dirty="0" smtClean="0"/>
              <a:t>Escreva aqui seu texto</a:t>
            </a:r>
            <a:endParaRPr lang="en-US" dirty="0"/>
          </a:p>
        </p:txBody>
      </p:sp>
      <p:sp>
        <p:nvSpPr>
          <p:cNvPr id="33" name="Content Placeholder 3"/>
          <p:cNvSpPr>
            <a:spLocks noGrp="1"/>
          </p:cNvSpPr>
          <p:nvPr>
            <p:ph sz="half" idx="15" hasCustomPrompt="1"/>
          </p:nvPr>
        </p:nvSpPr>
        <p:spPr>
          <a:xfrm>
            <a:off x="3195240" y="3014133"/>
            <a:ext cx="2662768" cy="2966757"/>
          </a:xfrm>
        </p:spPr>
        <p:txBody>
          <a:bodyPr>
            <a:noAutofit/>
          </a:bodyPr>
          <a:lstStyle>
            <a:lvl1pPr algn="l">
              <a:lnSpc>
                <a:spcPct val="100000"/>
              </a:lnSpc>
              <a:defRPr sz="1800" baseline="0"/>
            </a:lvl1pPr>
          </a:lstStyle>
          <a:p>
            <a:pPr lvl="0"/>
            <a:r>
              <a:rPr lang="pt-BR" dirty="0" smtClean="0"/>
              <a:t>Escreva aqui seu texto</a:t>
            </a:r>
            <a:endParaRPr lang="en-US" dirty="0"/>
          </a:p>
        </p:txBody>
      </p:sp>
      <p:sp>
        <p:nvSpPr>
          <p:cNvPr id="34" name="Text Placeholder 2"/>
          <p:cNvSpPr>
            <a:spLocks noGrp="1"/>
          </p:cNvSpPr>
          <p:nvPr>
            <p:ph type="body" idx="16" hasCustomPrompt="1"/>
          </p:nvPr>
        </p:nvSpPr>
        <p:spPr>
          <a:xfrm>
            <a:off x="3195240" y="2137030"/>
            <a:ext cx="2672159" cy="741194"/>
          </a:xfrm>
          <a:ln w="19050">
            <a:noFill/>
          </a:ln>
        </p:spPr>
        <p:txBody>
          <a:bodyPr anchor="ctr">
            <a:normAutofit/>
          </a:bodyPr>
          <a:lstStyle>
            <a:lvl1pPr marL="0" indent="0" algn="l">
              <a:buNone/>
              <a:defRPr sz="2800" b="1" i="0" baseline="0">
                <a:solidFill>
                  <a:srgbClr val="F05326"/>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TÓPICO AQUI</a:t>
            </a:r>
          </a:p>
        </p:txBody>
      </p:sp>
      <p:sp>
        <p:nvSpPr>
          <p:cNvPr id="35" name="Text Placeholder 2"/>
          <p:cNvSpPr>
            <a:spLocks noGrp="1"/>
          </p:cNvSpPr>
          <p:nvPr>
            <p:ph type="body" idx="17" hasCustomPrompt="1"/>
          </p:nvPr>
        </p:nvSpPr>
        <p:spPr>
          <a:xfrm>
            <a:off x="6125632" y="2137030"/>
            <a:ext cx="2662768" cy="741194"/>
          </a:xfrm>
          <a:ln w="19050">
            <a:noFill/>
          </a:ln>
        </p:spPr>
        <p:txBody>
          <a:bodyPr anchor="ctr">
            <a:normAutofit/>
          </a:bodyPr>
          <a:lstStyle>
            <a:lvl1pPr marL="0" indent="0" algn="l">
              <a:buNone/>
              <a:defRPr sz="2800" b="1" i="0" baseline="0">
                <a:solidFill>
                  <a:srgbClr val="F05326"/>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TÓPICO AQUI</a:t>
            </a:r>
          </a:p>
        </p:txBody>
      </p:sp>
      <p:sp>
        <p:nvSpPr>
          <p:cNvPr id="37" name="Content Placeholder 3"/>
          <p:cNvSpPr>
            <a:spLocks noGrp="1"/>
          </p:cNvSpPr>
          <p:nvPr>
            <p:ph sz="half" idx="18" hasCustomPrompt="1"/>
          </p:nvPr>
        </p:nvSpPr>
        <p:spPr>
          <a:xfrm>
            <a:off x="6125632" y="3014133"/>
            <a:ext cx="2662768" cy="2966757"/>
          </a:xfrm>
        </p:spPr>
        <p:txBody>
          <a:bodyPr>
            <a:noAutofit/>
          </a:bodyPr>
          <a:lstStyle>
            <a:lvl1pPr algn="l">
              <a:lnSpc>
                <a:spcPct val="100000"/>
              </a:lnSpc>
              <a:defRPr sz="1800" baseline="0"/>
            </a:lvl1pPr>
          </a:lstStyle>
          <a:p>
            <a:pPr lvl="0"/>
            <a:r>
              <a:rPr lang="pt-BR" dirty="0" smtClean="0"/>
              <a:t>Escreva aqui seu texto</a:t>
            </a:r>
            <a:endParaRPr lang="en-US" dirty="0"/>
          </a:p>
        </p:txBody>
      </p:sp>
      <p:sp>
        <p:nvSpPr>
          <p:cNvPr id="41"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42"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43" name="Straight Connector 42"/>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3673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 e imagem 2 colunas">
    <p:spTree>
      <p:nvGrpSpPr>
        <p:cNvPr id="1" name=""/>
        <p:cNvGrpSpPr/>
        <p:nvPr/>
      </p:nvGrpSpPr>
      <p:grpSpPr>
        <a:xfrm>
          <a:off x="0" y="0"/>
          <a:ext cx="0" cy="0"/>
          <a:chOff x="0" y="0"/>
          <a:chExt cx="0" cy="0"/>
        </a:xfrm>
      </p:grpSpPr>
      <p:pic>
        <p:nvPicPr>
          <p:cNvPr id="25" name="Picture 24" descr="mda_template_powerpoint_150222_fundoliso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26" name="Content Placeholder 3"/>
          <p:cNvSpPr>
            <a:spLocks noGrp="1"/>
          </p:cNvSpPr>
          <p:nvPr>
            <p:ph sz="half" idx="2" hasCustomPrompt="1"/>
          </p:nvPr>
        </p:nvSpPr>
        <p:spPr>
          <a:xfrm>
            <a:off x="281519" y="4140204"/>
            <a:ext cx="4197348" cy="1871133"/>
          </a:xfrm>
        </p:spPr>
        <p:txBody>
          <a:bodyPr>
            <a:normAutofit/>
          </a:bodyPr>
          <a:lstStyle>
            <a:lvl1pPr>
              <a:lnSpc>
                <a:spcPct val="100000"/>
              </a:lnSpc>
              <a:defRPr sz="1800" baseline="0"/>
            </a:lvl1pPr>
          </a:lstStyle>
          <a:p>
            <a:pPr lvl="0"/>
            <a:r>
              <a:rPr lang="pt-BR" dirty="0" smtClean="0"/>
              <a:t>Escreva aqui seu texto</a:t>
            </a:r>
            <a:endParaRPr lang="en-US" dirty="0"/>
          </a:p>
        </p:txBody>
      </p:sp>
      <p:sp>
        <p:nvSpPr>
          <p:cNvPr id="14" name="Espaço Reservado para Imagem 2"/>
          <p:cNvSpPr>
            <a:spLocks noGrp="1"/>
          </p:cNvSpPr>
          <p:nvPr>
            <p:ph type="pic" sz="quarter" idx="17" hasCustomPrompt="1"/>
          </p:nvPr>
        </p:nvSpPr>
        <p:spPr>
          <a:xfrm>
            <a:off x="366184" y="1906337"/>
            <a:ext cx="4028016" cy="2068763"/>
          </a:xfrm>
        </p:spPr>
        <p:txBody>
          <a:bodyPr>
            <a:normAutofit/>
          </a:bodyPr>
          <a:lstStyle>
            <a:lvl1pPr>
              <a:defRPr sz="1600"/>
            </a:lvl1pPr>
          </a:lstStyle>
          <a:p>
            <a:r>
              <a:rPr lang="pt-BR" dirty="0" smtClean="0"/>
              <a:t>Clique no ícone para inserir sua imagem </a:t>
            </a:r>
            <a:endParaRPr lang="pt-BR" dirty="0"/>
          </a:p>
        </p:txBody>
      </p:sp>
      <p:sp>
        <p:nvSpPr>
          <p:cNvPr id="18" name="Content Placeholder 3"/>
          <p:cNvSpPr>
            <a:spLocks noGrp="1"/>
          </p:cNvSpPr>
          <p:nvPr>
            <p:ph sz="half" idx="18" hasCustomPrompt="1"/>
          </p:nvPr>
        </p:nvSpPr>
        <p:spPr>
          <a:xfrm>
            <a:off x="4667253" y="4140204"/>
            <a:ext cx="4197348" cy="1871133"/>
          </a:xfrm>
        </p:spPr>
        <p:txBody>
          <a:bodyPr>
            <a:normAutofit/>
          </a:bodyPr>
          <a:lstStyle>
            <a:lvl1pPr>
              <a:lnSpc>
                <a:spcPct val="100000"/>
              </a:lnSpc>
              <a:defRPr sz="1800" baseline="0"/>
            </a:lvl1pPr>
          </a:lstStyle>
          <a:p>
            <a:pPr lvl="0"/>
            <a:r>
              <a:rPr lang="pt-BR" dirty="0" smtClean="0"/>
              <a:t>Escreva aqui seu texto</a:t>
            </a:r>
            <a:endParaRPr lang="en-US" dirty="0"/>
          </a:p>
        </p:txBody>
      </p:sp>
      <p:sp>
        <p:nvSpPr>
          <p:cNvPr id="19" name="Espaço Reservado para Imagem 2"/>
          <p:cNvSpPr>
            <a:spLocks noGrp="1"/>
          </p:cNvSpPr>
          <p:nvPr>
            <p:ph type="pic" sz="quarter" idx="19" hasCustomPrompt="1"/>
          </p:nvPr>
        </p:nvSpPr>
        <p:spPr>
          <a:xfrm>
            <a:off x="4751918" y="1906337"/>
            <a:ext cx="4028016" cy="2068763"/>
          </a:xfrm>
        </p:spPr>
        <p:txBody>
          <a:bodyPr>
            <a:normAutofit/>
          </a:bodyPr>
          <a:lstStyle>
            <a:lvl1pPr>
              <a:defRPr sz="1600"/>
            </a:lvl1pPr>
          </a:lstStyle>
          <a:p>
            <a:r>
              <a:rPr lang="pt-BR" dirty="0" smtClean="0"/>
              <a:t>Clique no ícone para inserir sua imagem </a:t>
            </a:r>
            <a:endParaRPr lang="pt-BR" dirty="0"/>
          </a:p>
        </p:txBody>
      </p:sp>
      <p:sp>
        <p:nvSpPr>
          <p:cNvPr id="32"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33"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34" name="Straight Connector 33"/>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96701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o e imagem 3 colunas">
    <p:spTree>
      <p:nvGrpSpPr>
        <p:cNvPr id="1" name=""/>
        <p:cNvGrpSpPr/>
        <p:nvPr/>
      </p:nvGrpSpPr>
      <p:grpSpPr>
        <a:xfrm>
          <a:off x="0" y="0"/>
          <a:ext cx="0" cy="0"/>
          <a:chOff x="0" y="0"/>
          <a:chExt cx="0" cy="0"/>
        </a:xfrm>
      </p:grpSpPr>
      <p:pic>
        <p:nvPicPr>
          <p:cNvPr id="18" name="Picture 17" descr="mda_template_powerpoint_150222_fundoliso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Footer Placeholder 4"/>
          <p:cNvSpPr>
            <a:spLocks noGrp="1"/>
          </p:cNvSpPr>
          <p:nvPr>
            <p:ph type="ftr" sz="quarter" idx="11"/>
          </p:nvPr>
        </p:nvSpPr>
        <p:spPr>
          <a:xfrm>
            <a:off x="7501467" y="6345768"/>
            <a:ext cx="1312657" cy="294408"/>
          </a:xfrm>
        </p:spPr>
        <p:txBody>
          <a:bodyPr/>
          <a:lstStyle>
            <a:lvl1pPr algn="r">
              <a:defRPr sz="800" b="0" i="0">
                <a:solidFill>
                  <a:schemeClr val="tx1"/>
                </a:solidFill>
                <a:latin typeface="Arial"/>
                <a:cs typeface="Arial"/>
              </a:defRPr>
            </a:lvl1pPr>
          </a:lstStyle>
          <a:p>
            <a:r>
              <a:rPr lang="pt-BR" dirty="0" smtClean="0"/>
              <a:t>Museu do Amanhã  | </a:t>
            </a:r>
            <a:fld id="{9D885BEC-FFCD-49D1-98D1-F91FC4946C8B}" type="slidenum">
              <a:rPr lang="pt-BR" smtClean="0"/>
              <a:pPr/>
              <a:t>‹nº›</a:t>
            </a:fld>
            <a:endParaRPr lang="pt-BR" dirty="0"/>
          </a:p>
        </p:txBody>
      </p:sp>
      <p:sp>
        <p:nvSpPr>
          <p:cNvPr id="26" name="Content Placeholder 3"/>
          <p:cNvSpPr>
            <a:spLocks noGrp="1"/>
          </p:cNvSpPr>
          <p:nvPr>
            <p:ph sz="half" idx="2" hasCustomPrompt="1"/>
          </p:nvPr>
        </p:nvSpPr>
        <p:spPr>
          <a:xfrm>
            <a:off x="282715" y="4055451"/>
            <a:ext cx="2634058" cy="1938949"/>
          </a:xfrm>
        </p:spPr>
        <p:txBody>
          <a:bodyPr>
            <a:normAutofit/>
          </a:bodyPr>
          <a:lstStyle>
            <a:lvl1pPr>
              <a:lnSpc>
                <a:spcPct val="100000"/>
              </a:lnSpc>
              <a:defRPr sz="1800"/>
            </a:lvl1pPr>
          </a:lstStyle>
          <a:p>
            <a:pPr lvl="0"/>
            <a:r>
              <a:rPr lang="pt-BR" dirty="0" smtClean="0"/>
              <a:t>Escreva seu texto aqui</a:t>
            </a:r>
            <a:endParaRPr lang="en-US" dirty="0"/>
          </a:p>
        </p:txBody>
      </p:sp>
      <p:sp>
        <p:nvSpPr>
          <p:cNvPr id="3" name="Espaço Reservado para Imagem 2"/>
          <p:cNvSpPr>
            <a:spLocks noGrp="1"/>
          </p:cNvSpPr>
          <p:nvPr>
            <p:ph type="pic" sz="quarter" idx="17" hasCustomPrompt="1"/>
          </p:nvPr>
        </p:nvSpPr>
        <p:spPr>
          <a:xfrm>
            <a:off x="357717" y="1904776"/>
            <a:ext cx="2567516" cy="2057623"/>
          </a:xfrm>
        </p:spPr>
        <p:txBody>
          <a:bodyPr>
            <a:normAutofit/>
          </a:bodyPr>
          <a:lstStyle>
            <a:lvl1pPr>
              <a:defRPr sz="1600"/>
            </a:lvl1pPr>
          </a:lstStyle>
          <a:p>
            <a:r>
              <a:rPr lang="pt-BR" dirty="0" smtClean="0"/>
              <a:t>Clique no ícone para inserir sua imagem</a:t>
            </a:r>
            <a:endParaRPr lang="pt-BR" dirty="0"/>
          </a:p>
        </p:txBody>
      </p:sp>
      <p:sp>
        <p:nvSpPr>
          <p:cNvPr id="31" name="Content Placeholder 3"/>
          <p:cNvSpPr>
            <a:spLocks noGrp="1"/>
          </p:cNvSpPr>
          <p:nvPr>
            <p:ph sz="half" idx="18" hasCustomPrompt="1"/>
          </p:nvPr>
        </p:nvSpPr>
        <p:spPr>
          <a:xfrm>
            <a:off x="3207948" y="4055451"/>
            <a:ext cx="2634058" cy="1938949"/>
          </a:xfrm>
        </p:spPr>
        <p:txBody>
          <a:bodyPr>
            <a:normAutofit/>
          </a:bodyPr>
          <a:lstStyle>
            <a:lvl1pPr>
              <a:lnSpc>
                <a:spcPct val="100000"/>
              </a:lnSpc>
              <a:defRPr sz="1800"/>
            </a:lvl1pPr>
          </a:lstStyle>
          <a:p>
            <a:pPr lvl="0"/>
            <a:r>
              <a:rPr lang="pt-BR" dirty="0" smtClean="0"/>
              <a:t>Escreva seu texto aqui</a:t>
            </a:r>
            <a:endParaRPr lang="en-US" dirty="0"/>
          </a:p>
        </p:txBody>
      </p:sp>
      <p:sp>
        <p:nvSpPr>
          <p:cNvPr id="32" name="Espaço Reservado para Imagem 2"/>
          <p:cNvSpPr>
            <a:spLocks noGrp="1"/>
          </p:cNvSpPr>
          <p:nvPr>
            <p:ph type="pic" sz="quarter" idx="19" hasCustomPrompt="1"/>
          </p:nvPr>
        </p:nvSpPr>
        <p:spPr>
          <a:xfrm>
            <a:off x="3282950" y="1904776"/>
            <a:ext cx="2567516" cy="2057623"/>
          </a:xfrm>
        </p:spPr>
        <p:txBody>
          <a:bodyPr>
            <a:normAutofit/>
          </a:bodyPr>
          <a:lstStyle>
            <a:lvl1pPr>
              <a:defRPr sz="1600"/>
            </a:lvl1pPr>
          </a:lstStyle>
          <a:p>
            <a:r>
              <a:rPr lang="pt-BR" dirty="0" smtClean="0"/>
              <a:t>Clique no ícone para inserir sua imagem</a:t>
            </a:r>
            <a:endParaRPr lang="pt-BR" dirty="0"/>
          </a:p>
        </p:txBody>
      </p:sp>
      <p:sp>
        <p:nvSpPr>
          <p:cNvPr id="33" name="Content Placeholder 3"/>
          <p:cNvSpPr>
            <a:spLocks noGrp="1"/>
          </p:cNvSpPr>
          <p:nvPr>
            <p:ph sz="half" idx="20" hasCustomPrompt="1"/>
          </p:nvPr>
        </p:nvSpPr>
        <p:spPr>
          <a:xfrm>
            <a:off x="6138373" y="4056390"/>
            <a:ext cx="2634058" cy="1938949"/>
          </a:xfrm>
        </p:spPr>
        <p:txBody>
          <a:bodyPr>
            <a:normAutofit/>
          </a:bodyPr>
          <a:lstStyle>
            <a:lvl1pPr>
              <a:lnSpc>
                <a:spcPct val="100000"/>
              </a:lnSpc>
              <a:defRPr sz="1800"/>
            </a:lvl1pPr>
          </a:lstStyle>
          <a:p>
            <a:pPr lvl="0"/>
            <a:r>
              <a:rPr lang="pt-BR" dirty="0" smtClean="0"/>
              <a:t>Escreva seu texto aqui</a:t>
            </a:r>
            <a:endParaRPr lang="en-US" dirty="0"/>
          </a:p>
        </p:txBody>
      </p:sp>
      <p:sp>
        <p:nvSpPr>
          <p:cNvPr id="34" name="Espaço Reservado para Imagem 2"/>
          <p:cNvSpPr>
            <a:spLocks noGrp="1"/>
          </p:cNvSpPr>
          <p:nvPr>
            <p:ph type="pic" sz="quarter" idx="21" hasCustomPrompt="1"/>
          </p:nvPr>
        </p:nvSpPr>
        <p:spPr>
          <a:xfrm>
            <a:off x="6213375" y="1905715"/>
            <a:ext cx="2567516" cy="2057623"/>
          </a:xfrm>
        </p:spPr>
        <p:txBody>
          <a:bodyPr>
            <a:normAutofit/>
          </a:bodyPr>
          <a:lstStyle>
            <a:lvl1pPr>
              <a:defRPr sz="1600"/>
            </a:lvl1pPr>
          </a:lstStyle>
          <a:p>
            <a:r>
              <a:rPr lang="pt-BR" dirty="0" smtClean="0"/>
              <a:t>Clique no ícone para inserir sua imagem</a:t>
            </a:r>
            <a:endParaRPr lang="pt-BR" dirty="0"/>
          </a:p>
        </p:txBody>
      </p:sp>
      <p:sp>
        <p:nvSpPr>
          <p:cNvPr id="35" name="Title 1"/>
          <p:cNvSpPr>
            <a:spLocks noGrp="1"/>
          </p:cNvSpPr>
          <p:nvPr>
            <p:ph type="title" hasCustomPrompt="1"/>
          </p:nvPr>
        </p:nvSpPr>
        <p:spPr>
          <a:xfrm>
            <a:off x="272024" y="438110"/>
            <a:ext cx="8507910" cy="673768"/>
          </a:xfrm>
        </p:spPr>
        <p:txBody>
          <a:bodyPr/>
          <a:lstStyle>
            <a:lvl1pPr>
              <a:defRPr b="1" i="0" baseline="0">
                <a:solidFill>
                  <a:srgbClr val="000000"/>
                </a:solidFill>
                <a:latin typeface="Arial"/>
                <a:cs typeface="Arial"/>
              </a:defRPr>
            </a:lvl1pPr>
          </a:lstStyle>
          <a:p>
            <a:r>
              <a:rPr lang="pt-BR" dirty="0" smtClean="0"/>
              <a:t>SEU TÍTULO AQUI</a:t>
            </a:r>
            <a:endParaRPr lang="en-US" dirty="0"/>
          </a:p>
        </p:txBody>
      </p:sp>
      <p:sp>
        <p:nvSpPr>
          <p:cNvPr id="36" name="Espaço Reservado para Texto 20"/>
          <p:cNvSpPr>
            <a:spLocks noGrp="1"/>
          </p:cNvSpPr>
          <p:nvPr>
            <p:ph type="body" sz="quarter" idx="13" hasCustomPrompt="1"/>
          </p:nvPr>
        </p:nvSpPr>
        <p:spPr>
          <a:xfrm>
            <a:off x="269525" y="1173936"/>
            <a:ext cx="8510381" cy="400605"/>
          </a:xfrm>
        </p:spPr>
        <p:txBody>
          <a:bodyPr>
            <a:noAutofit/>
          </a:bodyPr>
          <a:lstStyle>
            <a:lvl1pPr>
              <a:defRPr sz="2400">
                <a:solidFill>
                  <a:srgbClr val="000000"/>
                </a:solidFill>
              </a:defRPr>
            </a:lvl1pPr>
          </a:lstStyle>
          <a:p>
            <a:pPr lvl="0"/>
            <a:r>
              <a:rPr lang="pt-BR" dirty="0" smtClean="0"/>
              <a:t>Seu subtítulo aqui</a:t>
            </a:r>
            <a:endParaRPr lang="pt-BR" dirty="0"/>
          </a:p>
        </p:txBody>
      </p:sp>
      <p:cxnSp>
        <p:nvCxnSpPr>
          <p:cNvPr id="37" name="Straight Connector 36"/>
          <p:cNvCxnSpPr/>
          <p:nvPr userDrawn="1"/>
        </p:nvCxnSpPr>
        <p:spPr>
          <a:xfrm>
            <a:off x="357873" y="370368"/>
            <a:ext cx="2652206" cy="173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34671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dirty="0" smtClean="0"/>
              <a:t>Escreva o título aqui</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724E77D9-4036-41C2-8A08-3B8218FE8058}" type="datetime1">
              <a:rPr lang="pt-BR" smtClean="0"/>
              <a:pPr/>
              <a:t>04/07/2017</a:t>
            </a:fld>
            <a:endParaRPr lang="pt-BR" dirty="0"/>
          </a:p>
        </p:txBody>
      </p:sp>
      <p:sp>
        <p:nvSpPr>
          <p:cNvPr id="5" name="Footer Placeholder 4"/>
          <p:cNvSpPr>
            <a:spLocks noGrp="1"/>
          </p:cNvSpPr>
          <p:nvPr>
            <p:ph type="ftr" sz="quarter" idx="3"/>
          </p:nvPr>
        </p:nvSpPr>
        <p:spPr>
          <a:xfrm>
            <a:off x="5250781" y="6356351"/>
            <a:ext cx="3086100" cy="365125"/>
          </a:xfrm>
          <a:prstGeom prst="rect">
            <a:avLst/>
          </a:prstGeom>
        </p:spPr>
        <p:txBody>
          <a:bodyPr vert="horz" lIns="91440" tIns="45720" rIns="91440" bIns="45720" rtlCol="0" anchor="ctr"/>
          <a:lstStyle>
            <a:lvl1pPr algn="r">
              <a:defRPr sz="800">
                <a:solidFill>
                  <a:schemeClr val="tx1">
                    <a:tint val="75000"/>
                  </a:schemeClr>
                </a:solidFill>
              </a:defRPr>
            </a:lvl1pPr>
          </a:lstStyle>
          <a:p>
            <a:r>
              <a:rPr lang="pt-BR" dirty="0" smtClean="0"/>
              <a:t> © 2015 Museu do Amanhã   |</a:t>
            </a:r>
            <a:endParaRPr lang="pt-B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0D43FF9-7DE7-4332-A426-4BC78341150E}" type="slidenum">
              <a:rPr lang="pt-BR" smtClean="0"/>
              <a:pPr/>
              <a:t>‹nº›</a:t>
            </a:fld>
            <a:endParaRPr lang="pt-BR" dirty="0"/>
          </a:p>
        </p:txBody>
      </p:sp>
    </p:spTree>
    <p:extLst>
      <p:ext uri="{BB962C8B-B14F-4D97-AF65-F5344CB8AC3E}">
        <p14:creationId xmlns:p14="http://schemas.microsoft.com/office/powerpoint/2010/main" val="3551701877"/>
      </p:ext>
    </p:extLst>
  </p:cSld>
  <p:clrMap bg1="lt1" tx1="dk1" bg2="lt2" tx2="dk2" accent1="accent1" accent2="accent2" accent3="accent3" accent4="accent4" accent5="accent5" accent6="accent6" hlink="hlink" folHlink="folHlink"/>
  <p:sldLayoutIdLst>
    <p:sldLayoutId id="2147483680" r:id="rId1"/>
    <p:sldLayoutId id="2147483662" r:id="rId2"/>
    <p:sldLayoutId id="2147483692" r:id="rId3"/>
    <p:sldLayoutId id="2147483693" r:id="rId4"/>
    <p:sldLayoutId id="2147483694" r:id="rId5"/>
    <p:sldLayoutId id="2147483678" r:id="rId6"/>
    <p:sldLayoutId id="2147483683" r:id="rId7"/>
    <p:sldLayoutId id="2147483690" r:id="rId8"/>
    <p:sldLayoutId id="2147483684" r:id="rId9"/>
    <p:sldLayoutId id="2147483685" r:id="rId10"/>
    <p:sldLayoutId id="2147483675" r:id="rId11"/>
    <p:sldLayoutId id="2147483673" r:id="rId12"/>
    <p:sldLayoutId id="2147483674" r:id="rId13"/>
    <p:sldLayoutId id="2147483672" r:id="rId14"/>
    <p:sldLayoutId id="2147483691" r:id="rId15"/>
    <p:sldLayoutId id="2147483681" r:id="rId16"/>
    <p:sldLayoutId id="2147483682" r:id="rId17"/>
    <p:sldLayoutId id="2147483686" r:id="rId18"/>
    <p:sldLayoutId id="2147483687" r:id="rId19"/>
    <p:sldLayoutId id="2147483688" r:id="rId20"/>
    <p:sldLayoutId id="2147483677" r:id="rId21"/>
    <p:sldLayoutId id="2147483695" r:id="rId22"/>
    <p:sldLayoutId id="2147483696" r:id="rId23"/>
    <p:sldLayoutId id="2147483697" r:id="rId24"/>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asted-image.pdf"/>
          <p:cNvPicPr>
            <a:picLocks noChangeAspect="1"/>
          </p:cNvPicPr>
          <p:nvPr/>
        </p:nvPicPr>
        <p:blipFill>
          <a:blip r:embed="rId2">
            <a:extLst/>
          </a:blip>
          <a:stretch>
            <a:fillRect/>
          </a:stretch>
        </p:blipFill>
        <p:spPr>
          <a:xfrm>
            <a:off x="302062" y="1947258"/>
            <a:ext cx="8558160" cy="2799411"/>
          </a:xfrm>
          <a:prstGeom prst="rect">
            <a:avLst/>
          </a:prstGeom>
          <a:ln w="12700">
            <a:miter lim="400000"/>
          </a:ln>
        </p:spPr>
      </p:pic>
      <p:pic>
        <p:nvPicPr>
          <p:cNvPr id="123" name="pasted-image.pdf"/>
          <p:cNvPicPr>
            <a:picLocks noChangeAspect="1"/>
          </p:cNvPicPr>
          <p:nvPr/>
        </p:nvPicPr>
        <p:blipFill>
          <a:blip r:embed="rId3">
            <a:extLst/>
          </a:blip>
          <a:stretch>
            <a:fillRect/>
          </a:stretch>
        </p:blipFill>
        <p:spPr>
          <a:xfrm>
            <a:off x="6960210" y="5144474"/>
            <a:ext cx="1900012" cy="580908"/>
          </a:xfrm>
          <a:prstGeom prst="rect">
            <a:avLst/>
          </a:prstGeom>
          <a:ln w="12700">
            <a:miter lim="400000"/>
          </a:ln>
        </p:spPr>
      </p:pic>
    </p:spTree>
    <p:extLst>
      <p:ext uri="{BB962C8B-B14F-4D97-AF65-F5344CB8AC3E}">
        <p14:creationId xmlns:p14="http://schemas.microsoft.com/office/powerpoint/2010/main" val="171912691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rotWithShape="1">
          <a:blip r:embed="rId2">
            <a:extLst>
              <a:ext uri="{28A0092B-C50C-407E-A947-70E740481C1C}">
                <a14:useLocalDpi xmlns:a14="http://schemas.microsoft.com/office/drawing/2010/main" val="0"/>
              </a:ext>
            </a:extLst>
          </a:blip>
          <a:srcRect b="15926"/>
          <a:stretch/>
        </p:blipFill>
        <p:spPr>
          <a:xfrm>
            <a:off x="0" y="406400"/>
            <a:ext cx="9144000" cy="5765800"/>
          </a:xfrm>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10</a:t>
            </a:fld>
            <a:endParaRPr lang="pt-BR" dirty="0"/>
          </a:p>
        </p:txBody>
      </p:sp>
      <p:sp>
        <p:nvSpPr>
          <p:cNvPr id="3" name="Título 2"/>
          <p:cNvSpPr>
            <a:spLocks noGrp="1"/>
          </p:cNvSpPr>
          <p:nvPr>
            <p:ph type="title"/>
          </p:nvPr>
        </p:nvSpPr>
        <p:spPr>
          <a:xfrm>
            <a:off x="318045" y="542801"/>
            <a:ext cx="8507910" cy="673768"/>
          </a:xfrm>
        </p:spPr>
        <p:txBody>
          <a:bodyPr>
            <a:normAutofit/>
          </a:bodyPr>
          <a:lstStyle/>
          <a:p>
            <a:pPr>
              <a:spcBef>
                <a:spcPts val="0"/>
              </a:spcBef>
            </a:pPr>
            <a:r>
              <a:rPr lang="pt-BR" dirty="0">
                <a:solidFill>
                  <a:schemeClr val="bg1"/>
                </a:solidFill>
              </a:rPr>
              <a:t>Who are </a:t>
            </a:r>
            <a:r>
              <a:rPr lang="pt-BR" dirty="0" err="1">
                <a:solidFill>
                  <a:schemeClr val="bg1"/>
                </a:solidFill>
              </a:rPr>
              <a:t>we</a:t>
            </a:r>
            <a:r>
              <a:rPr lang="pt-BR" dirty="0">
                <a:solidFill>
                  <a:schemeClr val="bg1"/>
                </a:solidFill>
              </a:rPr>
              <a:t>? </a:t>
            </a:r>
          </a:p>
        </p:txBody>
      </p:sp>
      <p:sp>
        <p:nvSpPr>
          <p:cNvPr id="6" name="Título 2"/>
          <p:cNvSpPr txBox="1">
            <a:spLocks/>
          </p:cNvSpPr>
          <p:nvPr/>
        </p:nvSpPr>
        <p:spPr>
          <a:xfrm>
            <a:off x="318045" y="5415305"/>
            <a:ext cx="8507910" cy="673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000000"/>
                </a:solidFill>
                <a:latin typeface="Arial"/>
                <a:ea typeface="+mj-ea"/>
                <a:cs typeface="Arial"/>
              </a:defRPr>
            </a:lvl1pPr>
          </a:lstStyle>
          <a:p>
            <a:pPr>
              <a:spcBef>
                <a:spcPts val="0"/>
              </a:spcBef>
            </a:pPr>
            <a:r>
              <a:rPr lang="pt-BR" sz="2400" dirty="0">
                <a:solidFill>
                  <a:schemeClr val="bg1"/>
                </a:solidFill>
              </a:rPr>
              <a:t>Earth</a:t>
            </a:r>
          </a:p>
        </p:txBody>
      </p:sp>
    </p:spTree>
    <p:extLst>
      <p:ext uri="{BB962C8B-B14F-4D97-AF65-F5344CB8AC3E}">
        <p14:creationId xmlns:p14="http://schemas.microsoft.com/office/powerpoint/2010/main" val="1330211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Conteúdo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7328"/>
          <a:stretch/>
        </p:blipFill>
        <p:spPr>
          <a:xfrm>
            <a:off x="0" y="403227"/>
            <a:ext cx="9144000" cy="5756273"/>
          </a:xfrm>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11</a:t>
            </a:fld>
            <a:endParaRPr lang="pt-BR" dirty="0"/>
          </a:p>
        </p:txBody>
      </p:sp>
      <p:sp>
        <p:nvSpPr>
          <p:cNvPr id="3" name="Título 2"/>
          <p:cNvSpPr>
            <a:spLocks noGrp="1"/>
          </p:cNvSpPr>
          <p:nvPr>
            <p:ph type="title"/>
          </p:nvPr>
        </p:nvSpPr>
        <p:spPr>
          <a:xfrm>
            <a:off x="253800" y="403227"/>
            <a:ext cx="8507910" cy="673768"/>
          </a:xfrm>
        </p:spPr>
        <p:txBody>
          <a:bodyPr>
            <a:normAutofit/>
          </a:bodyPr>
          <a:lstStyle/>
          <a:p>
            <a:pPr>
              <a:spcBef>
                <a:spcPts val="0"/>
              </a:spcBef>
            </a:pPr>
            <a:r>
              <a:rPr lang="pt-BR" dirty="0" err="1">
                <a:solidFill>
                  <a:schemeClr val="bg1"/>
                </a:solidFill>
              </a:rPr>
              <a:t>Where</a:t>
            </a:r>
            <a:r>
              <a:rPr lang="pt-BR" dirty="0">
                <a:solidFill>
                  <a:schemeClr val="bg1"/>
                </a:solidFill>
              </a:rPr>
              <a:t> are </a:t>
            </a:r>
            <a:r>
              <a:rPr lang="pt-BR" dirty="0" err="1">
                <a:solidFill>
                  <a:schemeClr val="bg1"/>
                </a:solidFill>
              </a:rPr>
              <a:t>we</a:t>
            </a:r>
            <a:r>
              <a:rPr lang="pt-BR" dirty="0">
                <a:solidFill>
                  <a:schemeClr val="bg1"/>
                </a:solidFill>
              </a:rPr>
              <a:t>?</a:t>
            </a:r>
          </a:p>
        </p:txBody>
      </p:sp>
      <p:sp>
        <p:nvSpPr>
          <p:cNvPr id="6" name="Título 2"/>
          <p:cNvSpPr txBox="1">
            <a:spLocks/>
          </p:cNvSpPr>
          <p:nvPr/>
        </p:nvSpPr>
        <p:spPr>
          <a:xfrm>
            <a:off x="253800" y="5402605"/>
            <a:ext cx="8507910" cy="673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000000"/>
                </a:solidFill>
                <a:latin typeface="Arial"/>
                <a:ea typeface="+mj-ea"/>
                <a:cs typeface="Arial"/>
              </a:defRPr>
            </a:lvl1pPr>
          </a:lstStyle>
          <a:p>
            <a:pPr>
              <a:spcBef>
                <a:spcPts val="0"/>
              </a:spcBef>
            </a:pPr>
            <a:r>
              <a:rPr lang="pt-BR" sz="2400" dirty="0" err="1">
                <a:solidFill>
                  <a:schemeClr val="bg1"/>
                </a:solidFill>
              </a:rPr>
              <a:t>Anthropocene</a:t>
            </a:r>
            <a:endParaRPr lang="pt-BR" sz="2400" dirty="0">
              <a:solidFill>
                <a:schemeClr val="bg1"/>
              </a:solidFill>
            </a:endParaRPr>
          </a:p>
        </p:txBody>
      </p:sp>
    </p:spTree>
    <p:extLst>
      <p:ext uri="{BB962C8B-B14F-4D97-AF65-F5344CB8AC3E}">
        <p14:creationId xmlns:p14="http://schemas.microsoft.com/office/powerpoint/2010/main" val="3325514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14642" t="-24059" r="14030" b="33557"/>
          <a:stretch/>
        </p:blipFill>
        <p:spPr>
          <a:xfrm>
            <a:off x="0" y="-1647721"/>
            <a:ext cx="9131300" cy="7728153"/>
          </a:xfrm>
          <a:prstGeom prst="rect">
            <a:avLst/>
          </a:prstGeom>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12</a:t>
            </a:fld>
            <a:endParaRPr lang="pt-BR" dirty="0"/>
          </a:p>
        </p:txBody>
      </p:sp>
      <p:sp>
        <p:nvSpPr>
          <p:cNvPr id="3" name="Título 2"/>
          <p:cNvSpPr>
            <a:spLocks noGrp="1"/>
          </p:cNvSpPr>
          <p:nvPr>
            <p:ph type="title"/>
          </p:nvPr>
        </p:nvSpPr>
        <p:spPr>
          <a:xfrm>
            <a:off x="253800" y="451180"/>
            <a:ext cx="8507910" cy="673768"/>
          </a:xfrm>
        </p:spPr>
        <p:txBody>
          <a:bodyPr>
            <a:normAutofit/>
          </a:bodyPr>
          <a:lstStyle/>
          <a:p>
            <a:pPr>
              <a:spcBef>
                <a:spcPts val="0"/>
              </a:spcBef>
            </a:pPr>
            <a:r>
              <a:rPr lang="pt-BR" dirty="0" err="1">
                <a:solidFill>
                  <a:schemeClr val="bg1"/>
                </a:solidFill>
              </a:rPr>
              <a:t>Where</a:t>
            </a:r>
            <a:r>
              <a:rPr lang="pt-BR" dirty="0">
                <a:solidFill>
                  <a:schemeClr val="bg1"/>
                </a:solidFill>
              </a:rPr>
              <a:t> are </a:t>
            </a:r>
            <a:r>
              <a:rPr lang="pt-BR" dirty="0" err="1">
                <a:solidFill>
                  <a:schemeClr val="bg1"/>
                </a:solidFill>
              </a:rPr>
              <a:t>we</a:t>
            </a:r>
            <a:r>
              <a:rPr lang="pt-BR" dirty="0">
                <a:solidFill>
                  <a:schemeClr val="bg1"/>
                </a:solidFill>
              </a:rPr>
              <a:t> </a:t>
            </a:r>
            <a:r>
              <a:rPr lang="pt-BR" dirty="0" err="1">
                <a:solidFill>
                  <a:schemeClr val="bg1"/>
                </a:solidFill>
              </a:rPr>
              <a:t>going</a:t>
            </a:r>
            <a:r>
              <a:rPr lang="pt-BR" dirty="0">
                <a:solidFill>
                  <a:schemeClr val="bg1"/>
                </a:solidFill>
              </a:rPr>
              <a:t>?</a:t>
            </a:r>
          </a:p>
        </p:txBody>
      </p:sp>
      <p:sp>
        <p:nvSpPr>
          <p:cNvPr id="6" name="Título 2"/>
          <p:cNvSpPr txBox="1">
            <a:spLocks/>
          </p:cNvSpPr>
          <p:nvPr/>
        </p:nvSpPr>
        <p:spPr>
          <a:xfrm>
            <a:off x="253800" y="5333927"/>
            <a:ext cx="8507910" cy="673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000000"/>
                </a:solidFill>
                <a:latin typeface="Arial"/>
                <a:ea typeface="+mj-ea"/>
                <a:cs typeface="Arial"/>
              </a:defRPr>
            </a:lvl1pPr>
          </a:lstStyle>
          <a:p>
            <a:pPr>
              <a:spcBef>
                <a:spcPts val="0"/>
              </a:spcBef>
            </a:pPr>
            <a:r>
              <a:rPr lang="pt-BR" sz="2400" dirty="0" err="1">
                <a:solidFill>
                  <a:schemeClr val="bg1"/>
                </a:solidFill>
              </a:rPr>
              <a:t>Tomorrows</a:t>
            </a:r>
            <a:endParaRPr lang="pt-BR" sz="2400" dirty="0">
              <a:solidFill>
                <a:schemeClr val="bg1"/>
              </a:solidFill>
            </a:endParaRPr>
          </a:p>
        </p:txBody>
      </p:sp>
    </p:spTree>
    <p:extLst>
      <p:ext uri="{BB962C8B-B14F-4D97-AF65-F5344CB8AC3E}">
        <p14:creationId xmlns:p14="http://schemas.microsoft.com/office/powerpoint/2010/main" val="1292620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2">
            <a:extLst>
              <a:ext uri="{28A0092B-C50C-407E-A947-70E740481C1C}">
                <a14:useLocalDpi xmlns:a14="http://schemas.microsoft.com/office/drawing/2010/main" val="0"/>
              </a:ext>
            </a:extLst>
          </a:blip>
          <a:srcRect l="4608" t="4384" r="31624" b="35830"/>
          <a:stretch/>
        </p:blipFill>
        <p:spPr>
          <a:xfrm>
            <a:off x="-12700" y="408131"/>
            <a:ext cx="9156700" cy="5715001"/>
          </a:xfrm>
          <a:prstGeom prst="rect">
            <a:avLst/>
          </a:prstGeom>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13</a:t>
            </a:fld>
            <a:endParaRPr lang="pt-BR" dirty="0"/>
          </a:p>
        </p:txBody>
      </p:sp>
      <p:sp>
        <p:nvSpPr>
          <p:cNvPr id="3" name="Título 2"/>
          <p:cNvSpPr>
            <a:spLocks noGrp="1"/>
          </p:cNvSpPr>
          <p:nvPr>
            <p:ph type="title"/>
          </p:nvPr>
        </p:nvSpPr>
        <p:spPr>
          <a:xfrm>
            <a:off x="253800" y="451180"/>
            <a:ext cx="8507910" cy="673768"/>
          </a:xfrm>
        </p:spPr>
        <p:txBody>
          <a:bodyPr>
            <a:normAutofit/>
          </a:bodyPr>
          <a:lstStyle/>
          <a:p>
            <a:pPr>
              <a:spcBef>
                <a:spcPts val="0"/>
              </a:spcBef>
            </a:pPr>
            <a:r>
              <a:rPr lang="en-US" dirty="0">
                <a:solidFill>
                  <a:schemeClr val="bg1"/>
                </a:solidFill>
              </a:rPr>
              <a:t>How do we want to get there?</a:t>
            </a:r>
            <a:endParaRPr lang="pt-BR" dirty="0">
              <a:solidFill>
                <a:schemeClr val="bg1"/>
              </a:solidFill>
            </a:endParaRPr>
          </a:p>
        </p:txBody>
      </p:sp>
      <p:sp>
        <p:nvSpPr>
          <p:cNvPr id="6" name="Espaço Reservado para Conteúdo 5"/>
          <p:cNvSpPr>
            <a:spLocks noGrp="1"/>
          </p:cNvSpPr>
          <p:nvPr>
            <p:ph idx="1"/>
          </p:nvPr>
        </p:nvSpPr>
        <p:spPr>
          <a:xfrm>
            <a:off x="202355" y="1365921"/>
            <a:ext cx="8610800" cy="3364297"/>
          </a:xfrm>
        </p:spPr>
        <p:txBody>
          <a:bodyPr>
            <a:normAutofit/>
          </a:bodyPr>
          <a:lstStyle/>
          <a:p>
            <a:endParaRPr lang="pt-BR" dirty="0">
              <a:solidFill>
                <a:schemeClr val="tx1"/>
              </a:solidFill>
            </a:endParaRPr>
          </a:p>
          <a:p>
            <a:endParaRPr lang="pt-BR" dirty="0"/>
          </a:p>
        </p:txBody>
      </p:sp>
      <p:sp>
        <p:nvSpPr>
          <p:cNvPr id="7" name="Título 2"/>
          <p:cNvSpPr txBox="1">
            <a:spLocks/>
          </p:cNvSpPr>
          <p:nvPr/>
        </p:nvSpPr>
        <p:spPr>
          <a:xfrm>
            <a:off x="253800" y="5229090"/>
            <a:ext cx="8507910" cy="673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000000"/>
                </a:solidFill>
                <a:latin typeface="Arial"/>
                <a:ea typeface="+mj-ea"/>
                <a:cs typeface="Arial"/>
              </a:defRPr>
            </a:lvl1pPr>
          </a:lstStyle>
          <a:p>
            <a:pPr>
              <a:spcBef>
                <a:spcPts val="0"/>
              </a:spcBef>
            </a:pPr>
            <a:r>
              <a:rPr lang="pt-BR" sz="2400" dirty="0" err="1">
                <a:solidFill>
                  <a:schemeClr val="bg1"/>
                </a:solidFill>
              </a:rPr>
              <a:t>Us</a:t>
            </a:r>
            <a:endParaRPr lang="pt-BR" sz="2400" dirty="0">
              <a:solidFill>
                <a:schemeClr val="bg1"/>
              </a:solidFill>
            </a:endParaRPr>
          </a:p>
        </p:txBody>
      </p:sp>
    </p:spTree>
    <p:extLst>
      <p:ext uri="{BB962C8B-B14F-4D97-AF65-F5344CB8AC3E}">
        <p14:creationId xmlns:p14="http://schemas.microsoft.com/office/powerpoint/2010/main" val="3196449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p:nvPr/>
        </p:nvSpPr>
        <p:spPr>
          <a:xfrm>
            <a:off x="2573729" y="1430729"/>
            <a:ext cx="3996542" cy="3996542"/>
          </a:xfrm>
          <a:prstGeom prst="ellipse">
            <a:avLst/>
          </a:prstGeom>
          <a:ln w="88900" cap="rnd">
            <a:solidFill>
              <a:srgbClr val="FDDD00"/>
            </a:solidFill>
            <a:custDash>
              <a:ds d="100000" sp="200000"/>
            </a:custDash>
          </a:ln>
        </p:spPr>
        <p:txBody>
          <a:bodyPr lIns="19050" tIns="19050" rIns="19050" bIns="19050" anchor="ctr"/>
          <a:lstStyle/>
          <a:p>
            <a:pPr>
              <a:defRPr sz="3200">
                <a:solidFill>
                  <a:srgbClr val="FFFFFF"/>
                </a:solidFill>
                <a:latin typeface="+mn-lt"/>
                <a:ea typeface="+mn-ea"/>
                <a:cs typeface="+mn-cs"/>
                <a:sym typeface="Helvetica Light"/>
              </a:defRPr>
            </a:pPr>
            <a:endParaRPr sz="1200"/>
          </a:p>
        </p:txBody>
      </p:sp>
      <p:pic>
        <p:nvPicPr>
          <p:cNvPr id="211" name="mda_planta_superior.png"/>
          <p:cNvPicPr>
            <a:picLocks noChangeAspect="1"/>
          </p:cNvPicPr>
          <p:nvPr/>
        </p:nvPicPr>
        <p:blipFill>
          <a:blip r:embed="rId2">
            <a:extLst/>
          </a:blip>
          <a:stretch>
            <a:fillRect/>
          </a:stretch>
        </p:blipFill>
        <p:spPr>
          <a:xfrm rot="21392166">
            <a:off x="-215332" y="1610564"/>
            <a:ext cx="9491060" cy="4057483"/>
          </a:xfrm>
          <a:prstGeom prst="rect">
            <a:avLst/>
          </a:prstGeom>
          <a:ln w="12700">
            <a:miter lim="400000"/>
          </a:ln>
        </p:spPr>
      </p:pic>
      <p:sp>
        <p:nvSpPr>
          <p:cNvPr id="212" name="Shape 212"/>
          <p:cNvSpPr/>
          <p:nvPr/>
        </p:nvSpPr>
        <p:spPr>
          <a:xfrm>
            <a:off x="1624479" y="2606671"/>
            <a:ext cx="1466748" cy="398571"/>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p>
            <a:pPr algn="l">
              <a:lnSpc>
                <a:spcPct val="80000"/>
              </a:lnSpc>
              <a:defRPr sz="5200">
                <a:latin typeface="Campton Black"/>
                <a:ea typeface="Campton Black"/>
                <a:cs typeface="Campton Black"/>
                <a:sym typeface="Campton Black"/>
              </a:defRPr>
            </a:pPr>
            <a:r>
              <a:rPr sz="1950" dirty="0"/>
              <a:t>COSMOS</a:t>
            </a:r>
          </a:p>
          <a:p>
            <a:pPr>
              <a:lnSpc>
                <a:spcPct val="80000"/>
              </a:lnSpc>
              <a:defRPr sz="2600">
                <a:latin typeface="Campton Medium"/>
                <a:ea typeface="Campton Medium"/>
                <a:cs typeface="Campton Medium"/>
                <a:sym typeface="Campton Medium"/>
              </a:defRPr>
            </a:pPr>
            <a:r>
              <a:rPr lang="en-US" sz="975" dirty="0"/>
              <a:t>Where do we come from?</a:t>
            </a:r>
            <a:endParaRPr sz="975" dirty="0"/>
          </a:p>
        </p:txBody>
      </p:sp>
      <p:sp>
        <p:nvSpPr>
          <p:cNvPr id="213" name="Shape 213"/>
          <p:cNvSpPr/>
          <p:nvPr/>
        </p:nvSpPr>
        <p:spPr>
          <a:xfrm>
            <a:off x="4087770" y="4392484"/>
            <a:ext cx="881973" cy="398571"/>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p>
            <a:pPr algn="l">
              <a:lnSpc>
                <a:spcPct val="80000"/>
              </a:lnSpc>
              <a:defRPr sz="5200">
                <a:latin typeface="Campton Black"/>
                <a:ea typeface="Campton Black"/>
                <a:cs typeface="Campton Black"/>
                <a:sym typeface="Campton Black"/>
              </a:defRPr>
            </a:pPr>
            <a:r>
              <a:rPr lang="pt-BR" sz="1950" dirty="0" smtClean="0"/>
              <a:t>EARTH</a:t>
            </a:r>
            <a:endParaRPr sz="1950" dirty="0"/>
          </a:p>
          <a:p>
            <a:pPr algn="l">
              <a:lnSpc>
                <a:spcPct val="80000"/>
              </a:lnSpc>
              <a:defRPr sz="2600">
                <a:latin typeface="Campton Medium"/>
                <a:ea typeface="Campton Medium"/>
                <a:cs typeface="Campton Medium"/>
                <a:sym typeface="Campton Medium"/>
              </a:defRPr>
            </a:pPr>
            <a:r>
              <a:rPr lang="pt-BR" sz="975" dirty="0" smtClean="0"/>
              <a:t>Who are </a:t>
            </a:r>
            <a:r>
              <a:rPr lang="pt-BR" sz="975" dirty="0" err="1" smtClean="0"/>
              <a:t>we</a:t>
            </a:r>
            <a:r>
              <a:rPr lang="pt-BR" sz="975" dirty="0" smtClean="0"/>
              <a:t>?</a:t>
            </a:r>
            <a:endParaRPr sz="975" dirty="0"/>
          </a:p>
        </p:txBody>
      </p:sp>
      <p:sp>
        <p:nvSpPr>
          <p:cNvPr id="214" name="Shape 214"/>
          <p:cNvSpPr/>
          <p:nvPr/>
        </p:nvSpPr>
        <p:spPr>
          <a:xfrm>
            <a:off x="3740881" y="1940429"/>
            <a:ext cx="2178481" cy="398571"/>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p>
            <a:pPr algn="l">
              <a:lnSpc>
                <a:spcPct val="80000"/>
              </a:lnSpc>
              <a:defRPr sz="5200">
                <a:latin typeface="Campton Black"/>
                <a:ea typeface="Campton Black"/>
                <a:cs typeface="Campton Black"/>
                <a:sym typeface="Campton Black"/>
              </a:defRPr>
            </a:pPr>
            <a:r>
              <a:rPr lang="pt-BR" sz="1950" dirty="0" smtClean="0"/>
              <a:t>ANTHROPOCENE</a:t>
            </a:r>
            <a:endParaRPr sz="1950" dirty="0"/>
          </a:p>
          <a:p>
            <a:pPr algn="l">
              <a:lnSpc>
                <a:spcPct val="80000"/>
              </a:lnSpc>
              <a:defRPr sz="2600">
                <a:latin typeface="Campton Medium"/>
                <a:ea typeface="Campton Medium"/>
                <a:cs typeface="Campton Medium"/>
                <a:sym typeface="Campton Medium"/>
              </a:defRPr>
            </a:pPr>
            <a:r>
              <a:rPr lang="pt-BR" sz="975" dirty="0" err="1" smtClean="0"/>
              <a:t>Where</a:t>
            </a:r>
            <a:r>
              <a:rPr lang="pt-BR" sz="975" dirty="0" smtClean="0"/>
              <a:t> are </a:t>
            </a:r>
            <a:r>
              <a:rPr lang="pt-BR" sz="975" dirty="0" err="1" smtClean="0"/>
              <a:t>we</a:t>
            </a:r>
            <a:r>
              <a:rPr lang="pt-BR" sz="975" dirty="0" smtClean="0"/>
              <a:t>?</a:t>
            </a:r>
            <a:endParaRPr sz="975" dirty="0"/>
          </a:p>
        </p:txBody>
      </p:sp>
      <p:sp>
        <p:nvSpPr>
          <p:cNvPr id="215" name="Shape 215"/>
          <p:cNvSpPr/>
          <p:nvPr/>
        </p:nvSpPr>
        <p:spPr>
          <a:xfrm>
            <a:off x="5540068" y="3771896"/>
            <a:ext cx="1741182" cy="398571"/>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p>
            <a:pPr algn="l">
              <a:lnSpc>
                <a:spcPct val="80000"/>
              </a:lnSpc>
              <a:defRPr sz="5200">
                <a:latin typeface="Campton Black"/>
                <a:ea typeface="Campton Black"/>
                <a:cs typeface="Campton Black"/>
                <a:sym typeface="Campton Black"/>
              </a:defRPr>
            </a:pPr>
            <a:r>
              <a:rPr lang="pt-BR" sz="1950" dirty="0" smtClean="0"/>
              <a:t>TOMORROWS</a:t>
            </a:r>
            <a:endParaRPr sz="1950" dirty="0"/>
          </a:p>
          <a:p>
            <a:pPr algn="l">
              <a:lnSpc>
                <a:spcPct val="80000"/>
              </a:lnSpc>
              <a:defRPr sz="2600">
                <a:latin typeface="Campton Medium"/>
                <a:ea typeface="Campton Medium"/>
                <a:cs typeface="Campton Medium"/>
                <a:sym typeface="Campton Medium"/>
              </a:defRPr>
            </a:pPr>
            <a:r>
              <a:rPr lang="pt-BR" sz="975" dirty="0" err="1" smtClean="0"/>
              <a:t>Where</a:t>
            </a:r>
            <a:r>
              <a:rPr lang="pt-BR" sz="975" dirty="0" smtClean="0"/>
              <a:t> are </a:t>
            </a:r>
            <a:r>
              <a:rPr lang="pt-BR" sz="975" dirty="0" err="1" smtClean="0"/>
              <a:t>we</a:t>
            </a:r>
            <a:r>
              <a:rPr lang="pt-BR" sz="975" dirty="0" smtClean="0"/>
              <a:t> </a:t>
            </a:r>
            <a:r>
              <a:rPr lang="pt-BR" sz="975" dirty="0" err="1" smtClean="0"/>
              <a:t>going</a:t>
            </a:r>
            <a:r>
              <a:rPr sz="975" dirty="0" smtClean="0"/>
              <a:t>?</a:t>
            </a:r>
            <a:endParaRPr sz="975" dirty="0"/>
          </a:p>
        </p:txBody>
      </p:sp>
      <p:sp>
        <p:nvSpPr>
          <p:cNvPr id="216" name="Shape 216"/>
          <p:cNvSpPr/>
          <p:nvPr/>
        </p:nvSpPr>
        <p:spPr>
          <a:xfrm>
            <a:off x="6351716" y="1178727"/>
            <a:ext cx="1687963" cy="398571"/>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p>
            <a:pPr algn="l">
              <a:lnSpc>
                <a:spcPct val="80000"/>
              </a:lnSpc>
              <a:defRPr sz="5200">
                <a:latin typeface="Campton Black"/>
                <a:ea typeface="Campton Black"/>
                <a:cs typeface="Campton Black"/>
                <a:sym typeface="Campton Black"/>
              </a:defRPr>
            </a:pPr>
            <a:r>
              <a:rPr lang="pt-BR" sz="1950" dirty="0" smtClean="0"/>
              <a:t>US</a:t>
            </a:r>
            <a:endParaRPr sz="1950" dirty="0"/>
          </a:p>
          <a:p>
            <a:pPr algn="l">
              <a:lnSpc>
                <a:spcPct val="80000"/>
              </a:lnSpc>
              <a:defRPr sz="2600">
                <a:latin typeface="Campton Medium"/>
                <a:ea typeface="Campton Medium"/>
                <a:cs typeface="Campton Medium"/>
                <a:sym typeface="Campton Medium"/>
              </a:defRPr>
            </a:pPr>
            <a:r>
              <a:rPr lang="pt-BR" sz="975" dirty="0" err="1" smtClean="0"/>
              <a:t>How</a:t>
            </a:r>
            <a:r>
              <a:rPr lang="pt-BR" sz="975" dirty="0" smtClean="0"/>
              <a:t> do </a:t>
            </a:r>
            <a:r>
              <a:rPr lang="pt-BR" sz="975" dirty="0" err="1" smtClean="0"/>
              <a:t>we</a:t>
            </a:r>
            <a:r>
              <a:rPr lang="pt-BR" sz="975" dirty="0" smtClean="0"/>
              <a:t> </a:t>
            </a:r>
            <a:r>
              <a:rPr lang="pt-BR" sz="975" dirty="0" err="1" smtClean="0"/>
              <a:t>want</a:t>
            </a:r>
            <a:r>
              <a:rPr lang="pt-BR" sz="975" dirty="0" smtClean="0"/>
              <a:t> </a:t>
            </a:r>
            <a:r>
              <a:rPr lang="pt-BR" sz="975" dirty="0" err="1" smtClean="0"/>
              <a:t>to</a:t>
            </a:r>
            <a:r>
              <a:rPr lang="pt-BR" sz="975" dirty="0" smtClean="0"/>
              <a:t> </a:t>
            </a:r>
            <a:r>
              <a:rPr lang="pt-BR" sz="975" dirty="0" err="1" smtClean="0"/>
              <a:t>get</a:t>
            </a:r>
            <a:r>
              <a:rPr lang="pt-BR" sz="975" dirty="0" smtClean="0"/>
              <a:t> </a:t>
            </a:r>
            <a:r>
              <a:rPr lang="pt-BR" sz="975" dirty="0" err="1" smtClean="0"/>
              <a:t>there</a:t>
            </a:r>
            <a:r>
              <a:rPr lang="pt-BR" sz="975" dirty="0" smtClean="0"/>
              <a:t>?</a:t>
            </a:r>
            <a:endParaRPr sz="975" dirty="0"/>
          </a:p>
        </p:txBody>
      </p:sp>
      <p:sp>
        <p:nvSpPr>
          <p:cNvPr id="217" name="Shape 217"/>
          <p:cNvSpPr/>
          <p:nvPr/>
        </p:nvSpPr>
        <p:spPr>
          <a:xfrm flipV="1">
            <a:off x="3111500" y="3005832"/>
            <a:ext cx="0" cy="379077"/>
          </a:xfrm>
          <a:prstGeom prst="line">
            <a:avLst/>
          </a:prstGeom>
          <a:ln w="25400">
            <a:solidFill>
              <a:srgbClr val="000000"/>
            </a:solidFill>
            <a:miter lim="400000"/>
          </a:ln>
        </p:spPr>
        <p:txBody>
          <a:bodyPr lIns="19050" tIns="19050" rIns="19050" bIns="19050" anchor="ctr"/>
          <a:lstStyle/>
          <a:p>
            <a:pPr>
              <a:defRPr sz="3200">
                <a:latin typeface="+mn-lt"/>
                <a:ea typeface="+mn-ea"/>
                <a:cs typeface="+mn-cs"/>
                <a:sym typeface="Helvetica Light"/>
              </a:defRPr>
            </a:pPr>
            <a:endParaRPr sz="1200"/>
          </a:p>
        </p:txBody>
      </p:sp>
      <p:sp>
        <p:nvSpPr>
          <p:cNvPr id="218" name="Shape 218"/>
          <p:cNvSpPr/>
          <p:nvPr/>
        </p:nvSpPr>
        <p:spPr>
          <a:xfrm flipV="1">
            <a:off x="5834063" y="2215258"/>
            <a:ext cx="0" cy="427702"/>
          </a:xfrm>
          <a:prstGeom prst="line">
            <a:avLst/>
          </a:prstGeom>
          <a:ln w="25400">
            <a:solidFill>
              <a:srgbClr val="000000"/>
            </a:solidFill>
            <a:miter lim="400000"/>
          </a:ln>
        </p:spPr>
        <p:txBody>
          <a:bodyPr lIns="19050" tIns="19050" rIns="19050" bIns="19050" anchor="ctr"/>
          <a:lstStyle/>
          <a:p>
            <a:pPr>
              <a:defRPr sz="3200">
                <a:latin typeface="+mn-lt"/>
                <a:ea typeface="+mn-ea"/>
                <a:cs typeface="+mn-cs"/>
                <a:sym typeface="Helvetica Light"/>
              </a:defRPr>
            </a:pPr>
            <a:endParaRPr sz="1200"/>
          </a:p>
        </p:txBody>
      </p:sp>
      <p:sp>
        <p:nvSpPr>
          <p:cNvPr id="219" name="Shape 219"/>
          <p:cNvSpPr/>
          <p:nvPr/>
        </p:nvSpPr>
        <p:spPr>
          <a:xfrm flipV="1">
            <a:off x="7694613" y="1583432"/>
            <a:ext cx="0" cy="627928"/>
          </a:xfrm>
          <a:prstGeom prst="line">
            <a:avLst/>
          </a:prstGeom>
          <a:ln w="25400">
            <a:solidFill>
              <a:srgbClr val="000000"/>
            </a:solidFill>
            <a:miter lim="400000"/>
          </a:ln>
        </p:spPr>
        <p:txBody>
          <a:bodyPr lIns="19050" tIns="19050" rIns="19050" bIns="19050" anchor="ctr"/>
          <a:lstStyle/>
          <a:p>
            <a:pPr>
              <a:defRPr sz="3200">
                <a:latin typeface="+mn-lt"/>
                <a:ea typeface="+mn-ea"/>
                <a:cs typeface="+mn-cs"/>
                <a:sym typeface="Helvetica Light"/>
              </a:defRPr>
            </a:pPr>
            <a:endParaRPr sz="1200"/>
          </a:p>
        </p:txBody>
      </p:sp>
      <p:sp>
        <p:nvSpPr>
          <p:cNvPr id="220" name="Shape 220"/>
          <p:cNvSpPr/>
          <p:nvPr/>
        </p:nvSpPr>
        <p:spPr>
          <a:xfrm flipV="1">
            <a:off x="7180263" y="2802833"/>
            <a:ext cx="0" cy="1011420"/>
          </a:xfrm>
          <a:prstGeom prst="line">
            <a:avLst/>
          </a:prstGeom>
          <a:ln w="25400">
            <a:solidFill>
              <a:srgbClr val="000000"/>
            </a:solidFill>
            <a:miter lim="400000"/>
          </a:ln>
        </p:spPr>
        <p:txBody>
          <a:bodyPr lIns="19050" tIns="19050" rIns="19050" bIns="19050" anchor="ctr"/>
          <a:lstStyle/>
          <a:p>
            <a:pPr>
              <a:defRPr sz="3200">
                <a:latin typeface="+mn-lt"/>
                <a:ea typeface="+mn-ea"/>
                <a:cs typeface="+mn-cs"/>
                <a:sym typeface="Helvetica Light"/>
              </a:defRPr>
            </a:pPr>
            <a:endParaRPr sz="1200"/>
          </a:p>
        </p:txBody>
      </p:sp>
      <p:sp>
        <p:nvSpPr>
          <p:cNvPr id="221" name="Shape 221"/>
          <p:cNvSpPr/>
          <p:nvPr/>
        </p:nvSpPr>
        <p:spPr>
          <a:xfrm flipV="1">
            <a:off x="4876800" y="3262767"/>
            <a:ext cx="0" cy="1180787"/>
          </a:xfrm>
          <a:prstGeom prst="line">
            <a:avLst/>
          </a:prstGeom>
          <a:ln w="25400">
            <a:solidFill>
              <a:srgbClr val="000000"/>
            </a:solidFill>
            <a:miter lim="400000"/>
          </a:ln>
        </p:spPr>
        <p:txBody>
          <a:bodyPr lIns="19050" tIns="19050" rIns="19050" bIns="19050" anchor="ctr"/>
          <a:lstStyle/>
          <a:p>
            <a:pPr>
              <a:defRPr sz="3200">
                <a:latin typeface="+mn-lt"/>
                <a:ea typeface="+mn-ea"/>
                <a:cs typeface="+mn-cs"/>
                <a:sym typeface="Helvetica Light"/>
              </a:defRPr>
            </a:pPr>
            <a:endParaRPr sz="1200"/>
          </a:p>
        </p:txBody>
      </p:sp>
    </p:spTree>
    <p:extLst>
      <p:ext uri="{BB962C8B-B14F-4D97-AF65-F5344CB8AC3E}">
        <p14:creationId xmlns:p14="http://schemas.microsoft.com/office/powerpoint/2010/main" val="419787759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p:txBody>
          <a:bodyPr/>
          <a:lstStyle/>
          <a:p>
            <a:r>
              <a:rPr lang="pt-BR" dirty="0" smtClean="0"/>
              <a:t> © 2015 Museu do Amanhã   |</a:t>
            </a:r>
            <a:endParaRPr lang="pt-BR" dirty="0"/>
          </a:p>
        </p:txBody>
      </p:sp>
      <p:sp>
        <p:nvSpPr>
          <p:cNvPr id="3" name="Espaço Reservado para Número de Slide 2"/>
          <p:cNvSpPr>
            <a:spLocks noGrp="1"/>
          </p:cNvSpPr>
          <p:nvPr>
            <p:ph type="sldNum" sz="quarter" idx="4294967295"/>
          </p:nvPr>
        </p:nvSpPr>
        <p:spPr>
          <a:xfrm>
            <a:off x="8729663" y="6356350"/>
            <a:ext cx="414337" cy="365125"/>
          </a:xfrm>
        </p:spPr>
        <p:txBody>
          <a:bodyPr/>
          <a:lstStyle/>
          <a:p>
            <a:r>
              <a:rPr lang="pt-BR" sz="800" smtClean="0"/>
              <a:t>  </a:t>
            </a:r>
            <a:fld id="{9D885BEC-FFCD-49D1-98D1-F91FC4946C8B}" type="slidenum">
              <a:rPr lang="pt-BR" smtClean="0"/>
              <a:pPr/>
              <a:t>15</a:t>
            </a:fld>
            <a:endParaRPr lang="pt-BR" dirty="0"/>
          </a:p>
        </p:txBody>
      </p:sp>
      <p:sp>
        <p:nvSpPr>
          <p:cNvPr id="10" name="CaixaDeTexto 9"/>
          <p:cNvSpPr txBox="1"/>
          <p:nvPr/>
        </p:nvSpPr>
        <p:spPr>
          <a:xfrm>
            <a:off x="-551543" y="0"/>
            <a:ext cx="184731" cy="369332"/>
          </a:xfrm>
          <a:prstGeom prst="rect">
            <a:avLst/>
          </a:prstGeom>
          <a:noFill/>
        </p:spPr>
        <p:txBody>
          <a:bodyPr wrap="none" rtlCol="0">
            <a:spAutoFit/>
          </a:bodyPr>
          <a:lstStyle/>
          <a:p>
            <a:endParaRPr lang="pt-BR" dirty="0"/>
          </a:p>
        </p:txBody>
      </p:sp>
      <p:pic>
        <p:nvPicPr>
          <p:cNvPr id="14" name="Imagem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00" y="2127600"/>
            <a:ext cx="4762500" cy="2676525"/>
          </a:xfrm>
          <a:prstGeom prst="rect">
            <a:avLst/>
          </a:prstGeom>
        </p:spPr>
      </p:pic>
      <p:sp>
        <p:nvSpPr>
          <p:cNvPr id="12" name="Elipse 11"/>
          <p:cNvSpPr/>
          <p:nvPr/>
        </p:nvSpPr>
        <p:spPr>
          <a:xfrm>
            <a:off x="4525979" y="1480064"/>
            <a:ext cx="4611380" cy="4356820"/>
          </a:xfrm>
          <a:prstGeom prst="ellipse">
            <a:avLst/>
          </a:prstGeom>
          <a:solidFill>
            <a:schemeClr val="accent2">
              <a:alpha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pt-BR" dirty="0"/>
              <a:t>+ </a:t>
            </a:r>
            <a:r>
              <a:rPr lang="pt-BR" dirty="0" smtClean="0"/>
              <a:t>1.8 </a:t>
            </a:r>
            <a:r>
              <a:rPr lang="pt-BR" dirty="0" err="1" smtClean="0"/>
              <a:t>million</a:t>
            </a:r>
            <a:r>
              <a:rPr lang="pt-BR" dirty="0" smtClean="0"/>
              <a:t> </a:t>
            </a:r>
            <a:r>
              <a:rPr lang="pt-BR" dirty="0" err="1" smtClean="0"/>
              <a:t>visitors</a:t>
            </a:r>
            <a:r>
              <a:rPr lang="pt-BR" dirty="0"/>
              <a:t> </a:t>
            </a:r>
            <a:r>
              <a:rPr lang="pt-BR" dirty="0" err="1" smtClean="0"/>
              <a:t>since</a:t>
            </a:r>
            <a:r>
              <a:rPr lang="pt-BR" dirty="0" smtClean="0"/>
              <a:t> </a:t>
            </a:r>
            <a:r>
              <a:rPr lang="pt-BR" dirty="0" err="1" smtClean="0"/>
              <a:t>December</a:t>
            </a:r>
            <a:r>
              <a:rPr lang="pt-BR" dirty="0" smtClean="0"/>
              <a:t> 2015</a:t>
            </a:r>
          </a:p>
          <a:p>
            <a:pPr algn="ctr">
              <a:lnSpc>
                <a:spcPct val="100000"/>
              </a:lnSpc>
            </a:pPr>
            <a:endParaRPr lang="pt-BR" dirty="0" smtClean="0"/>
          </a:p>
          <a:p>
            <a:pPr algn="ctr">
              <a:lnSpc>
                <a:spcPct val="100000"/>
              </a:lnSpc>
            </a:pPr>
            <a:r>
              <a:rPr lang="pt-BR" dirty="0" smtClean="0"/>
              <a:t>41% are cariocas</a:t>
            </a:r>
          </a:p>
          <a:p>
            <a:pPr algn="ctr">
              <a:lnSpc>
                <a:spcPct val="100000"/>
              </a:lnSpc>
            </a:pPr>
            <a:r>
              <a:rPr lang="pt-BR" dirty="0" smtClean="0"/>
              <a:t>40% are </a:t>
            </a:r>
            <a:r>
              <a:rPr lang="pt-BR" dirty="0" err="1" smtClean="0"/>
              <a:t>from</a:t>
            </a:r>
            <a:r>
              <a:rPr lang="pt-BR" dirty="0" smtClean="0"/>
              <a:t> </a:t>
            </a:r>
            <a:r>
              <a:rPr lang="pt-BR" dirty="0" err="1" smtClean="0"/>
              <a:t>other</a:t>
            </a:r>
            <a:r>
              <a:rPr lang="pt-BR" dirty="0" smtClean="0"/>
              <a:t> states</a:t>
            </a:r>
          </a:p>
          <a:p>
            <a:pPr algn="ctr"/>
            <a:r>
              <a:rPr lang="pt-BR" dirty="0" smtClean="0"/>
              <a:t>17% are </a:t>
            </a:r>
            <a:r>
              <a:rPr lang="pt-BR" dirty="0" err="1" smtClean="0"/>
              <a:t>from</a:t>
            </a:r>
            <a:r>
              <a:rPr lang="pt-BR" dirty="0" smtClean="0"/>
              <a:t> RJ </a:t>
            </a:r>
            <a:r>
              <a:rPr lang="pt-BR" dirty="0" err="1" smtClean="0"/>
              <a:t>state</a:t>
            </a:r>
            <a:endParaRPr lang="pt-BR" dirty="0" smtClean="0"/>
          </a:p>
          <a:p>
            <a:pPr algn="ctr"/>
            <a:r>
              <a:rPr lang="en-US" dirty="0" smtClean="0"/>
              <a:t>3% are foreigners</a:t>
            </a:r>
            <a:endParaRPr lang="en-US" dirty="0"/>
          </a:p>
        </p:txBody>
      </p:sp>
    </p:spTree>
    <p:extLst>
      <p:ext uri="{BB962C8B-B14F-4D97-AF65-F5344CB8AC3E}">
        <p14:creationId xmlns:p14="http://schemas.microsoft.com/office/powerpoint/2010/main" val="3454050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p:txBody>
          <a:bodyPr/>
          <a:lstStyle/>
          <a:p>
            <a:r>
              <a:rPr lang="pt-BR" dirty="0" smtClean="0"/>
              <a:t> © 2015 Museu do Amanhã   |</a:t>
            </a:r>
            <a:endParaRPr lang="pt-BR" dirty="0"/>
          </a:p>
        </p:txBody>
      </p:sp>
      <p:sp>
        <p:nvSpPr>
          <p:cNvPr id="3" name="Espaço Reservado para Número de Slide 2"/>
          <p:cNvSpPr>
            <a:spLocks noGrp="1"/>
          </p:cNvSpPr>
          <p:nvPr>
            <p:ph type="sldNum" sz="quarter" idx="4294967295"/>
          </p:nvPr>
        </p:nvSpPr>
        <p:spPr>
          <a:xfrm>
            <a:off x="8729663" y="6356350"/>
            <a:ext cx="414337" cy="365125"/>
          </a:xfrm>
        </p:spPr>
        <p:txBody>
          <a:bodyPr/>
          <a:lstStyle/>
          <a:p>
            <a:r>
              <a:rPr lang="pt-BR" sz="800" smtClean="0"/>
              <a:t>  </a:t>
            </a:r>
            <a:fld id="{9D885BEC-FFCD-49D1-98D1-F91FC4946C8B}" type="slidenum">
              <a:rPr lang="pt-BR" smtClean="0"/>
              <a:pPr/>
              <a:t>16</a:t>
            </a:fld>
            <a:endParaRPr lang="pt-BR" dirty="0"/>
          </a:p>
        </p:txBody>
      </p:sp>
      <p:sp>
        <p:nvSpPr>
          <p:cNvPr id="10" name="CaixaDeTexto 9"/>
          <p:cNvSpPr txBox="1"/>
          <p:nvPr/>
        </p:nvSpPr>
        <p:spPr>
          <a:xfrm>
            <a:off x="-551543" y="0"/>
            <a:ext cx="184731" cy="369332"/>
          </a:xfrm>
          <a:prstGeom prst="rect">
            <a:avLst/>
          </a:prstGeom>
          <a:noFill/>
        </p:spPr>
        <p:txBody>
          <a:bodyPr wrap="none" rtlCol="0">
            <a:spAutoFit/>
          </a:bodyPr>
          <a:lstStyle/>
          <a:p>
            <a:endParaRPr lang="pt-BR" dirty="0"/>
          </a:p>
        </p:txBody>
      </p:sp>
      <p:pic>
        <p:nvPicPr>
          <p:cNvPr id="14" name="Imagem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58" y="2127858"/>
            <a:ext cx="4762500" cy="2676525"/>
          </a:xfrm>
          <a:prstGeom prst="rect">
            <a:avLst/>
          </a:prstGeom>
        </p:spPr>
      </p:pic>
      <p:sp>
        <p:nvSpPr>
          <p:cNvPr id="12" name="CaixaDeTexto 11"/>
          <p:cNvSpPr txBox="1"/>
          <p:nvPr/>
        </p:nvSpPr>
        <p:spPr>
          <a:xfrm>
            <a:off x="6514051" y="6025570"/>
            <a:ext cx="3439887" cy="276999"/>
          </a:xfrm>
          <a:prstGeom prst="rect">
            <a:avLst/>
          </a:prstGeom>
          <a:noFill/>
        </p:spPr>
        <p:txBody>
          <a:bodyPr wrap="square" rtlCol="0">
            <a:spAutoFit/>
          </a:bodyPr>
          <a:lstStyle/>
          <a:p>
            <a:r>
              <a:rPr lang="pt-BR" sz="1200" dirty="0" smtClean="0"/>
              <a:t>Dados de nov. 2016</a:t>
            </a:r>
            <a:endParaRPr lang="pt-BR" sz="1200" dirty="0"/>
          </a:p>
        </p:txBody>
      </p:sp>
      <p:sp>
        <p:nvSpPr>
          <p:cNvPr id="9" name="Elipse 8"/>
          <p:cNvSpPr/>
          <p:nvPr/>
        </p:nvSpPr>
        <p:spPr>
          <a:xfrm>
            <a:off x="4721306" y="1669008"/>
            <a:ext cx="4422694" cy="3991563"/>
          </a:xfrm>
          <a:prstGeom prst="ellipse">
            <a:avLst/>
          </a:prstGeom>
          <a:solidFill>
            <a:srgbClr val="179CC0">
              <a:alpha val="8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1200"/>
              </a:spcBef>
            </a:pPr>
            <a:r>
              <a:rPr lang="en-US" dirty="0" smtClean="0"/>
              <a:t>31% visited museums this year</a:t>
            </a:r>
          </a:p>
          <a:p>
            <a:pPr algn="ctr">
              <a:lnSpc>
                <a:spcPct val="100000"/>
              </a:lnSpc>
              <a:spcBef>
                <a:spcPts val="1200"/>
              </a:spcBef>
            </a:pPr>
            <a:r>
              <a:rPr lang="en-US" dirty="0" smtClean="0"/>
              <a:t>21% last month</a:t>
            </a:r>
          </a:p>
          <a:p>
            <a:pPr algn="ctr">
              <a:lnSpc>
                <a:spcPct val="100000"/>
              </a:lnSpc>
              <a:spcBef>
                <a:spcPts val="1200"/>
              </a:spcBef>
            </a:pPr>
            <a:r>
              <a:rPr lang="en-US" dirty="0" smtClean="0"/>
              <a:t>21% more than one year ago</a:t>
            </a:r>
          </a:p>
          <a:p>
            <a:pPr algn="ctr">
              <a:lnSpc>
                <a:spcPct val="100000"/>
              </a:lnSpc>
              <a:spcBef>
                <a:spcPts val="1200"/>
              </a:spcBef>
            </a:pPr>
            <a:r>
              <a:rPr lang="en-US" dirty="0" smtClean="0"/>
              <a:t>15% more than five years ago</a:t>
            </a:r>
          </a:p>
          <a:p>
            <a:pPr algn="ctr">
              <a:lnSpc>
                <a:spcPct val="100000"/>
              </a:lnSpc>
              <a:spcBef>
                <a:spcPts val="1200"/>
              </a:spcBef>
            </a:pPr>
            <a:r>
              <a:rPr lang="en-US" dirty="0" smtClean="0"/>
              <a:t>12% for the first time</a:t>
            </a:r>
            <a:endParaRPr lang="pt-BR" dirty="0"/>
          </a:p>
        </p:txBody>
      </p:sp>
    </p:spTree>
    <p:extLst>
      <p:ext uri="{BB962C8B-B14F-4D97-AF65-F5344CB8AC3E}">
        <p14:creationId xmlns:p14="http://schemas.microsoft.com/office/powerpoint/2010/main" val="2228797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endParaRPr lang="pt-BR" dirty="0"/>
          </a:p>
        </p:txBody>
      </p:sp>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17</a:t>
            </a:fld>
            <a:endParaRPr lang="pt-BR" dirty="0"/>
          </a:p>
        </p:txBody>
      </p:sp>
      <p:sp>
        <p:nvSpPr>
          <p:cNvPr id="4" name="Título 3"/>
          <p:cNvSpPr>
            <a:spLocks noGrp="1"/>
          </p:cNvSpPr>
          <p:nvPr>
            <p:ph type="title"/>
          </p:nvPr>
        </p:nvSpPr>
        <p:spPr/>
        <p:txBody>
          <a:bodyPr/>
          <a:lstStyle/>
          <a:p>
            <a:endParaRPr lang="pt-BR"/>
          </a:p>
        </p:txBody>
      </p:sp>
      <p:sp>
        <p:nvSpPr>
          <p:cNvPr id="5" name="Espaço Reservado para Texto 4"/>
          <p:cNvSpPr>
            <a:spLocks noGrp="1"/>
          </p:cNvSpPr>
          <p:nvPr>
            <p:ph type="body" sz="quarter" idx="13"/>
          </p:nvPr>
        </p:nvSpPr>
        <p:spPr/>
        <p:txBody>
          <a:bodyPr/>
          <a:lstStyle/>
          <a:p>
            <a:endParaRPr lang="pt-BR"/>
          </a:p>
        </p:txBody>
      </p:sp>
      <p:pic>
        <p:nvPicPr>
          <p:cNvPr id="7" name="Imagem 6"/>
          <p:cNvPicPr>
            <a:picLocks noChangeAspect="1"/>
          </p:cNvPicPr>
          <p:nvPr/>
        </p:nvPicPr>
        <p:blipFill rotWithShape="1">
          <a:blip r:embed="rId2">
            <a:extLst>
              <a:ext uri="{28A0092B-C50C-407E-A947-70E740481C1C}">
                <a14:useLocalDpi xmlns:a14="http://schemas.microsoft.com/office/drawing/2010/main" val="0"/>
              </a:ext>
            </a:extLst>
          </a:blip>
          <a:srcRect b="5505"/>
          <a:stretch/>
        </p:blipFill>
        <p:spPr>
          <a:xfrm>
            <a:off x="4762" y="425594"/>
            <a:ext cx="9134475" cy="5715433"/>
          </a:xfrm>
          <a:prstGeom prst="rect">
            <a:avLst/>
          </a:prstGeom>
        </p:spPr>
      </p:pic>
    </p:spTree>
    <p:extLst>
      <p:ext uri="{BB962C8B-B14F-4D97-AF65-F5344CB8AC3E}">
        <p14:creationId xmlns:p14="http://schemas.microsoft.com/office/powerpoint/2010/main" val="3509144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2" cstate="print">
            <a:extLst>
              <a:ext uri="{28A0092B-C50C-407E-A947-70E740481C1C}">
                <a14:useLocalDpi xmlns:a14="http://schemas.microsoft.com/office/drawing/2010/main" val="0"/>
              </a:ext>
            </a:extLst>
          </a:blip>
          <a:srcRect b="6061"/>
          <a:stretch/>
        </p:blipFill>
        <p:spPr>
          <a:xfrm>
            <a:off x="0" y="440789"/>
            <a:ext cx="9144000" cy="5689847"/>
          </a:xfrm>
          <a:prstGeom prst="rect">
            <a:avLst/>
          </a:prstGeom>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18</a:t>
            </a:fld>
            <a:endParaRPr lang="pt-BR" dirty="0"/>
          </a:p>
        </p:txBody>
      </p:sp>
      <p:sp>
        <p:nvSpPr>
          <p:cNvPr id="6" name="Espaço Reservado para Conteúdo 5"/>
          <p:cNvSpPr>
            <a:spLocks noGrp="1"/>
          </p:cNvSpPr>
          <p:nvPr>
            <p:ph idx="1"/>
          </p:nvPr>
        </p:nvSpPr>
        <p:spPr>
          <a:xfrm>
            <a:off x="202355" y="1365921"/>
            <a:ext cx="8610800" cy="3364297"/>
          </a:xfrm>
        </p:spPr>
        <p:txBody>
          <a:bodyPr>
            <a:normAutofit/>
          </a:bodyPr>
          <a:lstStyle/>
          <a:p>
            <a:endParaRPr lang="pt-BR" dirty="0">
              <a:solidFill>
                <a:schemeClr val="tx1"/>
              </a:solidFill>
            </a:endParaRPr>
          </a:p>
          <a:p>
            <a:endParaRPr lang="pt-BR" dirty="0"/>
          </a:p>
        </p:txBody>
      </p:sp>
    </p:spTree>
    <p:extLst>
      <p:ext uri="{BB962C8B-B14F-4D97-AF65-F5344CB8AC3E}">
        <p14:creationId xmlns:p14="http://schemas.microsoft.com/office/powerpoint/2010/main" val="13523674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2" cstate="print">
            <a:extLst>
              <a:ext uri="{28A0092B-C50C-407E-A947-70E740481C1C}">
                <a14:useLocalDpi xmlns:a14="http://schemas.microsoft.com/office/drawing/2010/main" val="0"/>
              </a:ext>
            </a:extLst>
          </a:blip>
          <a:srcRect b="6053"/>
          <a:stretch/>
        </p:blipFill>
        <p:spPr>
          <a:xfrm>
            <a:off x="1" y="451180"/>
            <a:ext cx="9144000" cy="5689847"/>
          </a:xfrm>
          <a:prstGeom prst="rect">
            <a:avLst/>
          </a:prstGeom>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19</a:t>
            </a:fld>
            <a:endParaRPr lang="pt-BR" dirty="0"/>
          </a:p>
        </p:txBody>
      </p:sp>
      <p:sp>
        <p:nvSpPr>
          <p:cNvPr id="6" name="Espaço Reservado para Conteúdo 5"/>
          <p:cNvSpPr>
            <a:spLocks noGrp="1"/>
          </p:cNvSpPr>
          <p:nvPr>
            <p:ph idx="1"/>
          </p:nvPr>
        </p:nvSpPr>
        <p:spPr>
          <a:xfrm>
            <a:off x="202355" y="1365921"/>
            <a:ext cx="8610800" cy="3364297"/>
          </a:xfrm>
        </p:spPr>
        <p:txBody>
          <a:bodyPr>
            <a:normAutofit/>
          </a:bodyPr>
          <a:lstStyle/>
          <a:p>
            <a:endParaRPr lang="pt-BR" dirty="0">
              <a:solidFill>
                <a:schemeClr val="tx1"/>
              </a:solidFill>
            </a:endParaRPr>
          </a:p>
          <a:p>
            <a:endParaRPr lang="pt-BR" dirty="0"/>
          </a:p>
        </p:txBody>
      </p:sp>
    </p:spTree>
    <p:extLst>
      <p:ext uri="{BB962C8B-B14F-4D97-AF65-F5344CB8AC3E}">
        <p14:creationId xmlns:p14="http://schemas.microsoft.com/office/powerpoint/2010/main" val="470535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2"/>
          </p:nvPr>
        </p:nvSpPr>
        <p:spPr/>
        <p:txBody>
          <a:bodyPr/>
          <a:lstStyle/>
          <a:p>
            <a:fld id="{86CB4B4D-7CA3-9044-876B-883B54F8677D}" type="slidenum">
              <a:rPr lang="pt-BR" smtClean="0"/>
              <a:pPr/>
              <a:t>2</a:t>
            </a:fld>
            <a:endParaRPr lang="pt-BR"/>
          </a:p>
        </p:txBody>
      </p:sp>
      <p:pic>
        <p:nvPicPr>
          <p:cNvPr id="4" name="Imagem 3"/>
          <p:cNvPicPr>
            <a:picLocks noChangeAspect="1"/>
          </p:cNvPicPr>
          <p:nvPr/>
        </p:nvPicPr>
        <p:blipFill rotWithShape="1">
          <a:blip r:embed="rId2"/>
          <a:srcRect t="7630" r="45199" b="26170"/>
          <a:stretch/>
        </p:blipFill>
        <p:spPr>
          <a:xfrm>
            <a:off x="0" y="0"/>
            <a:ext cx="9245599" cy="6892896"/>
          </a:xfrm>
          <a:prstGeom prst="rect">
            <a:avLst/>
          </a:prstGeom>
        </p:spPr>
      </p:pic>
      <p:sp>
        <p:nvSpPr>
          <p:cNvPr id="5" name="Shape 47"/>
          <p:cNvSpPr/>
          <p:nvPr/>
        </p:nvSpPr>
        <p:spPr>
          <a:xfrm>
            <a:off x="1186047" y="4655885"/>
            <a:ext cx="7802089" cy="1423467"/>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19050" tIns="19050" rIns="19050" bIns="19050" anchor="ctr">
            <a:spAutoFit/>
          </a:bodyPr>
          <a:lstStyle>
            <a:lvl1pPr algn="l" defTabSz="457200">
              <a:lnSpc>
                <a:spcPct val="80000"/>
              </a:lnSpc>
              <a:spcBef>
                <a:spcPts val="2000"/>
              </a:spcBef>
              <a:defRPr sz="3600">
                <a:solidFill>
                  <a:srgbClr val="FFFFFF"/>
                </a:solidFill>
                <a:latin typeface="Campton Light"/>
                <a:ea typeface="Campton Light"/>
                <a:cs typeface="Campton Light"/>
                <a:sym typeface="Campton Light"/>
              </a:defRPr>
            </a:lvl1pPr>
          </a:lstStyle>
          <a:p>
            <a:pPr lvl="0" algn="r">
              <a:lnSpc>
                <a:spcPct val="100000"/>
              </a:lnSpc>
              <a:spcBef>
                <a:spcPts val="0"/>
              </a:spcBef>
              <a:defRPr sz="1800">
                <a:solidFill>
                  <a:srgbClr val="000000"/>
                </a:solidFill>
              </a:defRPr>
            </a:pPr>
            <a:r>
              <a:rPr lang="en-US" sz="1800" dirty="0">
                <a:solidFill>
                  <a:schemeClr val="bg1"/>
                </a:solidFill>
                <a:latin typeface="+mn-lt"/>
              </a:rPr>
              <a:t>The Museum of </a:t>
            </a:r>
            <a:r>
              <a:rPr lang="en-US" sz="1800" dirty="0" smtClean="0">
                <a:solidFill>
                  <a:schemeClr val="bg1"/>
                </a:solidFill>
                <a:latin typeface="+mn-lt"/>
              </a:rPr>
              <a:t>Tomorrow</a:t>
            </a:r>
          </a:p>
          <a:p>
            <a:pPr lvl="0" algn="r">
              <a:lnSpc>
                <a:spcPct val="100000"/>
              </a:lnSpc>
              <a:spcBef>
                <a:spcPts val="0"/>
              </a:spcBef>
              <a:defRPr sz="1800">
                <a:solidFill>
                  <a:srgbClr val="000000"/>
                </a:solidFill>
              </a:defRPr>
            </a:pPr>
            <a:r>
              <a:rPr lang="en-US" sz="1800" dirty="0" smtClean="0">
                <a:solidFill>
                  <a:schemeClr val="bg1"/>
                </a:solidFill>
                <a:latin typeface="+mn-lt"/>
              </a:rPr>
              <a:t> is </a:t>
            </a:r>
            <a:r>
              <a:rPr lang="en-US" sz="1800" dirty="0">
                <a:solidFill>
                  <a:schemeClr val="bg1"/>
                </a:solidFill>
                <a:latin typeface="+mn-lt"/>
              </a:rPr>
              <a:t>an initiative of Rio de Janeiro’s Municipal Government, </a:t>
            </a:r>
            <a:endParaRPr lang="en-US" sz="1800" dirty="0" smtClean="0">
              <a:solidFill>
                <a:schemeClr val="bg1"/>
              </a:solidFill>
              <a:latin typeface="+mn-lt"/>
            </a:endParaRPr>
          </a:p>
          <a:p>
            <a:pPr lvl="0" algn="r">
              <a:lnSpc>
                <a:spcPct val="100000"/>
              </a:lnSpc>
              <a:spcBef>
                <a:spcPts val="0"/>
              </a:spcBef>
              <a:defRPr sz="1800">
                <a:solidFill>
                  <a:srgbClr val="000000"/>
                </a:solidFill>
              </a:defRPr>
            </a:pPr>
            <a:r>
              <a:rPr lang="en-US" sz="1800" dirty="0" smtClean="0">
                <a:solidFill>
                  <a:schemeClr val="bg1"/>
                </a:solidFill>
                <a:latin typeface="+mn-lt"/>
              </a:rPr>
              <a:t>devised </a:t>
            </a:r>
            <a:r>
              <a:rPr lang="en-US" sz="1800" dirty="0">
                <a:solidFill>
                  <a:schemeClr val="bg1"/>
                </a:solidFill>
                <a:latin typeface="+mn-lt"/>
              </a:rPr>
              <a:t>and achieved with Roberto </a:t>
            </a:r>
            <a:r>
              <a:rPr lang="en-US" sz="1800" dirty="0" err="1">
                <a:solidFill>
                  <a:schemeClr val="bg1"/>
                </a:solidFill>
                <a:latin typeface="+mn-lt"/>
              </a:rPr>
              <a:t>Marinho</a:t>
            </a:r>
            <a:r>
              <a:rPr lang="en-US" sz="1800" dirty="0">
                <a:solidFill>
                  <a:schemeClr val="bg1"/>
                </a:solidFill>
                <a:latin typeface="+mn-lt"/>
              </a:rPr>
              <a:t> </a:t>
            </a:r>
            <a:r>
              <a:rPr lang="en-US" sz="1800" dirty="0" smtClean="0">
                <a:solidFill>
                  <a:schemeClr val="bg1"/>
                </a:solidFill>
                <a:latin typeface="+mn-lt"/>
              </a:rPr>
              <a:t>Foundation. The </a:t>
            </a:r>
            <a:r>
              <a:rPr lang="en-US" sz="1800" dirty="0">
                <a:solidFill>
                  <a:schemeClr val="bg1"/>
                </a:solidFill>
                <a:latin typeface="+mn-lt"/>
              </a:rPr>
              <a:t>IDG (the Management Development Institute) is responsible for the administration of the museum.</a:t>
            </a:r>
            <a:endParaRPr sz="1800" dirty="0">
              <a:solidFill>
                <a:schemeClr val="bg1"/>
              </a:solidFill>
              <a:latin typeface="+mn-lt"/>
            </a:endParaRPr>
          </a:p>
        </p:txBody>
      </p:sp>
    </p:spTree>
    <p:extLst>
      <p:ext uri="{BB962C8B-B14F-4D97-AF65-F5344CB8AC3E}">
        <p14:creationId xmlns:p14="http://schemas.microsoft.com/office/powerpoint/2010/main" val="2602786979"/>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2">
            <a:extLst>
              <a:ext uri="{28A0092B-C50C-407E-A947-70E740481C1C}">
                <a14:useLocalDpi xmlns:a14="http://schemas.microsoft.com/office/drawing/2010/main" val="0"/>
              </a:ext>
            </a:extLst>
          </a:blip>
          <a:srcRect r="3957" b="11384"/>
          <a:stretch/>
        </p:blipFill>
        <p:spPr>
          <a:xfrm>
            <a:off x="0" y="465689"/>
            <a:ext cx="9158514" cy="5644825"/>
          </a:xfrm>
          <a:prstGeom prst="rect">
            <a:avLst/>
          </a:prstGeom>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20</a:t>
            </a:fld>
            <a:endParaRPr lang="pt-BR" dirty="0"/>
          </a:p>
        </p:txBody>
      </p:sp>
      <p:sp>
        <p:nvSpPr>
          <p:cNvPr id="6" name="Espaço Reservado para Conteúdo 5"/>
          <p:cNvSpPr>
            <a:spLocks noGrp="1"/>
          </p:cNvSpPr>
          <p:nvPr>
            <p:ph idx="1"/>
          </p:nvPr>
        </p:nvSpPr>
        <p:spPr>
          <a:xfrm>
            <a:off x="202355" y="1365921"/>
            <a:ext cx="8610800" cy="3364297"/>
          </a:xfrm>
        </p:spPr>
        <p:txBody>
          <a:bodyPr>
            <a:normAutofit/>
          </a:bodyPr>
          <a:lstStyle/>
          <a:p>
            <a:endParaRPr lang="pt-BR" dirty="0">
              <a:solidFill>
                <a:schemeClr val="tx1"/>
              </a:solidFill>
            </a:endParaRPr>
          </a:p>
          <a:p>
            <a:endParaRPr lang="pt-BR" dirty="0"/>
          </a:p>
        </p:txBody>
      </p:sp>
    </p:spTree>
    <p:extLst>
      <p:ext uri="{BB962C8B-B14F-4D97-AF65-F5344CB8AC3E}">
        <p14:creationId xmlns:p14="http://schemas.microsoft.com/office/powerpoint/2010/main" val="317715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oto 2.jpeg"/>
          <p:cNvPicPr>
            <a:picLocks noChangeAspect="1"/>
          </p:cNvPicPr>
          <p:nvPr/>
        </p:nvPicPr>
        <p:blipFill>
          <a:blip r:embed="rId2">
            <a:extLst/>
          </a:blip>
          <a:stretch>
            <a:fillRect/>
          </a:stretch>
        </p:blipFill>
        <p:spPr>
          <a:xfrm>
            <a:off x="49954" y="412751"/>
            <a:ext cx="9094045" cy="5607049"/>
          </a:xfrm>
          <a:prstGeom prst="rect">
            <a:avLst/>
          </a:prstGeom>
          <a:ln w="12700">
            <a:miter lim="400000"/>
          </a:ln>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21</a:t>
            </a:fld>
            <a:endParaRPr lang="pt-BR" dirty="0"/>
          </a:p>
        </p:txBody>
      </p:sp>
      <p:sp>
        <p:nvSpPr>
          <p:cNvPr id="6" name="Espaço Reservado para Conteúdo 5"/>
          <p:cNvSpPr>
            <a:spLocks noGrp="1"/>
          </p:cNvSpPr>
          <p:nvPr>
            <p:ph idx="1"/>
          </p:nvPr>
        </p:nvSpPr>
        <p:spPr>
          <a:xfrm>
            <a:off x="202355" y="1365921"/>
            <a:ext cx="8610800" cy="3364297"/>
          </a:xfrm>
        </p:spPr>
        <p:txBody>
          <a:bodyPr>
            <a:normAutofit/>
          </a:bodyPr>
          <a:lstStyle/>
          <a:p>
            <a:endParaRPr lang="pt-BR" dirty="0">
              <a:solidFill>
                <a:schemeClr val="tx1"/>
              </a:solidFill>
            </a:endParaRPr>
          </a:p>
          <a:p>
            <a:endParaRPr lang="pt-BR" dirty="0"/>
          </a:p>
        </p:txBody>
      </p:sp>
    </p:spTree>
    <p:extLst>
      <p:ext uri="{BB962C8B-B14F-4D97-AF65-F5344CB8AC3E}">
        <p14:creationId xmlns:p14="http://schemas.microsoft.com/office/powerpoint/2010/main" val="1875471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rot="21598068">
            <a:off x="2294754" y="1144765"/>
            <a:ext cx="4554752" cy="4554752"/>
          </a:xfrm>
          <a:prstGeom prst="ellipse">
            <a:avLst/>
          </a:prstGeom>
          <a:solidFill>
            <a:srgbClr val="33C83B"/>
          </a:solidFill>
          <a:ln w="12700">
            <a:miter lim="400000"/>
          </a:ln>
        </p:spPr>
        <p:txBody>
          <a:bodyPr lIns="19050" tIns="19050" rIns="19050" bIns="19050" anchor="ctr"/>
          <a:lstStyle/>
          <a:p>
            <a:pPr>
              <a:defRPr sz="3200">
                <a:solidFill>
                  <a:srgbClr val="FFFFFF"/>
                </a:solidFill>
                <a:latin typeface="+mn-lt"/>
                <a:ea typeface="+mn-ea"/>
                <a:cs typeface="+mn-cs"/>
                <a:sym typeface="Helvetica Light"/>
              </a:defRPr>
            </a:pPr>
            <a:endParaRPr sz="1200" dirty="0"/>
          </a:p>
        </p:txBody>
      </p:sp>
      <p:sp>
        <p:nvSpPr>
          <p:cNvPr id="150" name="Shape 150"/>
          <p:cNvSpPr/>
          <p:nvPr/>
        </p:nvSpPr>
        <p:spPr>
          <a:xfrm>
            <a:off x="285477" y="2215127"/>
            <a:ext cx="8573046" cy="2846933"/>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19050" tIns="19050" rIns="19050" bIns="19050" anchor="ctr">
            <a:spAutoFit/>
          </a:bodyPr>
          <a:lstStyle/>
          <a:p>
            <a:pPr>
              <a:lnSpc>
                <a:spcPct val="80000"/>
              </a:lnSpc>
              <a:tabLst>
                <a:tab pos="4914900" algn="l"/>
              </a:tabLst>
              <a:defRPr sz="20000">
                <a:latin typeface="Campton Black"/>
                <a:ea typeface="Campton Black"/>
                <a:cs typeface="Campton Black"/>
                <a:sym typeface="Campton Black"/>
              </a:defRPr>
            </a:pPr>
            <a:r>
              <a:rPr lang="pt-BR" sz="7500" dirty="0" smtClean="0"/>
              <a:t>SCIENCE COMMUNICATION IN BRAZIL</a:t>
            </a:r>
            <a:endParaRPr sz="7500" dirty="0"/>
          </a:p>
        </p:txBody>
      </p:sp>
      <p:sp>
        <p:nvSpPr>
          <p:cNvPr id="151" name="Shape 151"/>
          <p:cNvSpPr/>
          <p:nvPr/>
        </p:nvSpPr>
        <p:spPr>
          <a:xfrm>
            <a:off x="301997" y="1295879"/>
            <a:ext cx="6540977" cy="298235"/>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square" lIns="19050" tIns="19050" rIns="19050" bIns="19050" anchor="ctr">
            <a:spAutoFit/>
          </a:bodyPr>
          <a:lstStyle>
            <a:lvl1pPr algn="l">
              <a:defRPr sz="4500">
                <a:latin typeface="Campton Light"/>
                <a:ea typeface="Campton Light"/>
                <a:cs typeface="Campton Light"/>
                <a:sym typeface="Campton Light"/>
              </a:defRPr>
            </a:lvl1pPr>
          </a:lstStyle>
          <a:p>
            <a:r>
              <a:rPr lang="pt-BR" sz="1688" dirty="0" smtClean="0"/>
              <a:t>SCENARIO |</a:t>
            </a:r>
            <a:endParaRPr sz="1688" dirty="0"/>
          </a:p>
        </p:txBody>
      </p:sp>
    </p:spTree>
    <p:extLst>
      <p:ext uri="{BB962C8B-B14F-4D97-AF65-F5344CB8AC3E}">
        <p14:creationId xmlns:p14="http://schemas.microsoft.com/office/powerpoint/2010/main" val="107691750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23</a:t>
            </a:fld>
            <a:endParaRPr lang="pt-BR" dirty="0"/>
          </a:p>
        </p:txBody>
      </p:sp>
      <p:pic>
        <p:nvPicPr>
          <p:cNvPr id="9" name="Picture 8" descr="Map_of_Brazil_States.png"/>
          <p:cNvPicPr>
            <a:picLocks noChangeAspect="1"/>
          </p:cNvPicPr>
          <p:nvPr/>
        </p:nvPicPr>
        <p:blipFill>
          <a:blip r:embed="rId2"/>
          <a:stretch>
            <a:fillRect/>
          </a:stretch>
        </p:blipFill>
        <p:spPr>
          <a:xfrm>
            <a:off x="3415332" y="1326597"/>
            <a:ext cx="5519074" cy="5519074"/>
          </a:xfrm>
          <a:prstGeom prst="rect">
            <a:avLst/>
          </a:prstGeom>
        </p:spPr>
      </p:pic>
      <p:sp>
        <p:nvSpPr>
          <p:cNvPr id="8" name="Title 7"/>
          <p:cNvSpPr>
            <a:spLocks noGrp="1"/>
          </p:cNvSpPr>
          <p:nvPr>
            <p:ph type="title"/>
          </p:nvPr>
        </p:nvSpPr>
        <p:spPr/>
        <p:txBody>
          <a:bodyPr/>
          <a:lstStyle/>
          <a:p>
            <a:r>
              <a:rPr lang="en-US" dirty="0" smtClean="0"/>
              <a:t>BRAZIL</a:t>
            </a:r>
            <a:endParaRPr lang="en-US" dirty="0"/>
          </a:p>
        </p:txBody>
      </p:sp>
      <p:sp>
        <p:nvSpPr>
          <p:cNvPr id="12" name="Rectangle 11"/>
          <p:cNvSpPr/>
          <p:nvPr/>
        </p:nvSpPr>
        <p:spPr>
          <a:xfrm>
            <a:off x="3908544" y="6200412"/>
            <a:ext cx="5735999" cy="261610"/>
          </a:xfrm>
          <a:prstGeom prst="rect">
            <a:avLst/>
          </a:prstGeom>
        </p:spPr>
        <p:txBody>
          <a:bodyPr wrap="square">
            <a:spAutoFit/>
          </a:bodyPr>
          <a:lstStyle/>
          <a:p>
            <a:r>
              <a:rPr lang="en-US" sz="1100" b="1" dirty="0" smtClean="0"/>
              <a:t>Source</a:t>
            </a:r>
            <a:r>
              <a:rPr lang="en-US" sz="1100" dirty="0" smtClean="0"/>
              <a:t> GDP/International Monetary Found ; HDI United Nations (2015)</a:t>
            </a:r>
            <a:endParaRPr lang="en-US" sz="1100" dirty="0"/>
          </a:p>
        </p:txBody>
      </p:sp>
      <p:sp>
        <p:nvSpPr>
          <p:cNvPr id="13" name="Rectangle 12"/>
          <p:cNvSpPr/>
          <p:nvPr/>
        </p:nvSpPr>
        <p:spPr>
          <a:xfrm>
            <a:off x="288589" y="1740543"/>
            <a:ext cx="4572000" cy="2585323"/>
          </a:xfrm>
          <a:prstGeom prst="rect">
            <a:avLst/>
          </a:prstGeom>
        </p:spPr>
        <p:txBody>
          <a:bodyPr>
            <a:spAutoFit/>
          </a:bodyPr>
          <a:lstStyle/>
          <a:p>
            <a:r>
              <a:rPr lang="en-US" dirty="0" smtClean="0"/>
              <a:t>200 million inhabitants</a:t>
            </a:r>
          </a:p>
          <a:p>
            <a:r>
              <a:rPr lang="en-US" dirty="0" smtClean="0"/>
              <a:t>24 states + federal district</a:t>
            </a:r>
          </a:p>
          <a:p>
            <a:r>
              <a:rPr lang="en-US" dirty="0" smtClean="0"/>
              <a:t>5.570 municipalities</a:t>
            </a:r>
            <a:endParaRPr lang="en-US" dirty="0"/>
          </a:p>
          <a:p>
            <a:endParaRPr lang="en-US" dirty="0" smtClean="0"/>
          </a:p>
          <a:p>
            <a:r>
              <a:rPr lang="en-US" dirty="0" smtClean="0"/>
              <a:t>9th most powerful economy in the world</a:t>
            </a:r>
          </a:p>
          <a:p>
            <a:r>
              <a:rPr lang="en-US" dirty="0" smtClean="0"/>
              <a:t>79th in a list of 187 countries classified by the Human Development Index (HDI).</a:t>
            </a:r>
          </a:p>
          <a:p>
            <a:endParaRPr lang="en-US" dirty="0" smtClean="0"/>
          </a:p>
          <a:p>
            <a:r>
              <a:rPr lang="en-US" dirty="0" smtClean="0"/>
              <a:t>Inequalities remains as a huge challenge.</a:t>
            </a:r>
            <a:endParaRPr lang="en-US" dirty="0"/>
          </a:p>
        </p:txBody>
      </p:sp>
      <p:sp>
        <p:nvSpPr>
          <p:cNvPr id="14" name="TextBox 13"/>
          <p:cNvSpPr txBox="1"/>
          <p:nvPr/>
        </p:nvSpPr>
        <p:spPr>
          <a:xfrm>
            <a:off x="308237" y="1035635"/>
            <a:ext cx="3168728" cy="369332"/>
          </a:xfrm>
          <a:prstGeom prst="rect">
            <a:avLst/>
          </a:prstGeom>
          <a:noFill/>
        </p:spPr>
        <p:txBody>
          <a:bodyPr wrap="square" rtlCol="0">
            <a:spAutoFit/>
          </a:bodyPr>
          <a:lstStyle/>
          <a:p>
            <a:r>
              <a:rPr lang="en-US" b="1" dirty="0" smtClean="0"/>
              <a:t>2015</a:t>
            </a:r>
            <a:endParaRPr lang="en-US" dirty="0"/>
          </a:p>
        </p:txBody>
      </p:sp>
    </p:spTree>
    <p:extLst>
      <p:ext uri="{BB962C8B-B14F-4D97-AF65-F5344CB8AC3E}">
        <p14:creationId xmlns:p14="http://schemas.microsoft.com/office/powerpoint/2010/main" val="1544572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24</a:t>
            </a:fld>
            <a:endParaRPr lang="pt-BR" dirty="0"/>
          </a:p>
        </p:txBody>
      </p:sp>
      <p:pic>
        <p:nvPicPr>
          <p:cNvPr id="9" name="Picture 8" descr="Map_of_Brazil_States.png"/>
          <p:cNvPicPr>
            <a:picLocks noChangeAspect="1"/>
          </p:cNvPicPr>
          <p:nvPr/>
        </p:nvPicPr>
        <p:blipFill>
          <a:blip r:embed="rId2"/>
          <a:stretch>
            <a:fillRect/>
          </a:stretch>
        </p:blipFill>
        <p:spPr>
          <a:xfrm>
            <a:off x="3415332" y="1326597"/>
            <a:ext cx="5519074" cy="5519074"/>
          </a:xfrm>
          <a:prstGeom prst="rect">
            <a:avLst/>
          </a:prstGeom>
        </p:spPr>
      </p:pic>
      <p:sp>
        <p:nvSpPr>
          <p:cNvPr id="8" name="Title 7"/>
          <p:cNvSpPr>
            <a:spLocks noGrp="1"/>
          </p:cNvSpPr>
          <p:nvPr>
            <p:ph type="title"/>
          </p:nvPr>
        </p:nvSpPr>
        <p:spPr/>
        <p:txBody>
          <a:bodyPr/>
          <a:lstStyle/>
          <a:p>
            <a:r>
              <a:rPr lang="en-US" dirty="0" smtClean="0"/>
              <a:t>SCIENCE MUSEUMS AND CENTERS</a:t>
            </a:r>
            <a:endParaRPr lang="en-US" dirty="0"/>
          </a:p>
        </p:txBody>
      </p:sp>
      <p:sp>
        <p:nvSpPr>
          <p:cNvPr id="11" name="Rectangle 10"/>
          <p:cNvSpPr/>
          <p:nvPr/>
        </p:nvSpPr>
        <p:spPr>
          <a:xfrm>
            <a:off x="276255" y="1646057"/>
            <a:ext cx="8239093" cy="1200329"/>
          </a:xfrm>
          <a:prstGeom prst="rect">
            <a:avLst/>
          </a:prstGeom>
        </p:spPr>
        <p:txBody>
          <a:bodyPr wrap="square">
            <a:spAutoFit/>
          </a:bodyPr>
          <a:lstStyle/>
          <a:p>
            <a:r>
              <a:rPr lang="en-US" dirty="0" smtClean="0"/>
              <a:t>In 2015, there were 268 active spaces. It represents an increase of 41% when compared to 2009, when 190 units were registered, and an increase of 146% when compared to 2005, when there were less than a 100 of those spaces in Brazil.</a:t>
            </a:r>
            <a:endParaRPr lang="en-US" dirty="0"/>
          </a:p>
        </p:txBody>
      </p:sp>
      <p:sp>
        <p:nvSpPr>
          <p:cNvPr id="12" name="Rectangle 11"/>
          <p:cNvSpPr/>
          <p:nvPr/>
        </p:nvSpPr>
        <p:spPr>
          <a:xfrm>
            <a:off x="3304374" y="6200412"/>
            <a:ext cx="5735999" cy="261610"/>
          </a:xfrm>
          <a:prstGeom prst="rect">
            <a:avLst/>
          </a:prstGeom>
        </p:spPr>
        <p:txBody>
          <a:bodyPr wrap="square">
            <a:spAutoFit/>
          </a:bodyPr>
          <a:lstStyle/>
          <a:p>
            <a:r>
              <a:rPr lang="en-US" sz="1100" b="1" dirty="0" smtClean="0"/>
              <a:t>Source</a:t>
            </a:r>
            <a:r>
              <a:rPr lang="en-US" sz="1100" dirty="0" smtClean="0"/>
              <a:t> The Guide of Museums and Science Centers of Brazil (2015; 2009; 2005)</a:t>
            </a:r>
            <a:endParaRPr lang="en-US" sz="1100" dirty="0"/>
          </a:p>
        </p:txBody>
      </p:sp>
      <p:sp>
        <p:nvSpPr>
          <p:cNvPr id="10" name="TextBox 9"/>
          <p:cNvSpPr txBox="1"/>
          <p:nvPr/>
        </p:nvSpPr>
        <p:spPr>
          <a:xfrm>
            <a:off x="271247" y="1010977"/>
            <a:ext cx="1849452" cy="646331"/>
          </a:xfrm>
          <a:prstGeom prst="rect">
            <a:avLst/>
          </a:prstGeom>
          <a:noFill/>
        </p:spPr>
        <p:txBody>
          <a:bodyPr wrap="square" rtlCol="0">
            <a:spAutoFit/>
          </a:bodyPr>
          <a:lstStyle/>
          <a:p>
            <a:r>
              <a:rPr lang="en-US" b="1" dirty="0" smtClean="0"/>
              <a:t>OFFER</a:t>
            </a:r>
          </a:p>
          <a:p>
            <a:endParaRPr lang="en-US" dirty="0"/>
          </a:p>
        </p:txBody>
      </p:sp>
    </p:spTree>
    <p:extLst>
      <p:ext uri="{BB962C8B-B14F-4D97-AF65-F5344CB8AC3E}">
        <p14:creationId xmlns:p14="http://schemas.microsoft.com/office/powerpoint/2010/main" val="1544572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25</a:t>
            </a:fld>
            <a:endParaRPr lang="pt-BR" dirty="0"/>
          </a:p>
        </p:txBody>
      </p:sp>
      <p:pic>
        <p:nvPicPr>
          <p:cNvPr id="9" name="Picture 8" descr="Map_of_Brazil_States.png"/>
          <p:cNvPicPr>
            <a:picLocks noChangeAspect="1"/>
          </p:cNvPicPr>
          <p:nvPr/>
        </p:nvPicPr>
        <p:blipFill>
          <a:blip r:embed="rId2"/>
          <a:stretch>
            <a:fillRect/>
          </a:stretch>
        </p:blipFill>
        <p:spPr>
          <a:xfrm>
            <a:off x="3415332" y="1326597"/>
            <a:ext cx="5519074" cy="5519074"/>
          </a:xfrm>
          <a:prstGeom prst="rect">
            <a:avLst/>
          </a:prstGeom>
        </p:spPr>
      </p:pic>
      <p:sp>
        <p:nvSpPr>
          <p:cNvPr id="8" name="Title 7"/>
          <p:cNvSpPr>
            <a:spLocks noGrp="1"/>
          </p:cNvSpPr>
          <p:nvPr>
            <p:ph type="title"/>
          </p:nvPr>
        </p:nvSpPr>
        <p:spPr/>
        <p:txBody>
          <a:bodyPr/>
          <a:lstStyle/>
          <a:p>
            <a:r>
              <a:rPr lang="en-US" dirty="0" smtClean="0"/>
              <a:t>SCIENCE MUSEUMS AND CENTERS</a:t>
            </a:r>
            <a:endParaRPr lang="en-US" dirty="0"/>
          </a:p>
        </p:txBody>
      </p:sp>
      <p:sp>
        <p:nvSpPr>
          <p:cNvPr id="11" name="Rectangle 10"/>
          <p:cNvSpPr/>
          <p:nvPr/>
        </p:nvSpPr>
        <p:spPr>
          <a:xfrm>
            <a:off x="263925" y="1017279"/>
            <a:ext cx="4079476" cy="2031325"/>
          </a:xfrm>
          <a:prstGeom prst="rect">
            <a:avLst/>
          </a:prstGeom>
        </p:spPr>
        <p:txBody>
          <a:bodyPr wrap="square">
            <a:spAutoFit/>
          </a:bodyPr>
          <a:lstStyle/>
          <a:p>
            <a:r>
              <a:rPr lang="en-US" b="1" dirty="0" smtClean="0"/>
              <a:t>DISTRIBUTION</a:t>
            </a:r>
          </a:p>
          <a:p>
            <a:endParaRPr lang="en-US" dirty="0" smtClean="0"/>
          </a:p>
          <a:p>
            <a:r>
              <a:rPr lang="en-US" dirty="0" smtClean="0"/>
              <a:t>Among 268 spaces in activity, 155 are in the Southeast, while other 44 are in the South, 43 of them are in the Northeast, 15 are in the Midwest and 11 are in the North. </a:t>
            </a:r>
          </a:p>
        </p:txBody>
      </p:sp>
      <p:sp>
        <p:nvSpPr>
          <p:cNvPr id="12" name="Rectangle 11"/>
          <p:cNvSpPr/>
          <p:nvPr/>
        </p:nvSpPr>
        <p:spPr>
          <a:xfrm>
            <a:off x="4068834" y="6212741"/>
            <a:ext cx="5735999" cy="261610"/>
          </a:xfrm>
          <a:prstGeom prst="rect">
            <a:avLst/>
          </a:prstGeom>
        </p:spPr>
        <p:txBody>
          <a:bodyPr wrap="square">
            <a:spAutoFit/>
          </a:bodyPr>
          <a:lstStyle/>
          <a:p>
            <a:r>
              <a:rPr lang="en-US" sz="1100" b="1" dirty="0" smtClean="0"/>
              <a:t>Source</a:t>
            </a:r>
            <a:r>
              <a:rPr lang="en-US" sz="1100" dirty="0" smtClean="0"/>
              <a:t> Guide of Museums and Science Centers of Brazil (2015)</a:t>
            </a:r>
            <a:endParaRPr lang="en-US" sz="1100" dirty="0"/>
          </a:p>
        </p:txBody>
      </p:sp>
      <p:sp>
        <p:nvSpPr>
          <p:cNvPr id="13" name="Rectangle 12"/>
          <p:cNvSpPr/>
          <p:nvPr/>
        </p:nvSpPr>
        <p:spPr>
          <a:xfrm>
            <a:off x="7480488" y="4686826"/>
            <a:ext cx="792205" cy="523220"/>
          </a:xfrm>
          <a:prstGeom prst="rect">
            <a:avLst/>
          </a:prstGeom>
        </p:spPr>
        <p:txBody>
          <a:bodyPr wrap="none">
            <a:spAutoFit/>
          </a:bodyPr>
          <a:lstStyle/>
          <a:p>
            <a:r>
              <a:rPr lang="en-US" sz="1400" i="1" dirty="0" smtClean="0"/>
              <a:t>155 </a:t>
            </a:r>
          </a:p>
          <a:p>
            <a:r>
              <a:rPr lang="en-US" sz="1400" i="1" dirty="0" smtClean="0"/>
              <a:t>57.84%</a:t>
            </a:r>
            <a:endParaRPr lang="en-US" sz="1400" i="1" dirty="0"/>
          </a:p>
        </p:txBody>
      </p:sp>
      <p:sp>
        <p:nvSpPr>
          <p:cNvPr id="14" name="Rectangle 13"/>
          <p:cNvSpPr/>
          <p:nvPr/>
        </p:nvSpPr>
        <p:spPr>
          <a:xfrm>
            <a:off x="6336365" y="5574513"/>
            <a:ext cx="792205" cy="523220"/>
          </a:xfrm>
          <a:prstGeom prst="rect">
            <a:avLst/>
          </a:prstGeom>
        </p:spPr>
        <p:txBody>
          <a:bodyPr wrap="none">
            <a:spAutoFit/>
          </a:bodyPr>
          <a:lstStyle/>
          <a:p>
            <a:r>
              <a:rPr lang="en-US" sz="1400" i="1" dirty="0" smtClean="0"/>
              <a:t>44 </a:t>
            </a:r>
          </a:p>
          <a:p>
            <a:r>
              <a:rPr lang="en-US" sz="1400" i="1" dirty="0" smtClean="0"/>
              <a:t>16.42%</a:t>
            </a:r>
            <a:endParaRPr lang="en-US" sz="1400" i="1" dirty="0"/>
          </a:p>
        </p:txBody>
      </p:sp>
      <p:sp>
        <p:nvSpPr>
          <p:cNvPr id="15" name="Rectangle 14"/>
          <p:cNvSpPr/>
          <p:nvPr/>
        </p:nvSpPr>
        <p:spPr>
          <a:xfrm>
            <a:off x="7741958" y="3096386"/>
            <a:ext cx="792205" cy="523220"/>
          </a:xfrm>
          <a:prstGeom prst="rect">
            <a:avLst/>
          </a:prstGeom>
        </p:spPr>
        <p:txBody>
          <a:bodyPr wrap="none">
            <a:spAutoFit/>
          </a:bodyPr>
          <a:lstStyle/>
          <a:p>
            <a:r>
              <a:rPr lang="en-US" sz="1400" i="1" dirty="0" smtClean="0"/>
              <a:t>43</a:t>
            </a:r>
          </a:p>
          <a:p>
            <a:r>
              <a:rPr lang="en-US" sz="1400" i="1" dirty="0" smtClean="0"/>
              <a:t>16.04%</a:t>
            </a:r>
            <a:endParaRPr lang="en-US" sz="1400" i="1" dirty="0"/>
          </a:p>
        </p:txBody>
      </p:sp>
      <p:sp>
        <p:nvSpPr>
          <p:cNvPr id="16" name="Rectangle 15"/>
          <p:cNvSpPr/>
          <p:nvPr/>
        </p:nvSpPr>
        <p:spPr>
          <a:xfrm>
            <a:off x="6003467" y="4292298"/>
            <a:ext cx="692818" cy="523220"/>
          </a:xfrm>
          <a:prstGeom prst="rect">
            <a:avLst/>
          </a:prstGeom>
        </p:spPr>
        <p:txBody>
          <a:bodyPr wrap="none">
            <a:spAutoFit/>
          </a:bodyPr>
          <a:lstStyle/>
          <a:p>
            <a:r>
              <a:rPr lang="en-US" sz="1400" i="1" dirty="0" smtClean="0"/>
              <a:t>15</a:t>
            </a:r>
          </a:p>
          <a:p>
            <a:r>
              <a:rPr lang="en-US" sz="1400" i="1" dirty="0" smtClean="0"/>
              <a:t>5.60%</a:t>
            </a:r>
            <a:endParaRPr lang="en-US" sz="1400" i="1" dirty="0"/>
          </a:p>
        </p:txBody>
      </p:sp>
      <p:sp>
        <p:nvSpPr>
          <p:cNvPr id="17" name="Rectangle 16"/>
          <p:cNvSpPr/>
          <p:nvPr/>
        </p:nvSpPr>
        <p:spPr>
          <a:xfrm>
            <a:off x="5407883" y="3108715"/>
            <a:ext cx="692818" cy="523220"/>
          </a:xfrm>
          <a:prstGeom prst="rect">
            <a:avLst/>
          </a:prstGeom>
        </p:spPr>
        <p:txBody>
          <a:bodyPr wrap="none">
            <a:spAutoFit/>
          </a:bodyPr>
          <a:lstStyle/>
          <a:p>
            <a:r>
              <a:rPr lang="en-US" sz="1400" i="1" dirty="0" smtClean="0"/>
              <a:t>11</a:t>
            </a:r>
          </a:p>
          <a:p>
            <a:r>
              <a:rPr lang="en-US" sz="1400" i="1" dirty="0" smtClean="0"/>
              <a:t>4.10%</a:t>
            </a:r>
            <a:endParaRPr lang="en-US" sz="1400" i="1" dirty="0"/>
          </a:p>
        </p:txBody>
      </p:sp>
      <p:sp>
        <p:nvSpPr>
          <p:cNvPr id="18" name="Rectangle 17"/>
          <p:cNvSpPr/>
          <p:nvPr/>
        </p:nvSpPr>
        <p:spPr>
          <a:xfrm>
            <a:off x="7461531" y="4427917"/>
            <a:ext cx="1036717" cy="307777"/>
          </a:xfrm>
          <a:prstGeom prst="rect">
            <a:avLst/>
          </a:prstGeom>
        </p:spPr>
        <p:txBody>
          <a:bodyPr wrap="none">
            <a:spAutoFit/>
          </a:bodyPr>
          <a:lstStyle/>
          <a:p>
            <a:r>
              <a:rPr lang="en-US" sz="1400" i="1" dirty="0" smtClean="0"/>
              <a:t>Southeast</a:t>
            </a:r>
            <a:endParaRPr lang="en-US" sz="1400" i="1" dirty="0"/>
          </a:p>
        </p:txBody>
      </p:sp>
      <p:sp>
        <p:nvSpPr>
          <p:cNvPr id="19" name="Rectangle 18"/>
          <p:cNvSpPr/>
          <p:nvPr/>
        </p:nvSpPr>
        <p:spPr>
          <a:xfrm>
            <a:off x="6311086" y="5327933"/>
            <a:ext cx="697369" cy="307777"/>
          </a:xfrm>
          <a:prstGeom prst="rect">
            <a:avLst/>
          </a:prstGeom>
        </p:spPr>
        <p:txBody>
          <a:bodyPr wrap="none">
            <a:spAutoFit/>
          </a:bodyPr>
          <a:lstStyle/>
          <a:p>
            <a:r>
              <a:rPr lang="en-US" sz="1400" i="1" dirty="0" smtClean="0"/>
              <a:t>South</a:t>
            </a:r>
            <a:endParaRPr lang="en-US" sz="1400" i="1" dirty="0"/>
          </a:p>
        </p:txBody>
      </p:sp>
      <p:sp>
        <p:nvSpPr>
          <p:cNvPr id="20" name="Rectangle 19"/>
          <p:cNvSpPr/>
          <p:nvPr/>
        </p:nvSpPr>
        <p:spPr>
          <a:xfrm>
            <a:off x="7715198" y="2849806"/>
            <a:ext cx="1006560" cy="307777"/>
          </a:xfrm>
          <a:prstGeom prst="rect">
            <a:avLst/>
          </a:prstGeom>
        </p:spPr>
        <p:txBody>
          <a:bodyPr wrap="none">
            <a:spAutoFit/>
          </a:bodyPr>
          <a:lstStyle/>
          <a:p>
            <a:r>
              <a:rPr lang="en-US" sz="1400" i="1" dirty="0" smtClean="0"/>
              <a:t>Northeast</a:t>
            </a:r>
            <a:endParaRPr lang="en-US" sz="1400" i="1" dirty="0"/>
          </a:p>
        </p:txBody>
      </p:sp>
      <p:sp>
        <p:nvSpPr>
          <p:cNvPr id="21" name="Rectangle 20"/>
          <p:cNvSpPr/>
          <p:nvPr/>
        </p:nvSpPr>
        <p:spPr>
          <a:xfrm>
            <a:off x="5979811" y="4033389"/>
            <a:ext cx="886636" cy="307777"/>
          </a:xfrm>
          <a:prstGeom prst="rect">
            <a:avLst/>
          </a:prstGeom>
        </p:spPr>
        <p:txBody>
          <a:bodyPr wrap="none">
            <a:spAutoFit/>
          </a:bodyPr>
          <a:lstStyle/>
          <a:p>
            <a:r>
              <a:rPr lang="en-US" sz="1400" i="1" dirty="0" smtClean="0"/>
              <a:t>Midwest </a:t>
            </a:r>
            <a:endParaRPr lang="en-US" sz="1400" i="1" dirty="0"/>
          </a:p>
        </p:txBody>
      </p:sp>
      <p:sp>
        <p:nvSpPr>
          <p:cNvPr id="22" name="Rectangle 21"/>
          <p:cNvSpPr/>
          <p:nvPr/>
        </p:nvSpPr>
        <p:spPr>
          <a:xfrm>
            <a:off x="5418078" y="2862135"/>
            <a:ext cx="667212" cy="307777"/>
          </a:xfrm>
          <a:prstGeom prst="rect">
            <a:avLst/>
          </a:prstGeom>
        </p:spPr>
        <p:txBody>
          <a:bodyPr wrap="none">
            <a:spAutoFit/>
          </a:bodyPr>
          <a:lstStyle/>
          <a:p>
            <a:r>
              <a:rPr lang="en-US" sz="1400" i="1" dirty="0" smtClean="0"/>
              <a:t>North</a:t>
            </a:r>
            <a:endParaRPr lang="en-US" sz="1400" i="1" dirty="0"/>
          </a:p>
        </p:txBody>
      </p:sp>
    </p:spTree>
    <p:extLst>
      <p:ext uri="{BB962C8B-B14F-4D97-AF65-F5344CB8AC3E}">
        <p14:creationId xmlns:p14="http://schemas.microsoft.com/office/powerpoint/2010/main" val="1544572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26</a:t>
            </a:fld>
            <a:endParaRPr lang="pt-BR" dirty="0"/>
          </a:p>
        </p:txBody>
      </p:sp>
      <p:pic>
        <p:nvPicPr>
          <p:cNvPr id="9" name="Picture 8" descr="Map_of_Brazil_States.png"/>
          <p:cNvPicPr>
            <a:picLocks noChangeAspect="1"/>
          </p:cNvPicPr>
          <p:nvPr/>
        </p:nvPicPr>
        <p:blipFill>
          <a:blip r:embed="rId2"/>
          <a:stretch>
            <a:fillRect/>
          </a:stretch>
        </p:blipFill>
        <p:spPr>
          <a:xfrm>
            <a:off x="3415332" y="1326597"/>
            <a:ext cx="5519074" cy="5519074"/>
          </a:xfrm>
          <a:prstGeom prst="rect">
            <a:avLst/>
          </a:prstGeom>
        </p:spPr>
      </p:pic>
      <p:sp>
        <p:nvSpPr>
          <p:cNvPr id="8" name="Title 7"/>
          <p:cNvSpPr>
            <a:spLocks noGrp="1"/>
          </p:cNvSpPr>
          <p:nvPr>
            <p:ph type="title"/>
          </p:nvPr>
        </p:nvSpPr>
        <p:spPr/>
        <p:txBody>
          <a:bodyPr/>
          <a:lstStyle/>
          <a:p>
            <a:r>
              <a:rPr lang="en-US" dirty="0" smtClean="0"/>
              <a:t>SCIENCE MUSEUMS AND CENTERS</a:t>
            </a:r>
            <a:endParaRPr lang="en-US" dirty="0"/>
          </a:p>
        </p:txBody>
      </p:sp>
      <p:sp>
        <p:nvSpPr>
          <p:cNvPr id="12" name="Rectangle 11"/>
          <p:cNvSpPr/>
          <p:nvPr/>
        </p:nvSpPr>
        <p:spPr>
          <a:xfrm>
            <a:off x="4068834" y="6212741"/>
            <a:ext cx="5735999" cy="261610"/>
          </a:xfrm>
          <a:prstGeom prst="rect">
            <a:avLst/>
          </a:prstGeom>
        </p:spPr>
        <p:txBody>
          <a:bodyPr wrap="square">
            <a:spAutoFit/>
          </a:bodyPr>
          <a:lstStyle/>
          <a:p>
            <a:r>
              <a:rPr lang="en-US" sz="1100" b="1" dirty="0" smtClean="0"/>
              <a:t>Source</a:t>
            </a:r>
            <a:r>
              <a:rPr lang="en-US" sz="1100" dirty="0" smtClean="0"/>
              <a:t> The Guide of Museums and Science Centers of Brazil (2015)</a:t>
            </a:r>
            <a:endParaRPr lang="en-US" sz="1100" dirty="0"/>
          </a:p>
        </p:txBody>
      </p:sp>
      <p:sp>
        <p:nvSpPr>
          <p:cNvPr id="13" name="Rectangle 12"/>
          <p:cNvSpPr/>
          <p:nvPr/>
        </p:nvSpPr>
        <p:spPr>
          <a:xfrm>
            <a:off x="6740710" y="4908747"/>
            <a:ext cx="1056704" cy="523220"/>
          </a:xfrm>
          <a:prstGeom prst="rect">
            <a:avLst/>
          </a:prstGeom>
        </p:spPr>
        <p:txBody>
          <a:bodyPr wrap="none">
            <a:spAutoFit/>
          </a:bodyPr>
          <a:lstStyle/>
          <a:p>
            <a:r>
              <a:rPr lang="en-US" sz="1400" i="1" dirty="0" smtClean="0"/>
              <a:t>São Paulo</a:t>
            </a:r>
          </a:p>
          <a:p>
            <a:r>
              <a:rPr lang="en-US" sz="1400" i="1" dirty="0" smtClean="0"/>
              <a:t>79</a:t>
            </a:r>
            <a:endParaRPr lang="en-US" sz="1400" i="1" dirty="0"/>
          </a:p>
        </p:txBody>
      </p:sp>
      <p:sp>
        <p:nvSpPr>
          <p:cNvPr id="15" name="Rectangle 14"/>
          <p:cNvSpPr/>
          <p:nvPr/>
        </p:nvSpPr>
        <p:spPr>
          <a:xfrm>
            <a:off x="4832157" y="3355295"/>
            <a:ext cx="996830" cy="523220"/>
          </a:xfrm>
          <a:prstGeom prst="rect">
            <a:avLst/>
          </a:prstGeom>
        </p:spPr>
        <p:txBody>
          <a:bodyPr wrap="none">
            <a:spAutoFit/>
          </a:bodyPr>
          <a:lstStyle/>
          <a:p>
            <a:r>
              <a:rPr lang="en-US" sz="1400" i="1" dirty="0" err="1" smtClean="0"/>
              <a:t>Rondônia</a:t>
            </a:r>
            <a:r>
              <a:rPr lang="en-US" sz="1400" i="1" dirty="0" smtClean="0"/>
              <a:t> </a:t>
            </a:r>
          </a:p>
          <a:p>
            <a:r>
              <a:rPr lang="en-US" sz="1400" i="1" dirty="0" smtClean="0"/>
              <a:t>0</a:t>
            </a:r>
            <a:endParaRPr lang="en-US" sz="1400" i="1" dirty="0"/>
          </a:p>
        </p:txBody>
      </p:sp>
      <p:sp>
        <p:nvSpPr>
          <p:cNvPr id="18" name="Rectangle 17"/>
          <p:cNvSpPr/>
          <p:nvPr/>
        </p:nvSpPr>
        <p:spPr>
          <a:xfrm>
            <a:off x="283580" y="1020162"/>
            <a:ext cx="4141703" cy="2585323"/>
          </a:xfrm>
          <a:prstGeom prst="rect">
            <a:avLst/>
          </a:prstGeom>
        </p:spPr>
        <p:txBody>
          <a:bodyPr wrap="square">
            <a:spAutoFit/>
          </a:bodyPr>
          <a:lstStyle/>
          <a:p>
            <a:r>
              <a:rPr lang="en-US" b="1" dirty="0" smtClean="0"/>
              <a:t>INEQUALITY</a:t>
            </a:r>
          </a:p>
          <a:p>
            <a:endParaRPr lang="en-US" dirty="0" smtClean="0"/>
          </a:p>
          <a:p>
            <a:r>
              <a:rPr lang="en-US" dirty="0" smtClean="0"/>
              <a:t>For </a:t>
            </a:r>
            <a:r>
              <a:rPr lang="en-US" dirty="0"/>
              <a:t>example, </a:t>
            </a:r>
            <a:r>
              <a:rPr lang="en-US" dirty="0" smtClean="0"/>
              <a:t>in this distribution, São Paulo state has 79 spaces while </a:t>
            </a:r>
            <a:r>
              <a:rPr lang="en-US" dirty="0" err="1" smtClean="0"/>
              <a:t>Piauí</a:t>
            </a:r>
            <a:r>
              <a:rPr lang="en-US" dirty="0" smtClean="0"/>
              <a:t> and </a:t>
            </a:r>
            <a:r>
              <a:rPr lang="en-US" dirty="0" err="1" smtClean="0"/>
              <a:t>Maranhão</a:t>
            </a:r>
            <a:r>
              <a:rPr lang="en-US" dirty="0" smtClean="0"/>
              <a:t> states, in the Northeast, have only one, and the states of Acre, </a:t>
            </a:r>
            <a:r>
              <a:rPr lang="en-US" dirty="0" err="1" smtClean="0"/>
              <a:t>Rondônia</a:t>
            </a:r>
            <a:r>
              <a:rPr lang="en-US" dirty="0" smtClean="0"/>
              <a:t> and Tocantins, in the Northern region, have no science museums.</a:t>
            </a:r>
            <a:endParaRPr lang="en-US" dirty="0"/>
          </a:p>
        </p:txBody>
      </p:sp>
      <p:sp>
        <p:nvSpPr>
          <p:cNvPr id="19" name="Rectangle 18"/>
          <p:cNvSpPr/>
          <p:nvPr/>
        </p:nvSpPr>
        <p:spPr>
          <a:xfrm>
            <a:off x="3788574" y="3088510"/>
            <a:ext cx="597344" cy="523220"/>
          </a:xfrm>
          <a:prstGeom prst="rect">
            <a:avLst/>
          </a:prstGeom>
        </p:spPr>
        <p:txBody>
          <a:bodyPr wrap="none">
            <a:spAutoFit/>
          </a:bodyPr>
          <a:lstStyle/>
          <a:p>
            <a:r>
              <a:rPr lang="en-US" sz="1400" i="1" dirty="0" smtClean="0"/>
              <a:t>Acre</a:t>
            </a:r>
          </a:p>
          <a:p>
            <a:r>
              <a:rPr lang="en-US" sz="1400" i="1" dirty="0" smtClean="0"/>
              <a:t>0</a:t>
            </a:r>
            <a:endParaRPr lang="en-US" sz="1400" i="1" dirty="0"/>
          </a:p>
        </p:txBody>
      </p:sp>
      <p:sp>
        <p:nvSpPr>
          <p:cNvPr id="21" name="Rectangle 20"/>
          <p:cNvSpPr/>
          <p:nvPr/>
        </p:nvSpPr>
        <p:spPr>
          <a:xfrm>
            <a:off x="6797021" y="3248786"/>
            <a:ext cx="990079" cy="523220"/>
          </a:xfrm>
          <a:prstGeom prst="rect">
            <a:avLst/>
          </a:prstGeom>
        </p:spPr>
        <p:txBody>
          <a:bodyPr wrap="none">
            <a:spAutoFit/>
          </a:bodyPr>
          <a:lstStyle/>
          <a:p>
            <a:r>
              <a:rPr lang="en-US" sz="1400" i="1" dirty="0" smtClean="0"/>
              <a:t>Tocantins</a:t>
            </a:r>
          </a:p>
          <a:p>
            <a:r>
              <a:rPr lang="en-US" sz="1400" i="1" dirty="0" smtClean="0"/>
              <a:t>0</a:t>
            </a:r>
            <a:endParaRPr lang="en-US" sz="1400" i="1" dirty="0"/>
          </a:p>
        </p:txBody>
      </p:sp>
      <p:sp>
        <p:nvSpPr>
          <p:cNvPr id="22" name="Rectangle 21"/>
          <p:cNvSpPr/>
          <p:nvPr/>
        </p:nvSpPr>
        <p:spPr>
          <a:xfrm>
            <a:off x="7726197" y="2797065"/>
            <a:ext cx="637406" cy="523220"/>
          </a:xfrm>
          <a:prstGeom prst="rect">
            <a:avLst/>
          </a:prstGeom>
        </p:spPr>
        <p:txBody>
          <a:bodyPr wrap="none">
            <a:spAutoFit/>
          </a:bodyPr>
          <a:lstStyle/>
          <a:p>
            <a:r>
              <a:rPr lang="en-US" sz="1400" i="1" dirty="0" err="1" smtClean="0"/>
              <a:t>Piauí</a:t>
            </a:r>
            <a:endParaRPr lang="en-US" sz="1400" i="1" dirty="0" smtClean="0"/>
          </a:p>
          <a:p>
            <a:r>
              <a:rPr lang="en-US" sz="1400" i="1" dirty="0" smtClean="0"/>
              <a:t>1</a:t>
            </a:r>
            <a:endParaRPr lang="en-US" sz="1400" i="1" dirty="0"/>
          </a:p>
        </p:txBody>
      </p:sp>
      <p:sp>
        <p:nvSpPr>
          <p:cNvPr id="23" name="Rectangle 22"/>
          <p:cNvSpPr/>
          <p:nvPr/>
        </p:nvSpPr>
        <p:spPr>
          <a:xfrm>
            <a:off x="7385411" y="2465798"/>
            <a:ext cx="1955869" cy="523220"/>
          </a:xfrm>
          <a:prstGeom prst="rect">
            <a:avLst/>
          </a:prstGeom>
        </p:spPr>
        <p:txBody>
          <a:bodyPr wrap="square">
            <a:spAutoFit/>
          </a:bodyPr>
          <a:lstStyle/>
          <a:p>
            <a:r>
              <a:rPr lang="en-US" sz="1400" i="1" dirty="0" err="1" smtClean="0"/>
              <a:t>Maranhão</a:t>
            </a:r>
            <a:endParaRPr lang="en-US" sz="1400" i="1" dirty="0" smtClean="0"/>
          </a:p>
          <a:p>
            <a:r>
              <a:rPr lang="en-US" sz="1400" i="1" dirty="0" smtClean="0"/>
              <a:t>1</a:t>
            </a:r>
            <a:endParaRPr lang="en-US" sz="1400" i="1" dirty="0"/>
          </a:p>
        </p:txBody>
      </p:sp>
    </p:spTree>
    <p:extLst>
      <p:ext uri="{BB962C8B-B14F-4D97-AF65-F5344CB8AC3E}">
        <p14:creationId xmlns:p14="http://schemas.microsoft.com/office/powerpoint/2010/main" val="1544572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27</a:t>
            </a:fld>
            <a:endParaRPr lang="pt-BR" dirty="0"/>
          </a:p>
        </p:txBody>
      </p:sp>
      <p:pic>
        <p:nvPicPr>
          <p:cNvPr id="9" name="Picture 8" descr="Map_of_Brazil_States.png"/>
          <p:cNvPicPr>
            <a:picLocks noChangeAspect="1"/>
          </p:cNvPicPr>
          <p:nvPr/>
        </p:nvPicPr>
        <p:blipFill>
          <a:blip r:embed="rId2"/>
          <a:stretch>
            <a:fillRect/>
          </a:stretch>
        </p:blipFill>
        <p:spPr>
          <a:xfrm>
            <a:off x="3415332" y="1326597"/>
            <a:ext cx="5519074" cy="5519074"/>
          </a:xfrm>
          <a:prstGeom prst="rect">
            <a:avLst/>
          </a:prstGeom>
        </p:spPr>
      </p:pic>
      <p:sp>
        <p:nvSpPr>
          <p:cNvPr id="8" name="Title 7"/>
          <p:cNvSpPr>
            <a:spLocks noGrp="1"/>
          </p:cNvSpPr>
          <p:nvPr>
            <p:ph type="title"/>
          </p:nvPr>
        </p:nvSpPr>
        <p:spPr/>
        <p:txBody>
          <a:bodyPr/>
          <a:lstStyle/>
          <a:p>
            <a:r>
              <a:rPr lang="en-US" dirty="0" smtClean="0"/>
              <a:t>SCIENCE MUSEUMS AND CENTERS</a:t>
            </a:r>
            <a:endParaRPr lang="en-US" dirty="0"/>
          </a:p>
        </p:txBody>
      </p:sp>
      <p:sp>
        <p:nvSpPr>
          <p:cNvPr id="10" name="Rectangle 9"/>
          <p:cNvSpPr/>
          <p:nvPr/>
        </p:nvSpPr>
        <p:spPr>
          <a:xfrm>
            <a:off x="3896180" y="6201482"/>
            <a:ext cx="4672949" cy="261610"/>
          </a:xfrm>
          <a:prstGeom prst="rect">
            <a:avLst/>
          </a:prstGeom>
        </p:spPr>
        <p:txBody>
          <a:bodyPr wrap="square">
            <a:spAutoFit/>
          </a:bodyPr>
          <a:lstStyle/>
          <a:p>
            <a:r>
              <a:rPr lang="en-US" sz="1100" b="1" dirty="0" smtClean="0"/>
              <a:t>Source</a:t>
            </a:r>
            <a:r>
              <a:rPr lang="en-US" sz="1100" dirty="0" smtClean="0"/>
              <a:t> Public Perception of Science, Technology and Innovation (2015)</a:t>
            </a:r>
            <a:endParaRPr lang="en-US" sz="1100" dirty="0"/>
          </a:p>
        </p:txBody>
      </p:sp>
      <p:sp>
        <p:nvSpPr>
          <p:cNvPr id="11" name="Rectangle 10"/>
          <p:cNvSpPr/>
          <p:nvPr/>
        </p:nvSpPr>
        <p:spPr>
          <a:xfrm>
            <a:off x="283579" y="1036984"/>
            <a:ext cx="8396514" cy="1754327"/>
          </a:xfrm>
          <a:prstGeom prst="rect">
            <a:avLst/>
          </a:prstGeom>
        </p:spPr>
        <p:txBody>
          <a:bodyPr wrap="square">
            <a:spAutoFit/>
          </a:bodyPr>
          <a:lstStyle/>
          <a:p>
            <a:r>
              <a:rPr lang="en-US" b="1" dirty="0" smtClean="0"/>
              <a:t>DEMAND</a:t>
            </a:r>
          </a:p>
          <a:p>
            <a:endParaRPr lang="en-US" dirty="0" smtClean="0"/>
          </a:p>
          <a:p>
            <a:r>
              <a:rPr lang="en-US" dirty="0" smtClean="0"/>
              <a:t>The inequality in the offer of science museums and centers does not reflect an inequality in demand for more access to science and technology. The highest expansion in audience happened in the North region, followed by the Midwest, South, Northeast, and finally, in the Southeast.  </a:t>
            </a:r>
            <a:endParaRPr lang="en-US" dirty="0"/>
          </a:p>
        </p:txBody>
      </p:sp>
      <p:sp>
        <p:nvSpPr>
          <p:cNvPr id="12" name="Rectangle 11"/>
          <p:cNvSpPr/>
          <p:nvPr/>
        </p:nvSpPr>
        <p:spPr>
          <a:xfrm>
            <a:off x="331220" y="3404611"/>
            <a:ext cx="1183074" cy="307777"/>
          </a:xfrm>
          <a:prstGeom prst="rect">
            <a:avLst/>
          </a:prstGeom>
        </p:spPr>
        <p:txBody>
          <a:bodyPr wrap="none">
            <a:spAutoFit/>
          </a:bodyPr>
          <a:lstStyle/>
          <a:p>
            <a:r>
              <a:rPr lang="en-US" sz="1400" b="1" dirty="0" smtClean="0"/>
              <a:t>2010 – 2015</a:t>
            </a:r>
            <a:endParaRPr lang="en-US" sz="1400" b="1" dirty="0"/>
          </a:p>
        </p:txBody>
      </p:sp>
      <p:sp>
        <p:nvSpPr>
          <p:cNvPr id="13" name="Rectangle 12"/>
          <p:cNvSpPr/>
          <p:nvPr/>
        </p:nvSpPr>
        <p:spPr>
          <a:xfrm>
            <a:off x="337909" y="3709494"/>
            <a:ext cx="4572000" cy="1169551"/>
          </a:xfrm>
          <a:prstGeom prst="rect">
            <a:avLst/>
          </a:prstGeom>
        </p:spPr>
        <p:txBody>
          <a:bodyPr>
            <a:spAutoFit/>
          </a:bodyPr>
          <a:lstStyle/>
          <a:p>
            <a:r>
              <a:rPr lang="en-US" sz="1400" dirty="0" smtClean="0"/>
              <a:t>North – 10.9% (from 4%  to 14.9%)</a:t>
            </a:r>
          </a:p>
          <a:p>
            <a:r>
              <a:rPr lang="en-US" sz="1400" dirty="0" smtClean="0"/>
              <a:t>Midwest – 9% (from 8.7% to 17.7%)</a:t>
            </a:r>
          </a:p>
          <a:p>
            <a:r>
              <a:rPr lang="en-US" sz="1400" dirty="0" smtClean="0"/>
              <a:t>South – 6.8% (from 7.8% to 14.6%)</a:t>
            </a:r>
          </a:p>
          <a:p>
            <a:r>
              <a:rPr lang="en-US" sz="1400" dirty="0" smtClean="0"/>
              <a:t>Northeast – 4% (from 5.8% to 9.8%)</a:t>
            </a:r>
          </a:p>
          <a:p>
            <a:r>
              <a:rPr lang="en-US" sz="1400" dirty="0" smtClean="0"/>
              <a:t>Southeast – 1.6% (from 10.2% to 11.8%)</a:t>
            </a:r>
            <a:endParaRPr lang="en-US" sz="1400" dirty="0"/>
          </a:p>
        </p:txBody>
      </p:sp>
    </p:spTree>
    <p:extLst>
      <p:ext uri="{BB962C8B-B14F-4D97-AF65-F5344CB8AC3E}">
        <p14:creationId xmlns:p14="http://schemas.microsoft.com/office/powerpoint/2010/main" val="15445727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28</a:t>
            </a:fld>
            <a:endParaRPr lang="pt-BR" dirty="0"/>
          </a:p>
        </p:txBody>
      </p:sp>
      <p:pic>
        <p:nvPicPr>
          <p:cNvPr id="9" name="Picture 8" descr="Map_of_Brazil_States.png"/>
          <p:cNvPicPr>
            <a:picLocks noChangeAspect="1"/>
          </p:cNvPicPr>
          <p:nvPr/>
        </p:nvPicPr>
        <p:blipFill>
          <a:blip r:embed="rId2"/>
          <a:stretch>
            <a:fillRect/>
          </a:stretch>
        </p:blipFill>
        <p:spPr>
          <a:xfrm>
            <a:off x="3415332" y="1326597"/>
            <a:ext cx="5519074" cy="5519074"/>
          </a:xfrm>
          <a:prstGeom prst="rect">
            <a:avLst/>
          </a:prstGeom>
        </p:spPr>
      </p:pic>
      <p:sp>
        <p:nvSpPr>
          <p:cNvPr id="8" name="Title 7"/>
          <p:cNvSpPr>
            <a:spLocks noGrp="1"/>
          </p:cNvSpPr>
          <p:nvPr>
            <p:ph type="title"/>
          </p:nvPr>
        </p:nvSpPr>
        <p:spPr/>
        <p:txBody>
          <a:bodyPr/>
          <a:lstStyle/>
          <a:p>
            <a:r>
              <a:rPr lang="en-US" dirty="0" smtClean="0"/>
              <a:t>SCIENCE MUSEUMS AND CENTERS</a:t>
            </a:r>
            <a:endParaRPr lang="en-US" dirty="0"/>
          </a:p>
        </p:txBody>
      </p:sp>
      <p:sp>
        <p:nvSpPr>
          <p:cNvPr id="10" name="Rectangle 9"/>
          <p:cNvSpPr/>
          <p:nvPr/>
        </p:nvSpPr>
        <p:spPr>
          <a:xfrm>
            <a:off x="3896180" y="6201482"/>
            <a:ext cx="4672949" cy="261610"/>
          </a:xfrm>
          <a:prstGeom prst="rect">
            <a:avLst/>
          </a:prstGeom>
        </p:spPr>
        <p:txBody>
          <a:bodyPr wrap="square">
            <a:spAutoFit/>
          </a:bodyPr>
          <a:lstStyle/>
          <a:p>
            <a:r>
              <a:rPr lang="en-US" sz="1100" b="1" dirty="0" smtClean="0"/>
              <a:t>Source</a:t>
            </a:r>
            <a:r>
              <a:rPr lang="en-US" sz="1100" dirty="0" smtClean="0"/>
              <a:t> Public Perception of Science, Technology and Innovation (2015)</a:t>
            </a:r>
            <a:endParaRPr lang="en-US" sz="1100" dirty="0"/>
          </a:p>
        </p:txBody>
      </p:sp>
      <p:sp>
        <p:nvSpPr>
          <p:cNvPr id="12" name="Rectangle 11"/>
          <p:cNvSpPr/>
          <p:nvPr/>
        </p:nvSpPr>
        <p:spPr>
          <a:xfrm>
            <a:off x="295564" y="1621052"/>
            <a:ext cx="8219785" cy="3262432"/>
          </a:xfrm>
          <a:prstGeom prst="rect">
            <a:avLst/>
          </a:prstGeom>
        </p:spPr>
        <p:txBody>
          <a:bodyPr wrap="square">
            <a:spAutoFit/>
          </a:bodyPr>
          <a:lstStyle/>
          <a:p>
            <a:r>
              <a:rPr lang="en-US" dirty="0" smtClean="0"/>
              <a:t>Brazilians have interest in science (61% said to be interested or very interested), but go less frequently to museums and science centers (12% visited one in Brazil in 2015) and seldom look for information about this subject (49% hardly ever look for scientific information against 21% who get well informed).</a:t>
            </a:r>
          </a:p>
          <a:p>
            <a:endParaRPr lang="en-US" dirty="0" smtClean="0"/>
          </a:p>
          <a:p>
            <a:r>
              <a:rPr lang="en-US" sz="1400" b="1" dirty="0" smtClean="0"/>
              <a:t>REASONS</a:t>
            </a:r>
          </a:p>
          <a:p>
            <a:endParaRPr lang="en-US" sz="1400" b="1" dirty="0" smtClean="0"/>
          </a:p>
          <a:p>
            <a:r>
              <a:rPr lang="en-US" sz="1400" dirty="0" smtClean="0"/>
              <a:t>Among the surveyed,</a:t>
            </a:r>
          </a:p>
          <a:p>
            <a:r>
              <a:rPr lang="en-US" sz="1400" dirty="0" smtClean="0"/>
              <a:t>32.2% said they didn’t have time to go to science communication facilities </a:t>
            </a:r>
          </a:p>
          <a:p>
            <a:r>
              <a:rPr lang="en-US" sz="1400" dirty="0" smtClean="0"/>
              <a:t>31.1% said there are no such facilities in the region where they live </a:t>
            </a:r>
          </a:p>
          <a:p>
            <a:r>
              <a:rPr lang="en-US" sz="1400" dirty="0" smtClean="0"/>
              <a:t>14.2% were not interested, 8.7% think these centers are too far from them </a:t>
            </a:r>
          </a:p>
          <a:p>
            <a:r>
              <a:rPr lang="en-US" sz="1400" dirty="0" smtClean="0"/>
              <a:t>7.7% didn’t know where such spaces were and 6.1% presented other arguments</a:t>
            </a:r>
            <a:endParaRPr lang="en-US" sz="1400" dirty="0"/>
          </a:p>
        </p:txBody>
      </p:sp>
      <p:sp>
        <p:nvSpPr>
          <p:cNvPr id="11" name="TextBox 10"/>
          <p:cNvSpPr txBox="1"/>
          <p:nvPr/>
        </p:nvSpPr>
        <p:spPr>
          <a:xfrm>
            <a:off x="295907" y="1035635"/>
            <a:ext cx="3257783" cy="369332"/>
          </a:xfrm>
          <a:prstGeom prst="rect">
            <a:avLst/>
          </a:prstGeom>
          <a:noFill/>
        </p:spPr>
        <p:txBody>
          <a:bodyPr wrap="square" rtlCol="0">
            <a:spAutoFit/>
          </a:bodyPr>
          <a:lstStyle/>
          <a:p>
            <a:r>
              <a:rPr lang="en-US" b="1" dirty="0" smtClean="0"/>
              <a:t>PUBLIC PERCEPTION</a:t>
            </a:r>
            <a:endParaRPr lang="en-US" b="1" dirty="0"/>
          </a:p>
        </p:txBody>
      </p:sp>
    </p:spTree>
    <p:extLst>
      <p:ext uri="{BB962C8B-B14F-4D97-AF65-F5344CB8AC3E}">
        <p14:creationId xmlns:p14="http://schemas.microsoft.com/office/powerpoint/2010/main" val="1544572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29</a:t>
            </a:fld>
            <a:endParaRPr lang="pt-BR" dirty="0"/>
          </a:p>
        </p:txBody>
      </p:sp>
      <p:pic>
        <p:nvPicPr>
          <p:cNvPr id="9" name="Picture 8" descr="Map_of_Brazil_States.png"/>
          <p:cNvPicPr>
            <a:picLocks noChangeAspect="1"/>
          </p:cNvPicPr>
          <p:nvPr/>
        </p:nvPicPr>
        <p:blipFill>
          <a:blip r:embed="rId2"/>
          <a:stretch>
            <a:fillRect/>
          </a:stretch>
        </p:blipFill>
        <p:spPr>
          <a:xfrm>
            <a:off x="3415332" y="1326597"/>
            <a:ext cx="5519074" cy="5519074"/>
          </a:xfrm>
          <a:prstGeom prst="rect">
            <a:avLst/>
          </a:prstGeom>
        </p:spPr>
      </p:pic>
      <p:sp>
        <p:nvSpPr>
          <p:cNvPr id="8" name="Title 7"/>
          <p:cNvSpPr>
            <a:spLocks noGrp="1"/>
          </p:cNvSpPr>
          <p:nvPr>
            <p:ph type="title"/>
          </p:nvPr>
        </p:nvSpPr>
        <p:spPr/>
        <p:txBody>
          <a:bodyPr/>
          <a:lstStyle/>
          <a:p>
            <a:r>
              <a:rPr lang="en-US" dirty="0" smtClean="0"/>
              <a:t>CHALLENGES</a:t>
            </a:r>
            <a:endParaRPr lang="en-US" dirty="0"/>
          </a:p>
        </p:txBody>
      </p:sp>
      <p:sp>
        <p:nvSpPr>
          <p:cNvPr id="12" name="Rectangle 11"/>
          <p:cNvSpPr/>
          <p:nvPr/>
        </p:nvSpPr>
        <p:spPr>
          <a:xfrm>
            <a:off x="4068834" y="6212741"/>
            <a:ext cx="5735999" cy="261610"/>
          </a:xfrm>
          <a:prstGeom prst="rect">
            <a:avLst/>
          </a:prstGeom>
        </p:spPr>
        <p:txBody>
          <a:bodyPr wrap="square">
            <a:spAutoFit/>
          </a:bodyPr>
          <a:lstStyle/>
          <a:p>
            <a:r>
              <a:rPr lang="en-US" sz="1100" b="1" dirty="0" smtClean="0"/>
              <a:t>Source</a:t>
            </a:r>
            <a:r>
              <a:rPr lang="en-US" sz="1100" dirty="0" smtClean="0"/>
              <a:t> The Guide of Museums and Science Centers of Brazil (2015)</a:t>
            </a:r>
            <a:endParaRPr lang="en-US" sz="1100" dirty="0"/>
          </a:p>
        </p:txBody>
      </p:sp>
      <p:sp>
        <p:nvSpPr>
          <p:cNvPr id="16" name="Rectangle 15"/>
          <p:cNvSpPr/>
          <p:nvPr/>
        </p:nvSpPr>
        <p:spPr>
          <a:xfrm>
            <a:off x="308240" y="988015"/>
            <a:ext cx="8618449" cy="1200329"/>
          </a:xfrm>
          <a:prstGeom prst="rect">
            <a:avLst/>
          </a:prstGeom>
        </p:spPr>
        <p:txBody>
          <a:bodyPr wrap="square">
            <a:spAutoFit/>
          </a:bodyPr>
          <a:lstStyle/>
          <a:p>
            <a:endParaRPr lang="en-US" dirty="0" smtClean="0"/>
          </a:p>
          <a:p>
            <a:r>
              <a:rPr lang="en-US" dirty="0" smtClean="0"/>
              <a:t>Despite the fact that the number of museums and science centers have increased, the inequality in the offer of spaces reproduces Brazilian socioeconomic inequalities, including access to science and education.</a:t>
            </a:r>
          </a:p>
        </p:txBody>
      </p:sp>
      <p:sp>
        <p:nvSpPr>
          <p:cNvPr id="10" name="Rectangle 9"/>
          <p:cNvSpPr/>
          <p:nvPr/>
        </p:nvSpPr>
        <p:spPr>
          <a:xfrm>
            <a:off x="272024" y="2403063"/>
            <a:ext cx="8699500" cy="646331"/>
          </a:xfrm>
          <a:prstGeom prst="rect">
            <a:avLst/>
          </a:prstGeom>
        </p:spPr>
        <p:txBody>
          <a:bodyPr wrap="square">
            <a:spAutoFit/>
          </a:bodyPr>
          <a:lstStyle/>
          <a:p>
            <a:r>
              <a:rPr lang="en-US" dirty="0" smtClean="0"/>
              <a:t>Despite the interest in science notified, there is a lack of the social engagement in science communication spaces, as science museums and centers.</a:t>
            </a:r>
            <a:endParaRPr lang="en-US" dirty="0"/>
          </a:p>
        </p:txBody>
      </p:sp>
    </p:spTree>
    <p:extLst>
      <p:ext uri="{BB962C8B-B14F-4D97-AF65-F5344CB8AC3E}">
        <p14:creationId xmlns:p14="http://schemas.microsoft.com/office/powerpoint/2010/main" val="1544572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l="11153" t="20415" r="34812" b="33850"/>
          <a:stretch/>
        </p:blipFill>
        <p:spPr>
          <a:xfrm>
            <a:off x="0" y="419556"/>
            <a:ext cx="9144000" cy="5618387"/>
          </a:xfrm>
          <a:prstGeom prst="rect">
            <a:avLst/>
          </a:prstGeom>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3</a:t>
            </a:fld>
            <a:endParaRPr lang="pt-BR" dirty="0"/>
          </a:p>
        </p:txBody>
      </p:sp>
      <p:sp>
        <p:nvSpPr>
          <p:cNvPr id="6" name="Espaço Reservado para Conteúdo 5"/>
          <p:cNvSpPr>
            <a:spLocks noGrp="1"/>
          </p:cNvSpPr>
          <p:nvPr>
            <p:ph idx="1"/>
          </p:nvPr>
        </p:nvSpPr>
        <p:spPr>
          <a:xfrm>
            <a:off x="266500" y="834248"/>
            <a:ext cx="7720262" cy="3575266"/>
          </a:xfrm>
        </p:spPr>
        <p:txBody>
          <a:bodyPr>
            <a:normAutofit/>
          </a:bodyPr>
          <a:lstStyle/>
          <a:p>
            <a:pPr>
              <a:spcBef>
                <a:spcPts val="0"/>
              </a:spcBef>
            </a:pPr>
            <a:r>
              <a:rPr lang="en-US" sz="2200" dirty="0">
                <a:solidFill>
                  <a:schemeClr val="bg1"/>
                </a:solidFill>
              </a:rPr>
              <a:t>The Museum of Tomorrow engages its visitors in a journey that explores the time of great changes in which we live and the many possible paths opening up for the next</a:t>
            </a:r>
            <a:r>
              <a:rPr lang="en-US" sz="2200" dirty="0" smtClean="0">
                <a:solidFill>
                  <a:schemeClr val="bg1"/>
                </a:solidFill>
              </a:rPr>
              <a:t> fifty years. A journey through tomorrows that </a:t>
            </a:r>
            <a:r>
              <a:rPr lang="en-US" sz="2200" dirty="0">
                <a:solidFill>
                  <a:schemeClr val="bg1"/>
                </a:solidFill>
              </a:rPr>
              <a:t>may result from the choices we make each day, as individuals, as a society, as Humans.</a:t>
            </a:r>
            <a:endParaRPr lang="pt-BR" sz="2200" dirty="0" smtClean="0">
              <a:solidFill>
                <a:schemeClr val="tx1"/>
              </a:solidFill>
            </a:endParaRPr>
          </a:p>
          <a:p>
            <a:endParaRPr lang="pt-BR" dirty="0">
              <a:solidFill>
                <a:schemeClr val="tx1"/>
              </a:solidFill>
            </a:endParaRPr>
          </a:p>
          <a:p>
            <a:endParaRPr lang="pt-BR" dirty="0"/>
          </a:p>
        </p:txBody>
      </p:sp>
    </p:spTree>
    <p:extLst>
      <p:ext uri="{BB962C8B-B14F-4D97-AF65-F5344CB8AC3E}">
        <p14:creationId xmlns:p14="http://schemas.microsoft.com/office/powerpoint/2010/main" val="582821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30</a:t>
            </a:fld>
            <a:endParaRPr lang="pt-BR" dirty="0"/>
          </a:p>
        </p:txBody>
      </p:sp>
      <p:pic>
        <p:nvPicPr>
          <p:cNvPr id="9" name="Picture 8" descr="Map_of_Brazil_States.png"/>
          <p:cNvPicPr>
            <a:picLocks noChangeAspect="1"/>
          </p:cNvPicPr>
          <p:nvPr/>
        </p:nvPicPr>
        <p:blipFill>
          <a:blip r:embed="rId2"/>
          <a:stretch>
            <a:fillRect/>
          </a:stretch>
        </p:blipFill>
        <p:spPr>
          <a:xfrm>
            <a:off x="3415332" y="1326597"/>
            <a:ext cx="5519074" cy="5519074"/>
          </a:xfrm>
          <a:prstGeom prst="rect">
            <a:avLst/>
          </a:prstGeom>
        </p:spPr>
      </p:pic>
      <p:sp>
        <p:nvSpPr>
          <p:cNvPr id="8" name="Title 7"/>
          <p:cNvSpPr>
            <a:spLocks noGrp="1"/>
          </p:cNvSpPr>
          <p:nvPr>
            <p:ph type="title"/>
          </p:nvPr>
        </p:nvSpPr>
        <p:spPr/>
        <p:txBody>
          <a:bodyPr/>
          <a:lstStyle/>
          <a:p>
            <a:r>
              <a:rPr lang="en-US" dirty="0" smtClean="0"/>
              <a:t>SOLUTIONS</a:t>
            </a:r>
            <a:endParaRPr lang="en-US" dirty="0"/>
          </a:p>
        </p:txBody>
      </p:sp>
      <p:sp>
        <p:nvSpPr>
          <p:cNvPr id="10" name="Rectangle 9"/>
          <p:cNvSpPr/>
          <p:nvPr/>
        </p:nvSpPr>
        <p:spPr>
          <a:xfrm>
            <a:off x="3896180" y="6201482"/>
            <a:ext cx="4672949" cy="261610"/>
          </a:xfrm>
          <a:prstGeom prst="rect">
            <a:avLst/>
          </a:prstGeom>
        </p:spPr>
        <p:txBody>
          <a:bodyPr wrap="square">
            <a:spAutoFit/>
          </a:bodyPr>
          <a:lstStyle/>
          <a:p>
            <a:r>
              <a:rPr lang="en-US" sz="1100" b="1" dirty="0" smtClean="0"/>
              <a:t>Source</a:t>
            </a:r>
            <a:r>
              <a:rPr lang="en-US" sz="1100" dirty="0" smtClean="0"/>
              <a:t> Public Perception of Science, Technology and Innovation (2015)</a:t>
            </a:r>
            <a:endParaRPr lang="en-US" sz="1100" dirty="0"/>
          </a:p>
        </p:txBody>
      </p:sp>
      <p:sp>
        <p:nvSpPr>
          <p:cNvPr id="11" name="Rectangle 10"/>
          <p:cNvSpPr/>
          <p:nvPr/>
        </p:nvSpPr>
        <p:spPr>
          <a:xfrm>
            <a:off x="300920" y="1222726"/>
            <a:ext cx="8465482" cy="2862323"/>
          </a:xfrm>
          <a:prstGeom prst="rect">
            <a:avLst/>
          </a:prstGeom>
        </p:spPr>
        <p:txBody>
          <a:bodyPr wrap="square">
            <a:spAutoFit/>
          </a:bodyPr>
          <a:lstStyle/>
          <a:p>
            <a:r>
              <a:rPr lang="en-US" dirty="0" smtClean="0"/>
              <a:t>Considering such scenario, it is necessary to allocate more public resources to such spaces, create new lines of financial aid and mechanisms to support the participation of the private sector to increase the number of science museums and center in Brazil, reducing inequality in the offer of such spaces and, at the same time, following the increase of audiences in different regions.</a:t>
            </a:r>
          </a:p>
          <a:p>
            <a:endParaRPr lang="en-US" dirty="0" smtClean="0"/>
          </a:p>
          <a:p>
            <a:r>
              <a:rPr lang="en-US" dirty="0" smtClean="0"/>
              <a:t>It is also important to expand the Brazilian science communication network by articulating science centers and museums and with other actors engaged in the popularization of science, such as schools, non-governmental organizations, companies and media.</a:t>
            </a:r>
            <a:endParaRPr lang="en-US" dirty="0"/>
          </a:p>
        </p:txBody>
      </p:sp>
    </p:spTree>
    <p:extLst>
      <p:ext uri="{BB962C8B-B14F-4D97-AF65-F5344CB8AC3E}">
        <p14:creationId xmlns:p14="http://schemas.microsoft.com/office/powerpoint/2010/main" val="1544572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rot="21598068">
            <a:off x="2274612" y="1155155"/>
            <a:ext cx="4554752" cy="4554752"/>
          </a:xfrm>
          <a:prstGeom prst="ellipse">
            <a:avLst/>
          </a:prstGeom>
          <a:solidFill>
            <a:srgbClr val="01ACCC"/>
          </a:solidFill>
          <a:ln w="12700">
            <a:miter lim="400000"/>
          </a:ln>
        </p:spPr>
        <p:txBody>
          <a:bodyPr lIns="19050" tIns="19050" rIns="19050" bIns="19050" anchor="ctr"/>
          <a:lstStyle/>
          <a:p>
            <a:pPr>
              <a:defRPr sz="3200">
                <a:solidFill>
                  <a:srgbClr val="FFFFFF"/>
                </a:solidFill>
                <a:latin typeface="+mn-lt"/>
                <a:ea typeface="+mn-ea"/>
                <a:cs typeface="+mn-cs"/>
                <a:sym typeface="Helvetica Light"/>
              </a:defRPr>
            </a:pPr>
            <a:endParaRPr sz="1200"/>
          </a:p>
        </p:txBody>
      </p:sp>
      <p:sp>
        <p:nvSpPr>
          <p:cNvPr id="150" name="Shape 150"/>
          <p:cNvSpPr/>
          <p:nvPr/>
        </p:nvSpPr>
        <p:spPr>
          <a:xfrm>
            <a:off x="285847" y="2989448"/>
            <a:ext cx="9528950" cy="1023357"/>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square" lIns="19050" tIns="19050" rIns="19050" bIns="19050" anchor="ctr">
            <a:spAutoFit/>
          </a:bodyPr>
          <a:lstStyle/>
          <a:p>
            <a:pPr>
              <a:lnSpc>
                <a:spcPct val="80000"/>
              </a:lnSpc>
              <a:tabLst>
                <a:tab pos="4914900" algn="l"/>
              </a:tabLst>
              <a:defRPr sz="20000">
                <a:latin typeface="Campton Black"/>
                <a:ea typeface="Campton Black"/>
                <a:cs typeface="Campton Black"/>
                <a:sym typeface="Campton Black"/>
              </a:defRPr>
            </a:pPr>
            <a:r>
              <a:rPr lang="pt-BR" sz="8000" dirty="0" smtClean="0"/>
              <a:t>NEW HORIZONS</a:t>
            </a:r>
          </a:p>
        </p:txBody>
      </p:sp>
      <p:sp>
        <p:nvSpPr>
          <p:cNvPr id="151" name="Shape 151"/>
          <p:cNvSpPr/>
          <p:nvPr/>
        </p:nvSpPr>
        <p:spPr>
          <a:xfrm>
            <a:off x="289667" y="1691520"/>
            <a:ext cx="6540977" cy="298235"/>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square" lIns="19050" tIns="19050" rIns="19050" bIns="19050" anchor="ctr">
            <a:spAutoFit/>
          </a:bodyPr>
          <a:lstStyle>
            <a:lvl1pPr algn="l">
              <a:defRPr sz="4500">
                <a:latin typeface="Campton Light"/>
                <a:ea typeface="Campton Light"/>
                <a:cs typeface="Campton Light"/>
                <a:sym typeface="Campton Light"/>
              </a:defRPr>
            </a:lvl1pPr>
          </a:lstStyle>
          <a:p>
            <a:r>
              <a:rPr lang="pt-BR" sz="1688" dirty="0" smtClean="0"/>
              <a:t>PROJECT |</a:t>
            </a:r>
            <a:endParaRPr sz="1688" dirty="0"/>
          </a:p>
        </p:txBody>
      </p:sp>
    </p:spTree>
    <p:extLst>
      <p:ext uri="{BB962C8B-B14F-4D97-AF65-F5344CB8AC3E}">
        <p14:creationId xmlns:p14="http://schemas.microsoft.com/office/powerpoint/2010/main" val="1076917500"/>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48500"/>
            <a:ext cx="9144000" cy="5692527"/>
          </a:xfrm>
        </p:spPr>
      </p:pic>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32</a:t>
            </a:fld>
            <a:endParaRPr lang="pt-BR" dirty="0"/>
          </a:p>
        </p:txBody>
      </p:sp>
      <p:sp>
        <p:nvSpPr>
          <p:cNvPr id="5" name="Espaço Reservado para Texto 4"/>
          <p:cNvSpPr>
            <a:spLocks noGrp="1"/>
          </p:cNvSpPr>
          <p:nvPr>
            <p:ph type="body" sz="quarter" idx="13"/>
          </p:nvPr>
        </p:nvSpPr>
        <p:spPr/>
        <p:txBody>
          <a:bodyPr/>
          <a:lstStyle/>
          <a:p>
            <a:endParaRPr lang="pt-BR"/>
          </a:p>
        </p:txBody>
      </p:sp>
    </p:spTree>
    <p:extLst>
      <p:ext uri="{BB962C8B-B14F-4D97-AF65-F5344CB8AC3E}">
        <p14:creationId xmlns:p14="http://schemas.microsoft.com/office/powerpoint/2010/main" val="42327059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33</a:t>
            </a:fld>
            <a:endParaRPr lang="pt-BR" dirty="0"/>
          </a:p>
        </p:txBody>
      </p:sp>
      <p:sp>
        <p:nvSpPr>
          <p:cNvPr id="6" name="Espaço Reservado para Conteúdo 5"/>
          <p:cNvSpPr>
            <a:spLocks noGrp="1"/>
          </p:cNvSpPr>
          <p:nvPr>
            <p:ph idx="1"/>
          </p:nvPr>
        </p:nvSpPr>
        <p:spPr>
          <a:xfrm>
            <a:off x="202355" y="1521784"/>
            <a:ext cx="8610800" cy="3364297"/>
          </a:xfrm>
        </p:spPr>
        <p:txBody>
          <a:bodyPr>
            <a:normAutofit/>
          </a:bodyPr>
          <a:lstStyle/>
          <a:p>
            <a:endParaRPr lang="pt-BR" dirty="0">
              <a:solidFill>
                <a:schemeClr val="tx1"/>
              </a:solidFill>
            </a:endParaRPr>
          </a:p>
          <a:p>
            <a:endParaRPr lang="pt-BR" dirty="0"/>
          </a:p>
        </p:txBody>
      </p:sp>
      <p:sp>
        <p:nvSpPr>
          <p:cNvPr id="7" name="Título 2"/>
          <p:cNvSpPr>
            <a:spLocks noGrp="1"/>
          </p:cNvSpPr>
          <p:nvPr>
            <p:ph type="title"/>
          </p:nvPr>
        </p:nvSpPr>
        <p:spPr>
          <a:xfrm>
            <a:off x="253800" y="451180"/>
            <a:ext cx="8507910" cy="673768"/>
          </a:xfrm>
        </p:spPr>
        <p:txBody>
          <a:bodyPr>
            <a:normAutofit/>
          </a:bodyPr>
          <a:lstStyle/>
          <a:p>
            <a:pPr>
              <a:spcBef>
                <a:spcPts val="0"/>
              </a:spcBef>
            </a:pPr>
            <a:r>
              <a:rPr lang="pt-BR" dirty="0" smtClean="0">
                <a:solidFill>
                  <a:schemeClr val="tx1"/>
                </a:solidFill>
              </a:rPr>
              <a:t>PROJECT</a:t>
            </a:r>
            <a:endParaRPr lang="pt-BR" dirty="0">
              <a:solidFill>
                <a:schemeClr val="tx1"/>
              </a:solidFill>
            </a:endParaRPr>
          </a:p>
        </p:txBody>
      </p:sp>
      <p:sp>
        <p:nvSpPr>
          <p:cNvPr id="8" name="Rectangle 7"/>
          <p:cNvSpPr/>
          <p:nvPr/>
        </p:nvSpPr>
        <p:spPr>
          <a:xfrm>
            <a:off x="263928" y="1371942"/>
            <a:ext cx="8132581" cy="2585323"/>
          </a:xfrm>
          <a:prstGeom prst="rect">
            <a:avLst/>
          </a:prstGeom>
        </p:spPr>
        <p:txBody>
          <a:bodyPr wrap="square">
            <a:spAutoFit/>
          </a:bodyPr>
          <a:lstStyle/>
          <a:p>
            <a:r>
              <a:rPr lang="en-US" dirty="0" smtClean="0"/>
              <a:t>The Museum of Tomorrow will create an online exhibition on Google Arts &amp; Culture inspired by Cosmology and Space Research news in collaboration with students and teachers from public schools in Port Region of Rio de Janeiro, who will draw and write the scientific content their own way, supported by researchers and consultants.</a:t>
            </a:r>
          </a:p>
          <a:p>
            <a:endParaRPr lang="pt-BR" dirty="0" smtClean="0"/>
          </a:p>
          <a:p>
            <a:r>
              <a:rPr lang="en-US" dirty="0" smtClean="0"/>
              <a:t>As requested by the participating schools, students and teachers of different subjects, grades and ages will work together to increase </a:t>
            </a:r>
            <a:r>
              <a:rPr lang="en-US" dirty="0" err="1" smtClean="0"/>
              <a:t>interdisciplinarity</a:t>
            </a:r>
            <a:r>
              <a:rPr lang="en-US" dirty="0" smtClean="0"/>
              <a:t>, knowledge exchange and friendship.</a:t>
            </a:r>
            <a:endParaRPr lang="pt-BR" dirty="0" smtClean="0"/>
          </a:p>
        </p:txBody>
      </p:sp>
    </p:spTree>
    <p:extLst>
      <p:ext uri="{BB962C8B-B14F-4D97-AF65-F5344CB8AC3E}">
        <p14:creationId xmlns:p14="http://schemas.microsoft.com/office/powerpoint/2010/main" val="26297514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pt-BR" smtClean="0"/>
              <a:t>Museu do Amanhã  | </a:t>
            </a:r>
            <a:fld id="{9D885BEC-FFCD-49D1-98D1-F91FC4946C8B}" type="slidenum">
              <a:rPr lang="pt-BR" smtClean="0"/>
              <a:pPr/>
              <a:t>34</a:t>
            </a:fld>
            <a:endParaRPr lang="pt-BR" dirty="0"/>
          </a:p>
        </p:txBody>
      </p:sp>
      <p:sp>
        <p:nvSpPr>
          <p:cNvPr id="4" name="Title 3"/>
          <p:cNvSpPr>
            <a:spLocks noGrp="1"/>
          </p:cNvSpPr>
          <p:nvPr>
            <p:ph type="title"/>
          </p:nvPr>
        </p:nvSpPr>
        <p:spPr/>
        <p:txBody>
          <a:bodyPr/>
          <a:lstStyle/>
          <a:p>
            <a:r>
              <a:rPr lang="en-US" dirty="0" smtClean="0"/>
              <a:t>LOCAL CONTEXT</a:t>
            </a:r>
            <a:endParaRPr lang="en-US" dirty="0"/>
          </a:p>
        </p:txBody>
      </p:sp>
      <p:sp>
        <p:nvSpPr>
          <p:cNvPr id="2" name="Retângulo 1"/>
          <p:cNvSpPr/>
          <p:nvPr/>
        </p:nvSpPr>
        <p:spPr>
          <a:xfrm>
            <a:off x="312465" y="1163833"/>
            <a:ext cx="8427027" cy="3539430"/>
          </a:xfrm>
          <a:prstGeom prst="rect">
            <a:avLst/>
          </a:prstGeom>
        </p:spPr>
        <p:txBody>
          <a:bodyPr wrap="square">
            <a:spAutoFit/>
          </a:bodyPr>
          <a:lstStyle/>
          <a:p>
            <a:r>
              <a:rPr lang="pt-BR" sz="1600" dirty="0"/>
              <a:t>The </a:t>
            </a:r>
            <a:r>
              <a:rPr lang="pt-BR" sz="1600" dirty="0" err="1"/>
              <a:t>Port</a:t>
            </a:r>
            <a:r>
              <a:rPr lang="pt-BR" sz="1600" dirty="0"/>
              <a:t> </a:t>
            </a:r>
            <a:r>
              <a:rPr lang="pt-BR" sz="1600" dirty="0" err="1"/>
              <a:t>Region</a:t>
            </a:r>
            <a:r>
              <a:rPr lang="pt-BR" sz="1600" dirty="0"/>
              <a:t> of Rio de Janeiro </a:t>
            </a:r>
            <a:r>
              <a:rPr lang="pt-BR" sz="1600" dirty="0" err="1"/>
              <a:t>is</a:t>
            </a:r>
            <a:r>
              <a:rPr lang="pt-BR" sz="1600" dirty="0"/>
              <a:t> a </a:t>
            </a:r>
            <a:r>
              <a:rPr lang="pt-BR" sz="1600" dirty="0" err="1"/>
              <a:t>historical</a:t>
            </a:r>
            <a:r>
              <a:rPr lang="pt-BR" sz="1600" dirty="0"/>
              <a:t> </a:t>
            </a:r>
            <a:r>
              <a:rPr lang="pt-BR" sz="1600" dirty="0" err="1"/>
              <a:t>area</a:t>
            </a:r>
            <a:r>
              <a:rPr lang="pt-BR" sz="1600" dirty="0"/>
              <a:t> of </a:t>
            </a:r>
            <a:r>
              <a:rPr lang="pt-BR" sz="1600" dirty="0" err="1"/>
              <a:t>the</a:t>
            </a:r>
            <a:r>
              <a:rPr lang="pt-BR" sz="1600" dirty="0"/>
              <a:t> </a:t>
            </a:r>
            <a:r>
              <a:rPr lang="pt-BR" sz="1600" dirty="0" err="1"/>
              <a:t>city</a:t>
            </a:r>
            <a:r>
              <a:rPr lang="pt-BR" sz="1600" dirty="0"/>
              <a:t>. </a:t>
            </a:r>
            <a:r>
              <a:rPr lang="pt-BR" sz="1600" dirty="0" err="1"/>
              <a:t>Today</a:t>
            </a:r>
            <a:r>
              <a:rPr lang="pt-BR" sz="1600" dirty="0"/>
              <a:t>, </a:t>
            </a:r>
            <a:r>
              <a:rPr lang="pt-BR" sz="1600" dirty="0" err="1"/>
              <a:t>there</a:t>
            </a:r>
            <a:r>
              <a:rPr lang="pt-BR" sz="1600" dirty="0"/>
              <a:t> </a:t>
            </a:r>
            <a:r>
              <a:rPr lang="pt-BR" sz="1600" dirty="0" err="1"/>
              <a:t>is</a:t>
            </a:r>
            <a:r>
              <a:rPr lang="pt-BR" sz="1600" dirty="0"/>
              <a:t> a </a:t>
            </a:r>
            <a:r>
              <a:rPr lang="pt-BR" sz="1600" dirty="0" err="1"/>
              <a:t>deeper</a:t>
            </a:r>
            <a:r>
              <a:rPr lang="pt-BR" sz="1600" dirty="0"/>
              <a:t> </a:t>
            </a:r>
            <a:r>
              <a:rPr lang="pt-BR" sz="1600" dirty="0" err="1"/>
              <a:t>knowledge</a:t>
            </a:r>
            <a:r>
              <a:rPr lang="pt-BR" sz="1600" dirty="0"/>
              <a:t> of </a:t>
            </a:r>
            <a:r>
              <a:rPr lang="pt-BR" sz="1600" dirty="0" err="1"/>
              <a:t>political</a:t>
            </a:r>
            <a:r>
              <a:rPr lang="pt-BR" sz="1600" dirty="0"/>
              <a:t>, social, </a:t>
            </a:r>
            <a:r>
              <a:rPr lang="pt-BR" sz="1600" dirty="0" err="1"/>
              <a:t>economical</a:t>
            </a:r>
            <a:r>
              <a:rPr lang="pt-BR" sz="1600" dirty="0"/>
              <a:t> </a:t>
            </a:r>
            <a:r>
              <a:rPr lang="pt-BR" sz="1600" dirty="0" err="1"/>
              <a:t>and</a:t>
            </a:r>
            <a:r>
              <a:rPr lang="pt-BR" sz="1600" dirty="0"/>
              <a:t> cultural local processes </a:t>
            </a:r>
            <a:r>
              <a:rPr lang="pt-BR" sz="1600" dirty="0" err="1"/>
              <a:t>from</a:t>
            </a:r>
            <a:r>
              <a:rPr lang="pt-BR" sz="1600" dirty="0"/>
              <a:t> </a:t>
            </a:r>
            <a:r>
              <a:rPr lang="pt-BR" sz="1600" dirty="0" err="1"/>
              <a:t>the</a:t>
            </a:r>
            <a:endParaRPr lang="pt-BR" sz="1600" dirty="0"/>
          </a:p>
          <a:p>
            <a:r>
              <a:rPr lang="pt-BR" sz="1600" dirty="0" err="1"/>
              <a:t>past</a:t>
            </a:r>
            <a:r>
              <a:rPr lang="pt-BR" sz="1600" dirty="0"/>
              <a:t> </a:t>
            </a:r>
            <a:r>
              <a:rPr lang="pt-BR" sz="1600" dirty="0" err="1"/>
              <a:t>until</a:t>
            </a:r>
            <a:r>
              <a:rPr lang="pt-BR" sz="1600" dirty="0"/>
              <a:t> </a:t>
            </a:r>
            <a:r>
              <a:rPr lang="pt-BR" sz="1600" dirty="0" err="1"/>
              <a:t>contemporary</a:t>
            </a:r>
            <a:r>
              <a:rPr lang="pt-BR" sz="1600" dirty="0"/>
              <a:t> times. It </a:t>
            </a:r>
            <a:r>
              <a:rPr lang="pt-BR" sz="1600" dirty="0" err="1"/>
              <a:t>was</a:t>
            </a:r>
            <a:r>
              <a:rPr lang="pt-BR" sz="1600" dirty="0"/>
              <a:t> </a:t>
            </a:r>
            <a:r>
              <a:rPr lang="pt-BR" sz="1600" dirty="0" err="1"/>
              <a:t>the</a:t>
            </a:r>
            <a:r>
              <a:rPr lang="pt-BR" sz="1600" dirty="0"/>
              <a:t> </a:t>
            </a:r>
            <a:r>
              <a:rPr lang="pt-BR" sz="1600" dirty="0" err="1"/>
              <a:t>world’s</a:t>
            </a:r>
            <a:r>
              <a:rPr lang="pt-BR" sz="1600" dirty="0"/>
              <a:t> </a:t>
            </a:r>
            <a:r>
              <a:rPr lang="pt-BR" sz="1600" dirty="0" err="1"/>
              <a:t>biggest</a:t>
            </a:r>
            <a:r>
              <a:rPr lang="pt-BR" sz="1600" dirty="0"/>
              <a:t> </a:t>
            </a:r>
            <a:r>
              <a:rPr lang="pt-BR" sz="1600" dirty="0" err="1"/>
              <a:t>entry</a:t>
            </a:r>
            <a:r>
              <a:rPr lang="pt-BR" sz="1600" dirty="0"/>
              <a:t> </a:t>
            </a:r>
            <a:r>
              <a:rPr lang="pt-BR" sz="1600" dirty="0" err="1"/>
              <a:t>port</a:t>
            </a:r>
            <a:r>
              <a:rPr lang="pt-BR" sz="1600" dirty="0"/>
              <a:t> for </a:t>
            </a:r>
            <a:r>
              <a:rPr lang="pt-BR" sz="1600" dirty="0" err="1"/>
              <a:t>about</a:t>
            </a:r>
            <a:r>
              <a:rPr lang="pt-BR" sz="1600" dirty="0"/>
              <a:t> </a:t>
            </a:r>
            <a:r>
              <a:rPr lang="pt-BR" sz="1600" dirty="0" err="1"/>
              <a:t>two</a:t>
            </a:r>
            <a:r>
              <a:rPr lang="pt-BR" sz="1600" dirty="0"/>
              <a:t> </a:t>
            </a:r>
            <a:r>
              <a:rPr lang="pt-BR" sz="1600" dirty="0" err="1"/>
              <a:t>million</a:t>
            </a:r>
            <a:r>
              <a:rPr lang="pt-BR" sz="1600" dirty="0"/>
              <a:t> </a:t>
            </a:r>
            <a:r>
              <a:rPr lang="pt-BR" sz="1600" dirty="0" err="1"/>
              <a:t>enslaved</a:t>
            </a:r>
            <a:r>
              <a:rPr lang="pt-BR" sz="1600" dirty="0"/>
              <a:t> </a:t>
            </a:r>
            <a:r>
              <a:rPr lang="pt-BR" sz="1600" dirty="0" err="1"/>
              <a:t>Africans</a:t>
            </a:r>
            <a:r>
              <a:rPr lang="pt-BR" sz="1600" dirty="0"/>
              <a:t>. </a:t>
            </a:r>
            <a:endParaRPr lang="pt-BR" sz="1600" dirty="0" smtClean="0"/>
          </a:p>
          <a:p>
            <a:endParaRPr lang="pt-BR" sz="1600" dirty="0"/>
          </a:p>
          <a:p>
            <a:r>
              <a:rPr lang="pt-BR" sz="1600" dirty="0" err="1" smtClean="0"/>
              <a:t>With</a:t>
            </a:r>
            <a:r>
              <a:rPr lang="pt-BR" sz="1600" dirty="0" smtClean="0"/>
              <a:t> </a:t>
            </a:r>
            <a:r>
              <a:rPr lang="pt-BR" sz="1600" dirty="0" err="1"/>
              <a:t>this</a:t>
            </a:r>
            <a:r>
              <a:rPr lang="pt-BR" sz="1600" dirty="0"/>
              <a:t> </a:t>
            </a:r>
            <a:r>
              <a:rPr lang="pt-BR" sz="1600" dirty="0" err="1"/>
              <a:t>forced</a:t>
            </a:r>
            <a:r>
              <a:rPr lang="pt-BR" sz="1600" dirty="0"/>
              <a:t> </a:t>
            </a:r>
            <a:r>
              <a:rPr lang="pt-BR" sz="1600" dirty="0" err="1"/>
              <a:t>migration</a:t>
            </a:r>
            <a:r>
              <a:rPr lang="pt-BR" sz="1600" dirty="0"/>
              <a:t>, in </a:t>
            </a:r>
            <a:r>
              <a:rPr lang="pt-BR" sz="1600" dirty="0" err="1"/>
              <a:t>the</a:t>
            </a:r>
            <a:r>
              <a:rPr lang="pt-BR" sz="1600" dirty="0"/>
              <a:t> </a:t>
            </a:r>
            <a:r>
              <a:rPr lang="pt-BR" sz="1600" dirty="0" err="1"/>
              <a:t>past</a:t>
            </a:r>
            <a:r>
              <a:rPr lang="pt-BR" sz="1600" dirty="0"/>
              <a:t>, </a:t>
            </a:r>
            <a:r>
              <a:rPr lang="pt-BR" sz="1600" dirty="0" err="1"/>
              <a:t>this</a:t>
            </a:r>
            <a:r>
              <a:rPr lang="pt-BR" sz="1600" dirty="0"/>
              <a:t> </a:t>
            </a:r>
            <a:r>
              <a:rPr lang="pt-BR" sz="1600" dirty="0" err="1"/>
              <a:t>area</a:t>
            </a:r>
            <a:r>
              <a:rPr lang="pt-BR" sz="1600" dirty="0"/>
              <a:t> </a:t>
            </a:r>
            <a:r>
              <a:rPr lang="pt-BR" sz="1600" dirty="0" err="1"/>
              <a:t>has</a:t>
            </a:r>
            <a:r>
              <a:rPr lang="pt-BR" sz="1600" dirty="0"/>
              <a:t> </a:t>
            </a:r>
            <a:r>
              <a:rPr lang="pt-BR" sz="1600" dirty="0" err="1"/>
              <a:t>also</a:t>
            </a:r>
            <a:r>
              <a:rPr lang="pt-BR" sz="1600" dirty="0"/>
              <a:t> </a:t>
            </a:r>
            <a:r>
              <a:rPr lang="pt-BR" sz="1600" dirty="0" err="1"/>
              <a:t>received</a:t>
            </a:r>
            <a:r>
              <a:rPr lang="pt-BR" sz="1600" dirty="0"/>
              <a:t> a </a:t>
            </a:r>
            <a:r>
              <a:rPr lang="pt-BR" sz="1600" dirty="0" err="1"/>
              <a:t>large</a:t>
            </a:r>
            <a:r>
              <a:rPr lang="pt-BR" sz="1600" dirty="0"/>
              <a:t> </a:t>
            </a:r>
            <a:r>
              <a:rPr lang="pt-BR" sz="1600" dirty="0" err="1"/>
              <a:t>number</a:t>
            </a:r>
            <a:r>
              <a:rPr lang="pt-BR" sz="1600" dirty="0"/>
              <a:t> of </a:t>
            </a:r>
            <a:r>
              <a:rPr lang="pt-BR" sz="1600" dirty="0" err="1"/>
              <a:t>Europeans</a:t>
            </a:r>
            <a:r>
              <a:rPr lang="pt-BR" sz="1600" dirty="0"/>
              <a:t> </a:t>
            </a:r>
            <a:r>
              <a:rPr lang="pt-BR" sz="1600" dirty="0" err="1"/>
              <a:t>and</a:t>
            </a:r>
            <a:r>
              <a:rPr lang="pt-BR" sz="1600" dirty="0"/>
              <a:t> </a:t>
            </a:r>
            <a:r>
              <a:rPr lang="pt-BR" sz="1600" dirty="0" err="1"/>
              <a:t>Brazilians</a:t>
            </a:r>
            <a:r>
              <a:rPr lang="pt-BR" sz="1600" dirty="0"/>
              <a:t> </a:t>
            </a:r>
            <a:r>
              <a:rPr lang="pt-BR" sz="1600" dirty="0" err="1"/>
              <a:t>from</a:t>
            </a:r>
            <a:r>
              <a:rPr lang="pt-BR" sz="1600" dirty="0"/>
              <a:t> </a:t>
            </a:r>
            <a:r>
              <a:rPr lang="pt-BR" sz="1600" dirty="0" err="1"/>
              <a:t>several</a:t>
            </a:r>
            <a:r>
              <a:rPr lang="pt-BR" sz="1600" dirty="0"/>
              <a:t> </a:t>
            </a:r>
            <a:r>
              <a:rPr lang="pt-BR" sz="1600" dirty="0" err="1"/>
              <a:t>regions</a:t>
            </a:r>
            <a:r>
              <a:rPr lang="pt-BR" sz="1600" dirty="0"/>
              <a:t> of </a:t>
            </a:r>
            <a:r>
              <a:rPr lang="pt-BR" sz="1600" dirty="0" err="1"/>
              <a:t>the</a:t>
            </a:r>
            <a:r>
              <a:rPr lang="pt-BR" sz="1600" dirty="0"/>
              <a:t> country, </a:t>
            </a:r>
            <a:r>
              <a:rPr lang="pt-BR" sz="1600" dirty="0" err="1"/>
              <a:t>mainly</a:t>
            </a:r>
            <a:r>
              <a:rPr lang="pt-BR" sz="1600" dirty="0"/>
              <a:t> </a:t>
            </a:r>
            <a:r>
              <a:rPr lang="pt-BR" sz="1600" dirty="0" err="1"/>
              <a:t>the</a:t>
            </a:r>
            <a:r>
              <a:rPr lang="pt-BR" sz="1600" dirty="0"/>
              <a:t> </a:t>
            </a:r>
            <a:r>
              <a:rPr lang="pt-BR" sz="1600" dirty="0" err="1"/>
              <a:t>Northeast</a:t>
            </a:r>
            <a:r>
              <a:rPr lang="pt-BR" sz="1600" dirty="0"/>
              <a:t>. In </a:t>
            </a:r>
            <a:r>
              <a:rPr lang="pt-BR" sz="1600" dirty="0" err="1"/>
              <a:t>the</a:t>
            </a:r>
            <a:r>
              <a:rPr lang="pt-BR" sz="1600" dirty="0"/>
              <a:t> </a:t>
            </a:r>
            <a:r>
              <a:rPr lang="pt-BR" sz="1600" dirty="0" err="1"/>
              <a:t>last</a:t>
            </a:r>
            <a:r>
              <a:rPr lang="pt-BR" sz="1600" dirty="0"/>
              <a:t> </a:t>
            </a:r>
            <a:r>
              <a:rPr lang="pt-BR" sz="1600" dirty="0" err="1"/>
              <a:t>five</a:t>
            </a:r>
            <a:r>
              <a:rPr lang="pt-BR" sz="1600" dirty="0"/>
              <a:t> </a:t>
            </a:r>
            <a:r>
              <a:rPr lang="pt-BR" sz="1600" dirty="0" err="1"/>
              <a:t>decades</a:t>
            </a:r>
            <a:r>
              <a:rPr lang="pt-BR" sz="1600" dirty="0"/>
              <a:t>, </a:t>
            </a:r>
            <a:r>
              <a:rPr lang="pt-BR" sz="1600" dirty="0" err="1"/>
              <a:t>migration</a:t>
            </a:r>
            <a:r>
              <a:rPr lang="pt-BR" sz="1600" dirty="0"/>
              <a:t> </a:t>
            </a:r>
            <a:r>
              <a:rPr lang="pt-BR" sz="1600" dirty="0" err="1"/>
              <a:t>flows</a:t>
            </a:r>
            <a:r>
              <a:rPr lang="pt-BR" sz="1600" dirty="0"/>
              <a:t> </a:t>
            </a:r>
            <a:r>
              <a:rPr lang="pt-BR" sz="1600" dirty="0" err="1"/>
              <a:t>decreased</a:t>
            </a:r>
            <a:r>
              <a:rPr lang="pt-BR" sz="1600" dirty="0"/>
              <a:t>.</a:t>
            </a:r>
          </a:p>
          <a:p>
            <a:endParaRPr lang="pt-BR" sz="1600" dirty="0"/>
          </a:p>
          <a:p>
            <a:r>
              <a:rPr lang="pt-BR" sz="1600" dirty="0" err="1"/>
              <a:t>Nowadays</a:t>
            </a:r>
            <a:r>
              <a:rPr lang="pt-BR" sz="1600" dirty="0"/>
              <a:t>, </a:t>
            </a:r>
            <a:r>
              <a:rPr lang="pt-BR" sz="1600" dirty="0" err="1"/>
              <a:t>this</a:t>
            </a:r>
            <a:r>
              <a:rPr lang="pt-BR" sz="1600" dirty="0"/>
              <a:t> </a:t>
            </a:r>
            <a:r>
              <a:rPr lang="pt-BR" sz="1600" dirty="0" err="1"/>
              <a:t>area</a:t>
            </a:r>
            <a:r>
              <a:rPr lang="pt-BR" sz="1600" dirty="0"/>
              <a:t> </a:t>
            </a:r>
            <a:r>
              <a:rPr lang="pt-BR" sz="1600" dirty="0" err="1"/>
              <a:t>has</a:t>
            </a:r>
            <a:r>
              <a:rPr lang="pt-BR" sz="1600" dirty="0"/>
              <a:t> a </a:t>
            </a:r>
            <a:r>
              <a:rPr lang="pt-BR" sz="1600" dirty="0" err="1"/>
              <a:t>population</a:t>
            </a:r>
            <a:r>
              <a:rPr lang="pt-BR" sz="1600" dirty="0"/>
              <a:t> of </a:t>
            </a:r>
            <a:r>
              <a:rPr lang="pt-BR" sz="1600" dirty="0" err="1"/>
              <a:t>approximately</a:t>
            </a:r>
            <a:r>
              <a:rPr lang="pt-BR" sz="1600" dirty="0"/>
              <a:t> 30,000 </a:t>
            </a:r>
            <a:r>
              <a:rPr lang="pt-BR" sz="1600" dirty="0" err="1"/>
              <a:t>inhabitants</a:t>
            </a:r>
            <a:r>
              <a:rPr lang="pt-BR" sz="1600" dirty="0"/>
              <a:t> </a:t>
            </a:r>
            <a:r>
              <a:rPr lang="pt-BR" sz="1600" dirty="0" err="1"/>
              <a:t>marked</a:t>
            </a:r>
            <a:r>
              <a:rPr lang="pt-BR" sz="1600" dirty="0"/>
              <a:t> </a:t>
            </a:r>
            <a:r>
              <a:rPr lang="pt-BR" sz="1600" dirty="0" err="1"/>
              <a:t>by</a:t>
            </a:r>
            <a:r>
              <a:rPr lang="pt-BR" sz="1600" dirty="0"/>
              <a:t> </a:t>
            </a:r>
            <a:r>
              <a:rPr lang="pt-BR" sz="1600" dirty="0" err="1"/>
              <a:t>considerable</a:t>
            </a:r>
            <a:r>
              <a:rPr lang="pt-BR" sz="1600" dirty="0"/>
              <a:t> </a:t>
            </a:r>
            <a:r>
              <a:rPr lang="pt-BR" sz="1600" dirty="0" err="1"/>
              <a:t>socioeconomic</a:t>
            </a:r>
            <a:r>
              <a:rPr lang="pt-BR" sz="1600" dirty="0"/>
              <a:t> </a:t>
            </a:r>
            <a:r>
              <a:rPr lang="pt-BR" sz="1600" dirty="0" err="1"/>
              <a:t>vulnerability</a:t>
            </a:r>
            <a:r>
              <a:rPr lang="pt-BR" sz="1600" dirty="0"/>
              <a:t>. </a:t>
            </a:r>
            <a:r>
              <a:rPr lang="pt-BR" sz="1600" dirty="0" err="1"/>
              <a:t>They</a:t>
            </a:r>
            <a:r>
              <a:rPr lang="pt-BR" sz="1600" dirty="0"/>
              <a:t> are </a:t>
            </a:r>
            <a:r>
              <a:rPr lang="pt-BR" sz="1600" dirty="0" err="1"/>
              <a:t>distributed</a:t>
            </a:r>
            <a:r>
              <a:rPr lang="pt-BR" sz="1600" dirty="0"/>
              <a:t> in </a:t>
            </a:r>
            <a:r>
              <a:rPr lang="pt-BR" sz="1600" dirty="0" err="1"/>
              <a:t>three</a:t>
            </a:r>
            <a:r>
              <a:rPr lang="pt-BR" sz="1600" dirty="0"/>
              <a:t> </a:t>
            </a:r>
            <a:r>
              <a:rPr lang="pt-BR" sz="1600" dirty="0" err="1"/>
              <a:t>districts</a:t>
            </a:r>
            <a:r>
              <a:rPr lang="pt-BR" sz="1600" dirty="0"/>
              <a:t> </a:t>
            </a:r>
            <a:r>
              <a:rPr lang="pt-BR" sz="1600" dirty="0" err="1"/>
              <a:t>and</a:t>
            </a:r>
            <a:r>
              <a:rPr lang="pt-BR" sz="1600" dirty="0"/>
              <a:t> four</a:t>
            </a:r>
          </a:p>
          <a:p>
            <a:r>
              <a:rPr lang="pt-BR" sz="1600" dirty="0" err="1"/>
              <a:t>hills</a:t>
            </a:r>
            <a:r>
              <a:rPr lang="pt-BR" sz="1600" dirty="0"/>
              <a:t> </a:t>
            </a:r>
            <a:r>
              <a:rPr lang="pt-BR" sz="1600" dirty="0" err="1"/>
              <a:t>that</a:t>
            </a:r>
            <a:r>
              <a:rPr lang="pt-BR" sz="1600" dirty="0"/>
              <a:t> </a:t>
            </a:r>
            <a:r>
              <a:rPr lang="pt-BR" sz="1600" dirty="0" err="1"/>
              <a:t>characterize</a:t>
            </a:r>
            <a:r>
              <a:rPr lang="pt-BR" sz="1600" dirty="0"/>
              <a:t> </a:t>
            </a:r>
            <a:r>
              <a:rPr lang="pt-BR" sz="1600" dirty="0" err="1"/>
              <a:t>the</a:t>
            </a:r>
            <a:r>
              <a:rPr lang="pt-BR" sz="1600" dirty="0"/>
              <a:t> </a:t>
            </a:r>
            <a:r>
              <a:rPr lang="pt-BR" sz="1600" dirty="0" err="1"/>
              <a:t>area</a:t>
            </a:r>
            <a:r>
              <a:rPr lang="pt-BR" sz="1600" dirty="0"/>
              <a:t>, </a:t>
            </a:r>
            <a:r>
              <a:rPr lang="pt-BR" sz="1600" dirty="0" err="1"/>
              <a:t>including</a:t>
            </a:r>
            <a:r>
              <a:rPr lang="pt-BR" sz="1600" dirty="0"/>
              <a:t> Morro da Conceição </a:t>
            </a:r>
            <a:r>
              <a:rPr lang="pt-BR" sz="1600" dirty="0" err="1"/>
              <a:t>with</a:t>
            </a:r>
            <a:r>
              <a:rPr lang="pt-BR" sz="1600" dirty="0"/>
              <a:t> </a:t>
            </a:r>
            <a:r>
              <a:rPr lang="pt-BR" sz="1600" dirty="0" err="1"/>
              <a:t>great</a:t>
            </a:r>
            <a:r>
              <a:rPr lang="pt-BR" sz="1600" dirty="0"/>
              <a:t> </a:t>
            </a:r>
            <a:r>
              <a:rPr lang="pt-BR" sz="1600" dirty="0" err="1"/>
              <a:t>historical</a:t>
            </a:r>
            <a:r>
              <a:rPr lang="pt-BR" sz="1600" dirty="0"/>
              <a:t> </a:t>
            </a:r>
            <a:r>
              <a:rPr lang="pt-BR" sz="1600" dirty="0" err="1"/>
              <a:t>relevance</a:t>
            </a:r>
            <a:r>
              <a:rPr lang="pt-BR" sz="1600" dirty="0"/>
              <a:t>, </a:t>
            </a:r>
            <a:r>
              <a:rPr lang="pt-BR" sz="1600" dirty="0" err="1"/>
              <a:t>and</a:t>
            </a:r>
            <a:r>
              <a:rPr lang="pt-BR" sz="1600" dirty="0"/>
              <a:t> Morro da Providência, </a:t>
            </a:r>
            <a:r>
              <a:rPr lang="pt-BR" sz="1600" dirty="0" err="1"/>
              <a:t>Rio’s</a:t>
            </a:r>
            <a:r>
              <a:rPr lang="pt-BR" sz="1600" dirty="0"/>
              <a:t> </a:t>
            </a:r>
            <a:r>
              <a:rPr lang="pt-BR" sz="1600" dirty="0" err="1"/>
              <a:t>first</a:t>
            </a:r>
            <a:r>
              <a:rPr lang="pt-BR" sz="1600" dirty="0"/>
              <a:t> favela. </a:t>
            </a:r>
            <a:r>
              <a:rPr lang="pt-BR" sz="1600" dirty="0" err="1"/>
              <a:t>Today</a:t>
            </a:r>
            <a:r>
              <a:rPr lang="pt-BR" sz="1600" dirty="0"/>
              <a:t>, </a:t>
            </a:r>
            <a:r>
              <a:rPr lang="pt-BR" sz="1600" dirty="0" err="1"/>
              <a:t>there</a:t>
            </a:r>
            <a:r>
              <a:rPr lang="pt-BR" sz="1600" dirty="0"/>
              <a:t> are </a:t>
            </a:r>
            <a:r>
              <a:rPr lang="pt-BR" sz="1600" dirty="0" err="1"/>
              <a:t>different</a:t>
            </a:r>
            <a:r>
              <a:rPr lang="pt-BR" sz="1600" dirty="0"/>
              <a:t> social</a:t>
            </a:r>
          </a:p>
          <a:p>
            <a:r>
              <a:rPr lang="pt-BR" sz="1600" dirty="0" err="1"/>
              <a:t>and</a:t>
            </a:r>
            <a:r>
              <a:rPr lang="pt-BR" sz="1600" dirty="0"/>
              <a:t> </a:t>
            </a:r>
            <a:r>
              <a:rPr lang="pt-BR" sz="1600" dirty="0" err="1"/>
              <a:t>economic</a:t>
            </a:r>
            <a:r>
              <a:rPr lang="pt-BR" sz="1600" dirty="0"/>
              <a:t> </a:t>
            </a:r>
            <a:r>
              <a:rPr lang="pt-BR" sz="1600" dirty="0" err="1"/>
              <a:t>problems</a:t>
            </a:r>
            <a:r>
              <a:rPr lang="pt-BR" sz="1600" dirty="0"/>
              <a:t>: </a:t>
            </a:r>
            <a:r>
              <a:rPr lang="pt-BR" sz="1600" dirty="0" err="1"/>
              <a:t>poverty</a:t>
            </a:r>
            <a:r>
              <a:rPr lang="pt-BR" sz="1600" dirty="0"/>
              <a:t>, </a:t>
            </a:r>
            <a:r>
              <a:rPr lang="pt-BR" sz="1600" dirty="0" err="1"/>
              <a:t>hunger</a:t>
            </a:r>
            <a:r>
              <a:rPr lang="pt-BR" sz="1600" dirty="0"/>
              <a:t> </a:t>
            </a:r>
            <a:r>
              <a:rPr lang="pt-BR" sz="1600" dirty="0" err="1"/>
              <a:t>and</a:t>
            </a:r>
            <a:r>
              <a:rPr lang="pt-BR" sz="1600" dirty="0"/>
              <a:t> </a:t>
            </a:r>
            <a:r>
              <a:rPr lang="pt-BR" sz="1600" dirty="0" err="1"/>
              <a:t>health</a:t>
            </a:r>
            <a:r>
              <a:rPr lang="pt-BR" sz="1600" dirty="0"/>
              <a:t> </a:t>
            </a:r>
            <a:r>
              <a:rPr lang="pt-BR" sz="1600" dirty="0" err="1"/>
              <a:t>among</a:t>
            </a:r>
            <a:r>
              <a:rPr lang="pt-BR" sz="1600" dirty="0"/>
              <a:t> </a:t>
            </a:r>
            <a:r>
              <a:rPr lang="pt-BR" sz="1600" dirty="0" err="1"/>
              <a:t>them</a:t>
            </a:r>
            <a:r>
              <a:rPr lang="pt-BR" sz="1600" dirty="0"/>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pt-BR" smtClean="0"/>
              <a:t>Museu do Amanhã  | </a:t>
            </a:r>
            <a:fld id="{9D885BEC-FFCD-49D1-98D1-F91FC4946C8B}" type="slidenum">
              <a:rPr lang="pt-BR" smtClean="0"/>
              <a:pPr/>
              <a:t>35</a:t>
            </a:fld>
            <a:endParaRPr lang="pt-BR" dirty="0"/>
          </a:p>
        </p:txBody>
      </p:sp>
      <p:sp>
        <p:nvSpPr>
          <p:cNvPr id="4" name="Title 3"/>
          <p:cNvSpPr>
            <a:spLocks noGrp="1"/>
          </p:cNvSpPr>
          <p:nvPr>
            <p:ph type="title"/>
          </p:nvPr>
        </p:nvSpPr>
        <p:spPr/>
        <p:txBody>
          <a:bodyPr/>
          <a:lstStyle/>
          <a:p>
            <a:r>
              <a:rPr lang="en-US" dirty="0" smtClean="0"/>
              <a:t>OBJECTIVE</a:t>
            </a:r>
            <a:endParaRPr lang="en-US" dirty="0"/>
          </a:p>
        </p:txBody>
      </p:sp>
      <p:sp>
        <p:nvSpPr>
          <p:cNvPr id="6" name="Rectangle 5"/>
          <p:cNvSpPr/>
          <p:nvPr/>
        </p:nvSpPr>
        <p:spPr>
          <a:xfrm>
            <a:off x="276261" y="1819472"/>
            <a:ext cx="8551791" cy="2031325"/>
          </a:xfrm>
          <a:prstGeom prst="rect">
            <a:avLst/>
          </a:prstGeom>
        </p:spPr>
        <p:txBody>
          <a:bodyPr wrap="square">
            <a:spAutoFit/>
          </a:bodyPr>
          <a:lstStyle/>
          <a:p>
            <a:r>
              <a:rPr lang="en-US" dirty="0" smtClean="0"/>
              <a:t>To engage youth in a science communication project that will be offered to students of Rio de Janeiro public schools by the Museum of Tomorrow. The aim is to create a set of experiences by using this exciting news to motivate young people to expand their skills through scientific information. </a:t>
            </a:r>
          </a:p>
          <a:p>
            <a:endParaRPr lang="en-US" dirty="0"/>
          </a:p>
          <a:p>
            <a:r>
              <a:rPr lang="en-US" dirty="0" smtClean="0"/>
              <a:t>The idea is to these students that they are the Mars Generation to engage them in these brand new knowledge about the Universe and use it on their own universes.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36</a:t>
            </a:fld>
            <a:endParaRPr lang="pt-BR" dirty="0"/>
          </a:p>
        </p:txBody>
      </p:sp>
      <p:sp>
        <p:nvSpPr>
          <p:cNvPr id="3" name="Título 2"/>
          <p:cNvSpPr>
            <a:spLocks noGrp="1"/>
          </p:cNvSpPr>
          <p:nvPr>
            <p:ph type="title"/>
          </p:nvPr>
        </p:nvSpPr>
        <p:spPr>
          <a:xfrm>
            <a:off x="253800" y="451180"/>
            <a:ext cx="8507910" cy="673768"/>
          </a:xfrm>
        </p:spPr>
        <p:txBody>
          <a:bodyPr>
            <a:normAutofit/>
          </a:bodyPr>
          <a:lstStyle/>
          <a:p>
            <a:pPr>
              <a:spcBef>
                <a:spcPts val="0"/>
              </a:spcBef>
            </a:pPr>
            <a:r>
              <a:rPr lang="pt-BR" dirty="0" smtClean="0">
                <a:solidFill>
                  <a:schemeClr val="tx1"/>
                </a:solidFill>
              </a:rPr>
              <a:t>ONLINE INITIATIVE</a:t>
            </a:r>
            <a:endParaRPr lang="pt-BR" dirty="0">
              <a:solidFill>
                <a:schemeClr val="tx1"/>
              </a:solidFill>
            </a:endParaRPr>
          </a:p>
        </p:txBody>
      </p:sp>
      <p:sp>
        <p:nvSpPr>
          <p:cNvPr id="6" name="Espaço Reservado para Conteúdo 5"/>
          <p:cNvSpPr>
            <a:spLocks noGrp="1"/>
          </p:cNvSpPr>
          <p:nvPr>
            <p:ph idx="1"/>
          </p:nvPr>
        </p:nvSpPr>
        <p:spPr>
          <a:xfrm>
            <a:off x="202355" y="1521784"/>
            <a:ext cx="8610800" cy="3364297"/>
          </a:xfrm>
        </p:spPr>
        <p:txBody>
          <a:bodyPr>
            <a:normAutofit/>
          </a:bodyPr>
          <a:lstStyle/>
          <a:p>
            <a:endParaRPr lang="pt-BR" dirty="0">
              <a:solidFill>
                <a:schemeClr val="tx1"/>
              </a:solidFill>
            </a:endParaRPr>
          </a:p>
          <a:p>
            <a:endParaRPr lang="pt-BR" dirty="0"/>
          </a:p>
        </p:txBody>
      </p:sp>
      <p:sp>
        <p:nvSpPr>
          <p:cNvPr id="8" name="Rectangle 7"/>
          <p:cNvSpPr/>
          <p:nvPr/>
        </p:nvSpPr>
        <p:spPr>
          <a:xfrm>
            <a:off x="313247" y="1878236"/>
            <a:ext cx="8366845" cy="2031325"/>
          </a:xfrm>
          <a:prstGeom prst="rect">
            <a:avLst/>
          </a:prstGeom>
        </p:spPr>
        <p:txBody>
          <a:bodyPr wrap="square">
            <a:spAutoFit/>
          </a:bodyPr>
          <a:lstStyle/>
          <a:p>
            <a:r>
              <a:rPr lang="en-US" dirty="0" smtClean="0"/>
              <a:t>Google Arts &amp; Culture is an online platform through which the public can access exhibitions from a hundred of museums. Using their mobile phones, visitors can see museums’ galleries, explore physical and contextual information about artworks and compile their own virtual collection. </a:t>
            </a:r>
          </a:p>
          <a:p>
            <a:endParaRPr lang="en-US" dirty="0" smtClean="0"/>
          </a:p>
          <a:p>
            <a:r>
              <a:rPr lang="en-US" dirty="0" smtClean="0"/>
              <a:t>It is an opportunity to create a content with these schools that everyone in every place can see.</a:t>
            </a:r>
          </a:p>
        </p:txBody>
      </p:sp>
    </p:spTree>
    <p:extLst>
      <p:ext uri="{BB962C8B-B14F-4D97-AF65-F5344CB8AC3E}">
        <p14:creationId xmlns:p14="http://schemas.microsoft.com/office/powerpoint/2010/main" val="1299934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37</a:t>
            </a:fld>
            <a:endParaRPr lang="pt-BR" dirty="0"/>
          </a:p>
        </p:txBody>
      </p:sp>
      <p:sp>
        <p:nvSpPr>
          <p:cNvPr id="3" name="Título 2"/>
          <p:cNvSpPr>
            <a:spLocks noGrp="1"/>
          </p:cNvSpPr>
          <p:nvPr>
            <p:ph type="title"/>
          </p:nvPr>
        </p:nvSpPr>
        <p:spPr>
          <a:xfrm>
            <a:off x="253800" y="451180"/>
            <a:ext cx="8507910" cy="673768"/>
          </a:xfrm>
        </p:spPr>
        <p:txBody>
          <a:bodyPr>
            <a:normAutofit/>
          </a:bodyPr>
          <a:lstStyle/>
          <a:p>
            <a:pPr>
              <a:spcBef>
                <a:spcPts val="0"/>
              </a:spcBef>
            </a:pPr>
            <a:r>
              <a:rPr lang="pt-BR" dirty="0" smtClean="0">
                <a:solidFill>
                  <a:schemeClr val="tx1"/>
                </a:solidFill>
              </a:rPr>
              <a:t>VISIBILITY</a:t>
            </a:r>
            <a:endParaRPr lang="pt-BR" dirty="0">
              <a:solidFill>
                <a:schemeClr val="tx1"/>
              </a:solidFill>
            </a:endParaRPr>
          </a:p>
        </p:txBody>
      </p:sp>
      <p:sp>
        <p:nvSpPr>
          <p:cNvPr id="6" name="Espaço Reservado para Conteúdo 5"/>
          <p:cNvSpPr>
            <a:spLocks noGrp="1"/>
          </p:cNvSpPr>
          <p:nvPr>
            <p:ph idx="1"/>
          </p:nvPr>
        </p:nvSpPr>
        <p:spPr>
          <a:xfrm>
            <a:off x="202355" y="1521784"/>
            <a:ext cx="8610800" cy="3364297"/>
          </a:xfrm>
        </p:spPr>
        <p:txBody>
          <a:bodyPr>
            <a:normAutofit/>
          </a:bodyPr>
          <a:lstStyle/>
          <a:p>
            <a:endParaRPr lang="pt-BR" dirty="0" smtClean="0">
              <a:solidFill>
                <a:schemeClr val="tx1"/>
              </a:solidFill>
            </a:endParaRPr>
          </a:p>
          <a:p>
            <a:endParaRPr lang="pt-BR" dirty="0"/>
          </a:p>
        </p:txBody>
      </p:sp>
      <p:pic>
        <p:nvPicPr>
          <p:cNvPr id="9" name="Picture 8" descr="monitoramento CI.png"/>
          <p:cNvPicPr>
            <a:picLocks noChangeAspect="1"/>
          </p:cNvPicPr>
          <p:nvPr/>
        </p:nvPicPr>
        <p:blipFill>
          <a:blip r:embed="rId2"/>
          <a:stretch>
            <a:fillRect/>
          </a:stretch>
        </p:blipFill>
        <p:spPr>
          <a:xfrm>
            <a:off x="1" y="2516273"/>
            <a:ext cx="9144000" cy="3654711"/>
          </a:xfrm>
          <a:prstGeom prst="rect">
            <a:avLst/>
          </a:prstGeom>
        </p:spPr>
      </p:pic>
      <p:sp>
        <p:nvSpPr>
          <p:cNvPr id="10" name="Rectangle 9"/>
          <p:cNvSpPr/>
          <p:nvPr/>
        </p:nvSpPr>
        <p:spPr>
          <a:xfrm>
            <a:off x="3925841" y="3788424"/>
            <a:ext cx="4572000" cy="1754327"/>
          </a:xfrm>
          <a:prstGeom prst="rect">
            <a:avLst/>
          </a:prstGeom>
        </p:spPr>
        <p:txBody>
          <a:bodyPr>
            <a:spAutoFit/>
          </a:bodyPr>
          <a:lstStyle/>
          <a:p>
            <a:pPr algn="r"/>
            <a:r>
              <a:rPr lang="en-US" sz="1200" dirty="0" smtClean="0"/>
              <a:t>1. United States: 5,229 visitors</a:t>
            </a:r>
          </a:p>
          <a:p>
            <a:pPr algn="r"/>
            <a:r>
              <a:rPr lang="en-US" sz="1200" dirty="0" smtClean="0"/>
              <a:t>2. Brazil: 1,546</a:t>
            </a:r>
          </a:p>
          <a:p>
            <a:pPr algn="r"/>
            <a:r>
              <a:rPr lang="en-US" sz="1200" dirty="0" smtClean="0"/>
              <a:t>3. Japan: 1,298</a:t>
            </a:r>
          </a:p>
          <a:p>
            <a:pPr algn="r"/>
            <a:r>
              <a:rPr lang="en-US" sz="1200" dirty="0" smtClean="0"/>
              <a:t>4. India: 716</a:t>
            </a:r>
          </a:p>
          <a:p>
            <a:pPr algn="r"/>
            <a:r>
              <a:rPr lang="en-US" sz="1200" dirty="0" smtClean="0"/>
              <a:t>5. Italy: 573</a:t>
            </a:r>
          </a:p>
          <a:p>
            <a:pPr algn="r"/>
            <a:r>
              <a:rPr lang="en-US" sz="1200" dirty="0" smtClean="0"/>
              <a:t>Spain, France, United Kingdom and Germany has an average of 450 visitors.</a:t>
            </a:r>
          </a:p>
          <a:p>
            <a:pPr algn="r"/>
            <a:endParaRPr lang="en-US" sz="1200" dirty="0" smtClean="0"/>
          </a:p>
          <a:p>
            <a:pPr algn="r"/>
            <a:r>
              <a:rPr lang="en-US" sz="1200" dirty="0" smtClean="0"/>
              <a:t>Feb - May 2017</a:t>
            </a:r>
            <a:endParaRPr lang="en-US" sz="1200" dirty="0"/>
          </a:p>
        </p:txBody>
      </p:sp>
      <p:sp>
        <p:nvSpPr>
          <p:cNvPr id="13" name="Rectangle 12"/>
          <p:cNvSpPr/>
          <p:nvPr/>
        </p:nvSpPr>
        <p:spPr>
          <a:xfrm>
            <a:off x="313245" y="1572086"/>
            <a:ext cx="8280537" cy="830997"/>
          </a:xfrm>
          <a:prstGeom prst="rect">
            <a:avLst/>
          </a:prstGeom>
        </p:spPr>
        <p:txBody>
          <a:bodyPr wrap="square">
            <a:spAutoFit/>
          </a:bodyPr>
          <a:lstStyle/>
          <a:p>
            <a:r>
              <a:rPr lang="en-US" sz="1600" dirty="0" smtClean="0"/>
              <a:t>In five mouths, between December 2016 and May 2017 we had more than 20,000 visitors from the whole world. As positive as the number of visits is the great diversity of countries from which visitors have accessed our exhibitions:</a:t>
            </a:r>
            <a:endParaRPr lang="en-US" sz="1600" dirty="0"/>
          </a:p>
        </p:txBody>
      </p:sp>
    </p:spTree>
    <p:extLst>
      <p:ext uri="{BB962C8B-B14F-4D97-AF65-F5344CB8AC3E}">
        <p14:creationId xmlns:p14="http://schemas.microsoft.com/office/powerpoint/2010/main" val="12999345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38</a:t>
            </a:fld>
            <a:endParaRPr lang="pt-BR" dirty="0"/>
          </a:p>
        </p:txBody>
      </p:sp>
      <p:sp>
        <p:nvSpPr>
          <p:cNvPr id="4" name="Título 3"/>
          <p:cNvSpPr>
            <a:spLocks noGrp="1"/>
          </p:cNvSpPr>
          <p:nvPr>
            <p:ph type="title"/>
          </p:nvPr>
        </p:nvSpPr>
        <p:spPr>
          <a:xfrm>
            <a:off x="259694" y="388794"/>
            <a:ext cx="8507910" cy="673768"/>
          </a:xfrm>
        </p:spPr>
        <p:txBody>
          <a:bodyPr>
            <a:normAutofit/>
          </a:bodyPr>
          <a:lstStyle/>
          <a:p>
            <a:r>
              <a:rPr lang="pt-BR" dirty="0" smtClean="0"/>
              <a:t>INSPIRED BY NASA</a:t>
            </a:r>
            <a:endParaRPr lang="pt-BR" dirty="0"/>
          </a:p>
        </p:txBody>
      </p:sp>
      <p:sp>
        <p:nvSpPr>
          <p:cNvPr id="7" name="Rectangle 6"/>
          <p:cNvSpPr/>
          <p:nvPr/>
        </p:nvSpPr>
        <p:spPr>
          <a:xfrm>
            <a:off x="226936" y="1841250"/>
            <a:ext cx="8342187" cy="2862323"/>
          </a:xfrm>
          <a:prstGeom prst="rect">
            <a:avLst/>
          </a:prstGeom>
        </p:spPr>
        <p:txBody>
          <a:bodyPr wrap="square">
            <a:spAutoFit/>
          </a:bodyPr>
          <a:lstStyle/>
          <a:p>
            <a:endParaRPr lang="en-US" dirty="0" smtClean="0"/>
          </a:p>
          <a:p>
            <a:endParaRPr lang="en-US" dirty="0" smtClean="0"/>
          </a:p>
          <a:p>
            <a:endParaRPr lang="en-US" dirty="0" smtClean="0"/>
          </a:p>
          <a:p>
            <a:r>
              <a:rPr lang="en-US" dirty="0" smtClean="0"/>
              <a:t>The projects will create a new Mars exploration exhibit, offer educator professional development on space science topics and engineering technology, pilot Mars-themed lesson plans in regional school districts, expand regional afterschool and summer camp opportunities, and develop community programs related to space exploration. [...] Museums and out-of-school time providers are in a unique position to provide STEM engagement through hands-on experiences".</a:t>
            </a:r>
            <a:endParaRPr lang="en-US" dirty="0"/>
          </a:p>
        </p:txBody>
      </p:sp>
      <p:sp>
        <p:nvSpPr>
          <p:cNvPr id="8" name="Rectangle 7"/>
          <p:cNvSpPr/>
          <p:nvPr/>
        </p:nvSpPr>
        <p:spPr>
          <a:xfrm>
            <a:off x="288586" y="1648941"/>
            <a:ext cx="8033944" cy="923330"/>
          </a:xfrm>
          <a:prstGeom prst="rect">
            <a:avLst/>
          </a:prstGeom>
        </p:spPr>
        <p:txBody>
          <a:bodyPr wrap="square">
            <a:spAutoFit/>
          </a:bodyPr>
          <a:lstStyle/>
          <a:p>
            <a:r>
              <a:rPr lang="en-US" dirty="0" smtClean="0"/>
              <a:t>NASA will lead informal education projects to help inspire the youth regarding science, technology, engineering and math (STEM) studies and careers as the agency progresses on its Journey to Mars.</a:t>
            </a:r>
            <a:endParaRPr lang="en-US" dirty="0"/>
          </a:p>
        </p:txBody>
      </p:sp>
    </p:spTree>
    <p:extLst>
      <p:ext uri="{BB962C8B-B14F-4D97-AF65-F5344CB8AC3E}">
        <p14:creationId xmlns:p14="http://schemas.microsoft.com/office/powerpoint/2010/main" val="39881407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337305" y="1681555"/>
            <a:ext cx="8550799" cy="3364297"/>
          </a:xfrm>
        </p:spPr>
        <p:txBody>
          <a:bodyPr>
            <a:normAutofit/>
          </a:bodyPr>
          <a:lstStyle/>
          <a:p>
            <a:pPr>
              <a:lnSpc>
                <a:spcPct val="140000"/>
              </a:lnSpc>
            </a:pPr>
            <a:r>
              <a:rPr lang="en-US" sz="1800" dirty="0" smtClean="0"/>
              <a:t>In addition to being a science communication activity, this exhibition is inspired by the importance of working with youth in what the World Health Organization calls Life Skills: critical thinking, creative thinking, effective communication, decision-making and problem solving, self-knowledge, interpersonal relationships, empathy, coping with feelings and coping with stress.</a:t>
            </a:r>
          </a:p>
          <a:p>
            <a:pPr>
              <a:lnSpc>
                <a:spcPct val="140000"/>
              </a:lnSpc>
            </a:pPr>
            <a:endParaRPr lang="en-US" dirty="0" smtClean="0"/>
          </a:p>
        </p:txBody>
      </p:sp>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39</a:t>
            </a:fld>
            <a:endParaRPr lang="pt-BR" dirty="0"/>
          </a:p>
        </p:txBody>
      </p:sp>
      <p:sp>
        <p:nvSpPr>
          <p:cNvPr id="4" name="Título 3"/>
          <p:cNvSpPr>
            <a:spLocks noGrp="1"/>
          </p:cNvSpPr>
          <p:nvPr>
            <p:ph type="title"/>
          </p:nvPr>
        </p:nvSpPr>
        <p:spPr/>
        <p:txBody>
          <a:bodyPr>
            <a:normAutofit/>
          </a:bodyPr>
          <a:lstStyle/>
          <a:p>
            <a:r>
              <a:rPr lang="en-US" dirty="0" smtClean="0"/>
              <a:t>INSPIRED BY UNITED NATIONS </a:t>
            </a:r>
            <a:endParaRPr lang="en-US" dirty="0"/>
          </a:p>
        </p:txBody>
      </p:sp>
    </p:spTree>
    <p:extLst>
      <p:ext uri="{BB962C8B-B14F-4D97-AF65-F5344CB8AC3E}">
        <p14:creationId xmlns:p14="http://schemas.microsoft.com/office/powerpoint/2010/main" val="3988140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rot="21598068">
            <a:off x="2294754" y="1144765"/>
            <a:ext cx="4554752" cy="4554752"/>
          </a:xfrm>
          <a:prstGeom prst="ellipse">
            <a:avLst/>
          </a:prstGeom>
          <a:solidFill>
            <a:srgbClr val="FDDD00"/>
          </a:solidFill>
          <a:ln w="12700">
            <a:miter lim="400000"/>
          </a:ln>
        </p:spPr>
        <p:txBody>
          <a:bodyPr lIns="19050" tIns="19050" rIns="19050" bIns="19050" anchor="ctr"/>
          <a:lstStyle/>
          <a:p>
            <a:pPr>
              <a:defRPr sz="3200">
                <a:solidFill>
                  <a:srgbClr val="FFFFFF"/>
                </a:solidFill>
                <a:latin typeface="+mn-lt"/>
                <a:ea typeface="+mn-ea"/>
                <a:cs typeface="+mn-cs"/>
                <a:sym typeface="Helvetica Light"/>
              </a:defRPr>
            </a:pPr>
            <a:endParaRPr sz="1200"/>
          </a:p>
        </p:txBody>
      </p:sp>
      <p:sp>
        <p:nvSpPr>
          <p:cNvPr id="126" name="Shape 126"/>
          <p:cNvSpPr/>
          <p:nvPr/>
        </p:nvSpPr>
        <p:spPr>
          <a:xfrm>
            <a:off x="285477" y="2486435"/>
            <a:ext cx="8573046" cy="1885131"/>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19050" tIns="19050" rIns="19050" bIns="19050" anchor="ctr">
            <a:spAutoFit/>
          </a:bodyPr>
          <a:lstStyle/>
          <a:p>
            <a:pPr>
              <a:lnSpc>
                <a:spcPct val="80000"/>
              </a:lnSpc>
              <a:tabLst>
                <a:tab pos="4914900" algn="l"/>
              </a:tabLst>
              <a:defRPr sz="20000">
                <a:latin typeface="Campton Black"/>
                <a:ea typeface="Campton Black"/>
                <a:cs typeface="Campton Black"/>
                <a:sym typeface="Campton Black"/>
              </a:defRPr>
            </a:pPr>
            <a:r>
              <a:rPr lang="pt-BR" sz="7500" dirty="0" smtClean="0"/>
              <a:t>A NEW KIND OF MUSEUM</a:t>
            </a:r>
            <a:endParaRPr sz="7500" dirty="0"/>
          </a:p>
        </p:txBody>
      </p:sp>
      <p:sp>
        <p:nvSpPr>
          <p:cNvPr id="4" name="Shape 151"/>
          <p:cNvSpPr/>
          <p:nvPr/>
        </p:nvSpPr>
        <p:spPr>
          <a:xfrm>
            <a:off x="289667" y="1308214"/>
            <a:ext cx="38537" cy="298223"/>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lvl1pPr algn="l">
              <a:defRPr sz="4500">
                <a:latin typeface="Campton Light"/>
                <a:ea typeface="Campton Light"/>
                <a:cs typeface="Campton Light"/>
                <a:sym typeface="Campton Light"/>
              </a:defRPr>
            </a:lvl1pPr>
          </a:lstStyle>
          <a:p>
            <a:endParaRPr sz="1688" dirty="0"/>
          </a:p>
        </p:txBody>
      </p:sp>
      <p:sp>
        <p:nvSpPr>
          <p:cNvPr id="5" name="Shape 151"/>
          <p:cNvSpPr/>
          <p:nvPr/>
        </p:nvSpPr>
        <p:spPr>
          <a:xfrm>
            <a:off x="289667" y="1308208"/>
            <a:ext cx="3012916" cy="298235"/>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lvl1pPr algn="l">
              <a:defRPr sz="4500">
                <a:latin typeface="Campton Light"/>
                <a:ea typeface="Campton Light"/>
                <a:cs typeface="Campton Light"/>
                <a:sym typeface="Campton Light"/>
              </a:defRPr>
            </a:lvl1pPr>
          </a:lstStyle>
          <a:p>
            <a:r>
              <a:rPr lang="pt-BR" sz="1688" dirty="0" smtClean="0"/>
              <a:t>MUSEUM OF TOMORROW IS</a:t>
            </a:r>
            <a:endParaRPr sz="1688" dirty="0"/>
          </a:p>
        </p:txBody>
      </p:sp>
    </p:spTree>
    <p:extLst>
      <p:ext uri="{BB962C8B-B14F-4D97-AF65-F5344CB8AC3E}">
        <p14:creationId xmlns:p14="http://schemas.microsoft.com/office/powerpoint/2010/main" val="18812264"/>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0" y="438110"/>
            <a:ext cx="9144000" cy="5723699"/>
          </a:xfrm>
        </p:spPr>
      </p:pic>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40</a:t>
            </a:fld>
            <a:endParaRPr lang="pt-BR" dirty="0"/>
          </a:p>
        </p:txBody>
      </p:sp>
    </p:spTree>
    <p:extLst>
      <p:ext uri="{BB962C8B-B14F-4D97-AF65-F5344CB8AC3E}">
        <p14:creationId xmlns:p14="http://schemas.microsoft.com/office/powerpoint/2010/main" val="447608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41</a:t>
            </a:fld>
            <a:endParaRPr lang="pt-BR" dirty="0"/>
          </a:p>
        </p:txBody>
      </p:sp>
      <p:sp>
        <p:nvSpPr>
          <p:cNvPr id="2" name="Título 1"/>
          <p:cNvSpPr>
            <a:spLocks noGrp="1"/>
          </p:cNvSpPr>
          <p:nvPr>
            <p:ph type="title"/>
          </p:nvPr>
        </p:nvSpPr>
        <p:spPr/>
        <p:txBody>
          <a:bodyPr/>
          <a:lstStyle/>
          <a:p>
            <a:r>
              <a:rPr lang="pt-BR" dirty="0" smtClean="0"/>
              <a:t>NARRATIVE</a:t>
            </a:r>
            <a:endParaRPr lang="pt-BR" dirty="0"/>
          </a:p>
        </p:txBody>
      </p:sp>
      <p:sp>
        <p:nvSpPr>
          <p:cNvPr id="8" name="Rectangle 7"/>
          <p:cNvSpPr/>
          <p:nvPr/>
        </p:nvSpPr>
        <p:spPr>
          <a:xfrm>
            <a:off x="304800" y="1371243"/>
            <a:ext cx="8564120" cy="2862323"/>
          </a:xfrm>
          <a:prstGeom prst="rect">
            <a:avLst/>
          </a:prstGeom>
        </p:spPr>
        <p:txBody>
          <a:bodyPr wrap="square">
            <a:spAutoFit/>
          </a:bodyPr>
          <a:lstStyle/>
          <a:p>
            <a:r>
              <a:rPr lang="en-US" dirty="0" smtClean="0"/>
              <a:t>Students will be invited to participate in two space exploration missions: one on Mars, where they will research the possibilities for our life, another in Next B, an </a:t>
            </a:r>
            <a:r>
              <a:rPr lang="en-US" dirty="0" err="1" smtClean="0"/>
              <a:t>exoplanet</a:t>
            </a:r>
            <a:r>
              <a:rPr lang="en-US" dirty="0" smtClean="0"/>
              <a:t>, where they will investigate possibilities of life different from ours.</a:t>
            </a:r>
          </a:p>
          <a:p>
            <a:endParaRPr lang="en-US" dirty="0" smtClean="0"/>
          </a:p>
          <a:p>
            <a:r>
              <a:rPr lang="en-US" dirty="0" smtClean="0"/>
              <a:t>Both missions require preparation. Participants should know about the main formation and composition of the Cosmos, distances inside and outside the Solar System, where space exploration has already led us and where it can lead us in the next decades.</a:t>
            </a:r>
          </a:p>
          <a:p>
            <a:endParaRPr lang="en-US" dirty="0" smtClean="0"/>
          </a:p>
          <a:p>
            <a:r>
              <a:rPr lang="en-US" b="1" dirty="0" smtClean="0"/>
              <a:t>It is also an strategy for the students and teachers engagement.</a:t>
            </a:r>
            <a:endParaRPr lang="en-US" b="1" dirty="0"/>
          </a:p>
        </p:txBody>
      </p:sp>
    </p:spTree>
    <p:extLst>
      <p:ext uri="{BB962C8B-B14F-4D97-AF65-F5344CB8AC3E}">
        <p14:creationId xmlns:p14="http://schemas.microsoft.com/office/powerpoint/2010/main" val="21369423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42</a:t>
            </a:fld>
            <a:endParaRPr lang="pt-BR" dirty="0"/>
          </a:p>
        </p:txBody>
      </p:sp>
      <p:sp>
        <p:nvSpPr>
          <p:cNvPr id="6" name="Espaço Reservado para Conteúdo 5"/>
          <p:cNvSpPr>
            <a:spLocks noGrp="1"/>
          </p:cNvSpPr>
          <p:nvPr>
            <p:ph idx="1"/>
          </p:nvPr>
        </p:nvSpPr>
        <p:spPr>
          <a:xfrm>
            <a:off x="253800" y="1134845"/>
            <a:ext cx="8610800" cy="1059715"/>
          </a:xfrm>
        </p:spPr>
        <p:txBody>
          <a:bodyPr>
            <a:normAutofit/>
          </a:bodyPr>
          <a:lstStyle/>
          <a:p>
            <a:r>
              <a:rPr lang="en-US" sz="1800" b="1" dirty="0" smtClean="0"/>
              <a:t>The cosmos, Earth and us</a:t>
            </a:r>
          </a:p>
          <a:p>
            <a:r>
              <a:rPr lang="en-US" sz="1600" i="1" dirty="0" smtClean="0"/>
              <a:t>The formation and composition of the cosmos; cosmic chemistry; the celestial bodies and the dynamics between them; age of the Earth and the age of our species</a:t>
            </a:r>
          </a:p>
          <a:p>
            <a:endParaRPr lang="en-US" b="1" dirty="0" smtClean="0"/>
          </a:p>
        </p:txBody>
      </p:sp>
      <p:sp>
        <p:nvSpPr>
          <p:cNvPr id="7" name="Título 2"/>
          <p:cNvSpPr>
            <a:spLocks noGrp="1"/>
          </p:cNvSpPr>
          <p:nvPr>
            <p:ph type="title"/>
          </p:nvPr>
        </p:nvSpPr>
        <p:spPr>
          <a:xfrm>
            <a:off x="241470" y="377206"/>
            <a:ext cx="8507910" cy="673768"/>
          </a:xfrm>
        </p:spPr>
        <p:txBody>
          <a:bodyPr>
            <a:normAutofit/>
          </a:bodyPr>
          <a:lstStyle/>
          <a:p>
            <a:pPr>
              <a:spcBef>
                <a:spcPts val="0"/>
              </a:spcBef>
            </a:pPr>
            <a:r>
              <a:rPr lang="pt-BR" dirty="0" smtClean="0">
                <a:solidFill>
                  <a:schemeClr val="tx1"/>
                </a:solidFill>
              </a:rPr>
              <a:t>CONTENT</a:t>
            </a:r>
            <a:endParaRPr lang="pt-BR" dirty="0">
              <a:solidFill>
                <a:schemeClr val="tx1"/>
              </a:solidFill>
            </a:endParaRPr>
          </a:p>
        </p:txBody>
      </p:sp>
      <p:sp>
        <p:nvSpPr>
          <p:cNvPr id="8" name="Rectangle 7"/>
          <p:cNvSpPr/>
          <p:nvPr/>
        </p:nvSpPr>
        <p:spPr>
          <a:xfrm>
            <a:off x="288591" y="2207073"/>
            <a:ext cx="8440822" cy="938719"/>
          </a:xfrm>
          <a:prstGeom prst="rect">
            <a:avLst/>
          </a:prstGeom>
        </p:spPr>
        <p:txBody>
          <a:bodyPr wrap="square">
            <a:spAutoFit/>
          </a:bodyPr>
          <a:lstStyle/>
          <a:p>
            <a:pPr>
              <a:spcAft>
                <a:spcPts val="600"/>
              </a:spcAft>
            </a:pPr>
            <a:r>
              <a:rPr lang="en-US" b="1" dirty="0" smtClean="0"/>
              <a:t>Our stellar address</a:t>
            </a:r>
          </a:p>
          <a:p>
            <a:r>
              <a:rPr lang="en-US" sz="1600" i="1" dirty="0" smtClean="0"/>
              <a:t>Solar System; Current stage of knowledge about Mars; Current stage of knowledge about </a:t>
            </a:r>
            <a:r>
              <a:rPr lang="en-US" sz="1600" i="1" dirty="0" err="1" smtClean="0"/>
              <a:t>exoplanets</a:t>
            </a:r>
            <a:endParaRPr lang="en-US" sz="1600" i="1" dirty="0" smtClean="0"/>
          </a:p>
        </p:txBody>
      </p:sp>
      <p:sp>
        <p:nvSpPr>
          <p:cNvPr id="9" name="Rectangle 8"/>
          <p:cNvSpPr/>
          <p:nvPr/>
        </p:nvSpPr>
        <p:spPr>
          <a:xfrm>
            <a:off x="288594" y="4646958"/>
            <a:ext cx="8292866" cy="1184940"/>
          </a:xfrm>
          <a:prstGeom prst="rect">
            <a:avLst/>
          </a:prstGeom>
        </p:spPr>
        <p:txBody>
          <a:bodyPr wrap="square">
            <a:spAutoFit/>
          </a:bodyPr>
          <a:lstStyle/>
          <a:p>
            <a:pPr>
              <a:spcAft>
                <a:spcPts val="600"/>
              </a:spcAft>
            </a:pPr>
            <a:r>
              <a:rPr lang="en-US" b="1" dirty="0" smtClean="0"/>
              <a:t>Methodology</a:t>
            </a:r>
          </a:p>
          <a:p>
            <a:r>
              <a:rPr lang="en-US" sz="1600" i="1" dirty="0" smtClean="0"/>
              <a:t>These content will be explained in lectures and activities using </a:t>
            </a:r>
            <a:r>
              <a:rPr lang="en-US" sz="1600" i="1" dirty="0" err="1" smtClean="0"/>
              <a:t>softwares</a:t>
            </a:r>
            <a:r>
              <a:rPr lang="en-US" sz="1600" i="1" dirty="0" smtClean="0"/>
              <a:t> by </a:t>
            </a:r>
            <a:r>
              <a:rPr lang="en-US" sz="1600" i="1" dirty="0" err="1" smtClean="0"/>
              <a:t>Nasa</a:t>
            </a:r>
            <a:r>
              <a:rPr lang="en-US" sz="1600" i="1" dirty="0" smtClean="0"/>
              <a:t> and Google. Art classes will be offered to support creative project and narrative design. All these activities will happen at the Museums and schools.</a:t>
            </a:r>
            <a:endParaRPr lang="en-US" sz="1600" i="1" dirty="0"/>
          </a:p>
        </p:txBody>
      </p:sp>
      <p:sp>
        <p:nvSpPr>
          <p:cNvPr id="10" name="Rectangle 9"/>
          <p:cNvSpPr/>
          <p:nvPr/>
        </p:nvSpPr>
        <p:spPr>
          <a:xfrm>
            <a:off x="295913" y="3178542"/>
            <a:ext cx="8396513" cy="1456809"/>
          </a:xfrm>
          <a:prstGeom prst="rect">
            <a:avLst/>
          </a:prstGeom>
        </p:spPr>
        <p:txBody>
          <a:bodyPr wrap="square">
            <a:spAutoFit/>
          </a:bodyPr>
          <a:lstStyle/>
          <a:p>
            <a:pPr>
              <a:spcAft>
                <a:spcPts val="800"/>
              </a:spcAft>
            </a:pPr>
            <a:r>
              <a:rPr lang="en-US" b="1" dirty="0" smtClean="0"/>
              <a:t>Achievements of space exploration</a:t>
            </a:r>
          </a:p>
          <a:p>
            <a:r>
              <a:rPr lang="en-US" sz="1600" i="1" dirty="0" smtClean="0"/>
              <a:t>The Arrival on the Moon; Around the planet onboard the International Space Station; The arrival of the Mars Express spacecraft to Mars; Rosetta and the manned missions; Satellites in orbit of planets, Voyager I and II; The discovery of </a:t>
            </a:r>
            <a:r>
              <a:rPr lang="en-US" sz="1600" i="1" dirty="0" err="1" smtClean="0"/>
              <a:t>Proxima</a:t>
            </a:r>
            <a:r>
              <a:rPr lang="en-US" sz="1600" i="1" dirty="0" smtClean="0"/>
              <a:t> B; The discovery of water feathers in Europe; The discovery of the Moon of Jupiter; Hubble and the </a:t>
            </a:r>
            <a:r>
              <a:rPr lang="en-US" sz="1600" i="1" dirty="0" err="1" smtClean="0"/>
              <a:t>exoplanets</a:t>
            </a:r>
            <a:endParaRPr lang="en-US" sz="1600" i="1" dirty="0" smtClean="0"/>
          </a:p>
        </p:txBody>
      </p:sp>
    </p:spTree>
    <p:extLst>
      <p:ext uri="{BB962C8B-B14F-4D97-AF65-F5344CB8AC3E}">
        <p14:creationId xmlns:p14="http://schemas.microsoft.com/office/powerpoint/2010/main" val="28478147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rotWithShape="1">
          <a:blip r:embed="rId2"/>
          <a:srcRect l="2646" t="7778" r="81723" b="43185"/>
          <a:stretch/>
        </p:blipFill>
        <p:spPr>
          <a:xfrm>
            <a:off x="3189724" y="1404319"/>
            <a:ext cx="2615526" cy="4767795"/>
          </a:xfrm>
          <a:prstGeom prst="rect">
            <a:avLst/>
          </a:prstGeom>
        </p:spPr>
      </p:pic>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43</a:t>
            </a:fld>
            <a:endParaRPr lang="pt-BR" dirty="0"/>
          </a:p>
        </p:txBody>
      </p:sp>
      <p:sp>
        <p:nvSpPr>
          <p:cNvPr id="4" name="Título 3"/>
          <p:cNvSpPr>
            <a:spLocks noGrp="1"/>
          </p:cNvSpPr>
          <p:nvPr>
            <p:ph type="title"/>
          </p:nvPr>
        </p:nvSpPr>
        <p:spPr/>
        <p:txBody>
          <a:bodyPr>
            <a:normAutofit/>
          </a:bodyPr>
          <a:lstStyle/>
          <a:p>
            <a:r>
              <a:rPr lang="pt-BR" dirty="0" smtClean="0"/>
              <a:t>THE FIRST-TIME ASTRONAUT GUIDE</a:t>
            </a:r>
            <a:endParaRPr lang="pt-BR" dirty="0"/>
          </a:p>
        </p:txBody>
      </p:sp>
      <p:sp>
        <p:nvSpPr>
          <p:cNvPr id="5" name="Espaço Reservado para Texto 4"/>
          <p:cNvSpPr>
            <a:spLocks noGrp="1"/>
          </p:cNvSpPr>
          <p:nvPr>
            <p:ph type="body" sz="quarter" idx="13"/>
          </p:nvPr>
        </p:nvSpPr>
        <p:spPr>
          <a:xfrm>
            <a:off x="303743" y="929353"/>
            <a:ext cx="8510381" cy="400605"/>
          </a:xfrm>
        </p:spPr>
        <p:txBody>
          <a:bodyPr/>
          <a:lstStyle/>
          <a:p>
            <a:r>
              <a:rPr lang="pt-BR" sz="2000" dirty="0" smtClean="0"/>
              <a:t>DRAFT</a:t>
            </a:r>
            <a:endParaRPr lang="pt-BR" sz="2000" dirty="0"/>
          </a:p>
        </p:txBody>
      </p:sp>
      <p:sp>
        <p:nvSpPr>
          <p:cNvPr id="6" name="Retângulo 5"/>
          <p:cNvSpPr/>
          <p:nvPr/>
        </p:nvSpPr>
        <p:spPr>
          <a:xfrm>
            <a:off x="409774" y="1364553"/>
            <a:ext cx="2663626" cy="48289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165674" y="1364553"/>
            <a:ext cx="2663626" cy="48289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5908874" y="1351853"/>
            <a:ext cx="2701726" cy="4841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3165674" y="5900340"/>
            <a:ext cx="495300" cy="276999"/>
          </a:xfrm>
          <a:prstGeom prst="rect">
            <a:avLst/>
          </a:prstGeom>
          <a:noFill/>
        </p:spPr>
        <p:txBody>
          <a:bodyPr wrap="square" rtlCol="0">
            <a:spAutoFit/>
          </a:bodyPr>
          <a:lstStyle/>
          <a:p>
            <a:r>
              <a:rPr lang="pt-BR" sz="1200" dirty="0" smtClean="0"/>
              <a:t>E2</a:t>
            </a:r>
            <a:endParaRPr lang="pt-BR" sz="1200" dirty="0"/>
          </a:p>
        </p:txBody>
      </p:sp>
      <p:sp>
        <p:nvSpPr>
          <p:cNvPr id="10" name="CaixaDeTexto 9"/>
          <p:cNvSpPr txBox="1"/>
          <p:nvPr/>
        </p:nvSpPr>
        <p:spPr>
          <a:xfrm>
            <a:off x="409774" y="5900341"/>
            <a:ext cx="495300" cy="276999"/>
          </a:xfrm>
          <a:prstGeom prst="rect">
            <a:avLst/>
          </a:prstGeom>
          <a:noFill/>
        </p:spPr>
        <p:txBody>
          <a:bodyPr wrap="square" rtlCol="0">
            <a:spAutoFit/>
          </a:bodyPr>
          <a:lstStyle/>
          <a:p>
            <a:r>
              <a:rPr lang="pt-BR" sz="1200" dirty="0" smtClean="0"/>
              <a:t>E1</a:t>
            </a:r>
            <a:endParaRPr lang="pt-BR" sz="1200" dirty="0"/>
          </a:p>
        </p:txBody>
      </p:sp>
      <p:sp>
        <p:nvSpPr>
          <p:cNvPr id="11" name="CaixaDeTexto 10"/>
          <p:cNvSpPr txBox="1"/>
          <p:nvPr/>
        </p:nvSpPr>
        <p:spPr>
          <a:xfrm>
            <a:off x="5908874" y="5900339"/>
            <a:ext cx="495300" cy="276999"/>
          </a:xfrm>
          <a:prstGeom prst="rect">
            <a:avLst/>
          </a:prstGeom>
          <a:noFill/>
        </p:spPr>
        <p:txBody>
          <a:bodyPr wrap="square" rtlCol="0">
            <a:spAutoFit/>
          </a:bodyPr>
          <a:lstStyle/>
          <a:p>
            <a:r>
              <a:rPr lang="pt-BR" sz="1200" dirty="0" smtClean="0"/>
              <a:t>E3</a:t>
            </a:r>
            <a:endParaRPr lang="pt-BR" sz="1200" dirty="0"/>
          </a:p>
        </p:txBody>
      </p:sp>
      <p:sp>
        <p:nvSpPr>
          <p:cNvPr id="12" name="Retângulo 11"/>
          <p:cNvSpPr/>
          <p:nvPr/>
        </p:nvSpPr>
        <p:spPr>
          <a:xfrm>
            <a:off x="657424" y="2935403"/>
            <a:ext cx="1480731" cy="923330"/>
          </a:xfrm>
          <a:prstGeom prst="rect">
            <a:avLst/>
          </a:prstGeom>
        </p:spPr>
        <p:txBody>
          <a:bodyPr wrap="none">
            <a:spAutoFit/>
          </a:bodyPr>
          <a:lstStyle/>
          <a:p>
            <a:r>
              <a:rPr lang="pt-BR" dirty="0" err="1" smtClean="0">
                <a:solidFill>
                  <a:srgbClr val="222222"/>
                </a:solidFill>
                <a:latin typeface="verdana" panose="020B0604030504040204" pitchFamily="34" charset="0"/>
              </a:rPr>
              <a:t>Title</a:t>
            </a:r>
            <a:endParaRPr lang="pt-BR" dirty="0" smtClean="0">
              <a:solidFill>
                <a:srgbClr val="222222"/>
              </a:solidFill>
              <a:latin typeface="verdana" panose="020B0604030504040204" pitchFamily="34" charset="0"/>
            </a:endParaRPr>
          </a:p>
          <a:p>
            <a:r>
              <a:rPr lang="pt-BR" dirty="0" err="1" smtClean="0">
                <a:solidFill>
                  <a:srgbClr val="222222"/>
                </a:solidFill>
                <a:latin typeface="verdana" panose="020B0604030504040204" pitchFamily="34" charset="0"/>
              </a:rPr>
              <a:t>Presentation</a:t>
            </a:r>
            <a:endParaRPr lang="pt-BR" dirty="0" smtClean="0">
              <a:solidFill>
                <a:srgbClr val="222222"/>
              </a:solidFill>
              <a:latin typeface="verdana" panose="020B0604030504040204" pitchFamily="34" charset="0"/>
            </a:endParaRPr>
          </a:p>
          <a:p>
            <a:r>
              <a:rPr lang="pt-BR" dirty="0" smtClean="0">
                <a:solidFill>
                  <a:srgbClr val="222222"/>
                </a:solidFill>
                <a:latin typeface="verdana" panose="020B0604030504040204" pitchFamily="34" charset="0"/>
              </a:rPr>
              <a:t>Logos</a:t>
            </a:r>
            <a:endParaRPr lang="pt-BR" dirty="0"/>
          </a:p>
        </p:txBody>
      </p:sp>
      <p:sp>
        <p:nvSpPr>
          <p:cNvPr id="14" name="Retângulo 13"/>
          <p:cNvSpPr/>
          <p:nvPr/>
        </p:nvSpPr>
        <p:spPr>
          <a:xfrm>
            <a:off x="6322779" y="2919788"/>
            <a:ext cx="1563920" cy="1200329"/>
          </a:xfrm>
          <a:prstGeom prst="rect">
            <a:avLst/>
          </a:prstGeom>
        </p:spPr>
        <p:txBody>
          <a:bodyPr wrap="square">
            <a:spAutoFit/>
          </a:bodyPr>
          <a:lstStyle/>
          <a:p>
            <a:r>
              <a:rPr lang="en-US" dirty="0" smtClean="0">
                <a:solidFill>
                  <a:srgbClr val="222222"/>
                </a:solidFill>
                <a:latin typeface="verdana" panose="020B0604030504040204" pitchFamily="34" charset="0"/>
              </a:rPr>
              <a:t>Description of celestial bodies</a:t>
            </a:r>
          </a:p>
          <a:p>
            <a:r>
              <a:rPr lang="en-US" dirty="0" smtClean="0">
                <a:solidFill>
                  <a:srgbClr val="222222"/>
                </a:solidFill>
                <a:latin typeface="verdana" panose="020B0604030504040204" pitchFamily="34" charset="0"/>
              </a:rPr>
              <a:t>and artifacts</a:t>
            </a:r>
            <a:endParaRPr lang="pt-BR" dirty="0"/>
          </a:p>
        </p:txBody>
      </p:sp>
    </p:spTree>
    <p:extLst>
      <p:ext uri="{BB962C8B-B14F-4D97-AF65-F5344CB8AC3E}">
        <p14:creationId xmlns:p14="http://schemas.microsoft.com/office/powerpoint/2010/main" val="4335455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44</a:t>
            </a:fld>
            <a:endParaRPr lang="pt-BR" dirty="0"/>
          </a:p>
        </p:txBody>
      </p:sp>
      <p:sp>
        <p:nvSpPr>
          <p:cNvPr id="6" name="Retângulo 5"/>
          <p:cNvSpPr/>
          <p:nvPr/>
        </p:nvSpPr>
        <p:spPr>
          <a:xfrm>
            <a:off x="409774" y="1364553"/>
            <a:ext cx="2663626" cy="48289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165674" y="1364553"/>
            <a:ext cx="2663626" cy="48289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5908874" y="1351853"/>
            <a:ext cx="2701726" cy="4841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3165674" y="5900340"/>
            <a:ext cx="495300" cy="276999"/>
          </a:xfrm>
          <a:prstGeom prst="rect">
            <a:avLst/>
          </a:prstGeom>
          <a:noFill/>
        </p:spPr>
        <p:txBody>
          <a:bodyPr wrap="square" rtlCol="0">
            <a:spAutoFit/>
          </a:bodyPr>
          <a:lstStyle/>
          <a:p>
            <a:r>
              <a:rPr lang="pt-BR" sz="1200" dirty="0" smtClean="0"/>
              <a:t>I2</a:t>
            </a:r>
            <a:endParaRPr lang="pt-BR" sz="1200" dirty="0"/>
          </a:p>
        </p:txBody>
      </p:sp>
      <p:sp>
        <p:nvSpPr>
          <p:cNvPr id="10" name="CaixaDeTexto 9"/>
          <p:cNvSpPr txBox="1"/>
          <p:nvPr/>
        </p:nvSpPr>
        <p:spPr>
          <a:xfrm>
            <a:off x="409774" y="5900341"/>
            <a:ext cx="495300" cy="276999"/>
          </a:xfrm>
          <a:prstGeom prst="rect">
            <a:avLst/>
          </a:prstGeom>
          <a:noFill/>
        </p:spPr>
        <p:txBody>
          <a:bodyPr wrap="square" rtlCol="0">
            <a:spAutoFit/>
          </a:bodyPr>
          <a:lstStyle/>
          <a:p>
            <a:r>
              <a:rPr lang="pt-BR" sz="1200" dirty="0" smtClean="0"/>
              <a:t>I1</a:t>
            </a:r>
            <a:endParaRPr lang="pt-BR" sz="1200" dirty="0"/>
          </a:p>
        </p:txBody>
      </p:sp>
      <p:sp>
        <p:nvSpPr>
          <p:cNvPr id="11" name="CaixaDeTexto 10"/>
          <p:cNvSpPr txBox="1"/>
          <p:nvPr/>
        </p:nvSpPr>
        <p:spPr>
          <a:xfrm>
            <a:off x="5908874" y="5900339"/>
            <a:ext cx="495300" cy="276999"/>
          </a:xfrm>
          <a:prstGeom prst="rect">
            <a:avLst/>
          </a:prstGeom>
          <a:noFill/>
        </p:spPr>
        <p:txBody>
          <a:bodyPr wrap="square" rtlCol="0">
            <a:spAutoFit/>
          </a:bodyPr>
          <a:lstStyle/>
          <a:p>
            <a:r>
              <a:rPr lang="pt-BR" sz="1200" dirty="0" smtClean="0"/>
              <a:t>I3</a:t>
            </a:r>
            <a:endParaRPr lang="pt-BR" sz="1200" dirty="0"/>
          </a:p>
        </p:txBody>
      </p:sp>
      <p:sp>
        <p:nvSpPr>
          <p:cNvPr id="13" name="Rectangle 12"/>
          <p:cNvSpPr/>
          <p:nvPr/>
        </p:nvSpPr>
        <p:spPr>
          <a:xfrm>
            <a:off x="2285999" y="2828836"/>
            <a:ext cx="5432381" cy="923330"/>
          </a:xfrm>
          <a:prstGeom prst="rect">
            <a:avLst/>
          </a:prstGeom>
        </p:spPr>
        <p:txBody>
          <a:bodyPr wrap="square">
            <a:spAutoFit/>
          </a:bodyPr>
          <a:lstStyle/>
          <a:p>
            <a:r>
              <a:rPr lang="en-US" dirty="0" smtClean="0"/>
              <a:t>Illustration of celestial bodies and artifacts</a:t>
            </a:r>
          </a:p>
          <a:p>
            <a:r>
              <a:rPr lang="en-US" dirty="0" smtClean="0"/>
              <a:t>Accompanied by description of distances and</a:t>
            </a:r>
          </a:p>
          <a:p>
            <a:r>
              <a:rPr lang="en-US" dirty="0" smtClean="0"/>
              <a:t>  Of human presence in the Cosmos</a:t>
            </a:r>
            <a:endParaRPr lang="en-US" dirty="0"/>
          </a:p>
        </p:txBody>
      </p:sp>
    </p:spTree>
    <p:extLst>
      <p:ext uri="{BB962C8B-B14F-4D97-AF65-F5344CB8AC3E}">
        <p14:creationId xmlns:p14="http://schemas.microsoft.com/office/powerpoint/2010/main" val="29261609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45</a:t>
            </a:fld>
            <a:endParaRPr lang="pt-BR" dirty="0"/>
          </a:p>
        </p:txBody>
      </p:sp>
      <p:sp>
        <p:nvSpPr>
          <p:cNvPr id="4" name="Título 3"/>
          <p:cNvSpPr>
            <a:spLocks noGrp="1"/>
          </p:cNvSpPr>
          <p:nvPr>
            <p:ph type="title"/>
          </p:nvPr>
        </p:nvSpPr>
        <p:spPr/>
        <p:txBody>
          <a:bodyPr/>
          <a:lstStyle/>
          <a:p>
            <a:r>
              <a:rPr lang="pt-BR" dirty="0" smtClean="0"/>
              <a:t>VISUALS POSSIBILITIES</a:t>
            </a:r>
            <a:endParaRPr lang="pt-BR" dirty="0"/>
          </a:p>
        </p:txBody>
      </p:sp>
      <p:sp>
        <p:nvSpPr>
          <p:cNvPr id="5" name="Espaço Reservado para Texto 4"/>
          <p:cNvSpPr>
            <a:spLocks noGrp="1"/>
          </p:cNvSpPr>
          <p:nvPr>
            <p:ph type="body" sz="quarter" idx="13"/>
          </p:nvPr>
        </p:nvSpPr>
        <p:spPr/>
        <p:txBody>
          <a:bodyPr/>
          <a:lstStyle/>
          <a:p>
            <a:endParaRPr lang="pt-BR" dirty="0"/>
          </a:p>
        </p:txBody>
      </p:sp>
      <p:pic>
        <p:nvPicPr>
          <p:cNvPr id="6" name="Espaço Reservado para Conteúdo 5"/>
          <p:cNvPicPr>
            <a:picLocks noGrp="1" noChangeAspect="1"/>
          </p:cNvPicPr>
          <p:nvPr>
            <p:ph idx="1"/>
          </p:nvPr>
        </p:nvPicPr>
        <p:blipFill rotWithShape="1">
          <a:blip r:embed="rId2"/>
          <a:srcRect l="17046" t="31822" r="18432" b="9471"/>
          <a:stretch/>
        </p:blipFill>
        <p:spPr>
          <a:xfrm>
            <a:off x="0" y="1130394"/>
            <a:ext cx="9147838" cy="4936577"/>
          </a:xfrm>
          <a:prstGeom prst="rect">
            <a:avLst/>
          </a:prstGeom>
        </p:spPr>
      </p:pic>
    </p:spTree>
    <p:extLst>
      <p:ext uri="{BB962C8B-B14F-4D97-AF65-F5344CB8AC3E}">
        <p14:creationId xmlns:p14="http://schemas.microsoft.com/office/powerpoint/2010/main" val="95381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46</a:t>
            </a:fld>
            <a:endParaRPr lang="pt-BR" dirty="0"/>
          </a:p>
        </p:txBody>
      </p:sp>
      <p:sp>
        <p:nvSpPr>
          <p:cNvPr id="5" name="Espaço Reservado para Texto 4"/>
          <p:cNvSpPr>
            <a:spLocks noGrp="1"/>
          </p:cNvSpPr>
          <p:nvPr>
            <p:ph type="body" sz="quarter" idx="13"/>
          </p:nvPr>
        </p:nvSpPr>
        <p:spPr/>
        <p:txBody>
          <a:bodyPr/>
          <a:lstStyle/>
          <a:p>
            <a:endParaRPr lang="pt-BR" dirty="0"/>
          </a:p>
        </p:txBody>
      </p:sp>
      <p:sp>
        <p:nvSpPr>
          <p:cNvPr id="7" name="Espaço Reservado para Conteúdo 6"/>
          <p:cNvSpPr>
            <a:spLocks noGrp="1"/>
          </p:cNvSpPr>
          <p:nvPr>
            <p:ph idx="1"/>
          </p:nvPr>
        </p:nvSpPr>
        <p:spPr>
          <a:xfrm>
            <a:off x="263325" y="2211702"/>
            <a:ext cx="7922732" cy="3455809"/>
          </a:xfrm>
        </p:spPr>
        <p:txBody>
          <a:bodyPr/>
          <a:lstStyle/>
          <a:p>
            <a:endParaRPr lang="pt-BR" dirty="0"/>
          </a:p>
        </p:txBody>
      </p:sp>
      <p:pic>
        <p:nvPicPr>
          <p:cNvPr id="2" name="Imagem 1"/>
          <p:cNvPicPr>
            <a:picLocks noChangeAspect="1"/>
          </p:cNvPicPr>
          <p:nvPr/>
        </p:nvPicPr>
        <p:blipFill rotWithShape="1">
          <a:blip r:embed="rId2"/>
          <a:srcRect l="31111" t="19143" r="32222" b="23326"/>
          <a:stretch/>
        </p:blipFill>
        <p:spPr>
          <a:xfrm>
            <a:off x="16584" y="1144908"/>
            <a:ext cx="4597841" cy="4566136"/>
          </a:xfrm>
          <a:prstGeom prst="rect">
            <a:avLst/>
          </a:prstGeom>
        </p:spPr>
      </p:pic>
      <p:pic>
        <p:nvPicPr>
          <p:cNvPr id="8" name="Imagem 7"/>
          <p:cNvPicPr>
            <a:picLocks noChangeAspect="1"/>
          </p:cNvPicPr>
          <p:nvPr/>
        </p:nvPicPr>
        <p:blipFill rotWithShape="1">
          <a:blip r:embed="rId3"/>
          <a:srcRect l="31905" t="18974" r="33174" b="23799"/>
          <a:stretch/>
        </p:blipFill>
        <p:spPr>
          <a:xfrm>
            <a:off x="4484915" y="1148688"/>
            <a:ext cx="4659086" cy="4586206"/>
          </a:xfrm>
          <a:prstGeom prst="rect">
            <a:avLst/>
          </a:prstGeom>
        </p:spPr>
      </p:pic>
      <p:sp>
        <p:nvSpPr>
          <p:cNvPr id="9" name="Título 8"/>
          <p:cNvSpPr>
            <a:spLocks noGrp="1"/>
          </p:cNvSpPr>
          <p:nvPr>
            <p:ph type="title"/>
          </p:nvPr>
        </p:nvSpPr>
        <p:spPr/>
        <p:txBody>
          <a:bodyPr/>
          <a:lstStyle/>
          <a:p>
            <a:endParaRPr lang="pt-BR"/>
          </a:p>
        </p:txBody>
      </p:sp>
    </p:spTree>
    <p:extLst>
      <p:ext uri="{BB962C8B-B14F-4D97-AF65-F5344CB8AC3E}">
        <p14:creationId xmlns:p14="http://schemas.microsoft.com/office/powerpoint/2010/main" val="35166205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47</a:t>
            </a:fld>
            <a:endParaRPr lang="pt-BR" dirty="0"/>
          </a:p>
        </p:txBody>
      </p:sp>
      <p:sp>
        <p:nvSpPr>
          <p:cNvPr id="5" name="Espaço Reservado para Texto 4"/>
          <p:cNvSpPr>
            <a:spLocks noGrp="1"/>
          </p:cNvSpPr>
          <p:nvPr>
            <p:ph type="body" sz="quarter" idx="13"/>
          </p:nvPr>
        </p:nvSpPr>
        <p:spPr/>
        <p:txBody>
          <a:bodyPr/>
          <a:lstStyle/>
          <a:p>
            <a:endParaRPr lang="pt-BR" dirty="0"/>
          </a:p>
        </p:txBody>
      </p:sp>
      <p:sp>
        <p:nvSpPr>
          <p:cNvPr id="7" name="Espaço Reservado para Conteúdo 6"/>
          <p:cNvSpPr>
            <a:spLocks noGrp="1"/>
          </p:cNvSpPr>
          <p:nvPr>
            <p:ph idx="1"/>
          </p:nvPr>
        </p:nvSpPr>
        <p:spPr>
          <a:xfrm>
            <a:off x="263325" y="2211702"/>
            <a:ext cx="7922732" cy="3455809"/>
          </a:xfrm>
        </p:spPr>
        <p:txBody>
          <a:bodyPr/>
          <a:lstStyle/>
          <a:p>
            <a:endParaRPr lang="pt-BR" dirty="0"/>
          </a:p>
        </p:txBody>
      </p:sp>
      <p:pic>
        <p:nvPicPr>
          <p:cNvPr id="6" name="Imagem 5"/>
          <p:cNvPicPr>
            <a:picLocks noChangeAspect="1"/>
          </p:cNvPicPr>
          <p:nvPr/>
        </p:nvPicPr>
        <p:blipFill rotWithShape="1">
          <a:blip r:embed="rId2"/>
          <a:srcRect l="14235" t="28794" r="50172" b="11609"/>
          <a:stretch/>
        </p:blipFill>
        <p:spPr>
          <a:xfrm>
            <a:off x="82791" y="1126390"/>
            <a:ext cx="4340917" cy="4542888"/>
          </a:xfrm>
          <a:prstGeom prst="rect">
            <a:avLst/>
          </a:prstGeom>
        </p:spPr>
      </p:pic>
      <p:sp>
        <p:nvSpPr>
          <p:cNvPr id="9" name="Título 8"/>
          <p:cNvSpPr>
            <a:spLocks noGrp="1"/>
          </p:cNvSpPr>
          <p:nvPr>
            <p:ph type="title"/>
          </p:nvPr>
        </p:nvSpPr>
        <p:spPr/>
        <p:txBody>
          <a:bodyPr/>
          <a:lstStyle/>
          <a:p>
            <a:endParaRPr lang="pt-BR"/>
          </a:p>
        </p:txBody>
      </p:sp>
      <p:pic>
        <p:nvPicPr>
          <p:cNvPr id="10" name="Imagem 9"/>
          <p:cNvPicPr>
            <a:picLocks noChangeAspect="1"/>
          </p:cNvPicPr>
          <p:nvPr/>
        </p:nvPicPr>
        <p:blipFill rotWithShape="1">
          <a:blip r:embed="rId3"/>
          <a:srcRect l="7884" t="9831" r="39736" b="6699"/>
          <a:stretch/>
        </p:blipFill>
        <p:spPr>
          <a:xfrm>
            <a:off x="4468278" y="1126390"/>
            <a:ext cx="4559542" cy="4541119"/>
          </a:xfrm>
          <a:prstGeom prst="rect">
            <a:avLst/>
          </a:prstGeom>
        </p:spPr>
      </p:pic>
    </p:spTree>
    <p:extLst>
      <p:ext uri="{BB962C8B-B14F-4D97-AF65-F5344CB8AC3E}">
        <p14:creationId xmlns:p14="http://schemas.microsoft.com/office/powerpoint/2010/main" val="38334383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312643" y="1447305"/>
            <a:ext cx="8516581" cy="3364297"/>
          </a:xfrm>
        </p:spPr>
        <p:txBody>
          <a:bodyPr>
            <a:normAutofit/>
          </a:bodyPr>
          <a:lstStyle/>
          <a:p>
            <a:r>
              <a:rPr lang="en-US" sz="2400" b="1" dirty="0" smtClean="0"/>
              <a:t>Open paths to the Cosmos </a:t>
            </a:r>
            <a:r>
              <a:rPr lang="en-US" sz="2400" dirty="0" smtClean="0"/>
              <a:t>are composed of panels with content on the spacecraft, the launch and what they will take in the ship;</a:t>
            </a:r>
          </a:p>
          <a:p>
            <a:r>
              <a:rPr lang="en-US" sz="2400" b="1" dirty="0" smtClean="0"/>
              <a:t>From the window of my spacecraft</a:t>
            </a:r>
            <a:r>
              <a:rPr lang="en-US" sz="2400" dirty="0" smtClean="0"/>
              <a:t> is composed of content of the different celestial bodies;</a:t>
            </a:r>
          </a:p>
          <a:p>
            <a:r>
              <a:rPr lang="en-US" sz="2400" b="1" dirty="0" smtClean="0"/>
              <a:t>My extraterrestrial friend </a:t>
            </a:r>
            <a:r>
              <a:rPr lang="en-US" sz="2400" dirty="0" smtClean="0"/>
              <a:t>is made up of content from what they imagined to be extraterrestrials;</a:t>
            </a:r>
          </a:p>
        </p:txBody>
      </p:sp>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48</a:t>
            </a:fld>
            <a:endParaRPr lang="pt-BR" dirty="0"/>
          </a:p>
        </p:txBody>
      </p:sp>
      <p:sp>
        <p:nvSpPr>
          <p:cNvPr id="4" name="Título 3"/>
          <p:cNvSpPr>
            <a:spLocks noGrp="1"/>
          </p:cNvSpPr>
          <p:nvPr>
            <p:ph type="title"/>
          </p:nvPr>
        </p:nvSpPr>
        <p:spPr/>
        <p:txBody>
          <a:bodyPr>
            <a:normAutofit/>
          </a:bodyPr>
          <a:lstStyle/>
          <a:p>
            <a:r>
              <a:rPr lang="en-US" sz="2800" dirty="0" smtClean="0"/>
              <a:t>NARRATIVE POSSIBILITIES</a:t>
            </a:r>
            <a:endParaRPr lang="pt-BR" sz="2800" dirty="0"/>
          </a:p>
        </p:txBody>
      </p:sp>
    </p:spTree>
    <p:extLst>
      <p:ext uri="{BB962C8B-B14F-4D97-AF65-F5344CB8AC3E}">
        <p14:creationId xmlns:p14="http://schemas.microsoft.com/office/powerpoint/2010/main" val="13829696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r>
              <a:rPr lang="pt-BR" dirty="0" smtClean="0"/>
              <a:t>Museu do Amanhã  | </a:t>
            </a:r>
            <a:fld id="{9D885BEC-FFCD-49D1-98D1-F91FC4946C8B}" type="slidenum">
              <a:rPr lang="pt-BR" smtClean="0"/>
              <a:pPr/>
              <a:t>49</a:t>
            </a:fld>
            <a:endParaRPr lang="pt-BR" dirty="0"/>
          </a:p>
        </p:txBody>
      </p:sp>
      <p:sp>
        <p:nvSpPr>
          <p:cNvPr id="6" name="Título 5"/>
          <p:cNvSpPr>
            <a:spLocks noGrp="1"/>
          </p:cNvSpPr>
          <p:nvPr>
            <p:ph type="title"/>
          </p:nvPr>
        </p:nvSpPr>
        <p:spPr>
          <a:xfrm>
            <a:off x="1310766" y="3155553"/>
            <a:ext cx="8507910" cy="673768"/>
          </a:xfrm>
        </p:spPr>
        <p:txBody>
          <a:bodyPr>
            <a:normAutofit/>
          </a:bodyPr>
          <a:lstStyle/>
          <a:p>
            <a:r>
              <a:rPr lang="pt-BR" sz="2800" dirty="0" smtClean="0"/>
              <a:t>davi.bonela@museudoamanha.org.br</a:t>
            </a:r>
            <a:endParaRPr lang="pt-BR" sz="2800" dirty="0"/>
          </a:p>
        </p:txBody>
      </p:sp>
    </p:spTree>
    <p:extLst>
      <p:ext uri="{BB962C8B-B14F-4D97-AF65-F5344CB8AC3E}">
        <p14:creationId xmlns:p14="http://schemas.microsoft.com/office/powerpoint/2010/main" val="3988140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rot="21598068">
            <a:off x="2294754" y="1144765"/>
            <a:ext cx="4554752" cy="4554752"/>
          </a:xfrm>
          <a:prstGeom prst="ellipse">
            <a:avLst/>
          </a:prstGeom>
          <a:solidFill>
            <a:srgbClr val="01ACCC"/>
          </a:solidFill>
          <a:ln w="12700">
            <a:miter lim="400000"/>
          </a:ln>
        </p:spPr>
        <p:txBody>
          <a:bodyPr lIns="19050" tIns="19050" rIns="19050" bIns="19050" anchor="ctr"/>
          <a:lstStyle/>
          <a:p>
            <a:pPr>
              <a:defRPr sz="3200">
                <a:solidFill>
                  <a:srgbClr val="FFFFFF"/>
                </a:solidFill>
                <a:latin typeface="+mn-lt"/>
                <a:ea typeface="+mn-ea"/>
                <a:cs typeface="+mn-cs"/>
                <a:sym typeface="Helvetica Light"/>
              </a:defRPr>
            </a:pPr>
            <a:endParaRPr sz="1200"/>
          </a:p>
        </p:txBody>
      </p:sp>
      <p:sp>
        <p:nvSpPr>
          <p:cNvPr id="150" name="Shape 150"/>
          <p:cNvSpPr/>
          <p:nvPr/>
        </p:nvSpPr>
        <p:spPr>
          <a:xfrm>
            <a:off x="285477" y="2486435"/>
            <a:ext cx="8573046" cy="1885131"/>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19050" tIns="19050" rIns="19050" bIns="19050" anchor="ctr">
            <a:spAutoFit/>
          </a:bodyPr>
          <a:lstStyle/>
          <a:p>
            <a:pPr>
              <a:lnSpc>
                <a:spcPct val="80000"/>
              </a:lnSpc>
              <a:tabLst>
                <a:tab pos="4914900" algn="l"/>
              </a:tabLst>
              <a:defRPr sz="20000">
                <a:latin typeface="Campton Black"/>
                <a:ea typeface="Campton Black"/>
                <a:cs typeface="Campton Black"/>
                <a:sym typeface="Campton Black"/>
              </a:defRPr>
            </a:pPr>
            <a:r>
              <a:rPr lang="pt-BR" sz="7500" dirty="0" smtClean="0"/>
              <a:t>TOMORROW IS TODAY</a:t>
            </a:r>
            <a:endParaRPr sz="7500" dirty="0"/>
          </a:p>
        </p:txBody>
      </p:sp>
      <p:sp>
        <p:nvSpPr>
          <p:cNvPr id="151" name="Shape 151"/>
          <p:cNvSpPr/>
          <p:nvPr/>
        </p:nvSpPr>
        <p:spPr>
          <a:xfrm>
            <a:off x="289667" y="1308208"/>
            <a:ext cx="2392258" cy="298235"/>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lvl1pPr algn="l">
              <a:defRPr sz="4500">
                <a:latin typeface="Campton Light"/>
                <a:ea typeface="Campton Light"/>
                <a:cs typeface="Campton Light"/>
                <a:sym typeface="Campton Light"/>
              </a:defRPr>
            </a:lvl1pPr>
          </a:lstStyle>
          <a:p>
            <a:r>
              <a:rPr lang="pt-BR" sz="1688" dirty="0" smtClean="0"/>
              <a:t>WITH A KEY MESSAGE</a:t>
            </a:r>
            <a:endParaRPr sz="1688" dirty="0"/>
          </a:p>
        </p:txBody>
      </p:sp>
    </p:spTree>
    <p:extLst>
      <p:ext uri="{BB962C8B-B14F-4D97-AF65-F5344CB8AC3E}">
        <p14:creationId xmlns:p14="http://schemas.microsoft.com/office/powerpoint/2010/main" val="107691750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mda primary logo vertical.pdf"/>
          <p:cNvPicPr>
            <a:picLocks noChangeAspect="1"/>
          </p:cNvPicPr>
          <p:nvPr/>
        </p:nvPicPr>
        <p:blipFill>
          <a:blip r:embed="rId2">
            <a:extLst/>
          </a:blip>
          <a:stretch>
            <a:fillRect/>
          </a:stretch>
        </p:blipFill>
        <p:spPr>
          <a:xfrm>
            <a:off x="3058131" y="1629029"/>
            <a:ext cx="2584134" cy="1683779"/>
          </a:xfrm>
          <a:prstGeom prst="rect">
            <a:avLst/>
          </a:prstGeom>
          <a:ln w="12700">
            <a:miter lim="400000"/>
          </a:ln>
        </p:spPr>
      </p:pic>
      <p:pic>
        <p:nvPicPr>
          <p:cNvPr id="120" name="Captura de Tela 2016-06-22 às 19.33.21.png"/>
          <p:cNvPicPr>
            <a:picLocks noChangeAspect="1"/>
          </p:cNvPicPr>
          <p:nvPr/>
        </p:nvPicPr>
        <p:blipFill>
          <a:blip r:embed="rId3">
            <a:extLst/>
          </a:blip>
          <a:stretch>
            <a:fillRect/>
          </a:stretch>
        </p:blipFill>
        <p:spPr>
          <a:xfrm>
            <a:off x="1600906" y="3990028"/>
            <a:ext cx="6066013" cy="1627255"/>
          </a:xfrm>
          <a:prstGeom prst="rect">
            <a:avLst/>
          </a:prstGeom>
          <a:ln w="12700">
            <a:miter lim="400000"/>
          </a:ln>
        </p:spPr>
      </p:pic>
    </p:spTree>
    <p:extLst>
      <p:ext uri="{BB962C8B-B14F-4D97-AF65-F5344CB8AC3E}">
        <p14:creationId xmlns:p14="http://schemas.microsoft.com/office/powerpoint/2010/main" val="68734819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rot="21598068">
            <a:off x="2294754" y="1144765"/>
            <a:ext cx="4554752" cy="4554752"/>
          </a:xfrm>
          <a:prstGeom prst="ellipse">
            <a:avLst/>
          </a:prstGeom>
          <a:solidFill>
            <a:schemeClr val="accent5">
              <a:lumMod val="60000"/>
              <a:lumOff val="40000"/>
            </a:schemeClr>
          </a:solidFill>
          <a:ln w="12700">
            <a:miter lim="400000"/>
          </a:ln>
        </p:spPr>
        <p:txBody>
          <a:bodyPr lIns="19050" tIns="19050" rIns="19050" bIns="19050" anchor="ctr"/>
          <a:lstStyle/>
          <a:p>
            <a:pPr>
              <a:defRPr sz="3200">
                <a:solidFill>
                  <a:srgbClr val="FFFFFF"/>
                </a:solidFill>
                <a:latin typeface="+mn-lt"/>
                <a:ea typeface="+mn-ea"/>
                <a:cs typeface="+mn-cs"/>
                <a:sym typeface="Helvetica Light"/>
              </a:defRPr>
            </a:pPr>
            <a:endParaRPr sz="1200"/>
          </a:p>
        </p:txBody>
      </p:sp>
      <p:sp>
        <p:nvSpPr>
          <p:cNvPr id="150" name="Shape 150"/>
          <p:cNvSpPr/>
          <p:nvPr/>
        </p:nvSpPr>
        <p:spPr>
          <a:xfrm>
            <a:off x="191958" y="2521061"/>
            <a:ext cx="9087123" cy="1802160"/>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square" lIns="19050" tIns="19050" rIns="19050" bIns="19050" anchor="ctr">
            <a:spAutoFit/>
          </a:bodyPr>
          <a:lstStyle/>
          <a:p>
            <a:pPr>
              <a:lnSpc>
                <a:spcPct val="80000"/>
              </a:lnSpc>
              <a:defRPr sz="19100">
                <a:solidFill>
                  <a:srgbClr val="FFFFFF"/>
                </a:solidFill>
              </a:defRPr>
            </a:pPr>
            <a:r>
              <a:rPr lang="pt-BR" sz="7163" dirty="0" smtClean="0">
                <a:solidFill>
                  <a:srgbClr val="000000"/>
                </a:solidFill>
              </a:rPr>
              <a:t>SUSTAINABILITY AND CONVIVIALITY</a:t>
            </a:r>
            <a:endParaRPr lang="pt-BR" sz="7163" dirty="0">
              <a:solidFill>
                <a:srgbClr val="000000"/>
              </a:solidFill>
            </a:endParaRPr>
          </a:p>
        </p:txBody>
      </p:sp>
      <p:sp>
        <p:nvSpPr>
          <p:cNvPr id="151" name="Shape 151"/>
          <p:cNvSpPr/>
          <p:nvPr/>
        </p:nvSpPr>
        <p:spPr>
          <a:xfrm>
            <a:off x="289667" y="1308214"/>
            <a:ext cx="2409249" cy="298223"/>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lvl1pPr algn="l">
              <a:defRPr sz="4500">
                <a:latin typeface="Campton Light"/>
                <a:ea typeface="Campton Light"/>
                <a:cs typeface="Campton Light"/>
                <a:sym typeface="Campton Light"/>
              </a:defRPr>
            </a:lvl1pPr>
          </a:lstStyle>
          <a:p>
            <a:r>
              <a:rPr lang="pt-BR" sz="1688" dirty="0" smtClean="0"/>
              <a:t>TWO ETHICAL VALUES</a:t>
            </a:r>
            <a:endParaRPr sz="1688" dirty="0"/>
          </a:p>
        </p:txBody>
      </p:sp>
    </p:spTree>
    <p:extLst>
      <p:ext uri="{BB962C8B-B14F-4D97-AF65-F5344CB8AC3E}">
        <p14:creationId xmlns:p14="http://schemas.microsoft.com/office/powerpoint/2010/main" val="1169924623"/>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rot="21598068">
            <a:off x="2294754" y="1144765"/>
            <a:ext cx="4554752" cy="4554752"/>
          </a:xfrm>
          <a:prstGeom prst="ellipse">
            <a:avLst/>
          </a:prstGeom>
          <a:solidFill>
            <a:srgbClr val="F79316"/>
          </a:solidFill>
          <a:ln w="12700">
            <a:miter lim="400000"/>
          </a:ln>
        </p:spPr>
        <p:txBody>
          <a:bodyPr lIns="19050" tIns="19050" rIns="19050" bIns="19050" anchor="ctr"/>
          <a:lstStyle/>
          <a:p>
            <a:pPr>
              <a:defRPr sz="3200">
                <a:solidFill>
                  <a:srgbClr val="FFFFFF"/>
                </a:solidFill>
                <a:latin typeface="+mn-lt"/>
                <a:ea typeface="+mn-ea"/>
                <a:cs typeface="+mn-cs"/>
                <a:sym typeface="Helvetica Light"/>
              </a:defRPr>
            </a:pPr>
            <a:endParaRPr sz="1200" dirty="0"/>
          </a:p>
        </p:txBody>
      </p:sp>
      <p:sp>
        <p:nvSpPr>
          <p:cNvPr id="150" name="Shape 150"/>
          <p:cNvSpPr/>
          <p:nvPr/>
        </p:nvSpPr>
        <p:spPr>
          <a:xfrm>
            <a:off x="191958" y="2061772"/>
            <a:ext cx="9087123" cy="2720739"/>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square" lIns="19050" tIns="19050" rIns="19050" bIns="19050" anchor="ctr">
            <a:spAutoFit/>
          </a:bodyPr>
          <a:lstStyle/>
          <a:p>
            <a:pPr>
              <a:lnSpc>
                <a:spcPct val="80000"/>
              </a:lnSpc>
              <a:defRPr sz="19100">
                <a:solidFill>
                  <a:srgbClr val="FFFFFF"/>
                </a:solidFill>
              </a:defRPr>
            </a:pPr>
            <a:r>
              <a:rPr lang="pt-BR" sz="7163" dirty="0" smtClean="0">
                <a:solidFill>
                  <a:srgbClr val="000000"/>
                </a:solidFill>
              </a:rPr>
              <a:t>HANDS ON, </a:t>
            </a:r>
          </a:p>
          <a:p>
            <a:pPr>
              <a:lnSpc>
                <a:spcPct val="80000"/>
              </a:lnSpc>
              <a:defRPr sz="19100">
                <a:solidFill>
                  <a:srgbClr val="FFFFFF"/>
                </a:solidFill>
              </a:defRPr>
            </a:pPr>
            <a:r>
              <a:rPr lang="pt-BR" sz="7163" dirty="0" smtClean="0">
                <a:solidFill>
                  <a:srgbClr val="000000"/>
                </a:solidFill>
              </a:rPr>
              <a:t>MINDS ON AND HEARTS ON</a:t>
            </a:r>
            <a:endParaRPr lang="pt-BR" sz="7163" dirty="0">
              <a:solidFill>
                <a:srgbClr val="000000"/>
              </a:solidFill>
            </a:endParaRPr>
          </a:p>
        </p:txBody>
      </p:sp>
      <p:sp>
        <p:nvSpPr>
          <p:cNvPr id="151" name="Shape 151"/>
          <p:cNvSpPr/>
          <p:nvPr/>
        </p:nvSpPr>
        <p:spPr>
          <a:xfrm>
            <a:off x="277337" y="1308208"/>
            <a:ext cx="3381907" cy="298235"/>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lvl1pPr algn="l">
              <a:defRPr sz="4500">
                <a:latin typeface="Campton Light"/>
                <a:ea typeface="Campton Light"/>
                <a:cs typeface="Campton Light"/>
                <a:sym typeface="Campton Light"/>
              </a:defRPr>
            </a:lvl1pPr>
          </a:lstStyle>
          <a:p>
            <a:r>
              <a:rPr lang="pt-BR" sz="1688" dirty="0" smtClean="0"/>
              <a:t>THREE KINDS OF INTERACTION</a:t>
            </a:r>
            <a:endParaRPr sz="1688" dirty="0"/>
          </a:p>
        </p:txBody>
      </p:sp>
    </p:spTree>
    <p:extLst>
      <p:ext uri="{BB962C8B-B14F-4D97-AF65-F5344CB8AC3E}">
        <p14:creationId xmlns:p14="http://schemas.microsoft.com/office/powerpoint/2010/main" val="116992462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rot="21598068">
            <a:off x="2294754" y="1144765"/>
            <a:ext cx="4554752" cy="4554752"/>
          </a:xfrm>
          <a:prstGeom prst="ellipse">
            <a:avLst/>
          </a:prstGeom>
          <a:solidFill>
            <a:srgbClr val="F05326"/>
          </a:solidFill>
          <a:ln w="12700">
            <a:miter lim="400000"/>
          </a:ln>
        </p:spPr>
        <p:txBody>
          <a:bodyPr lIns="19050" tIns="19050" rIns="19050" bIns="19050" anchor="ctr"/>
          <a:lstStyle/>
          <a:p>
            <a:pPr>
              <a:defRPr sz="3200">
                <a:solidFill>
                  <a:srgbClr val="FFFFFF"/>
                </a:solidFill>
                <a:latin typeface="+mn-lt"/>
                <a:ea typeface="+mn-ea"/>
                <a:cs typeface="+mn-cs"/>
                <a:sym typeface="Helvetica Light"/>
              </a:defRPr>
            </a:pPr>
            <a:endParaRPr sz="1200"/>
          </a:p>
        </p:txBody>
      </p:sp>
      <p:sp>
        <p:nvSpPr>
          <p:cNvPr id="150" name="Shape 150"/>
          <p:cNvSpPr/>
          <p:nvPr/>
        </p:nvSpPr>
        <p:spPr>
          <a:xfrm>
            <a:off x="285477" y="2527920"/>
            <a:ext cx="8573046" cy="1802160"/>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lIns="19050" tIns="19050" rIns="19050" bIns="19050" anchor="ctr">
            <a:spAutoFit/>
          </a:bodyPr>
          <a:lstStyle/>
          <a:p>
            <a:pPr algn="l">
              <a:lnSpc>
                <a:spcPct val="80000"/>
              </a:lnSpc>
              <a:defRPr sz="19100">
                <a:solidFill>
                  <a:srgbClr val="FFFFFF"/>
                </a:solidFill>
              </a:defRPr>
            </a:pPr>
            <a:r>
              <a:rPr lang="pt-BR" sz="7163" dirty="0" smtClean="0">
                <a:solidFill>
                  <a:srgbClr val="000000"/>
                </a:solidFill>
              </a:rPr>
              <a:t>FIVE BIG QUESTIONS</a:t>
            </a:r>
            <a:endParaRPr lang="pt-BR" sz="7163" dirty="0">
              <a:solidFill>
                <a:srgbClr val="000000"/>
              </a:solidFill>
            </a:endParaRPr>
          </a:p>
        </p:txBody>
      </p:sp>
      <p:sp>
        <p:nvSpPr>
          <p:cNvPr id="4" name="Shape 151"/>
          <p:cNvSpPr/>
          <p:nvPr/>
        </p:nvSpPr>
        <p:spPr>
          <a:xfrm>
            <a:off x="289667" y="1308214"/>
            <a:ext cx="3185359" cy="298223"/>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none" lIns="19050" tIns="19050" rIns="19050" bIns="19050" anchor="ctr">
            <a:spAutoFit/>
          </a:bodyPr>
          <a:lstStyle>
            <a:lvl1pPr algn="l">
              <a:defRPr sz="4500">
                <a:latin typeface="Campton Light"/>
                <a:ea typeface="Campton Light"/>
                <a:cs typeface="Campton Light"/>
                <a:sym typeface="Campton Light"/>
              </a:defRPr>
            </a:lvl1pPr>
          </a:lstStyle>
          <a:p>
            <a:r>
              <a:rPr lang="pt-BR" sz="1688" dirty="0" smtClean="0"/>
              <a:t>AND A MAIN EXHIBITION WITH</a:t>
            </a:r>
            <a:endParaRPr sz="1688" dirty="0"/>
          </a:p>
        </p:txBody>
      </p:sp>
    </p:spTree>
    <p:extLst>
      <p:ext uri="{BB962C8B-B14F-4D97-AF65-F5344CB8AC3E}">
        <p14:creationId xmlns:p14="http://schemas.microsoft.com/office/powerpoint/2010/main" val="112670897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rotWithShape="1">
          <a:blip r:embed="rId2">
            <a:extLst>
              <a:ext uri="{28A0092B-C50C-407E-A947-70E740481C1C}">
                <a14:useLocalDpi xmlns:a14="http://schemas.microsoft.com/office/drawing/2010/main" val="0"/>
              </a:ext>
            </a:extLst>
          </a:blip>
          <a:srcRect b="16482"/>
          <a:stretch/>
        </p:blipFill>
        <p:spPr>
          <a:xfrm>
            <a:off x="0" y="412750"/>
            <a:ext cx="9154266" cy="5727700"/>
          </a:xfrm>
        </p:spPr>
      </p:pic>
      <p:sp>
        <p:nvSpPr>
          <p:cNvPr id="4" name="Espaço Reservado para Rodapé 3"/>
          <p:cNvSpPr>
            <a:spLocks noGrp="1"/>
          </p:cNvSpPr>
          <p:nvPr>
            <p:ph type="ftr" sz="quarter" idx="11"/>
          </p:nvPr>
        </p:nvSpPr>
        <p:spPr>
          <a:xfrm>
            <a:off x="5247771" y="6356351"/>
            <a:ext cx="3086100" cy="365125"/>
          </a:xfrm>
        </p:spPr>
        <p:txBody>
          <a:bodyPr/>
          <a:lstStyle/>
          <a:p>
            <a:r>
              <a:rPr lang="pt-BR" dirty="0" smtClean="0"/>
              <a:t> © 2015 Museu do Amanhã   |</a:t>
            </a:r>
            <a:endParaRPr lang="pt-BR" dirty="0"/>
          </a:p>
        </p:txBody>
      </p:sp>
      <p:sp>
        <p:nvSpPr>
          <p:cNvPr id="5" name="Espaço Reservado para Número de Slide 4"/>
          <p:cNvSpPr>
            <a:spLocks noGrp="1"/>
          </p:cNvSpPr>
          <p:nvPr>
            <p:ph type="sldNum" sz="quarter" idx="4294967295"/>
          </p:nvPr>
        </p:nvSpPr>
        <p:spPr>
          <a:xfrm>
            <a:off x="8101262" y="6356351"/>
            <a:ext cx="414087" cy="365125"/>
          </a:xfrm>
        </p:spPr>
        <p:txBody>
          <a:bodyPr/>
          <a:lstStyle/>
          <a:p>
            <a:r>
              <a:rPr lang="pt-BR" sz="800" smtClean="0"/>
              <a:t>  </a:t>
            </a:r>
            <a:fld id="{9D885BEC-FFCD-49D1-98D1-F91FC4946C8B}" type="slidenum">
              <a:rPr lang="pt-BR" smtClean="0"/>
              <a:pPr/>
              <a:t>9</a:t>
            </a:fld>
            <a:endParaRPr lang="pt-BR" dirty="0"/>
          </a:p>
        </p:txBody>
      </p:sp>
      <p:sp>
        <p:nvSpPr>
          <p:cNvPr id="3" name="Título 2"/>
          <p:cNvSpPr>
            <a:spLocks noGrp="1"/>
          </p:cNvSpPr>
          <p:nvPr>
            <p:ph type="title"/>
          </p:nvPr>
        </p:nvSpPr>
        <p:spPr>
          <a:xfrm>
            <a:off x="253800" y="451180"/>
            <a:ext cx="8507910" cy="673768"/>
          </a:xfrm>
        </p:spPr>
        <p:txBody>
          <a:bodyPr>
            <a:normAutofit/>
          </a:bodyPr>
          <a:lstStyle/>
          <a:p>
            <a:pPr>
              <a:spcBef>
                <a:spcPts val="0"/>
              </a:spcBef>
            </a:pPr>
            <a:r>
              <a:rPr lang="en-US" dirty="0" smtClean="0">
                <a:solidFill>
                  <a:schemeClr val="bg1"/>
                </a:solidFill>
              </a:rPr>
              <a:t>Where </a:t>
            </a:r>
            <a:r>
              <a:rPr lang="en-US" dirty="0">
                <a:solidFill>
                  <a:schemeClr val="bg1"/>
                </a:solidFill>
              </a:rPr>
              <a:t>do we come from?</a:t>
            </a:r>
            <a:endParaRPr lang="pt-BR" dirty="0">
              <a:solidFill>
                <a:schemeClr val="bg1"/>
              </a:solidFill>
            </a:endParaRPr>
          </a:p>
        </p:txBody>
      </p:sp>
      <p:sp>
        <p:nvSpPr>
          <p:cNvPr id="8" name="Título 2"/>
          <p:cNvSpPr txBox="1">
            <a:spLocks/>
          </p:cNvSpPr>
          <p:nvPr/>
        </p:nvSpPr>
        <p:spPr>
          <a:xfrm>
            <a:off x="253800" y="5373164"/>
            <a:ext cx="8507910" cy="673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000000"/>
                </a:solidFill>
                <a:latin typeface="Arial"/>
                <a:ea typeface="+mj-ea"/>
                <a:cs typeface="Arial"/>
              </a:defRPr>
            </a:lvl1pPr>
          </a:lstStyle>
          <a:p>
            <a:pPr>
              <a:spcBef>
                <a:spcPts val="0"/>
              </a:spcBef>
            </a:pPr>
            <a:r>
              <a:rPr lang="pt-BR" sz="2400" dirty="0" smtClean="0">
                <a:solidFill>
                  <a:schemeClr val="bg1"/>
                </a:solidFill>
              </a:rPr>
              <a:t>Cosmos</a:t>
            </a:r>
            <a:endParaRPr lang="pt-BR" sz="2400" dirty="0">
              <a:solidFill>
                <a:schemeClr val="bg1"/>
              </a:solidFill>
            </a:endParaRPr>
          </a:p>
        </p:txBody>
      </p:sp>
    </p:spTree>
    <p:extLst>
      <p:ext uri="{BB962C8B-B14F-4D97-AF65-F5344CB8AC3E}">
        <p14:creationId xmlns:p14="http://schemas.microsoft.com/office/powerpoint/2010/main" val="1763091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MdA">
      <a:dk1>
        <a:srgbClr val="231F20"/>
      </a:dk1>
      <a:lt1>
        <a:srgbClr val="FFFFFF"/>
      </a:lt1>
      <a:dk2>
        <a:srgbClr val="D1D3D4"/>
      </a:dk2>
      <a:lt2>
        <a:srgbClr val="724EA0"/>
      </a:lt2>
      <a:accent1>
        <a:srgbClr val="E82463"/>
      </a:accent1>
      <a:accent2>
        <a:srgbClr val="FAA41F"/>
      </a:accent2>
      <a:accent3>
        <a:srgbClr val="3EB88D"/>
      </a:accent3>
      <a:accent4>
        <a:srgbClr val="00ABD6"/>
      </a:accent4>
      <a:accent5>
        <a:srgbClr val="AE2785"/>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7165</TotalTime>
  <Words>2339</Words>
  <Application>Microsoft Office PowerPoint</Application>
  <PresentationFormat>Apresentação na tela (4:3)</PresentationFormat>
  <Paragraphs>277</Paragraphs>
  <Slides>50</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50</vt:i4>
      </vt:variant>
    </vt:vector>
  </HeadingPairs>
  <TitlesOfParts>
    <vt:vector size="58" baseType="lpstr">
      <vt:lpstr>Arial</vt:lpstr>
      <vt:lpstr>Calibri</vt:lpstr>
      <vt:lpstr>Campton Black</vt:lpstr>
      <vt:lpstr>Campton Light</vt:lpstr>
      <vt:lpstr>Campton Medium</vt:lpstr>
      <vt:lpstr>Helvetica Light</vt:lpstr>
      <vt:lpstr>verdana</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Where do we come from?</vt:lpstr>
      <vt:lpstr>Who are we? </vt:lpstr>
      <vt:lpstr>Where are we?</vt:lpstr>
      <vt:lpstr>Where are we going?</vt:lpstr>
      <vt:lpstr>How do we want to get there?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BRAZIL</vt:lpstr>
      <vt:lpstr>SCIENCE MUSEUMS AND CENTERS</vt:lpstr>
      <vt:lpstr>SCIENCE MUSEUMS AND CENTERS</vt:lpstr>
      <vt:lpstr>SCIENCE MUSEUMS AND CENTERS</vt:lpstr>
      <vt:lpstr>SCIENCE MUSEUMS AND CENTERS</vt:lpstr>
      <vt:lpstr>SCIENCE MUSEUMS AND CENTERS</vt:lpstr>
      <vt:lpstr>CHALLENGES</vt:lpstr>
      <vt:lpstr>SOLUTIONS</vt:lpstr>
      <vt:lpstr>Apresentação do PowerPoint</vt:lpstr>
      <vt:lpstr>Apresentação do PowerPoint</vt:lpstr>
      <vt:lpstr>PROJECT</vt:lpstr>
      <vt:lpstr>LOCAL CONTEXT</vt:lpstr>
      <vt:lpstr>OBJECTIVE</vt:lpstr>
      <vt:lpstr>ONLINE INITIATIVE</vt:lpstr>
      <vt:lpstr>VISIBILITY</vt:lpstr>
      <vt:lpstr>INSPIRED BY NASA</vt:lpstr>
      <vt:lpstr>INSPIRED BY UNITED NATIONS </vt:lpstr>
      <vt:lpstr>Apresentação do PowerPoint</vt:lpstr>
      <vt:lpstr>NARRATIVE</vt:lpstr>
      <vt:lpstr>CONTENT</vt:lpstr>
      <vt:lpstr>THE FIRST-TIME ASTRONAUT GUIDE</vt:lpstr>
      <vt:lpstr>Apresentação do PowerPoint</vt:lpstr>
      <vt:lpstr>VISUALS POSSIBILITIES</vt:lpstr>
      <vt:lpstr>Apresentação do PowerPoint</vt:lpstr>
      <vt:lpstr>Apresentação do PowerPoint</vt:lpstr>
      <vt:lpstr>NARRATIVE POSSIBILITIES</vt:lpstr>
      <vt:lpstr>davi.bonela@museudoamanha.org.br</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Bruno Ventura</dc:creator>
  <cp:lastModifiedBy>Davi</cp:lastModifiedBy>
  <cp:revision>475</cp:revision>
  <dcterms:created xsi:type="dcterms:W3CDTF">2017-06-25T22:42:42Z</dcterms:created>
  <dcterms:modified xsi:type="dcterms:W3CDTF">2017-07-04T22:34:51Z</dcterms:modified>
</cp:coreProperties>
</file>