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3" r:id="rId3"/>
    <p:sldId id="266" r:id="rId4"/>
    <p:sldId id="267" r:id="rId5"/>
    <p:sldId id="259" r:id="rId6"/>
    <p:sldId id="278" r:id="rId7"/>
    <p:sldId id="260" r:id="rId8"/>
    <p:sldId id="261" r:id="rId9"/>
    <p:sldId id="262" r:id="rId10"/>
    <p:sldId id="269" r:id="rId11"/>
    <p:sldId id="272" r:id="rId12"/>
    <p:sldId id="270" r:id="rId13"/>
    <p:sldId id="273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BA973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>
      <p:cViewPr>
        <p:scale>
          <a:sx n="75" d="100"/>
          <a:sy n="75" d="100"/>
        </p:scale>
        <p:origin x="-130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228600"/>
            <a:ext cx="701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can Lithium tell us about the early universe?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12192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Tahani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Makki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student at American University of Beirut</a:t>
            </a:r>
          </a:p>
        </p:txBody>
      </p:sp>
    </p:spTree>
    <p:extLst>
      <p:ext uri="{BB962C8B-B14F-4D97-AF65-F5344CB8AC3E}">
        <p14:creationId xmlns:p14="http://schemas.microsoft.com/office/powerpoint/2010/main" val="37344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9144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2927353"/>
                  </p:ext>
                </p:extLst>
              </p:nvPr>
            </p:nvGraphicFramePr>
            <p:xfrm>
              <a:off x="215900" y="4344203"/>
              <a:ext cx="8610599" cy="22442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62964"/>
                    <a:gridCol w="1359568"/>
                    <a:gridCol w="1359568"/>
                    <a:gridCol w="1268931"/>
                    <a:gridCol w="1359568"/>
                  </a:tblGrid>
                  <a:tr h="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X(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𝐻𝑒</m:t>
                                  </m:r>
                                </m:e>
                              </m:sPre>
                            </m:oMath>
                          </a14:m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D/H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𝐻𝑒</m:t>
                                    </m:r>
                                  </m:e>
                                </m:sPre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p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𝑳𝒊</m:t>
                                    </m:r>
                                  </m:e>
                                </m:sPre>
                                <m:r>
                                  <a:rPr lang="en-US" b="1" i="1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GB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GB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GB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GB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28</m:t>
                                </m:r>
                                <m:r>
                                  <m:rPr>
                                    <m:nor/>
                                  </m:rPr>
                                  <a:rPr lang="en-GB" sz="1800" dirty="0">
                                    <a:solidFill>
                                      <a:prstClr val="black"/>
                                    </a:solidFill>
                                  </a:rPr>
                                  <m:t> </m:t>
                                </m:r>
                                <m:r>
                                  <a:rPr lang="en-US" sz="1800" b="0" i="1" dirty="0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GB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  <m:sub>
                                        <m:r>
                                          <a:rPr lang="en-GB" sz="18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𝜏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GB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GB" sz="1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 smtClean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𝛼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2.22(-1)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3.36(-5)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1.13(-5)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2.81(-10)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Cambria Math"/>
                              <a:ea typeface="Cambria Math"/>
                            </a:rPr>
                            <a:t>𝜑</a:t>
                          </a:r>
                          <a:r>
                            <a:rPr lang="en-US" sz="1800" dirty="0" smtClean="0"/>
                            <a:t>=0 ,</a:t>
                          </a:r>
                          <a:r>
                            <a:rPr lang="en-US" sz="1800" dirty="0" smtClean="0">
                              <a:latin typeface="Cambria Math"/>
                              <a:ea typeface="Cambria Math"/>
                            </a:rPr>
                            <a:t>𝛼 =1.25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2.88(-1)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3.91(-5)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1.20(-5)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3.24(-10)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812356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 smtClean="0"/>
                            <a:t>=0.11 ,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25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2.25(-1)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3.42(-5)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1.14(-5)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2.79(-10)</a:t>
                          </a:r>
                          <a:endParaRPr lang="en-US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2927353"/>
                  </p:ext>
                </p:extLst>
              </p:nvPr>
            </p:nvGraphicFramePr>
            <p:xfrm>
              <a:off x="215900" y="4344203"/>
              <a:ext cx="8610599" cy="224428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62964"/>
                    <a:gridCol w="1359568"/>
                    <a:gridCol w="1359568"/>
                    <a:gridCol w="1268931"/>
                    <a:gridCol w="1359568"/>
                  </a:tblGrid>
                  <a:tr h="37065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38839" t="-8197" r="-291964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D/H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72115" t="-8197" r="-107212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33632" t="-8197" b="-503279"/>
                          </a:stretch>
                        </a:blipFill>
                      </a:tcPr>
                    </a:tc>
                  </a:tr>
                  <a:tr h="6904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8407" r="-164112" b="-1716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2.22(-1)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3.36(-5)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1.13(-5)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2.81(-10)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Cambria Math"/>
                              <a:ea typeface="Cambria Math"/>
                            </a:rPr>
                            <a:t>𝜑</a:t>
                          </a:r>
                          <a:r>
                            <a:rPr lang="en-US" sz="1800" dirty="0" smtClean="0"/>
                            <a:t>=0 ,</a:t>
                          </a:r>
                          <a:r>
                            <a:rPr lang="en-US" sz="1800" dirty="0" smtClean="0">
                              <a:latin typeface="Cambria Math"/>
                              <a:ea typeface="Cambria Math"/>
                            </a:rPr>
                            <a:t>𝛼 =1.25</a:t>
                          </a:r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2.88(-1)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3.91(-5)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1.20(-5)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3.24(-10)</a:t>
                          </a:r>
                          <a:endParaRPr lang="en-US" b="1" dirty="0"/>
                        </a:p>
                      </a:txBody>
                      <a:tcPr/>
                    </a:tc>
                  </a:tr>
                  <a:tr h="812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80451" r="-1641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2.25(-1)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3.42(-5)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1.14(-5)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 smtClean="0"/>
                            <a:t>2.79(-10)</a:t>
                          </a:r>
                          <a:endParaRPr lang="en-US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8600" y="228600"/>
                <a:ext cx="8610600" cy="324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GB" dirty="0"/>
                  <a:t>Equating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𝜇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 (including neutrinos oscillations), the effect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 will be dominant and it will violate observational constraints.</a:t>
                </a:r>
              </a:p>
              <a:p>
                <a:endParaRPr lang="en-GB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GB" dirty="0"/>
                  <a:t>Adding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sub>
                    </m:sSub>
                    <m:r>
                      <a:rPr lang="en-GB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𝜇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together will lead to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GB" i="1">
                            <a:latin typeface="Cambria Math"/>
                          </a:rPr>
                          <m:t>7</m:t>
                        </m:r>
                      </m:sup>
                      <m:e>
                        <m:r>
                          <a:rPr lang="en-GB" i="1">
                            <a:latin typeface="Cambria Math"/>
                          </a:rPr>
                          <m:t>𝐿𝑖</m:t>
                        </m:r>
                      </m:e>
                    </m:sPre>
                    <m:r>
                      <a:rPr lang="en-US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 depletion without violating observational constraints (see table 1). </a:t>
                </a:r>
              </a:p>
              <a:p>
                <a:endParaRPr lang="en-GB" dirty="0"/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</a:rPr>
                  <a:t>Varying neutrinos temperature alone will lead to some Lithium depletion (Recent paper by Galvez and </a:t>
                </a:r>
                <a:r>
                  <a:rPr lang="en-US" dirty="0" err="1">
                    <a:solidFill>
                      <a:prstClr val="black"/>
                    </a:solidFill>
                  </a:rPr>
                  <a:t>Sherrer</a:t>
                </a:r>
                <a:r>
                  <a:rPr lang="en-US" dirty="0">
                    <a:solidFill>
                      <a:prstClr val="black"/>
                    </a:solidFill>
                  </a:rPr>
                  <a:t> 2017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).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</a:rPr>
                  <a:t>An extension of this scenarios by varying neutrinos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temperature</a:t>
                </a: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and chemical potentials have more effect on lithium as shown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in the </a:t>
                </a:r>
              </a:p>
              <a:p>
                <a:pPr lvl="0"/>
                <a:r>
                  <a:rPr lang="en-US" dirty="0" smtClean="0">
                    <a:solidFill>
                      <a:prstClr val="black"/>
                    </a:solidFill>
                  </a:rPr>
                  <a:t>Bottom of </a:t>
                </a:r>
                <a:r>
                  <a:rPr lang="en-US" dirty="0">
                    <a:solidFill>
                      <a:prstClr val="black"/>
                    </a:solidFill>
                  </a:rPr>
                  <a:t>table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1.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28600"/>
                <a:ext cx="8610600" cy="3241015"/>
              </a:xfrm>
              <a:prstGeom prst="rect">
                <a:avLst/>
              </a:prstGeom>
              <a:blipFill rotWithShape="1">
                <a:blip r:embed="rId3"/>
                <a:stretch>
                  <a:fillRect l="-637" t="-753" r="-992" b="-2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50908" y="2540065"/>
                <a:ext cx="1852584" cy="92955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SBBN predictions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GB" i="1">
                            <a:latin typeface="Cambria Math"/>
                          </a:rPr>
                          <m:t>7</m:t>
                        </m:r>
                      </m:sup>
                      <m:e>
                        <m:r>
                          <a:rPr lang="en-GB" i="1">
                            <a:latin typeface="Cambria Math"/>
                          </a:rPr>
                          <m:t>𝐿𝑖</m:t>
                        </m:r>
                      </m:e>
                    </m:sPre>
                  </m:oMath>
                </a14:m>
                <a:r>
                  <a:rPr lang="en-US" dirty="0" smtClean="0"/>
                  <a:t>/</a:t>
                </a:r>
                <a:r>
                  <a:rPr lang="en-US" dirty="0" smtClean="0">
                    <a:latin typeface="Calibri" pitchFamily="34" charset="0"/>
                  </a:rPr>
                  <a:t>H</a:t>
                </a:r>
                <a:r>
                  <a:rPr lang="en-US" dirty="0" smtClean="0"/>
                  <a:t> is  </a:t>
                </a:r>
                <a:r>
                  <a:rPr lang="en-US" b="1" dirty="0" smtClean="0"/>
                  <a:t>4.7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GB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908" y="2540065"/>
                <a:ext cx="1852584" cy="9295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400" y="3482429"/>
                <a:ext cx="91567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Table 1 : effect of varying neutrinos chemical potential and temperature. </a:t>
                </a:r>
                <a:r>
                  <a:rPr lang="en-US" sz="1600" dirty="0" smtClean="0">
                    <a:latin typeface="Cambria Math"/>
                    <a:ea typeface="Cambria Math"/>
                  </a:rPr>
                  <a:t>𝜑 refers to equal </a:t>
                </a:r>
              </a:p>
              <a:p>
                <a:r>
                  <a:rPr lang="en-US" sz="1600" dirty="0" smtClean="0">
                    <a:latin typeface="Cambria Math"/>
                    <a:ea typeface="Cambria Math"/>
                  </a:rPr>
                  <a:t>degeneracy parameter of three neutrinos species, and 𝛼 represents the variation of neutrinos temperature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𝜈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r>
                      <a:rPr lang="en-US" sz="16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600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𝑆𝐵𝐵𝑁</m:t>
                        </m:r>
                      </m:e>
                    </m:d>
                  </m:oMath>
                </a14:m>
                <a:r>
                  <a:rPr lang="en-US" dirty="0" smtClean="0"/>
                  <a:t>). </a:t>
                </a:r>
                <a:r>
                  <a:rPr lang="en-US" sz="1600" dirty="0" smtClean="0"/>
                  <a:t>Number in parenthesis are power of ten.</a:t>
                </a:r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" y="3482429"/>
                <a:ext cx="9156700" cy="861774"/>
              </a:xfrm>
              <a:prstGeom prst="rect">
                <a:avLst/>
              </a:prstGeom>
              <a:blipFill rotWithShape="1">
                <a:blip r:embed="rId5"/>
                <a:stretch>
                  <a:fillRect l="-333" t="-3521"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0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1" y="826532"/>
            <a:ext cx="3171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</a:rPr>
              <a:t>Adding </a:t>
            </a:r>
            <a:r>
              <a:rPr lang="en-GB" sz="2000" b="1" dirty="0">
                <a:solidFill>
                  <a:srgbClr val="7030A0"/>
                </a:solidFill>
              </a:rPr>
              <a:t>dark </a:t>
            </a:r>
            <a:r>
              <a:rPr lang="en-GB" sz="2000" b="1" dirty="0" smtClean="0">
                <a:solidFill>
                  <a:srgbClr val="7030A0"/>
                </a:solidFill>
              </a:rPr>
              <a:t>component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535876" y="777415"/>
            <a:ext cx="609600" cy="249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3552360" y="1061557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054786" y="613460"/>
            <a:ext cx="2138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  dark </a:t>
            </a:r>
            <a:r>
              <a:rPr lang="en-GB" dirty="0">
                <a:solidFill>
                  <a:srgbClr val="0070C0"/>
                </a:solidFill>
              </a:rPr>
              <a:t>energy density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4050" y="1105491"/>
            <a:ext cx="1463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Dark </a:t>
            </a:r>
            <a:r>
              <a:rPr lang="en-GB" dirty="0">
                <a:solidFill>
                  <a:srgbClr val="0070C0"/>
                </a:solidFill>
              </a:rPr>
              <a:t>entropy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653209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dark </a:t>
            </a:r>
            <a:r>
              <a:rPr lang="en-GB" sz="1600" dirty="0"/>
              <a:t>matter is not well </a:t>
            </a:r>
            <a:r>
              <a:rPr lang="en-GB" sz="1600" dirty="0" smtClean="0"/>
              <a:t>known.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Adopting a </a:t>
            </a:r>
            <a:r>
              <a:rPr lang="en-GB" sz="1600" dirty="0"/>
              <a:t>unified adiabatically </a:t>
            </a:r>
            <a:r>
              <a:rPr lang="en-GB" sz="1600" dirty="0" smtClean="0"/>
              <a:t>expanded fluid or dark </a:t>
            </a:r>
            <a:r>
              <a:rPr lang="en-GB" sz="1600" dirty="0"/>
              <a:t>energy and dark matter can be considered as two different aspects of the same </a:t>
            </a:r>
            <a:r>
              <a:rPr lang="en-GB" sz="1600" dirty="0" smtClean="0"/>
              <a:t>component</a:t>
            </a:r>
            <a:r>
              <a:rPr lang="en-GB" sz="1600" dirty="0"/>
              <a:t>. </a:t>
            </a:r>
            <a:r>
              <a:rPr lang="en-GB" sz="1600" dirty="0" smtClean="0"/>
              <a:t>(</a:t>
            </a:r>
            <a:r>
              <a:rPr lang="en-GB" sz="1600" dirty="0" err="1" smtClean="0"/>
              <a:t>Arbey</a:t>
            </a:r>
            <a:r>
              <a:rPr lang="en-GB" sz="1600" dirty="0" smtClean="0"/>
              <a:t>, A. and </a:t>
            </a:r>
            <a:r>
              <a:rPr lang="en-GB" sz="1600" dirty="0" err="1" smtClean="0"/>
              <a:t>Mahmoudi</a:t>
            </a:r>
            <a:r>
              <a:rPr lang="en-GB" sz="1600" dirty="0" smtClean="0"/>
              <a:t>, F. 2008) and </a:t>
            </a:r>
            <a:r>
              <a:rPr lang="en-GB" sz="1600" dirty="0" smtClean="0">
                <a:solidFill>
                  <a:srgbClr val="0070C0"/>
                </a:solidFill>
              </a:rPr>
              <a:t>(</a:t>
            </a:r>
            <a:r>
              <a:rPr lang="en-GB" sz="1600" dirty="0" err="1" smtClean="0">
                <a:solidFill>
                  <a:srgbClr val="0070C0"/>
                </a:solidFill>
              </a:rPr>
              <a:t>Arbey</a:t>
            </a:r>
            <a:r>
              <a:rPr lang="en-GB" sz="1600" dirty="0" smtClean="0">
                <a:solidFill>
                  <a:srgbClr val="0070C0"/>
                </a:solidFill>
              </a:rPr>
              <a:t>, A. 2005).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To </a:t>
            </a:r>
            <a:r>
              <a:rPr lang="en-GB" sz="1600" dirty="0"/>
              <a:t>illustrate this model, temperature-dependent dark </a:t>
            </a:r>
            <a:r>
              <a:rPr lang="en-GB" sz="1600" dirty="0" smtClean="0"/>
              <a:t>energy and entropy </a:t>
            </a:r>
            <a:r>
              <a:rPr lang="en-GB" sz="1600" dirty="0"/>
              <a:t>density </a:t>
            </a:r>
            <a:r>
              <a:rPr lang="en-GB" sz="1600" dirty="0" smtClean="0"/>
              <a:t>are added as follows :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0600" y="3231523"/>
                <a:ext cx="2850076" cy="562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𝜌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𝑟𝑎𝑑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𝜌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231523"/>
                <a:ext cx="2850076" cy="5625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05400" y="3151721"/>
                <a:ext cx="2919966" cy="742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 </m:t>
                          </m:r>
                          <m:r>
                            <a:rPr lang="en-GB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𝑟𝑎𝑑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/>
                                    </a:rPr>
                                    <m:t>𝑇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151721"/>
                <a:ext cx="2919966" cy="7428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38200" y="4953000"/>
                <a:ext cx="3216586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GB" i="1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8</m:t>
                          </m:r>
                          <m:r>
                            <a:rPr lang="en-GB" i="1">
                              <a:latin typeface="Cambria Math"/>
                            </a:rPr>
                            <m:t>𝜋</m:t>
                          </m:r>
                          <m:r>
                            <a:rPr lang="en-GB" i="1">
                              <a:latin typeface="Cambria Math"/>
                            </a:rPr>
                            <m:t>𝐺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𝑟𝑎𝑑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953000"/>
                <a:ext cx="3216586" cy="7693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194129" y="4971868"/>
                <a:ext cx="4487382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𝑡𝑜𝑡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𝑡𝑜𝑡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/>
                        </a:rPr>
                        <m:t>+</m:t>
                      </m:r>
                      <m:r>
                        <a:rPr lang="en-GB" i="1">
                          <a:latin typeface="Cambria Math"/>
                        </a:rPr>
                        <m:t>𝑇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i="1"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129" y="4971868"/>
                <a:ext cx="4487382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14400" y="3276600"/>
            <a:ext cx="2926276" cy="652743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38200" y="4953000"/>
            <a:ext cx="3216586" cy="838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59850" y="4953000"/>
            <a:ext cx="4421661" cy="838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209800" y="4038600"/>
            <a:ext cx="236693" cy="563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355437" y="4038600"/>
            <a:ext cx="209946" cy="54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34527" y="3424781"/>
            <a:ext cx="856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Or/and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10625" y="3151721"/>
            <a:ext cx="2814741" cy="77762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34200" y="4971868"/>
            <a:ext cx="1219200" cy="7505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352800" y="3794113"/>
            <a:ext cx="781727" cy="396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64021" y="4081046"/>
                <a:ext cx="1214500" cy="33855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𝑀𝑒𝑣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021" y="4081046"/>
                <a:ext cx="121450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4400" y="6096000"/>
                <a:ext cx="7110965" cy="394019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dirty="0" smtClean="0"/>
                  <a:t>&lt;1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dirty="0" smtClean="0"/>
                  <a:t>&gt;4 to ensure radiation dominated era during BBN. 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096000"/>
                <a:ext cx="7110965" cy="3940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486716" y="102381"/>
            <a:ext cx="223818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Is it possible to consider dark energy and dark matter as a same and unique dark fluid?</a:t>
            </a:r>
            <a:endParaRPr lang="en-US" dirty="0"/>
          </a:p>
        </p:txBody>
      </p:sp>
      <p:cxnSp>
        <p:nvCxnSpPr>
          <p:cNvPr id="24" name="Elbow Connector 23"/>
          <p:cNvCxnSpPr/>
          <p:nvPr/>
        </p:nvCxnSpPr>
        <p:spPr>
          <a:xfrm rot="5400000" flipH="1" flipV="1">
            <a:off x="7493736" y="2059172"/>
            <a:ext cx="734093" cy="329165"/>
          </a:xfrm>
          <a:prstGeom prst="bentConnector3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83982" y="4602536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Hubble expansion rate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10625" y="4583668"/>
            <a:ext cx="297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conservation Equation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7200" y="914400"/>
                <a:ext cx="7772400" cy="9510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</a:rPr>
                  <a:t>Let’s see some results 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Adding dark density alone will not have effect on Lithium, in contrary it will increase Lithium, Helium, and D.</a:t>
                </a:r>
              </a:p>
              <a:p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Adding dark density along with varying  neutrinos chemical potential will slightly decrease in Lithium as shown in table 2.</a:t>
                </a:r>
              </a:p>
              <a:p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Adding dark entropy will have more effect on Lithium as shown in table 3.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table 2 : </a:t>
                </a:r>
                <a:r>
                  <a:rPr lang="en-GB" dirty="0"/>
                  <a:t>Effect of adding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/>
                  <a:t>=</a:t>
                </a:r>
                <a:r>
                  <a:rPr lang="en-GB" dirty="0" smtClean="0"/>
                  <a:t>6.5, and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=0.5.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 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GB" dirty="0" smtClean="0"/>
                  <a:t>  </a:t>
                </a:r>
              </a:p>
              <a:p>
                <a:r>
                  <a:rPr lang="en-GB" dirty="0" smtClean="0"/>
                  <a:t>  </a:t>
                </a:r>
                <a:r>
                  <a:rPr lang="en-US" dirty="0"/>
                  <a:t>table 3</a:t>
                </a:r>
                <a:r>
                  <a:rPr lang="en-US" dirty="0" smtClean="0"/>
                  <a:t> </a:t>
                </a:r>
                <a:r>
                  <a:rPr lang="en-US" dirty="0"/>
                  <a:t>: </a:t>
                </a:r>
                <a:r>
                  <a:rPr lang="en-GB" dirty="0"/>
                  <a:t>Effect of adding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=5.</a:t>
                </a:r>
                <a:endParaRPr lang="en-US" dirty="0"/>
              </a:p>
              <a:p>
                <a:endParaRPr lang="en-GB" dirty="0" smtClean="0"/>
              </a:p>
              <a:p>
                <a:r>
                  <a:rPr lang="en-GB" dirty="0" smtClean="0"/>
                  <a:t>table 3 </a:t>
                </a:r>
                <a:r>
                  <a:rPr lang="en-GB" dirty="0"/>
                  <a:t>: Effect of adding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/>
                  <a:t>=5.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914400"/>
                <a:ext cx="7772400" cy="9510296"/>
              </a:xfrm>
              <a:prstGeom prst="rect">
                <a:avLst/>
              </a:prstGeom>
              <a:blipFill rotWithShape="1">
                <a:blip r:embed="rId2"/>
                <a:stretch>
                  <a:fillRect l="-627" t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10200"/>
            <a:ext cx="64198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0755604"/>
                  </p:ext>
                </p:extLst>
              </p:nvPr>
            </p:nvGraphicFramePr>
            <p:xfrm>
              <a:off x="609600" y="3810000"/>
              <a:ext cx="6543676" cy="101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5919"/>
                    <a:gridCol w="1635919"/>
                    <a:gridCol w="1635919"/>
                    <a:gridCol w="1635919"/>
                  </a:tblGrid>
                  <a:tr h="6400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X(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𝐻𝑒</m:t>
                                  </m:r>
                                </m:e>
                              </m:sPre>
                            </m:oMath>
                          </a14:m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D/H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𝐻𝑒</m:t>
                                    </m:r>
                                  </m:e>
                                </m:sPre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𝐿𝑖</m:t>
                                    </m:r>
                                  </m:e>
                                </m:sPre>
                                <m:r>
                                  <a:rPr lang="en-US" b="0" i="1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2.388(-1)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2.574(-5)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1.026(-5)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4.217(-10)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0755604"/>
                  </p:ext>
                </p:extLst>
              </p:nvPr>
            </p:nvGraphicFramePr>
            <p:xfrm>
              <a:off x="609600" y="3810000"/>
              <a:ext cx="6543676" cy="1010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35919"/>
                    <a:gridCol w="1635919"/>
                    <a:gridCol w="1635919"/>
                    <a:gridCol w="1635919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4762" r="-300746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D/H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00373" t="-4762" r="-100373" b="-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373" t="-4762" r="-373" b="-7238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2.388(-1)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2.574(-5)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1.026(-5)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4.217(-10)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168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708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0000"/>
                </a:solidFill>
              </a:rPr>
              <a:t> Conclusions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 primordial Lithium problem becomes  challenging because observations are extended to very low </a:t>
            </a:r>
            <a:r>
              <a:rPr lang="en-US" sz="2000" dirty="0" err="1"/>
              <a:t>metallicity</a:t>
            </a:r>
            <a:r>
              <a:rPr lang="en-US" sz="2000" dirty="0"/>
              <a:t> in very metal poor stars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To resolve this fundamental problem, it seems it cannot be done in SBBN as I have tried to outline and this will give more insight of physical conditions under which light elements were formed.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Theoretical predictions are certainly very useful but they have to match observations especially when we talk about early universe. 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0"/>
            <a:ext cx="792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</a:rPr>
              <a:t>Acknowledgment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lvl="0"/>
            <a:r>
              <a:rPr lang="en-US" sz="2800" b="1" dirty="0">
                <a:solidFill>
                  <a:srgbClr val="0070C0"/>
                </a:solidFill>
              </a:rPr>
              <a:t>I wish to express my gratitude to my advisor Prof. </a:t>
            </a:r>
            <a:r>
              <a:rPr lang="en-US" sz="2800" b="1" dirty="0" err="1">
                <a:solidFill>
                  <a:srgbClr val="0070C0"/>
                </a:solidFill>
              </a:rPr>
              <a:t>Mounib</a:t>
            </a:r>
            <a:r>
              <a:rPr lang="en-US" sz="2800" b="1" dirty="0">
                <a:solidFill>
                  <a:srgbClr val="0070C0"/>
                </a:solidFill>
              </a:rPr>
              <a:t> El </a:t>
            </a:r>
            <a:r>
              <a:rPr lang="en-US" sz="2800" b="1" dirty="0" err="1">
                <a:solidFill>
                  <a:srgbClr val="0070C0"/>
                </a:solidFill>
              </a:rPr>
              <a:t>Eid</a:t>
            </a:r>
            <a:r>
              <a:rPr lang="en-US" sz="2800" b="1" dirty="0">
                <a:solidFill>
                  <a:srgbClr val="0070C0"/>
                </a:solidFill>
              </a:rPr>
              <a:t>, for his inspiring guidance and accurate advice. I would thank Prof.  Maurizio , Dr. Oscar and Dr. Sarah for their generous and prompt help.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505200"/>
            <a:ext cx="34088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3805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0" y="943512"/>
                <a:ext cx="6705600" cy="3608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Big </a:t>
                </a:r>
                <a:r>
                  <a:rPr lang="en-US" dirty="0">
                    <a:solidFill>
                      <a:srgbClr val="FF0000"/>
                    </a:solidFill>
                  </a:rPr>
                  <a:t>Bang </a:t>
                </a:r>
                <a:r>
                  <a:rPr lang="en-US" dirty="0" err="1">
                    <a:solidFill>
                      <a:srgbClr val="FF0000"/>
                    </a:solidFill>
                  </a:rPr>
                  <a:t>Nucleosynthesis</a:t>
                </a:r>
                <a:r>
                  <a:rPr lang="en-US" dirty="0">
                    <a:solidFill>
                      <a:srgbClr val="FF0000"/>
                    </a:solidFill>
                  </a:rPr>
                  <a:t> (BBN)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dirty="0"/>
                  <a:t>The BBN which have taken place between 1s and 3 </a:t>
                </a:r>
                <a:r>
                  <a:rPr lang="en-US" dirty="0" smtClean="0"/>
                  <a:t>minutes after Big Bang </a:t>
                </a:r>
                <a:r>
                  <a:rPr lang="en-US" dirty="0"/>
                  <a:t>is the responsible of the formation of light elements : Deuterium (D), Helium-3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Pre>
                      <m:sPrePr>
                        <m:ctrlPr>
                          <a:rPr lang="en-US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𝐻𝑒</m:t>
                        </m:r>
                      </m:e>
                    </m:sPre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Helium-4(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𝐻𝑒</m:t>
                        </m:r>
                      </m:e>
                    </m:sPre>
                  </m:oMath>
                </a14:m>
                <a:r>
                  <a:rPr lang="en-US" dirty="0"/>
                  <a:t>) and lithium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sPre>
                      <m:sPrePr>
                        <m:ctrlPr>
                          <a:rPr lang="en-US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7</m:t>
                        </m:r>
                      </m:sup>
                      <m:e>
                        <m:r>
                          <a:rPr lang="en-US" i="1">
                            <a:latin typeface="Cambria Math"/>
                          </a:rPr>
                          <m:t>𝐿𝑖</m:t>
                        </m:r>
                      </m:e>
                    </m:sPre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endParaRPr lang="en-US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As seen in Fig.1, the </a:t>
                </a:r>
                <a:r>
                  <a:rPr lang="en-US" dirty="0"/>
                  <a:t>only free parameter controlling the primordial light element abundances is the baryon to photon 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η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γ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19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determined by WMAP (Wilkinson Microwave Anisotropy </a:t>
                </a:r>
                <a:r>
                  <a:rPr lang="en-US" dirty="0"/>
                  <a:t>P</a:t>
                </a:r>
                <a:r>
                  <a:rPr lang="en-US" dirty="0" smtClean="0"/>
                  <a:t>robe).</a:t>
                </a:r>
              </a:p>
              <a:p>
                <a:pPr>
                  <a:buFont typeface="Arial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43512"/>
                <a:ext cx="6705600" cy="3608039"/>
              </a:xfrm>
              <a:prstGeom prst="rect">
                <a:avLst/>
              </a:prstGeom>
              <a:blipFill rotWithShape="1">
                <a:blip r:embed="rId2"/>
                <a:stretch>
                  <a:fillRect l="-818" t="-845" r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84376"/>
            <a:ext cx="4648200" cy="29944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4400" y="5181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Fig.1 : Elements abundances as function of Baryon Density. Horizontal lines represents observations.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5900" y="3602785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0070C0"/>
                </a:solidFill>
              </a:rPr>
              <a:t>All elements produced by BBN are in good agreement with observations except for Lithium…</a:t>
            </a:r>
            <a:endParaRPr lang="en-US" sz="16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6694" y="457200"/>
                <a:ext cx="8458200" cy="5364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dirty="0"/>
                  <a:t>The most important point in BBN is to understand the competition between cosmic expansion rate and </a:t>
                </a:r>
                <a:r>
                  <a:rPr lang="en-US" dirty="0" smtClean="0"/>
                  <a:t>reactions rates .</a:t>
                </a:r>
              </a:p>
              <a:p>
                <a:endParaRPr lang="en-US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dirty="0" smtClean="0"/>
                  <a:t>The </a:t>
                </a:r>
                <a:r>
                  <a:rPr lang="en-US" dirty="0"/>
                  <a:t>expansion rate of the universe acts as a “shut-off” for nuclear reactions, so that when it becomes faster than the lifetime of a reaction rate, the corresponding reaction will freeze out. </a:t>
                </a:r>
              </a:p>
              <a:p>
                <a:endParaRPr lang="en-US" dirty="0"/>
              </a:p>
              <a:p>
                <a:pPr>
                  <a:buFont typeface="Arial" pitchFamily="34" charset="0"/>
                  <a:buChar char="•"/>
                </a:pPr>
                <a:r>
                  <a:rPr lang="en-US" dirty="0"/>
                  <a:t>The expansion rate of the universe is given by </a:t>
                </a:r>
                <a:r>
                  <a:rPr lang="en-US" dirty="0" err="1"/>
                  <a:t>Friedmann</a:t>
                </a:r>
                <a:r>
                  <a:rPr lang="en-US" dirty="0"/>
                  <a:t> equation as a function of radiation  density :</a:t>
                </a:r>
              </a:p>
              <a:p>
                <a:r>
                  <a:rPr lang="en-US" dirty="0"/>
                  <a:t>                           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)=</m:t>
                        </m:r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8</m:t>
                        </m:r>
                        <m:r>
                          <a:rPr lang="en-US" i="1">
                            <a:latin typeface="Cambria Math"/>
                          </a:rPr>
                          <m:t>𝜋</m:t>
                        </m:r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i="1">
                        <a:latin typeface="Cambria Math"/>
                      </a:rPr>
                      <m:t>                                           (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W</a:t>
                </a:r>
                <a:r>
                  <a:rPr lang="en-US" dirty="0"/>
                  <a:t>here</a:t>
                </a:r>
                <a:r>
                  <a:rPr lang="en-US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𝑟𝑎𝑑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≡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/>
                          </a:rPr>
                          <m:t>30</m:t>
                        </m:r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                                  </m:t>
                    </m:r>
                    <m:r>
                      <a:rPr lang="en-US" b="0" i="1" smtClean="0">
                        <a:latin typeface="Cambria Math"/>
                      </a:rPr>
                      <m:t>   </m:t>
                    </m:r>
                    <m:r>
                      <a:rPr lang="en-US" i="1">
                        <a:latin typeface="Cambria Math"/>
                      </a:rPr>
                      <m:t>   (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	</a:t>
                </a:r>
              </a:p>
              <a:p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  relativistic </a:t>
                </a:r>
                <a:r>
                  <a:rPr lang="en-US" dirty="0"/>
                  <a:t>degrees of freedom </a:t>
                </a:r>
                <a:r>
                  <a:rPr lang="en-US" dirty="0" smtClean="0"/>
                  <a:t>for </a:t>
                </a:r>
                <a:r>
                  <a:rPr lang="en-US" dirty="0"/>
                  <a:t>photons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dirty="0"/>
                  <a:t> and Neutrinos </a:t>
                </a:r>
                <a:r>
                  <a:rPr lang="en-US" dirty="0" smtClean="0"/>
                  <a:t>species.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94" y="457200"/>
                <a:ext cx="8458200" cy="5364802"/>
              </a:xfrm>
              <a:prstGeom prst="rect">
                <a:avLst/>
              </a:prstGeom>
              <a:blipFill rotWithShape="1">
                <a:blip r:embed="rId2"/>
                <a:stretch>
                  <a:fillRect l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352800" y="4038600"/>
            <a:ext cx="228600" cy="304800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4787630"/>
            <a:ext cx="6713706" cy="533400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84934" y="4330430"/>
            <a:ext cx="0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527812"/>
              </p:ext>
            </p:extLst>
          </p:nvPr>
        </p:nvGraphicFramePr>
        <p:xfrm>
          <a:off x="304800" y="230187"/>
          <a:ext cx="4038600" cy="266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8" name="Equation" r:id="rId3" imgW="2349360" imgH="1447560" progId="Equation.3">
                  <p:embed/>
                </p:oleObj>
              </mc:Choice>
              <mc:Fallback>
                <p:oleObj name="Equation" r:id="rId3" imgW="2349360" imgH="14475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0187"/>
                        <a:ext cx="4038600" cy="2665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0187"/>
            <a:ext cx="3962400" cy="2665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3048000"/>
                <a:ext cx="8077200" cy="38920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The Weak interaction processes responsible for the equilibrium between neutrons and protons: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prstClr val="black"/>
                    </a:solidFill>
                    <a:ea typeface="Times New Roman"/>
                  </a:rPr>
                  <a:t>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↔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−</m:t>
                                </m:r>
                              </m:sup>
                            </m:sSup>
                          </m:e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↔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𝑒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𝑛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↔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𝑝</m:t>
                            </m:r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Arial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𝑒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                                                  </a:t>
                </a:r>
                <a:r>
                  <a:rPr lang="en-US" dirty="0" smtClean="0"/>
                  <a:t>          (3)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/>
                  <a:t> Where neutrons and protons are still in equilibrium: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dirty="0"/>
                  <a:t>      </a:t>
                </a:r>
                <a:r>
                  <a:rPr lang="en-US" dirty="0" smtClean="0"/>
                  <a:t>    (</a:t>
                </a:r>
                <a:r>
                  <a:rPr lang="en-US" dirty="0"/>
                  <a:t>4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293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𝑀𝑒𝑣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</a:rPr>
                  <a:t>As a result of expansion the weak interaction processes will stop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T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77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Mev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 where the equilibrium between protons and neutrons is no longer available.</a:t>
                </a:r>
              </a:p>
              <a:p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0"/>
                <a:ext cx="8077200" cy="3892091"/>
              </a:xfrm>
              <a:prstGeom prst="rect">
                <a:avLst/>
              </a:prstGeom>
              <a:blipFill rotWithShape="1">
                <a:blip r:embed="rId6"/>
                <a:stretch>
                  <a:fillRect l="-453" t="-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336800" y="2438400"/>
            <a:ext cx="1981200" cy="4571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36800" y="1981200"/>
            <a:ext cx="1981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" y="1562893"/>
            <a:ext cx="1752600" cy="4183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2438400"/>
            <a:ext cx="1905000" cy="4571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7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3157" y="4343400"/>
            <a:ext cx="6986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Before many neutrons could decay into protons, they begun to combine with </a:t>
            </a:r>
            <a:r>
              <a:rPr lang="en-US" sz="1600" dirty="0" smtClean="0">
                <a:solidFill>
                  <a:prstClr val="black"/>
                </a:solidFill>
              </a:rPr>
              <a:t>protons </a:t>
            </a:r>
            <a:r>
              <a:rPr lang="en-US" sz="1600" dirty="0">
                <a:solidFill>
                  <a:prstClr val="black"/>
                </a:solidFill>
              </a:rPr>
              <a:t>to form </a:t>
            </a:r>
            <a:r>
              <a:rPr lang="en-US" sz="1600" dirty="0" smtClean="0">
                <a:solidFill>
                  <a:prstClr val="black"/>
                </a:solidFill>
              </a:rPr>
              <a:t>Deuterium.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43157" y="5029200"/>
                <a:ext cx="6615166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1600" dirty="0">
                    <a:solidFill>
                      <a:prstClr val="black"/>
                    </a:solidFill>
                  </a:rPr>
                  <a:t>As far as the temperature remains high, deuterium is easily destroyed by gamma-rays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. Then, formation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160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/>
                          </a:rPr>
                          <m:t>He</m:t>
                        </m:r>
                      </m:e>
                    </m:sPre>
                    <m:r>
                      <a:rPr lang="en-US" sz="1600">
                        <a:solidFill>
                          <a:prstClr val="black"/>
                        </a:solidFill>
                        <a:latin typeface="Cambria Math"/>
                      </a:rPr>
                      <m:t> ,</m:t>
                    </m:r>
                    <m:sPre>
                      <m:sPre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160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prstClr val="black"/>
                            </a:solidFill>
                            <a:latin typeface="Cambria Math"/>
                          </a:rPr>
                          <m:t>He</m:t>
                        </m:r>
                      </m:e>
                    </m:sPre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</a:rPr>
                  <a:t> is blocked till Deuterium reaches its maximum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D</m:t>
                    </m:r>
                    <m:r>
                      <a:rPr lang="en-US" sz="16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sz="16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6</m:t>
                    </m:r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 smtClean="0"/>
                  <a:t>, which is called Deuterium bottleneck (see Fig.2).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57" y="5029200"/>
                <a:ext cx="6615166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369" t="-1695" b="-6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248400" y="26670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Fig.2 : elements abundances as function of temperature.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6248400" cy="35814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2057400" y="1219200"/>
            <a:ext cx="609600" cy="762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12131" y="1126123"/>
            <a:ext cx="1270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D bottleneck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85800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</a:rPr>
              <a:t>The Lithium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90600" y="1223644"/>
                <a:ext cx="80010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Observations of Metal poor stars indicate :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US" dirty="0">
                    <a:solidFill>
                      <a:prstClr val="black"/>
                    </a:solidFill>
                  </a:rPr>
                  <a:t>Overproduction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GB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prstClr val="black"/>
                            </a:solidFill>
                            <a:latin typeface="Cambria Math"/>
                          </a:rPr>
                          <m:t>Li</m:t>
                        </m:r>
                      </m:e>
                    </m:sPre>
                  </m:oMath>
                </a14:m>
                <a:r>
                  <a:rPr lang="en-GB" dirty="0">
                    <a:solidFill>
                      <a:prstClr val="black"/>
                    </a:solidFill>
                  </a:rPr>
                  <a:t>  by SBBN</a:t>
                </a:r>
              </a:p>
              <a:p>
                <a:pPr marL="285750" lvl="0" indent="-285750">
                  <a:buFont typeface="Arial" pitchFamily="34" charset="0"/>
                  <a:buChar char="•"/>
                </a:pPr>
                <a:r>
                  <a:rPr lang="en-GB" dirty="0">
                    <a:solidFill>
                      <a:prstClr val="black"/>
                    </a:solidFill>
                  </a:rPr>
                  <a:t>Strong variation at very low </a:t>
                </a:r>
                <a:r>
                  <a:rPr lang="en-GB" dirty="0" err="1">
                    <a:solidFill>
                      <a:prstClr val="black"/>
                    </a:solidFill>
                  </a:rPr>
                  <a:t>metallicity</a:t>
                </a:r>
                <a:r>
                  <a:rPr lang="en-GB" dirty="0">
                    <a:solidFill>
                      <a:prstClr val="black"/>
                    </a:solidFill>
                  </a:rPr>
                  <a:t> (see </a:t>
                </a:r>
                <a:r>
                  <a:rPr lang="en-GB" dirty="0" smtClean="0">
                    <a:solidFill>
                      <a:prstClr val="black"/>
                    </a:solidFill>
                  </a:rPr>
                  <a:t>Fig.3)</a:t>
                </a:r>
                <a:endParaRPr lang="en-GB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GB" b="1" i="1" dirty="0" smtClean="0">
                    <a:solidFill>
                      <a:prstClr val="black"/>
                    </a:solidFill>
                  </a:rPr>
                  <a:t>This is called now “Li Problem” !</a:t>
                </a:r>
                <a:endParaRPr lang="en-US" b="1" i="1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223644"/>
                <a:ext cx="80010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686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0" y="2603498"/>
            <a:ext cx="7391400" cy="380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047675" y="2959100"/>
            <a:ext cx="645968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295400" y="3133638"/>
            <a:ext cx="3581400" cy="274320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75257" y="3581400"/>
            <a:ext cx="2819400" cy="4572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19" y="4182162"/>
            <a:ext cx="2276475" cy="169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93163" y="3133638"/>
            <a:ext cx="8869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Plateau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6334780"/>
            <a:ext cx="6860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</a:rPr>
              <a:t>Fig. </a:t>
            </a:r>
            <a:r>
              <a:rPr lang="en-US" sz="1400" dirty="0" smtClean="0">
                <a:solidFill>
                  <a:prstClr val="black"/>
                </a:solidFill>
              </a:rPr>
              <a:t>3: </a:t>
            </a:r>
            <a:r>
              <a:rPr lang="en-US" sz="1400" dirty="0">
                <a:solidFill>
                  <a:prstClr val="black"/>
                </a:solidFill>
              </a:rPr>
              <a:t>Different measurements of Lithium-7 abundance as a function of  </a:t>
            </a:r>
            <a:r>
              <a:rPr lang="en-US" sz="1400" dirty="0" err="1">
                <a:solidFill>
                  <a:prstClr val="black"/>
                </a:solidFill>
              </a:rPr>
              <a:t>metallicity</a:t>
            </a:r>
            <a:r>
              <a:rPr lang="en-US" sz="1400" dirty="0">
                <a:solidFill>
                  <a:prstClr val="black"/>
                </a:solidFill>
              </a:rPr>
              <a:t> [F/H]=log(Fe/H)</a:t>
            </a:r>
            <a:r>
              <a:rPr lang="en-US" sz="1400" baseline="-25000" dirty="0">
                <a:solidFill>
                  <a:prstClr val="black"/>
                </a:solidFill>
              </a:rPr>
              <a:t>star</a:t>
            </a:r>
            <a:r>
              <a:rPr lang="en-US" sz="1400" dirty="0">
                <a:solidFill>
                  <a:prstClr val="black"/>
                </a:solidFill>
              </a:rPr>
              <a:t> -log(Fe/H)</a:t>
            </a:r>
            <a:r>
              <a:rPr lang="en-US" sz="1400" baseline="-25000" dirty="0">
                <a:solidFill>
                  <a:prstClr val="black"/>
                </a:solidFill>
              </a:rPr>
              <a:t>Sun  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26" y="521351"/>
            <a:ext cx="714993" cy="71499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542" y="2959100"/>
            <a:ext cx="622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05" y="3401218"/>
            <a:ext cx="1506537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86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609600"/>
                <a:ext cx="7772400" cy="6370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q"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How to resolve the Lithium Problem?</a:t>
                </a: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Three directions maybe considered:</a:t>
                </a:r>
                <a:endParaRPr lang="en-US" sz="2400" dirty="0">
                  <a:solidFill>
                    <a:srgbClr val="7030A0"/>
                  </a:solidFill>
                </a:endParaRPr>
              </a:p>
              <a:p>
                <a:pPr marL="342900" lvl="0" indent="-342900">
                  <a:buFont typeface="Wingdings" pitchFamily="2" charset="2"/>
                  <a:buChar char="Ø"/>
                </a:pPr>
                <a:r>
                  <a:rPr lang="en-US" sz="2400" i="1" dirty="0" smtClean="0"/>
                  <a:t> Astrophysical aspects </a:t>
                </a:r>
                <a:endParaRPr lang="en-US" sz="2400" i="1" dirty="0"/>
              </a:p>
              <a:p>
                <a:pPr marL="342900" lvl="0" indent="-342900">
                  <a:buFont typeface="Wingdings" pitchFamily="2" charset="2"/>
                  <a:buChar char="Ø"/>
                </a:pPr>
                <a:r>
                  <a:rPr lang="en-US" sz="2400" i="1" dirty="0" smtClean="0"/>
                  <a:t>Nuclear aspects</a:t>
                </a:r>
              </a:p>
              <a:p>
                <a:pPr marL="342900" lvl="0" indent="-342900">
                  <a:buFont typeface="Wingdings" pitchFamily="2" charset="2"/>
                  <a:buChar char="Ø"/>
                </a:pPr>
                <a:r>
                  <a:rPr lang="en-US" sz="2400" i="1" dirty="0" smtClean="0"/>
                  <a:t>Non-standard physics</a:t>
                </a:r>
              </a:p>
              <a:p>
                <a:pPr marL="342900" lvl="0" indent="-342900">
                  <a:buFont typeface="Wingdings" pitchFamily="2" charset="2"/>
                  <a:buChar char="Ø"/>
                </a:pPr>
                <a:endParaRPr lang="en-US" sz="2400" i="1" dirty="0"/>
              </a:p>
              <a:p>
                <a:pPr lvl="0"/>
                <a:r>
                  <a:rPr lang="en-US" sz="2400" i="1" dirty="0" smtClean="0">
                    <a:solidFill>
                      <a:srgbClr val="7030A0"/>
                    </a:solidFill>
                  </a:rPr>
                  <a:t>Astrophysical aspects:</a:t>
                </a:r>
              </a:p>
              <a:p>
                <a:pPr marL="342900" lvl="0" indent="-342900">
                  <a:buFont typeface="Arial" pitchFamily="34" charset="0"/>
                  <a:buChar char="•"/>
                </a:pPr>
                <a:r>
                  <a:rPr lang="en-US" sz="2400" i="1" dirty="0" smtClean="0"/>
                  <a:t>Are the observed Li-abundances accurate enough to confirm predictions of SBBN?</a:t>
                </a:r>
              </a:p>
              <a:p>
                <a:pPr lvl="0"/>
                <a:r>
                  <a:rPr lang="en-US" sz="2400" i="1" dirty="0" smtClean="0"/>
                  <a:t>The Lithium abundance determined from metal poor stars are sensitive to the physical conditions taken in the model atmosphere. </a:t>
                </a:r>
              </a:p>
              <a:p>
                <a:pPr lvl="0"/>
                <a:r>
                  <a:rPr lang="en-US" sz="2400" i="1" dirty="0"/>
                  <a:t>A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ny mechanism leading to a depletion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sup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𝐿𝑖</m:t>
                        </m:r>
                      </m:e>
                    </m:sPre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</a:rPr>
                  <a:t> in very metal poor stars should not affect the plateau at high </a:t>
                </a:r>
                <a:r>
                  <a:rPr lang="en-US" sz="2400" i="1" dirty="0" err="1" smtClean="0">
                    <a:solidFill>
                      <a:schemeClr val="tx1"/>
                    </a:solidFill>
                  </a:rPr>
                  <a:t>metallicity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> and should keep certain abundance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sup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𝐿𝑖</m:t>
                        </m:r>
                      </m:e>
                    </m:sPre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lvl="0"/>
                <a:r>
                  <a:rPr lang="en-US" sz="2400" b="1" i="1" dirty="0" smtClean="0">
                    <a:solidFill>
                      <a:srgbClr val="0070C0"/>
                    </a:solidFill>
                  </a:rPr>
                  <a:t>Astrophysical solutions seems not to work!!</a:t>
                </a:r>
              </a:p>
              <a:p>
                <a:pPr lvl="0"/>
                <a:endParaRPr lang="en-US" sz="2400" i="1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9600"/>
                <a:ext cx="7772400" cy="6370975"/>
              </a:xfrm>
              <a:prstGeom prst="rect">
                <a:avLst/>
              </a:prstGeom>
              <a:blipFill rotWithShape="1">
                <a:blip r:embed="rId2"/>
                <a:stretch>
                  <a:fillRect l="-1176" t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9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5800" y="457200"/>
                <a:ext cx="7086600" cy="8156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400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7030A0"/>
                    </a:solidFill>
                  </a:rPr>
                  <a:t>Nuclear physics </a:t>
                </a:r>
                <a:r>
                  <a:rPr lang="en-US" sz="2400" i="1" dirty="0" smtClean="0">
                    <a:solidFill>
                      <a:srgbClr val="7030A0"/>
                    </a:solidFill>
                  </a:rPr>
                  <a:t>Aspects :</a:t>
                </a:r>
              </a:p>
              <a:p>
                <a:pPr lvl="0"/>
                <a:endParaRPr lang="en-US" sz="2400" i="1" dirty="0" smtClean="0">
                  <a:solidFill>
                    <a:srgbClr val="7030A0"/>
                  </a:solidFill>
                </a:endParaRPr>
              </a:p>
              <a:p>
                <a:pPr marL="342900" lvl="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𝐻𝑒</m:t>
                        </m:r>
                      </m:e>
                    </m:sPre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</a:rPr>
                      <m:t>𝛼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</a:rPr>
                      <m:t>𝛾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</a:rPr>
                      <m:t>)</m:t>
                    </m:r>
                    <m:sPre>
                      <m:sPre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7</m:t>
                        </m:r>
                      </m:sup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𝐵𝑒</m:t>
                        </m:r>
                      </m:e>
                    </m:sPre>
                  </m:oMath>
                </a14:m>
                <a:r>
                  <a:rPr lang="en-US" sz="2400" i="1" dirty="0">
                    <a:solidFill>
                      <a:schemeClr val="accent2"/>
                    </a:solidFill>
                  </a:rPr>
                  <a:t> : </a:t>
                </a:r>
                <a:r>
                  <a:rPr lang="en-US" sz="2400" i="1" dirty="0" smtClean="0"/>
                  <a:t>plays an important role in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i="1">
                            <a:latin typeface="Cambria Math"/>
                          </a:rPr>
                          <m:t>7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𝐵𝑒</m:t>
                        </m:r>
                      </m:e>
                    </m:sPre>
                  </m:oMath>
                </a14:m>
                <a:r>
                  <a:rPr lang="en-US" sz="2400" i="1" dirty="0"/>
                  <a:t> production. To resolve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>
                            <a:latin typeface="Cambria Math"/>
                          </a:rPr>
                          <m:t>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Li</m:t>
                        </m:r>
                      </m:e>
                    </m:sPre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/>
                  <a:t> problem this reaction  should be less by a factor of 3-4 </a:t>
                </a:r>
                <a:r>
                  <a:rPr lang="en-US" sz="2400" i="1" dirty="0" smtClean="0"/>
                  <a:t>but this is not confirmed by experiments and should be confirmed by solar neutrinos.</a:t>
                </a:r>
                <a:endParaRPr lang="en-US" sz="2400" i="1" dirty="0"/>
              </a:p>
              <a:p>
                <a:pPr lvl="0"/>
                <a:endParaRPr lang="en-US" sz="2400" i="1" dirty="0"/>
              </a:p>
              <a:p>
                <a:pPr marL="342900" lvl="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i="1">
                            <a:latin typeface="Cambria Math"/>
                          </a:rPr>
                          <m:t>7</m:t>
                        </m:r>
                      </m:sup>
                      <m:e>
                        <m:r>
                          <a:rPr lang="en-US" sz="2400" i="1">
                            <a:latin typeface="Cambria Math"/>
                          </a:rPr>
                          <m:t>𝐵𝑒</m:t>
                        </m:r>
                      </m:e>
                    </m:sPre>
                  </m:oMath>
                </a14:m>
                <a:r>
                  <a:rPr lang="en-US" sz="2400" i="1" dirty="0" smtClean="0"/>
                  <a:t> will transform to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7</m:t>
                        </m:r>
                      </m:sup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𝐿𝑖</m:t>
                        </m:r>
                      </m:e>
                    </m:sPre>
                  </m:oMath>
                </a14:m>
                <a:r>
                  <a:rPr lang="en-US" sz="2400" i="1" dirty="0" smtClean="0">
                    <a:solidFill>
                      <a:schemeClr val="tx1"/>
                    </a:solidFill>
                  </a:rPr>
                  <a:t> by electron capture through the reaction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Pre>
                      <m:sPre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7</m:t>
                        </m:r>
                      </m:sup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𝐵𝑒</m:t>
                        </m:r>
                      </m:e>
                    </m:sPre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𝜈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)</m:t>
                    </m:r>
                    <m:sPre>
                      <m:sPrePr>
                        <m:ctrlPr>
                          <a:rPr lang="en-US" sz="24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7</m:t>
                        </m:r>
                      </m:sup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𝐿𝑖</m:t>
                        </m:r>
                      </m:e>
                    </m:sPre>
                  </m:oMath>
                </a14:m>
                <a:r>
                  <a:rPr lang="en-US" sz="2400" i="1" dirty="0" smtClean="0"/>
                  <a:t> which will be added with collaboration with </a:t>
                </a:r>
                <a:r>
                  <a:rPr lang="en-US" sz="2400" i="1" dirty="0" err="1" smtClean="0"/>
                  <a:t>Busso</a:t>
                </a:r>
                <a:r>
                  <a:rPr lang="en-US" sz="2400" i="1" dirty="0" smtClean="0"/>
                  <a:t> , </a:t>
                </a:r>
                <a:r>
                  <a:rPr lang="en-US" sz="2400" i="1" dirty="0" err="1" smtClean="0"/>
                  <a:t>Tripella</a:t>
                </a:r>
                <a:r>
                  <a:rPr lang="en-US" sz="2400" i="1" dirty="0" smtClean="0"/>
                  <a:t> et al.</a:t>
                </a:r>
              </a:p>
              <a:p>
                <a:pPr lvl="0"/>
                <a:endParaRPr lang="en-US" sz="2400" i="1" dirty="0" smtClean="0"/>
              </a:p>
              <a:p>
                <a:pPr marL="342900" lvl="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7</m:t>
                        </m:r>
                      </m:sup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𝐵𝑒</m:t>
                        </m:r>
                      </m:e>
                    </m:sPre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l-GR" sz="2400" i="1" smtClean="0">
                        <a:solidFill>
                          <a:schemeClr val="accent2"/>
                        </a:solidFill>
                        <a:latin typeface="Cambria Math"/>
                      </a:rPr>
                      <m:t>α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)</m:t>
                    </m:r>
                    <m:sPre>
                      <m:sPre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𝐻𝑒</m:t>
                        </m:r>
                      </m:e>
                    </m:sPre>
                  </m:oMath>
                </a14:m>
                <a:r>
                  <a:rPr lang="en-US" sz="2400" i="1" dirty="0" smtClean="0"/>
                  <a:t> will be updated also with collaboration with </a:t>
                </a:r>
                <a:r>
                  <a:rPr lang="en-US" sz="2400" i="1" dirty="0" err="1" smtClean="0"/>
                  <a:t>Barbagallo</a:t>
                </a:r>
                <a:r>
                  <a:rPr lang="en-US" sz="2400" i="1" dirty="0" smtClean="0"/>
                  <a:t> et al.</a:t>
                </a:r>
              </a:p>
              <a:p>
                <a:pPr lvl="0"/>
                <a:r>
                  <a:rPr lang="en-US" sz="2400" i="1" dirty="0" smtClean="0"/>
                  <a:t>It is important to see the effect of these modifications together with non-standard scenarios.</a:t>
                </a:r>
              </a:p>
              <a:p>
                <a:pPr marL="457200" lvl="0" indent="-457200">
                  <a:buAutoNum type="arabicPeriod"/>
                </a:pPr>
                <a:endParaRPr lang="en-US" sz="2400" i="1" dirty="0" smtClean="0"/>
              </a:p>
              <a:p>
                <a:pPr marL="457200" lvl="0" indent="-457200">
                  <a:buAutoNum type="arabicPeriod"/>
                </a:pPr>
                <a:endParaRPr lang="en-US" sz="2400" i="1" dirty="0" smtClean="0"/>
              </a:p>
              <a:p>
                <a:pPr marL="457200" lvl="0" indent="-457200">
                  <a:buAutoNum type="arabicPeriod"/>
                </a:pPr>
                <a:endParaRPr lang="en-US" sz="2400" i="1" dirty="0" smtClean="0"/>
              </a:p>
              <a:p>
                <a:pPr lvl="0"/>
                <a:endParaRPr lang="en-US" sz="2000" i="1" dirty="0" smtClean="0"/>
              </a:p>
              <a:p>
                <a:pPr lvl="0"/>
                <a:endParaRPr lang="en-US" sz="2000" i="1" dirty="0" smtClean="0"/>
              </a:p>
              <a:p>
                <a:pPr lvl="0"/>
                <a:endParaRPr lang="en-US" sz="2800" i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7200"/>
                <a:ext cx="7086600" cy="8156079"/>
              </a:xfrm>
              <a:prstGeom prst="rect">
                <a:avLst/>
              </a:prstGeom>
              <a:blipFill rotWithShape="1">
                <a:blip r:embed="rId2"/>
                <a:stretch>
                  <a:fillRect l="-1377" t="-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81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457200"/>
                <a:ext cx="8305800" cy="659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7030A0"/>
                    </a:solidFill>
                  </a:rPr>
                  <a:t>Solutions beyond the Standard Big Bang </a:t>
                </a:r>
                <a:r>
                  <a:rPr lang="en-US" sz="2400" b="1" i="1" dirty="0" err="1" smtClean="0">
                    <a:solidFill>
                      <a:srgbClr val="7030A0"/>
                    </a:solidFill>
                  </a:rPr>
                  <a:t>Nucleosynthesis</a:t>
                </a:r>
                <a:r>
                  <a:rPr lang="en-US" sz="2400" b="1" i="1" dirty="0" smtClean="0">
                    <a:solidFill>
                      <a:srgbClr val="7030A0"/>
                    </a:solidFill>
                  </a:rPr>
                  <a:t> (SBBN)</a:t>
                </a:r>
              </a:p>
              <a:p>
                <a:r>
                  <a:rPr lang="en-US" sz="2000" i="1" dirty="0" smtClean="0">
                    <a:solidFill>
                      <a:srgbClr val="7030A0"/>
                    </a:solidFill>
                  </a:rPr>
                  <a:t>Examples: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Effect of non-standard Neutrinos properties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Effect of dark matter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Particle decaying during BBN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Variation of fundamental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constants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Modification of the velocity distribution of nucleons during BBN…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We focus here on the first and second scenarios keeping in mind the observational constraints on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𝐻𝑒</m:t>
                        </m:r>
                      </m:e>
                    </m:sPre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D.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Non –standard Neutrinos properties</a:t>
                </a:r>
              </a:p>
              <a:p>
                <a:r>
                  <a:rPr lang="en-US" sz="2000" i="1" dirty="0" smtClean="0">
                    <a:solidFill>
                      <a:srgbClr val="0070C0"/>
                    </a:solidFill>
                  </a:rPr>
                  <a:t>Effect of varying Neutrinos chemical potential</a:t>
                </a:r>
              </a:p>
              <a:p>
                <a:r>
                  <a:rPr lang="en-US" sz="2000" dirty="0" smtClean="0"/>
                  <a:t>Chemical potential of neutrinos (represented by degeneracy parameter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𝛽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GB" sz="200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sz="2000" dirty="0" smtClean="0"/>
                  <a:t>) will have two main effects :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/>
                  <a:t>Increasing the expansion rate by modifying the radiation density :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GB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𝜌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𝑓</m:t>
                            </m:r>
                          </m:e>
                        </m:acc>
                      </m:sub>
                    </m:sSub>
                    <m:r>
                      <a:rPr lang="en-GB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/>
                          </a:rPr>
                          <m:t>7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GB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000" i="1">
                            <a:latin typeface="Cambria Math"/>
                          </a:rPr>
                          <m:t>120</m:t>
                        </m:r>
                      </m:den>
                    </m:f>
                    <m:r>
                      <a:rPr lang="en-GB" sz="2000" i="1">
                        <a:latin typeface="Cambria Math"/>
                      </a:rPr>
                      <m:t>𝑔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GB" sz="2000" i="1">
                            <a:latin typeface="Cambria Math"/>
                          </a:rPr>
                          <m:t>4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/>
                          </a:rPr>
                          <m:t>1</m:t>
                        </m:r>
                        <m:r>
                          <a:rPr lang="en-GB" sz="2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30</m:t>
                                </m:r>
                                <m:r>
                                  <a:rPr lang="en-GB" sz="2000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latin typeface="Cambria Math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2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15</m:t>
                                </m:r>
                                <m:r>
                                  <a:rPr lang="en-GB" sz="2000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2000" i="1">
                                <a:latin typeface="Cambria Math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GB" sz="20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0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000" dirty="0" smtClean="0"/>
                  <a:t>Affecting the weak rates and this is limited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: 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sz="2000" i="1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GB" sz="20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/>
                          </a:rPr>
                          <m:t>exp</m:t>
                        </m:r>
                        <m:r>
                          <a:rPr lang="en-GB" sz="2000">
                            <a:latin typeface="Cambria Math"/>
                          </a:rPr>
                          <m:t>[</m:t>
                        </m:r>
                        <m:r>
                          <a:rPr lang="en-GB" sz="2000" i="1">
                            <a:latin typeface="Cambria Math"/>
                          </a:rPr>
                          <m:t>−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𝛽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GB" sz="2000" i="1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GB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𝑄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/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GB" sz="2000" i="1">
                            <a:latin typeface="Cambria Math"/>
                          </a:rPr>
                          <m:t>]</m:t>
                        </m:r>
                      </m:e>
                    </m:func>
                  </m:oMath>
                </a14:m>
                <a:r>
                  <a:rPr lang="en-GB" sz="2000" dirty="0"/>
                  <a:t> </a:t>
                </a:r>
                <a:endParaRPr lang="en-US" sz="20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000" dirty="0"/>
              </a:p>
              <a:p>
                <a:endParaRPr lang="en-US" sz="2000" i="1" dirty="0">
                  <a:solidFill>
                    <a:srgbClr val="7030A0"/>
                  </a:solidFill>
                </a:endParaRPr>
              </a:p>
              <a:p>
                <a:endParaRPr lang="en-US" i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57200"/>
                <a:ext cx="8305800" cy="6595395"/>
              </a:xfrm>
              <a:prstGeom prst="rect">
                <a:avLst/>
              </a:prstGeom>
              <a:blipFill rotWithShape="1">
                <a:blip r:embed="rId2"/>
                <a:stretch>
                  <a:fillRect l="-1175" t="-739" r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6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1929</Words>
  <Application>Microsoft Office PowerPoint</Application>
  <PresentationFormat>On-screen Show (4:3)</PresentationFormat>
  <Paragraphs>173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Tahani</dc:creator>
  <cp:lastModifiedBy>Shamfuture</cp:lastModifiedBy>
  <cp:revision>130</cp:revision>
  <dcterms:created xsi:type="dcterms:W3CDTF">2006-08-16T00:00:00Z</dcterms:created>
  <dcterms:modified xsi:type="dcterms:W3CDTF">2017-06-12T22:56:25Z</dcterms:modified>
</cp:coreProperties>
</file>