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379" r:id="rId2"/>
    <p:sldId id="299" r:id="rId3"/>
    <p:sldId id="300" r:id="rId4"/>
    <p:sldId id="301" r:id="rId5"/>
    <p:sldId id="302" r:id="rId6"/>
    <p:sldId id="256" r:id="rId7"/>
    <p:sldId id="303" r:id="rId8"/>
    <p:sldId id="304" r:id="rId9"/>
    <p:sldId id="313" r:id="rId10"/>
    <p:sldId id="305" r:id="rId11"/>
    <p:sldId id="306" r:id="rId12"/>
    <p:sldId id="307" r:id="rId13"/>
    <p:sldId id="332" r:id="rId14"/>
    <p:sldId id="333" r:id="rId15"/>
    <p:sldId id="344" r:id="rId16"/>
    <p:sldId id="345" r:id="rId17"/>
    <p:sldId id="354" r:id="rId18"/>
    <p:sldId id="346" r:id="rId19"/>
    <p:sldId id="352" r:id="rId20"/>
    <p:sldId id="353" r:id="rId21"/>
    <p:sldId id="358" r:id="rId22"/>
    <p:sldId id="359" r:id="rId23"/>
    <p:sldId id="360" r:id="rId24"/>
    <p:sldId id="361" r:id="rId25"/>
    <p:sldId id="362" r:id="rId26"/>
    <p:sldId id="363" r:id="rId27"/>
    <p:sldId id="257" r:id="rId28"/>
    <p:sldId id="258" r:id="rId29"/>
    <p:sldId id="259" r:id="rId30"/>
    <p:sldId id="260" r:id="rId31"/>
    <p:sldId id="261" r:id="rId32"/>
    <p:sldId id="334" r:id="rId33"/>
    <p:sldId id="374" r:id="rId34"/>
    <p:sldId id="335" r:id="rId35"/>
    <p:sldId id="370" r:id="rId36"/>
    <p:sldId id="262" r:id="rId37"/>
    <p:sldId id="263" r:id="rId38"/>
    <p:sldId id="264" r:id="rId39"/>
    <p:sldId id="265" r:id="rId40"/>
    <p:sldId id="268" r:id="rId41"/>
    <p:sldId id="364" r:id="rId42"/>
    <p:sldId id="365" r:id="rId43"/>
    <p:sldId id="269" r:id="rId44"/>
    <p:sldId id="275" r:id="rId45"/>
    <p:sldId id="276" r:id="rId46"/>
    <p:sldId id="279" r:id="rId47"/>
    <p:sldId id="283" r:id="rId48"/>
    <p:sldId id="282" r:id="rId49"/>
    <p:sldId id="284" r:id="rId50"/>
    <p:sldId id="285" r:id="rId51"/>
    <p:sldId id="286" r:id="rId52"/>
    <p:sldId id="287" r:id="rId53"/>
    <p:sldId id="371" r:id="rId54"/>
    <p:sldId id="292" r:id="rId55"/>
    <p:sldId id="372" r:id="rId56"/>
    <p:sldId id="293" r:id="rId57"/>
    <p:sldId id="314" r:id="rId58"/>
    <p:sldId id="315" r:id="rId59"/>
    <p:sldId id="316" r:id="rId60"/>
    <p:sldId id="317" r:id="rId61"/>
    <p:sldId id="318" r:id="rId62"/>
    <p:sldId id="319" r:id="rId63"/>
    <p:sldId id="320" r:id="rId64"/>
    <p:sldId id="321" r:id="rId65"/>
    <p:sldId id="322" r:id="rId66"/>
    <p:sldId id="343" r:id="rId67"/>
    <p:sldId id="323" r:id="rId68"/>
    <p:sldId id="342" r:id="rId69"/>
    <p:sldId id="324" r:id="rId70"/>
    <p:sldId id="357" r:id="rId71"/>
    <p:sldId id="368" r:id="rId72"/>
    <p:sldId id="373" r:id="rId73"/>
    <p:sldId id="375" r:id="rId74"/>
    <p:sldId id="376" r:id="rId75"/>
    <p:sldId id="377" r:id="rId76"/>
    <p:sldId id="378"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1BB1A"/>
    <a:srgbClr val="2AE321"/>
    <a:srgbClr val="34FF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6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 Id="rId3"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9.emf"/><Relationship Id="rId2" Type="http://schemas.openxmlformats.org/officeDocument/2006/relationships/image" Target="../media/image9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1D279E-716B-D944-A66B-4D61BBA40A52}" type="datetimeFigureOut">
              <a:rPr lang="en-US" smtClean="0"/>
              <a:t>6/13/17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9AC56-1660-9744-93D0-0B59D53A7CB6}" type="slidenum">
              <a:rPr lang="en-US" smtClean="0"/>
              <a:t>‹#›</a:t>
            </a:fld>
            <a:endParaRPr lang="en-US"/>
          </a:p>
        </p:txBody>
      </p:sp>
    </p:spTree>
    <p:extLst>
      <p:ext uri="{BB962C8B-B14F-4D97-AF65-F5344CB8AC3E}">
        <p14:creationId xmlns:p14="http://schemas.microsoft.com/office/powerpoint/2010/main" val="1699596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0A6166-72FC-4D48-8A14-B45A57134326}" type="slidenum">
              <a:rPr lang="en-US" sz="1200"/>
              <a:pPr eaLnBrk="1" hangingPunct="1"/>
              <a:t>32</a:t>
            </a:fld>
            <a:endParaRPr lang="en-US" sz="120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5180BD-417D-C44C-B49D-77C997404B6D}" type="slidenum">
              <a:rPr lang="en-US" sz="1200"/>
              <a:pPr eaLnBrk="1" hangingPunct="1"/>
              <a:t>34</a:t>
            </a:fld>
            <a:endParaRPr lang="en-US" sz="120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B6FF81-1405-7F4A-8DC6-2B2501A4708C}"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37FDD-8C10-6F4C-AF3A-BC6537F9A5DC}" type="slidenum">
              <a:rPr lang="en-US" smtClean="0"/>
              <a:t>‹#›</a:t>
            </a:fld>
            <a:endParaRPr lang="en-US"/>
          </a:p>
        </p:txBody>
      </p:sp>
    </p:spTree>
    <p:extLst>
      <p:ext uri="{BB962C8B-B14F-4D97-AF65-F5344CB8AC3E}">
        <p14:creationId xmlns:p14="http://schemas.microsoft.com/office/powerpoint/2010/main" val="206747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6FF81-1405-7F4A-8DC6-2B2501A4708C}"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37FDD-8C10-6F4C-AF3A-BC6537F9A5DC}" type="slidenum">
              <a:rPr lang="en-US" smtClean="0"/>
              <a:t>‹#›</a:t>
            </a:fld>
            <a:endParaRPr lang="en-US"/>
          </a:p>
        </p:txBody>
      </p:sp>
    </p:spTree>
    <p:extLst>
      <p:ext uri="{BB962C8B-B14F-4D97-AF65-F5344CB8AC3E}">
        <p14:creationId xmlns:p14="http://schemas.microsoft.com/office/powerpoint/2010/main" val="10172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6FF81-1405-7F4A-8DC6-2B2501A4708C}"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37FDD-8C10-6F4C-AF3A-BC6537F9A5DC}" type="slidenum">
              <a:rPr lang="en-US" smtClean="0"/>
              <a:t>‹#›</a:t>
            </a:fld>
            <a:endParaRPr lang="en-US"/>
          </a:p>
        </p:txBody>
      </p:sp>
    </p:spTree>
    <p:extLst>
      <p:ext uri="{BB962C8B-B14F-4D97-AF65-F5344CB8AC3E}">
        <p14:creationId xmlns:p14="http://schemas.microsoft.com/office/powerpoint/2010/main" val="259734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B6FF81-1405-7F4A-8DC6-2B2501A4708C}"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37FDD-8C10-6F4C-AF3A-BC6537F9A5DC}" type="slidenum">
              <a:rPr lang="en-US" smtClean="0"/>
              <a:t>‹#›</a:t>
            </a:fld>
            <a:endParaRPr lang="en-US"/>
          </a:p>
        </p:txBody>
      </p:sp>
    </p:spTree>
    <p:extLst>
      <p:ext uri="{BB962C8B-B14F-4D97-AF65-F5344CB8AC3E}">
        <p14:creationId xmlns:p14="http://schemas.microsoft.com/office/powerpoint/2010/main" val="76110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B6FF81-1405-7F4A-8DC6-2B2501A4708C}" type="datetimeFigureOut">
              <a:rPr lang="en-US" smtClean="0"/>
              <a:t>6/13/17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37FDD-8C10-6F4C-AF3A-BC6537F9A5DC}" type="slidenum">
              <a:rPr lang="en-US" smtClean="0"/>
              <a:t>‹#›</a:t>
            </a:fld>
            <a:endParaRPr lang="en-US"/>
          </a:p>
        </p:txBody>
      </p:sp>
    </p:spTree>
    <p:extLst>
      <p:ext uri="{BB962C8B-B14F-4D97-AF65-F5344CB8AC3E}">
        <p14:creationId xmlns:p14="http://schemas.microsoft.com/office/powerpoint/2010/main" val="123487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B6FF81-1405-7F4A-8DC6-2B2501A4708C}"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37FDD-8C10-6F4C-AF3A-BC6537F9A5DC}" type="slidenum">
              <a:rPr lang="en-US" smtClean="0"/>
              <a:t>‹#›</a:t>
            </a:fld>
            <a:endParaRPr lang="en-US"/>
          </a:p>
        </p:txBody>
      </p:sp>
    </p:spTree>
    <p:extLst>
      <p:ext uri="{BB962C8B-B14F-4D97-AF65-F5344CB8AC3E}">
        <p14:creationId xmlns:p14="http://schemas.microsoft.com/office/powerpoint/2010/main" val="306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B6FF81-1405-7F4A-8DC6-2B2501A4708C}" type="datetimeFigureOut">
              <a:rPr lang="en-US" smtClean="0"/>
              <a:t>6/13/17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37FDD-8C10-6F4C-AF3A-BC6537F9A5DC}" type="slidenum">
              <a:rPr lang="en-US" smtClean="0"/>
              <a:t>‹#›</a:t>
            </a:fld>
            <a:endParaRPr lang="en-US"/>
          </a:p>
        </p:txBody>
      </p:sp>
    </p:spTree>
    <p:extLst>
      <p:ext uri="{BB962C8B-B14F-4D97-AF65-F5344CB8AC3E}">
        <p14:creationId xmlns:p14="http://schemas.microsoft.com/office/powerpoint/2010/main" val="31930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B6FF81-1405-7F4A-8DC6-2B2501A4708C}" type="datetimeFigureOut">
              <a:rPr lang="en-US" smtClean="0"/>
              <a:t>6/13/17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37FDD-8C10-6F4C-AF3A-BC6537F9A5DC}" type="slidenum">
              <a:rPr lang="en-US" smtClean="0"/>
              <a:t>‹#›</a:t>
            </a:fld>
            <a:endParaRPr lang="en-US"/>
          </a:p>
        </p:txBody>
      </p:sp>
    </p:spTree>
    <p:extLst>
      <p:ext uri="{BB962C8B-B14F-4D97-AF65-F5344CB8AC3E}">
        <p14:creationId xmlns:p14="http://schemas.microsoft.com/office/powerpoint/2010/main" val="263810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6FF81-1405-7F4A-8DC6-2B2501A4708C}" type="datetimeFigureOut">
              <a:rPr lang="en-US" smtClean="0"/>
              <a:t>6/13/17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37FDD-8C10-6F4C-AF3A-BC6537F9A5DC}" type="slidenum">
              <a:rPr lang="en-US" smtClean="0"/>
              <a:t>‹#›</a:t>
            </a:fld>
            <a:endParaRPr lang="en-US"/>
          </a:p>
        </p:txBody>
      </p:sp>
    </p:spTree>
    <p:extLst>
      <p:ext uri="{BB962C8B-B14F-4D97-AF65-F5344CB8AC3E}">
        <p14:creationId xmlns:p14="http://schemas.microsoft.com/office/powerpoint/2010/main" val="80571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6FF81-1405-7F4A-8DC6-2B2501A4708C}"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37FDD-8C10-6F4C-AF3A-BC6537F9A5DC}" type="slidenum">
              <a:rPr lang="en-US" smtClean="0"/>
              <a:t>‹#›</a:t>
            </a:fld>
            <a:endParaRPr lang="en-US"/>
          </a:p>
        </p:txBody>
      </p:sp>
    </p:spTree>
    <p:extLst>
      <p:ext uri="{BB962C8B-B14F-4D97-AF65-F5344CB8AC3E}">
        <p14:creationId xmlns:p14="http://schemas.microsoft.com/office/powerpoint/2010/main" val="71134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6FF81-1405-7F4A-8DC6-2B2501A4708C}" type="datetimeFigureOut">
              <a:rPr lang="en-US" smtClean="0"/>
              <a:t>6/13/17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37FDD-8C10-6F4C-AF3A-BC6537F9A5DC}" type="slidenum">
              <a:rPr lang="en-US" smtClean="0"/>
              <a:t>‹#›</a:t>
            </a:fld>
            <a:endParaRPr lang="en-US"/>
          </a:p>
        </p:txBody>
      </p:sp>
    </p:spTree>
    <p:extLst>
      <p:ext uri="{BB962C8B-B14F-4D97-AF65-F5344CB8AC3E}">
        <p14:creationId xmlns:p14="http://schemas.microsoft.com/office/powerpoint/2010/main" val="2312484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6FF81-1405-7F4A-8DC6-2B2501A4708C}" type="datetimeFigureOut">
              <a:rPr lang="en-US" smtClean="0"/>
              <a:t>6/13/17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37FDD-8C10-6F4C-AF3A-BC6537F9A5DC}" type="slidenum">
              <a:rPr lang="en-US" smtClean="0"/>
              <a:t>‹#›</a:t>
            </a:fld>
            <a:endParaRPr lang="en-US"/>
          </a:p>
        </p:txBody>
      </p:sp>
    </p:spTree>
    <p:extLst>
      <p:ext uri="{BB962C8B-B14F-4D97-AF65-F5344CB8AC3E}">
        <p14:creationId xmlns:p14="http://schemas.microsoft.com/office/powerpoint/2010/main" val="1224610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marcs.astro.uu.se" TargetMode="External"/><Relationship Id="rId4" Type="http://schemas.openxmlformats.org/officeDocument/2006/relationships/hyperlink" Target="http://hobbes.hs.uni-hamburg.de/PAPERS/NextGen/ms.html" TargetMode="External"/><Relationship Id="rId1" Type="http://schemas.openxmlformats.org/officeDocument/2006/relationships/slideLayout" Target="../slideLayouts/slideLayout1.xml"/><Relationship Id="rId2" Type="http://schemas.openxmlformats.org/officeDocument/2006/relationships/hyperlink" Target="http://kurucz.harvard.edu/grid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kurucz.harvard.edu/programs/SYNTHE/" TargetMode="External"/><Relationship Id="rId4" Type="http://schemas.openxmlformats.org/officeDocument/2006/relationships/hyperlink" Target="http://nova.astro.umd.edu/" TargetMode="External"/><Relationship Id="rId5" Type="http://schemas.openxmlformats.org/officeDocument/2006/relationships/hyperlink" Target="http://http://www.pages-perso-bertrand-plez.univ-montp2.fr/" TargetMode="External"/><Relationship Id="rId6" Type="http://schemas.openxmlformats.org/officeDocument/2006/relationships/hyperlink" Target="http://www.as.utexas.edu/~chris/moog.html" TargetMode="External"/><Relationship Id="rId1" Type="http://schemas.openxmlformats.org/officeDocument/2006/relationships/slideLayout" Target="../slideLayouts/slideLayout1.xml"/><Relationship Id="rId2" Type="http://schemas.openxmlformats.org/officeDocument/2006/relationships/hyperlink" Target="http://kurucz.harvard.edu/programs/WIDTH/"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6.emf"/><Relationship Id="rId5" Type="http://schemas.openxmlformats.org/officeDocument/2006/relationships/oleObject" Target="../embeddings/oleObject2.bin"/><Relationship Id="rId6" Type="http://schemas.openxmlformats.org/officeDocument/2006/relationships/image" Target="../media/image47.emf"/><Relationship Id="rId7" Type="http://schemas.openxmlformats.org/officeDocument/2006/relationships/oleObject" Target="../embeddings/oleObject3.bin"/><Relationship Id="rId8" Type="http://schemas.openxmlformats.org/officeDocument/2006/relationships/image" Target="../media/image48.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gif"/><Relationship Id="rId3"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oleObject" Target="../embeddings/oleObject4.bin"/><Relationship Id="rId5" Type="http://schemas.openxmlformats.org/officeDocument/2006/relationships/image" Target="../media/image51.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jpeg"/><Relationship Id="rId5"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gif"/><Relationship Id="rId3" Type="http://schemas.openxmlformats.org/officeDocument/2006/relationships/image" Target="../media/image59.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png"/><Relationship Id="rId3"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png"/><Relationship Id="rId3"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 Id="rId3" Type="http://schemas.openxmlformats.org/officeDocument/2006/relationships/hyperlink" Target="http://vald.astro.uu.s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8.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9.gif"/><Relationship Id="rId3"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1" Type="http://schemas.openxmlformats.org/officeDocument/2006/relationships/slideLayout" Target="../slideLayouts/slideLayout1.xml"/><Relationship Id="rId2" Type="http://schemas.openxmlformats.org/officeDocument/2006/relationships/image" Target="../media/image7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png"/><Relationship Id="rId3" Type="http://schemas.openxmlformats.org/officeDocument/2006/relationships/image" Target="../media/image7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6.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7.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9.png"/><Relationship Id="rId3"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image" Target="../media/image82.gif"/><Relationship Id="rId4" Type="http://schemas.openxmlformats.org/officeDocument/2006/relationships/image" Target="../media/image83.gif"/><Relationship Id="rId5" Type="http://schemas.openxmlformats.org/officeDocument/2006/relationships/image" Target="../media/image84.gif"/><Relationship Id="rId1" Type="http://schemas.openxmlformats.org/officeDocument/2006/relationships/slideLayout" Target="../slideLayouts/slideLayout1.xml"/><Relationship Id="rId2" Type="http://schemas.openxmlformats.org/officeDocument/2006/relationships/image" Target="../media/image81.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5.gif"/><Relationship Id="rId3" Type="http://schemas.openxmlformats.org/officeDocument/2006/relationships/image" Target="../media/image86.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8.gi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89.emf"/><Relationship Id="rId5" Type="http://schemas.openxmlformats.org/officeDocument/2006/relationships/oleObject" Target="../embeddings/oleObject6.bin"/><Relationship Id="rId6" Type="http://schemas.openxmlformats.org/officeDocument/2006/relationships/image" Target="../media/image9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1.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2.png"/><Relationship Id="rId3" Type="http://schemas.openxmlformats.org/officeDocument/2006/relationships/image" Target="../media/image93.png"/></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image" Target="../media/image96.png"/><Relationship Id="rId1" Type="http://schemas.openxmlformats.org/officeDocument/2006/relationships/slideLayout" Target="../slideLayouts/slideLayout1.xml"/><Relationship Id="rId2" Type="http://schemas.openxmlformats.org/officeDocument/2006/relationships/image" Target="../media/image9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9.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0.gi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1.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s>
</file>

<file path=ppt/slides/_rels/slide65.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image" Target="../media/image10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staff.science.uu.nl/~rutte101/" TargetMode="Externa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9.gif"/><Relationship Id="rId3" Type="http://schemas.openxmlformats.org/officeDocument/2006/relationships/image" Target="../media/image110.jpg"/></Relationships>
</file>

<file path=ppt/slides/_rels/slide74.xml.rels><?xml version="1.0" encoding="UTF-8" standalone="yes"?>
<Relationships xmlns="http://schemas.openxmlformats.org/package/2006/relationships"><Relationship Id="rId3" Type="http://schemas.openxmlformats.org/officeDocument/2006/relationships/hyperlink" Target="http://en.wikipedia.org/wiki/Water" TargetMode="External"/><Relationship Id="rId4" Type="http://schemas.openxmlformats.org/officeDocument/2006/relationships/hyperlink" Target="http://en.wikipedia.org/wiki/Organic_compound" TargetMode="External"/><Relationship Id="rId5" Type="http://schemas.openxmlformats.org/officeDocument/2006/relationships/hyperlink" Target="http://en.wikipedia.org/wiki/Silicate" TargetMode="External"/><Relationship Id="rId6" Type="http://schemas.openxmlformats.org/officeDocument/2006/relationships/hyperlink" Target="http://en.wikipedia.org/wiki/Oxide" TargetMode="External"/><Relationship Id="rId7" Type="http://schemas.openxmlformats.org/officeDocument/2006/relationships/hyperlink" Target="http://en.wikipedia.org/wiki/Sulfide" TargetMode="External"/><Relationship Id="rId8" Type="http://schemas.openxmlformats.org/officeDocument/2006/relationships/hyperlink" Target="http://en.wikipedia.org/wiki/Solar_nebula" TargetMode="External"/><Relationship Id="rId9" Type="http://schemas.openxmlformats.org/officeDocument/2006/relationships/image" Target="../media/image112.jpg"/><Relationship Id="rId1" Type="http://schemas.openxmlformats.org/officeDocument/2006/relationships/slideLayout" Target="../slideLayouts/slideLayout1.xml"/><Relationship Id="rId2" Type="http://schemas.openxmlformats.org/officeDocument/2006/relationships/image" Target="../media/image11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140760"/>
            <a:ext cx="8204200" cy="2210734"/>
          </a:xfrm>
        </p:spPr>
        <p:txBody>
          <a:bodyPr>
            <a:noAutofit/>
          </a:bodyPr>
          <a:lstStyle/>
          <a:p>
            <a:r>
              <a:rPr lang="en-US" sz="4000" b="1" dirty="0">
                <a:solidFill>
                  <a:srgbClr val="0000FF"/>
                </a:solidFill>
              </a:rPr>
              <a:t>High resolution </a:t>
            </a:r>
            <a:r>
              <a:rPr lang="en-US" sz="4000" b="1" dirty="0" smtClean="0">
                <a:solidFill>
                  <a:srgbClr val="0000FF"/>
                </a:solidFill>
              </a:rPr>
              <a:t>abundance work: the details that no one wants to hear</a:t>
            </a:r>
            <a:r>
              <a:rPr lang="en-US" sz="2800" b="1" dirty="0" smtClean="0">
                <a:solidFill>
                  <a:schemeClr val="bg1"/>
                </a:solidFill>
              </a:rPr>
              <a:t>s</a:t>
            </a:r>
            <a:br>
              <a:rPr lang="en-US" sz="2800" b="1" dirty="0" smtClean="0">
                <a:solidFill>
                  <a:schemeClr val="bg1"/>
                </a:solidFill>
              </a:rPr>
            </a:br>
            <a:r>
              <a:rPr lang="en-US" sz="2800" b="1" dirty="0" err="1" smtClean="0">
                <a:solidFill>
                  <a:schemeClr val="bg1"/>
                </a:solidFill>
              </a:rPr>
              <a:t>dff</a:t>
            </a:r>
            <a:r>
              <a:rPr lang="en-US" sz="4000" b="1" dirty="0" smtClean="0">
                <a:solidFill>
                  <a:srgbClr val="0000FF"/>
                </a:solidFill>
              </a:rPr>
              <a:t/>
            </a:r>
            <a:br>
              <a:rPr lang="en-US" sz="4000" b="1" dirty="0" smtClean="0">
                <a:solidFill>
                  <a:srgbClr val="0000FF"/>
                </a:solidFill>
              </a:rPr>
            </a:br>
            <a:r>
              <a:rPr lang="en-US" sz="2800" b="1" dirty="0" smtClean="0">
                <a:solidFill>
                  <a:srgbClr val="0000FF"/>
                </a:solidFill>
              </a:rPr>
              <a:t>Chris Sneden, University of Texas at Austin </a:t>
            </a:r>
            <a:endParaRPr lang="en-US" sz="2800" b="1" dirty="0">
              <a:solidFill>
                <a:srgbClr val="0000FF"/>
              </a:solidFill>
            </a:endParaRPr>
          </a:p>
        </p:txBody>
      </p:sp>
      <p:sp>
        <p:nvSpPr>
          <p:cNvPr id="3" name="TextBox 2"/>
          <p:cNvSpPr txBox="1"/>
          <p:nvPr/>
        </p:nvSpPr>
        <p:spPr>
          <a:xfrm>
            <a:off x="1043591" y="2621566"/>
            <a:ext cx="7641765" cy="3877985"/>
          </a:xfrm>
          <a:prstGeom prst="rect">
            <a:avLst/>
          </a:prstGeom>
          <a:noFill/>
        </p:spPr>
        <p:txBody>
          <a:bodyPr wrap="square" rtlCol="0">
            <a:spAutoFit/>
          </a:bodyPr>
          <a:lstStyle/>
          <a:p>
            <a:r>
              <a:rPr lang="en-US" sz="2400" b="1" dirty="0" smtClean="0"/>
              <a:t>I have many friends who collaborate with me on chemical composition analyses</a:t>
            </a:r>
          </a:p>
          <a:p>
            <a:endParaRPr lang="en-US" dirty="0"/>
          </a:p>
          <a:p>
            <a:r>
              <a:rPr lang="en-US" dirty="0" err="1" smtClean="0"/>
              <a:t>Melike</a:t>
            </a:r>
            <a:r>
              <a:rPr lang="en-US" dirty="0" smtClean="0"/>
              <a:t> </a:t>
            </a:r>
            <a:r>
              <a:rPr lang="en-US" dirty="0" err="1" smtClean="0"/>
              <a:t>Afşar</a:t>
            </a:r>
            <a:r>
              <a:rPr lang="en-US" dirty="0" smtClean="0"/>
              <a:t>, </a:t>
            </a:r>
            <a:r>
              <a:rPr lang="en-US" dirty="0" err="1" smtClean="0"/>
              <a:t>Gamze</a:t>
            </a:r>
            <a:r>
              <a:rPr lang="en-US" dirty="0" smtClean="0"/>
              <a:t> </a:t>
            </a:r>
            <a:r>
              <a:rPr lang="en-US" dirty="0" err="1" smtClean="0"/>
              <a:t>Böcek</a:t>
            </a:r>
            <a:r>
              <a:rPr lang="en-US" dirty="0" smtClean="0"/>
              <a:t> </a:t>
            </a:r>
            <a:r>
              <a:rPr lang="en-US" dirty="0" err="1" smtClean="0"/>
              <a:t>Topcu</a:t>
            </a:r>
            <a:r>
              <a:rPr lang="en-US" dirty="0" smtClean="0"/>
              <a:t>, </a:t>
            </a:r>
            <a:r>
              <a:rPr lang="en-US" dirty="0" err="1" smtClean="0"/>
              <a:t>Zeynep</a:t>
            </a:r>
            <a:r>
              <a:rPr lang="en-US" dirty="0" smtClean="0"/>
              <a:t> </a:t>
            </a:r>
            <a:r>
              <a:rPr lang="en-US" dirty="0" err="1" smtClean="0"/>
              <a:t>Bozkurt</a:t>
            </a:r>
            <a:r>
              <a:rPr lang="en-US" dirty="0" smtClean="0"/>
              <a:t> – </a:t>
            </a:r>
            <a:r>
              <a:rPr lang="en-US" dirty="0" err="1" smtClean="0"/>
              <a:t>Ege</a:t>
            </a:r>
            <a:r>
              <a:rPr lang="en-US" dirty="0" smtClean="0"/>
              <a:t> University, Izmir</a:t>
            </a:r>
          </a:p>
          <a:p>
            <a:r>
              <a:rPr lang="en-US" dirty="0" smtClean="0"/>
              <a:t>George Preston – Carnegie Observatories, </a:t>
            </a:r>
            <a:r>
              <a:rPr lang="en-US" dirty="0" smtClean="0"/>
              <a:t>Pasadena</a:t>
            </a:r>
          </a:p>
          <a:p>
            <a:r>
              <a:rPr lang="en-US" dirty="0" smtClean="0"/>
              <a:t>John Cowan, University of Oklahoma, Norman</a:t>
            </a:r>
            <a:endParaRPr lang="en-US" dirty="0" smtClean="0"/>
          </a:p>
          <a:p>
            <a:r>
              <a:rPr lang="en-US" dirty="0" smtClean="0"/>
              <a:t>Jim Lawler, Betsy Den </a:t>
            </a:r>
            <a:r>
              <a:rPr lang="en-US" dirty="0" err="1" smtClean="0"/>
              <a:t>Hartog</a:t>
            </a:r>
            <a:r>
              <a:rPr lang="en-US" dirty="0" smtClean="0"/>
              <a:t>, Mike Wood  </a:t>
            </a:r>
            <a:r>
              <a:rPr lang="en-US" dirty="0" smtClean="0"/>
              <a:t>– University of </a:t>
            </a:r>
            <a:r>
              <a:rPr lang="en-US" dirty="0" smtClean="0"/>
              <a:t>Wisconsin, Madison</a:t>
            </a:r>
            <a:endParaRPr lang="en-US" dirty="0" smtClean="0"/>
          </a:p>
          <a:p>
            <a:r>
              <a:rPr lang="en-US" dirty="0" smtClean="0"/>
              <a:t>Dan Jaffe, Greg Mace – University of </a:t>
            </a:r>
            <a:r>
              <a:rPr lang="en-US" dirty="0" smtClean="0"/>
              <a:t>Texas, Austin</a:t>
            </a:r>
            <a:endParaRPr lang="en-US" dirty="0" smtClean="0"/>
          </a:p>
          <a:p>
            <a:r>
              <a:rPr lang="en-US" dirty="0" err="1" smtClean="0"/>
              <a:t>Raffaele</a:t>
            </a:r>
            <a:r>
              <a:rPr lang="en-US" dirty="0" smtClean="0"/>
              <a:t> </a:t>
            </a:r>
            <a:r>
              <a:rPr lang="en-US" dirty="0" err="1" smtClean="0"/>
              <a:t>Gratton</a:t>
            </a:r>
            <a:r>
              <a:rPr lang="en-US" dirty="0" smtClean="0"/>
              <a:t>, Sara </a:t>
            </a:r>
            <a:r>
              <a:rPr lang="en-US" dirty="0" err="1" smtClean="0"/>
              <a:t>Lucatello</a:t>
            </a:r>
            <a:r>
              <a:rPr lang="en-US" dirty="0" smtClean="0"/>
              <a:t> – </a:t>
            </a:r>
            <a:r>
              <a:rPr lang="en-US" dirty="0" err="1" smtClean="0"/>
              <a:t>Padova</a:t>
            </a:r>
            <a:r>
              <a:rPr lang="en-US" dirty="0" smtClean="0"/>
              <a:t> Observatory INAF</a:t>
            </a:r>
          </a:p>
          <a:p>
            <a:r>
              <a:rPr lang="en-US" dirty="0" smtClean="0"/>
              <a:t>Angela </a:t>
            </a:r>
            <a:r>
              <a:rPr lang="en-US" dirty="0" err="1" smtClean="0"/>
              <a:t>Bragaglia</a:t>
            </a:r>
            <a:r>
              <a:rPr lang="en-US" dirty="0" smtClean="0"/>
              <a:t>, Eugenio </a:t>
            </a:r>
            <a:r>
              <a:rPr lang="en-US" dirty="0" err="1" smtClean="0"/>
              <a:t>Carretta</a:t>
            </a:r>
            <a:r>
              <a:rPr lang="en-US" dirty="0" smtClean="0"/>
              <a:t> – Bologna Observatory INAF</a:t>
            </a:r>
          </a:p>
          <a:p>
            <a:r>
              <a:rPr lang="en-US" dirty="0" err="1" smtClean="0"/>
              <a:t>Davide</a:t>
            </a:r>
            <a:r>
              <a:rPr lang="en-US" dirty="0" smtClean="0"/>
              <a:t> </a:t>
            </a:r>
            <a:r>
              <a:rPr lang="en-US" dirty="0" err="1" smtClean="0"/>
              <a:t>Magurno</a:t>
            </a:r>
            <a:r>
              <a:rPr lang="en-US" dirty="0" smtClean="0"/>
              <a:t>, Giuseppe Bono – University of </a:t>
            </a:r>
            <a:r>
              <a:rPr lang="en-US" dirty="0" smtClean="0"/>
              <a:t>Rome</a:t>
            </a:r>
          </a:p>
          <a:p>
            <a:r>
              <a:rPr lang="en-US" dirty="0" err="1" smtClean="0"/>
              <a:t>Inese</a:t>
            </a:r>
            <a:r>
              <a:rPr lang="en-US" dirty="0" smtClean="0"/>
              <a:t> </a:t>
            </a:r>
            <a:r>
              <a:rPr lang="en-US" dirty="0" err="1" smtClean="0"/>
              <a:t>Ivans</a:t>
            </a:r>
            <a:r>
              <a:rPr lang="en-US" dirty="0" smtClean="0"/>
              <a:t>, University of Utah, Salt Lake City</a:t>
            </a:r>
          </a:p>
          <a:p>
            <a:r>
              <a:rPr lang="en-US" dirty="0" smtClean="0"/>
              <a:t>Jennifer </a:t>
            </a:r>
            <a:r>
              <a:rPr lang="en-US" dirty="0" err="1" smtClean="0"/>
              <a:t>Sobeck</a:t>
            </a:r>
            <a:r>
              <a:rPr lang="en-US" dirty="0" smtClean="0"/>
              <a:t>, University of Washington</a:t>
            </a:r>
            <a:endParaRPr lang="en-US" dirty="0" smtClean="0"/>
          </a:p>
        </p:txBody>
      </p:sp>
    </p:spTree>
    <p:extLst>
      <p:ext uri="{BB962C8B-B14F-4D97-AF65-F5344CB8AC3E}">
        <p14:creationId xmlns:p14="http://schemas.microsoft.com/office/powerpoint/2010/main" val="22427616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59"/>
            <a:ext cx="7772400" cy="649463"/>
          </a:xfrm>
        </p:spPr>
        <p:txBody>
          <a:bodyPr>
            <a:normAutofit/>
          </a:bodyPr>
          <a:lstStyle/>
          <a:p>
            <a:r>
              <a:rPr lang="en-US" sz="3200" dirty="0"/>
              <a:t>Reminder of the basics</a:t>
            </a:r>
          </a:p>
        </p:txBody>
      </p:sp>
      <p:pic>
        <p:nvPicPr>
          <p:cNvPr id="3" name="Picture 2" descr="rutten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609600"/>
            <a:ext cx="8405813" cy="4000500"/>
          </a:xfrm>
          <a:prstGeom prst="rect">
            <a:avLst/>
          </a:prstGeom>
        </p:spPr>
      </p:pic>
      <p:pic>
        <p:nvPicPr>
          <p:cNvPr id="4" name="Picture 3" descr="rutten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0" y="4495800"/>
            <a:ext cx="3048000" cy="749300"/>
          </a:xfrm>
          <a:prstGeom prst="rect">
            <a:avLst/>
          </a:prstGeom>
        </p:spPr>
      </p:pic>
      <p:pic>
        <p:nvPicPr>
          <p:cNvPr id="5" name="Picture 4" descr="rutten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0" y="5228774"/>
            <a:ext cx="7785100" cy="1489526"/>
          </a:xfrm>
          <a:prstGeom prst="rect">
            <a:avLst/>
          </a:prstGeom>
          <a:ln w="38100">
            <a:solidFill>
              <a:srgbClr val="FF0000"/>
            </a:solidFill>
          </a:ln>
        </p:spPr>
      </p:pic>
      <p:cxnSp>
        <p:nvCxnSpPr>
          <p:cNvPr id="7" name="Straight Arrow Connector 6"/>
          <p:cNvCxnSpPr/>
          <p:nvPr/>
        </p:nvCxnSpPr>
        <p:spPr>
          <a:xfrm>
            <a:off x="5118100" y="3759200"/>
            <a:ext cx="977900" cy="4064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93519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9"/>
            <a:ext cx="7772400" cy="649463"/>
          </a:xfrm>
        </p:spPr>
        <p:txBody>
          <a:bodyPr>
            <a:normAutofit/>
          </a:bodyPr>
          <a:lstStyle/>
          <a:p>
            <a:r>
              <a:rPr lang="en-US" sz="3200" dirty="0"/>
              <a:t>Reminder of the basics</a:t>
            </a:r>
          </a:p>
        </p:txBody>
      </p:sp>
      <p:pic>
        <p:nvPicPr>
          <p:cNvPr id="4" name="Picture 3" descr="rutten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11200"/>
            <a:ext cx="8801100" cy="2717800"/>
          </a:xfrm>
          <a:prstGeom prst="rect">
            <a:avLst/>
          </a:prstGeom>
        </p:spPr>
      </p:pic>
      <p:pic>
        <p:nvPicPr>
          <p:cNvPr id="5" name="Picture 4" descr="rutten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3429000"/>
            <a:ext cx="8763000" cy="2908300"/>
          </a:xfrm>
          <a:prstGeom prst="rect">
            <a:avLst/>
          </a:prstGeom>
        </p:spPr>
      </p:pic>
      <p:pic>
        <p:nvPicPr>
          <p:cNvPr id="6" name="Picture 5" descr="rutten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100" y="6057900"/>
            <a:ext cx="2959100" cy="635000"/>
          </a:xfrm>
          <a:prstGeom prst="rect">
            <a:avLst/>
          </a:prstGeom>
        </p:spPr>
      </p:pic>
      <p:sp>
        <p:nvSpPr>
          <p:cNvPr id="7" name="Rectangle 6"/>
          <p:cNvSpPr/>
          <p:nvPr/>
        </p:nvSpPr>
        <p:spPr>
          <a:xfrm>
            <a:off x="4089400" y="6007100"/>
            <a:ext cx="3149600" cy="647700"/>
          </a:xfrm>
          <a:prstGeom prst="rect">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84400" y="1193800"/>
            <a:ext cx="1384300" cy="571500"/>
          </a:xfrm>
          <a:prstGeom prst="rect">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7958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976841"/>
          </a:xfrm>
        </p:spPr>
        <p:txBody>
          <a:bodyPr>
            <a:normAutofit/>
          </a:bodyPr>
          <a:lstStyle/>
          <a:p>
            <a:r>
              <a:rPr lang="en-US" sz="3600" dirty="0"/>
              <a:t>Reminder of the </a:t>
            </a:r>
            <a:r>
              <a:rPr lang="en-US" sz="3600" dirty="0" smtClean="0"/>
              <a:t>basics:</a:t>
            </a:r>
            <a:br>
              <a:rPr lang="en-US" sz="3600" dirty="0" smtClean="0"/>
            </a:br>
            <a:r>
              <a:rPr lang="en-US" sz="2200" dirty="0" smtClean="0"/>
              <a:t>Boltzmann/</a:t>
            </a:r>
            <a:r>
              <a:rPr lang="en-US" sz="2200" dirty="0" err="1" smtClean="0"/>
              <a:t>Saha</a:t>
            </a:r>
            <a:r>
              <a:rPr lang="en-US" sz="2200" dirty="0" smtClean="0"/>
              <a:t> electronic state populations</a:t>
            </a:r>
            <a:endParaRPr lang="en-US" sz="2200" dirty="0"/>
          </a:p>
        </p:txBody>
      </p:sp>
      <p:pic>
        <p:nvPicPr>
          <p:cNvPr id="3" name="Picture 2" descr="rutten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155700"/>
            <a:ext cx="3073400" cy="711200"/>
          </a:xfrm>
          <a:prstGeom prst="rect">
            <a:avLst/>
          </a:prstGeom>
        </p:spPr>
      </p:pic>
      <p:pic>
        <p:nvPicPr>
          <p:cNvPr id="4" name="Picture 3" descr="rutten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600" y="1117600"/>
            <a:ext cx="4660900" cy="825500"/>
          </a:xfrm>
          <a:prstGeom prst="rect">
            <a:avLst/>
          </a:prstGeom>
        </p:spPr>
      </p:pic>
      <p:pic>
        <p:nvPicPr>
          <p:cNvPr id="5" name="Picture 4" descr="rutten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00" y="2463800"/>
            <a:ext cx="8674100" cy="2362200"/>
          </a:xfrm>
          <a:prstGeom prst="rect">
            <a:avLst/>
          </a:prstGeom>
        </p:spPr>
      </p:pic>
      <p:sp>
        <p:nvSpPr>
          <p:cNvPr id="6" name="Title 1"/>
          <p:cNvSpPr txBox="1">
            <a:spLocks/>
          </p:cNvSpPr>
          <p:nvPr/>
        </p:nvSpPr>
        <p:spPr>
          <a:xfrm>
            <a:off x="635000" y="5271559"/>
            <a:ext cx="7772400" cy="1268941"/>
          </a:xfrm>
          <a:prstGeom prst="rect">
            <a:avLst/>
          </a:prstGeom>
          <a:ln w="38100">
            <a:solidFill>
              <a:srgbClr val="FF0000"/>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No stellar abundance can be better than the input transition probability (</a:t>
            </a:r>
            <a:r>
              <a:rPr lang="en-US" sz="3200" dirty="0" err="1" smtClean="0"/>
              <a:t>gf</a:t>
            </a:r>
            <a:r>
              <a:rPr lang="en-US" sz="3200" dirty="0" smtClean="0"/>
              <a:t>-value)</a:t>
            </a:r>
            <a:endParaRPr lang="en-US" sz="3200" dirty="0"/>
          </a:p>
        </p:txBody>
      </p:sp>
      <p:cxnSp>
        <p:nvCxnSpPr>
          <p:cNvPr id="7" name="Straight Arrow Connector 6"/>
          <p:cNvCxnSpPr/>
          <p:nvPr/>
        </p:nvCxnSpPr>
        <p:spPr>
          <a:xfrm flipH="1" flipV="1">
            <a:off x="4419600" y="3403600"/>
            <a:ext cx="2057400" cy="185420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01130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0" y="128059"/>
            <a:ext cx="8305800" cy="684741"/>
          </a:xfrm>
        </p:spPr>
        <p:txBody>
          <a:bodyPr>
            <a:normAutofit/>
          </a:bodyPr>
          <a:lstStyle/>
          <a:p>
            <a:r>
              <a:rPr lang="en-US" sz="3200" dirty="0" smtClean="0"/>
              <a:t>Requirement for chemical composition analyses</a:t>
            </a:r>
            <a:endParaRPr lang="en-US" sz="3200" dirty="0"/>
          </a:p>
        </p:txBody>
      </p:sp>
      <p:sp>
        <p:nvSpPr>
          <p:cNvPr id="3" name="TextBox 2"/>
          <p:cNvSpPr txBox="1"/>
          <p:nvPr/>
        </p:nvSpPr>
        <p:spPr>
          <a:xfrm>
            <a:off x="571500" y="787400"/>
            <a:ext cx="8289449" cy="1292662"/>
          </a:xfrm>
          <a:prstGeom prst="rect">
            <a:avLst/>
          </a:prstGeom>
          <a:noFill/>
        </p:spPr>
        <p:txBody>
          <a:bodyPr wrap="none" rtlCol="0">
            <a:spAutoFit/>
          </a:bodyPr>
          <a:lstStyle/>
          <a:p>
            <a:r>
              <a:rPr lang="en-US" sz="2400" dirty="0" smtClean="0"/>
              <a:t>A grid of model stellar photospheres:</a:t>
            </a:r>
          </a:p>
          <a:p>
            <a:pPr marL="285750" indent="-285750">
              <a:buFont typeface="Wingdings" charset="2"/>
              <a:buChar char="§"/>
            </a:pPr>
            <a:r>
              <a:rPr lang="en-US" dirty="0" err="1" smtClean="0"/>
              <a:t>Kurucz</a:t>
            </a:r>
            <a:r>
              <a:rPr lang="en-US" dirty="0"/>
              <a:t> ATLAS:  </a:t>
            </a:r>
            <a:r>
              <a:rPr lang="en-US" dirty="0">
                <a:hlinkClick r:id="rId2"/>
              </a:rPr>
              <a:t>http://kurucz.harvard.edu/</a:t>
            </a:r>
            <a:r>
              <a:rPr lang="en-US" dirty="0" smtClean="0">
                <a:hlinkClick r:id="rId2"/>
              </a:rPr>
              <a:t>grids.html</a:t>
            </a:r>
            <a:endParaRPr lang="en-US" dirty="0" smtClean="0"/>
          </a:p>
          <a:p>
            <a:pPr marL="285750" indent="-285750">
              <a:buFont typeface="Wingdings" charset="2"/>
              <a:buChar char="§"/>
            </a:pPr>
            <a:r>
              <a:rPr lang="en-US" dirty="0" err="1" smtClean="0"/>
              <a:t>Gustafsson</a:t>
            </a:r>
            <a:r>
              <a:rPr lang="en-US" dirty="0" smtClean="0"/>
              <a:t> MARCS:  </a:t>
            </a:r>
            <a:r>
              <a:rPr lang="en-US" dirty="0" smtClean="0">
                <a:hlinkClick r:id="rId3"/>
              </a:rPr>
              <a:t>http://marcs.astro.uu.se</a:t>
            </a:r>
            <a:endParaRPr lang="en-US" dirty="0" smtClean="0"/>
          </a:p>
          <a:p>
            <a:pPr marL="285750" indent="-285750">
              <a:buFont typeface="Wingdings" charset="2"/>
              <a:buChar char="§"/>
            </a:pPr>
            <a:r>
              <a:rPr lang="en-US" dirty="0" err="1" smtClean="0"/>
              <a:t>Hauschildt</a:t>
            </a:r>
            <a:r>
              <a:rPr lang="en-US" dirty="0"/>
              <a:t> NEXTGEN:  </a:t>
            </a:r>
            <a:r>
              <a:rPr lang="en-US" dirty="0">
                <a:hlinkClick r:id="rId4"/>
              </a:rPr>
              <a:t>http://</a:t>
            </a:r>
            <a:r>
              <a:rPr lang="en-US" dirty="0" err="1">
                <a:hlinkClick r:id="rId4"/>
              </a:rPr>
              <a:t>hobbes.hs.uni-hamburg.de</a:t>
            </a:r>
            <a:r>
              <a:rPr lang="en-US" dirty="0">
                <a:hlinkClick r:id="rId4"/>
              </a:rPr>
              <a:t>/PAPERS/</a:t>
            </a:r>
            <a:r>
              <a:rPr lang="en-US" dirty="0" err="1">
                <a:hlinkClick r:id="rId4"/>
              </a:rPr>
              <a:t>NextGen</a:t>
            </a:r>
            <a:r>
              <a:rPr lang="en-US" dirty="0">
                <a:hlinkClick r:id="rId4"/>
              </a:rPr>
              <a:t>/</a:t>
            </a:r>
            <a:r>
              <a:rPr lang="en-US" dirty="0" err="1">
                <a:hlinkClick r:id="rId4"/>
              </a:rPr>
              <a:t>ms.html</a:t>
            </a:r>
            <a:endParaRPr lang="en-US" dirty="0"/>
          </a:p>
        </p:txBody>
      </p:sp>
      <p:sp>
        <p:nvSpPr>
          <p:cNvPr id="4" name="Rectangle 3"/>
          <p:cNvSpPr/>
          <p:nvPr/>
        </p:nvSpPr>
        <p:spPr>
          <a:xfrm>
            <a:off x="533400" y="2136473"/>
            <a:ext cx="8039100" cy="4616649"/>
          </a:xfrm>
          <a:prstGeom prst="rect">
            <a:avLst/>
          </a:prstGeom>
        </p:spPr>
        <p:txBody>
          <a:bodyPr wrap="square">
            <a:spAutoFit/>
          </a:bodyPr>
          <a:lstStyle/>
          <a:p>
            <a:r>
              <a:rPr lang="ro-RO" sz="2400" dirty="0" smtClean="0"/>
              <a:t>Typical model atmosphere computation output:</a:t>
            </a:r>
          </a:p>
          <a:p>
            <a:endParaRPr lang="ro-RO" sz="1400" dirty="0"/>
          </a:p>
          <a:p>
            <a:r>
              <a:rPr lang="ro-RO" sz="1600" dirty="0" smtClean="0"/>
              <a:t>TEFF   </a:t>
            </a:r>
            <a:r>
              <a:rPr lang="ro-RO" sz="1600" dirty="0"/>
              <a:t>3500.  GRAVITY 0.00000 LTE </a:t>
            </a:r>
          </a:p>
          <a:p>
            <a:r>
              <a:rPr lang="ro-RO" sz="1600" dirty="0" smtClean="0"/>
              <a:t>TITLE </a:t>
            </a:r>
            <a:r>
              <a:rPr lang="ro-RO" sz="1600" dirty="0"/>
              <a:t>SDSC GRID  [+0.0]   VTURB 0.0 KM/S    L/H 1.25                            </a:t>
            </a:r>
          </a:p>
          <a:p>
            <a:r>
              <a:rPr lang="ro-RO" sz="1600" dirty="0"/>
              <a:t>OPACITY IFOP 1 1 1 1 1 1 1 1 1 1 1 1 1 0 1 0 0 0 0 0</a:t>
            </a:r>
          </a:p>
          <a:p>
            <a:r>
              <a:rPr lang="ro-RO" sz="1600" dirty="0"/>
              <a:t>CONVECTION ON   1.25 TURBULENCE OFF  0.00  0.00  0.00  0.00</a:t>
            </a:r>
          </a:p>
          <a:p>
            <a:r>
              <a:rPr lang="ro-RO" sz="1600" dirty="0" smtClean="0"/>
              <a:t>ABUNDANCE </a:t>
            </a:r>
            <a:r>
              <a:rPr lang="ro-RO" sz="1600" dirty="0"/>
              <a:t>SCALE   1.00000 ABUNDANCE CHANGE 1 0.91100 2 0.08900</a:t>
            </a:r>
          </a:p>
          <a:p>
            <a:r>
              <a:rPr lang="ro-RO" sz="1600" dirty="0" smtClean="0"/>
              <a:t>READ </a:t>
            </a:r>
            <a:r>
              <a:rPr lang="ro-RO" sz="1600" dirty="0"/>
              <a:t>DECK6 72 RHOX,T,P,XNE,ABROSS,ACCRAD,VTURB</a:t>
            </a:r>
          </a:p>
          <a:p>
            <a:r>
              <a:rPr lang="ro-RO" sz="1600" dirty="0"/>
              <a:t>1.92081317E-02   2162.9 1.918E-02 3.953E+05 6.942E-06 1.304E-03 0.000E+00</a:t>
            </a:r>
          </a:p>
          <a:p>
            <a:r>
              <a:rPr lang="ro-RO" sz="1600" dirty="0"/>
              <a:t>2.55242080E-02   2185.4 2.549E-02 5.259E+05 7.141E-06 1.219E-03 0.000E+00</a:t>
            </a:r>
          </a:p>
          <a:p>
            <a:r>
              <a:rPr lang="ro-RO" sz="1600" dirty="0"/>
              <a:t>3.37376143E-02   2204.8 3.370E-02 6.928E+05 7.301E-06 1.118E-03 0.000E+00</a:t>
            </a:r>
          </a:p>
          <a:p>
            <a:r>
              <a:rPr lang="ro-RO" sz="1600" dirty="0"/>
              <a:t>4.44603299E-02   2223.3 4.441E-02 9.084E+05 7.451E-06 1.024E-03 0.000E+00</a:t>
            </a:r>
          </a:p>
          <a:p>
            <a:r>
              <a:rPr lang="ro-RO" sz="1600" dirty="0"/>
              <a:t>5.84449198E-02   2243.2 5.838E-02 1.191E+06 7.631E-06 9.457E-04 0.000E+00</a:t>
            </a:r>
          </a:p>
          <a:p>
            <a:r>
              <a:rPr lang="ro-RO" sz="1600" dirty="0"/>
              <a:t>7.66163984E-02   2264.8 7.653E-02 1.561E+06 7.847E-06 8.769E-04 0.000E+00</a:t>
            </a:r>
          </a:p>
          <a:p>
            <a:r>
              <a:rPr lang="ro-RO" sz="1600" dirty="0"/>
              <a:t>1.00122149E-01   2288.2 1.000E-01 2.047E+06 8.106E-06 8.122E-04 0.000E+00</a:t>
            </a:r>
          </a:p>
          <a:p>
            <a:r>
              <a:rPr lang="ro-RO" sz="1600" dirty="0"/>
              <a:t>1.30562972E-01   2308.0 1.304E-01 2.662E+06 8.320E-06 7.329E-04 0.000E+00</a:t>
            </a:r>
          </a:p>
          <a:p>
            <a:r>
              <a:rPr lang="ro-RO" sz="1600" dirty="0"/>
              <a:t>1.70060206E-01   2328.6 1.699E-01 3.462E+06 8.564E-06 6.653E-04 0.000E+</a:t>
            </a:r>
            <a:r>
              <a:rPr lang="ro-RO" sz="1600" dirty="0" smtClean="0"/>
              <a:t>00</a:t>
            </a:r>
          </a:p>
          <a:p>
            <a:r>
              <a:rPr lang="ro-RO" sz="1600" dirty="0" smtClean="0"/>
              <a:t>...</a:t>
            </a:r>
            <a:endParaRPr lang="en-US" sz="1600" dirty="0"/>
          </a:p>
        </p:txBody>
      </p:sp>
    </p:spTree>
    <p:extLst>
      <p:ext uri="{BB962C8B-B14F-4D97-AF65-F5344CB8AC3E}">
        <p14:creationId xmlns:p14="http://schemas.microsoft.com/office/powerpoint/2010/main" val="12885158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51859"/>
            <a:ext cx="8191500" cy="649463"/>
          </a:xfrm>
        </p:spPr>
        <p:txBody>
          <a:bodyPr>
            <a:normAutofit/>
          </a:bodyPr>
          <a:lstStyle/>
          <a:p>
            <a:r>
              <a:rPr lang="en-US" sz="3200" dirty="0"/>
              <a:t>Requirement for chemical composition analyses</a:t>
            </a:r>
          </a:p>
        </p:txBody>
      </p:sp>
      <p:sp>
        <p:nvSpPr>
          <p:cNvPr id="3" name="TextBox 2"/>
          <p:cNvSpPr txBox="1"/>
          <p:nvPr/>
        </p:nvSpPr>
        <p:spPr>
          <a:xfrm>
            <a:off x="520700" y="635000"/>
            <a:ext cx="8128000" cy="6124753"/>
          </a:xfrm>
          <a:prstGeom prst="rect">
            <a:avLst/>
          </a:prstGeom>
          <a:noFill/>
        </p:spPr>
        <p:txBody>
          <a:bodyPr wrap="square" rtlCol="0">
            <a:spAutoFit/>
          </a:bodyPr>
          <a:lstStyle/>
          <a:p>
            <a:r>
              <a:rPr lang="en-US" sz="2400" dirty="0" smtClean="0"/>
              <a:t>Line analysis code:</a:t>
            </a:r>
          </a:p>
          <a:p>
            <a:pPr marL="285750" indent="-285750">
              <a:buFont typeface="Wingdings" charset="2"/>
              <a:buChar char="§"/>
            </a:pPr>
            <a:r>
              <a:rPr lang="en-US" sz="2000" dirty="0" err="1" smtClean="0"/>
              <a:t>Kurucz</a:t>
            </a:r>
            <a:r>
              <a:rPr lang="en-US" sz="2000" dirty="0"/>
              <a:t> WIDTH:  </a:t>
            </a:r>
            <a:r>
              <a:rPr lang="en-US" sz="2000" dirty="0">
                <a:hlinkClick r:id="rId2"/>
              </a:rPr>
              <a:t>http://kurucz.harvard.edu/programs/WIDTH</a:t>
            </a:r>
            <a:r>
              <a:rPr lang="en-US" sz="2000" dirty="0" smtClean="0">
                <a:hlinkClick r:id="rId2"/>
              </a:rPr>
              <a:t>/</a:t>
            </a:r>
            <a:endParaRPr lang="en-US" sz="2000" dirty="0" smtClean="0"/>
          </a:p>
          <a:p>
            <a:pPr marL="285750" indent="-285750">
              <a:buFont typeface="Wingdings" charset="2"/>
              <a:buChar char="§"/>
            </a:pPr>
            <a:r>
              <a:rPr lang="en-US" sz="2000" dirty="0" err="1" smtClean="0"/>
              <a:t>Kurucz</a:t>
            </a:r>
            <a:r>
              <a:rPr lang="en-US" sz="2000" dirty="0"/>
              <a:t> SYNTHE:  </a:t>
            </a:r>
            <a:r>
              <a:rPr lang="en-US" sz="2000" dirty="0">
                <a:hlinkClick r:id="rId3"/>
              </a:rPr>
              <a:t>http://kurucz.harvard.edu/programs/SYNTHE</a:t>
            </a:r>
            <a:r>
              <a:rPr lang="en-US" sz="2000" dirty="0" smtClean="0">
                <a:hlinkClick r:id="rId3"/>
              </a:rPr>
              <a:t>/</a:t>
            </a:r>
            <a:endParaRPr lang="en-US" sz="2000" dirty="0" smtClean="0"/>
          </a:p>
          <a:p>
            <a:pPr marL="285750" indent="-285750">
              <a:buFont typeface="Wingdings" charset="2"/>
              <a:buChar char="§"/>
            </a:pPr>
            <a:r>
              <a:rPr lang="en-US" sz="2000" dirty="0" err="1" smtClean="0"/>
              <a:t>Hubeny</a:t>
            </a:r>
            <a:r>
              <a:rPr lang="en-US" sz="2000" dirty="0"/>
              <a:t> TLUSTY:  </a:t>
            </a:r>
            <a:r>
              <a:rPr lang="en-US" sz="2000" dirty="0">
                <a:hlinkClick r:id="rId4"/>
              </a:rPr>
              <a:t>http://nova.astro.umd.edu</a:t>
            </a:r>
            <a:r>
              <a:rPr lang="en-US" sz="2000" dirty="0" smtClean="0">
                <a:hlinkClick r:id="rId4"/>
              </a:rPr>
              <a:t>/</a:t>
            </a:r>
            <a:endParaRPr lang="en-US" sz="2000" dirty="0" smtClean="0"/>
          </a:p>
          <a:p>
            <a:pPr marL="285750" indent="-285750">
              <a:buFont typeface="Wingdings" charset="2"/>
              <a:buChar char="§"/>
            </a:pPr>
            <a:r>
              <a:rPr lang="en-US" sz="2000" dirty="0" err="1" smtClean="0"/>
              <a:t>Plez</a:t>
            </a:r>
            <a:r>
              <a:rPr lang="en-US" sz="2000" dirty="0"/>
              <a:t> </a:t>
            </a:r>
            <a:r>
              <a:rPr lang="en-US" sz="2000" dirty="0" smtClean="0"/>
              <a:t>TURBOSPECTRUM:	</a:t>
            </a:r>
          </a:p>
          <a:p>
            <a:r>
              <a:rPr lang="en-US" sz="2000" dirty="0"/>
              <a:t>	</a:t>
            </a:r>
            <a:r>
              <a:rPr lang="en-US" sz="2000" dirty="0" smtClean="0"/>
              <a:t>	</a:t>
            </a:r>
            <a:r>
              <a:rPr lang="en-US" sz="2000" dirty="0" smtClean="0">
                <a:hlinkClick r:id="rId5"/>
              </a:rPr>
              <a:t>http</a:t>
            </a:r>
            <a:r>
              <a:rPr lang="en-US" sz="2000" dirty="0">
                <a:hlinkClick r:id="rId5"/>
              </a:rPr>
              <a:t>://www.pages-perso-bertrand-plez.univ-montp2.fr</a:t>
            </a:r>
            <a:r>
              <a:rPr lang="en-US" sz="2000" dirty="0" smtClean="0">
                <a:hlinkClick r:id="rId5"/>
              </a:rPr>
              <a:t>/</a:t>
            </a:r>
            <a:endParaRPr lang="en-US" sz="2000" dirty="0" smtClean="0"/>
          </a:p>
          <a:p>
            <a:pPr marL="285750" indent="-285750">
              <a:buFont typeface="Wingdings" charset="2"/>
              <a:buChar char="§"/>
            </a:pPr>
            <a:r>
              <a:rPr lang="en-US" sz="2000" dirty="0" smtClean="0"/>
              <a:t>Sneden </a:t>
            </a:r>
            <a:r>
              <a:rPr lang="en-US" sz="2000" dirty="0"/>
              <a:t>MOOG:  </a:t>
            </a:r>
            <a:r>
              <a:rPr lang="en-US" sz="2000" dirty="0">
                <a:hlinkClick r:id="rId6"/>
              </a:rPr>
              <a:t>http://www.as.utexas.edu/~chris/</a:t>
            </a:r>
            <a:r>
              <a:rPr lang="en-US" sz="2000" dirty="0" smtClean="0">
                <a:hlinkClick r:id="rId6"/>
              </a:rPr>
              <a:t>moog.html</a:t>
            </a:r>
            <a:endParaRPr lang="en-US" sz="2000" dirty="0" smtClean="0"/>
          </a:p>
          <a:p>
            <a:pPr marL="285750" indent="-285750">
              <a:buFont typeface="Wingdings" charset="2"/>
              <a:buChar char="§"/>
            </a:pPr>
            <a:r>
              <a:rPr lang="en-US" sz="2000" dirty="0" smtClean="0"/>
              <a:t>Other personal programs not generally available to public</a:t>
            </a:r>
          </a:p>
          <a:p>
            <a:endParaRPr lang="en-US" sz="2000" dirty="0" smtClean="0"/>
          </a:p>
          <a:p>
            <a:r>
              <a:rPr lang="en-US" sz="2000" dirty="0" smtClean="0"/>
              <a:t>WHICH CODE TO USE?  </a:t>
            </a:r>
            <a:r>
              <a:rPr lang="en-US" sz="2000" b="1" i="1" dirty="0" smtClean="0"/>
              <a:t>WHO CARES!  </a:t>
            </a:r>
            <a:r>
              <a:rPr lang="en-US" sz="2000" dirty="0" smtClean="0"/>
              <a:t>KEEP FOCUSED ON WHAT YOU WANT</a:t>
            </a:r>
          </a:p>
          <a:p>
            <a:endParaRPr lang="en-US" sz="2000" dirty="0"/>
          </a:p>
          <a:p>
            <a:r>
              <a:rPr lang="en-US" sz="2400" dirty="0" smtClean="0"/>
              <a:t>These codes all have tradeoffs between convenience, speed, and sophistication of basic physics:</a:t>
            </a:r>
          </a:p>
          <a:p>
            <a:pPr marL="342900" indent="-342900">
              <a:buFont typeface="Wingdings" charset="2"/>
              <a:buChar char="§"/>
            </a:pPr>
            <a:r>
              <a:rPr lang="en-US" sz="2000" dirty="0" smtClean="0"/>
              <a:t>Allowance for scattering in continuum opacities &amp; source functions</a:t>
            </a:r>
          </a:p>
          <a:p>
            <a:pPr marL="342900" indent="-342900">
              <a:buFont typeface="Wingdings" charset="2"/>
              <a:buChar char="§"/>
            </a:pPr>
            <a:r>
              <a:rPr lang="en-US" sz="2000" dirty="0" smtClean="0"/>
              <a:t>LTE or “better”</a:t>
            </a:r>
          </a:p>
          <a:p>
            <a:pPr marL="342900" indent="-342900">
              <a:buFont typeface="Wingdings" charset="2"/>
              <a:buChar char="§"/>
            </a:pPr>
            <a:r>
              <a:rPr lang="en-US" sz="2000" dirty="0" smtClean="0"/>
              <a:t>How much atomic/molecular information comes with code</a:t>
            </a:r>
          </a:p>
          <a:p>
            <a:pPr marL="342900" indent="-342900">
              <a:buFont typeface="Wingdings" charset="2"/>
              <a:buChar char="§"/>
            </a:pPr>
            <a:r>
              <a:rPr lang="en-US" sz="2000" dirty="0" smtClean="0"/>
              <a:t>Plane-parallel or spherical geometry</a:t>
            </a:r>
          </a:p>
          <a:p>
            <a:pPr marL="342900" indent="-342900">
              <a:buFont typeface="Wingdings" charset="2"/>
              <a:buChar char="§"/>
            </a:pPr>
            <a:r>
              <a:rPr lang="en-US" sz="2000" dirty="0" smtClean="0"/>
              <a:t>User friendliness</a:t>
            </a:r>
          </a:p>
          <a:p>
            <a:pPr marL="342900" indent="-342900">
              <a:buFont typeface="Wingdings" charset="2"/>
              <a:buChar char="§"/>
            </a:pPr>
            <a:r>
              <a:rPr lang="en-US" sz="2000" dirty="0" smtClean="0"/>
              <a:t>Common-sense outputs that help user avoid stupidities</a:t>
            </a:r>
            <a:endParaRPr lang="en-US" sz="2000" dirty="0"/>
          </a:p>
        </p:txBody>
      </p:sp>
    </p:spTree>
    <p:extLst>
      <p:ext uri="{BB962C8B-B14F-4D97-AF65-F5344CB8AC3E}">
        <p14:creationId xmlns:p14="http://schemas.microsoft.com/office/powerpoint/2010/main" val="31095169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700" y="166159"/>
            <a:ext cx="8420100" cy="1116541"/>
          </a:xfrm>
        </p:spPr>
        <p:txBody>
          <a:bodyPr>
            <a:normAutofit/>
          </a:bodyPr>
          <a:lstStyle/>
          <a:p>
            <a:r>
              <a:rPr lang="en-US" sz="3200" dirty="0"/>
              <a:t>Requirement for chemical composition </a:t>
            </a:r>
            <a:r>
              <a:rPr lang="en-US" sz="3200" dirty="0" smtClean="0"/>
              <a:t>analyses:</a:t>
            </a:r>
            <a:br>
              <a:rPr lang="en-US" sz="3200" dirty="0" smtClean="0"/>
            </a:br>
            <a:r>
              <a:rPr lang="en-US" sz="3200" dirty="0" smtClean="0"/>
              <a:t> “reliable” model atmosphere parameters</a:t>
            </a:r>
            <a:endParaRPr lang="en-US" sz="3200" dirty="0"/>
          </a:p>
        </p:txBody>
      </p:sp>
      <p:sp>
        <p:nvSpPr>
          <p:cNvPr id="3" name="TextBox 2"/>
          <p:cNvSpPr txBox="1"/>
          <p:nvPr/>
        </p:nvSpPr>
        <p:spPr>
          <a:xfrm>
            <a:off x="762000" y="1244600"/>
            <a:ext cx="7421473" cy="1200328"/>
          </a:xfrm>
          <a:prstGeom prst="rect">
            <a:avLst/>
          </a:prstGeom>
          <a:noFill/>
        </p:spPr>
        <p:txBody>
          <a:bodyPr wrap="none" rtlCol="0">
            <a:spAutoFit/>
          </a:bodyPr>
          <a:lstStyle/>
          <a:p>
            <a:r>
              <a:rPr lang="en-US" sz="2400" dirty="0" smtClean="0">
                <a:solidFill>
                  <a:srgbClr val="FF0000"/>
                </a:solidFill>
              </a:rPr>
              <a:t>Effective temperature </a:t>
            </a:r>
            <a:r>
              <a:rPr lang="en-US" sz="2400" dirty="0" err="1" smtClean="0">
                <a:solidFill>
                  <a:srgbClr val="FF0000"/>
                </a:solidFill>
              </a:rPr>
              <a:t>T</a:t>
            </a:r>
            <a:r>
              <a:rPr lang="en-US" sz="2400" baseline="-25000" dirty="0" err="1" smtClean="0">
                <a:solidFill>
                  <a:srgbClr val="FF0000"/>
                </a:solidFill>
              </a:rPr>
              <a:t>eff</a:t>
            </a:r>
            <a:r>
              <a:rPr lang="en-US" sz="2400" dirty="0" smtClean="0">
                <a:solidFill>
                  <a:srgbClr val="FF0000"/>
                </a:solidFill>
              </a:rPr>
              <a:t>: colors and/or spectral line data</a:t>
            </a:r>
          </a:p>
          <a:p>
            <a:r>
              <a:rPr lang="en-US" dirty="0" smtClean="0">
                <a:solidFill>
                  <a:srgbClr val="FF0000"/>
                </a:solidFill>
              </a:rPr>
              <a:t>	</a:t>
            </a:r>
            <a:r>
              <a:rPr lang="en-US" sz="2400" dirty="0" smtClean="0">
                <a:solidFill>
                  <a:srgbClr val="FF0000"/>
                </a:solidFill>
              </a:rPr>
              <a:t>Colors: usually B-V, V-I, V-K, J-K</a:t>
            </a:r>
          </a:p>
          <a:p>
            <a:r>
              <a:rPr lang="en-US" sz="2400" dirty="0" smtClean="0">
                <a:solidFill>
                  <a:srgbClr val="FF0000"/>
                </a:solidFill>
              </a:rPr>
              <a:t>	Calibrated with “infrared flux method”</a:t>
            </a:r>
            <a:endParaRPr lang="en-US" sz="2400" dirty="0">
              <a:solidFill>
                <a:srgbClr val="FF0000"/>
              </a:solidFill>
            </a:endParaRPr>
          </a:p>
        </p:txBody>
      </p:sp>
      <p:pic>
        <p:nvPicPr>
          <p:cNvPr id="4" name="Picture 3" descr="black23ll79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40000"/>
            <a:ext cx="8610600" cy="1993900"/>
          </a:xfrm>
          <a:prstGeom prst="rect">
            <a:avLst/>
          </a:prstGeom>
        </p:spPr>
      </p:pic>
      <p:pic>
        <p:nvPicPr>
          <p:cNvPr id="6" name="Picture 5" descr="black23ll79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21200"/>
            <a:ext cx="8572500" cy="2222500"/>
          </a:xfrm>
          <a:prstGeom prst="rect">
            <a:avLst/>
          </a:prstGeom>
        </p:spPr>
      </p:pic>
      <p:sp>
        <p:nvSpPr>
          <p:cNvPr id="7" name="TextBox 6"/>
          <p:cNvSpPr txBox="1"/>
          <p:nvPr/>
        </p:nvSpPr>
        <p:spPr>
          <a:xfrm>
            <a:off x="6794500" y="6184900"/>
            <a:ext cx="1674870" cy="307777"/>
          </a:xfrm>
          <a:prstGeom prst="rect">
            <a:avLst/>
          </a:prstGeom>
          <a:noFill/>
        </p:spPr>
        <p:txBody>
          <a:bodyPr wrap="none" rtlCol="0">
            <a:spAutoFit/>
          </a:bodyPr>
          <a:lstStyle/>
          <a:p>
            <a:r>
              <a:rPr lang="en-US" sz="1400" dirty="0" smtClean="0"/>
              <a:t>Blackwell et al. 1979</a:t>
            </a:r>
            <a:endParaRPr lang="en-US" sz="1400" dirty="0"/>
          </a:p>
        </p:txBody>
      </p:sp>
    </p:spTree>
    <p:extLst>
      <p:ext uri="{BB962C8B-B14F-4D97-AF65-F5344CB8AC3E}">
        <p14:creationId xmlns:p14="http://schemas.microsoft.com/office/powerpoint/2010/main" val="24615472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Infrared flux method</a:t>
            </a:r>
            <a:endParaRPr lang="en-US" sz="3200" dirty="0"/>
          </a:p>
        </p:txBody>
      </p:sp>
      <p:pic>
        <p:nvPicPr>
          <p:cNvPr id="3" name="Picture 2" descr="black23ll79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638300"/>
            <a:ext cx="8496300" cy="3365500"/>
          </a:xfrm>
          <a:prstGeom prst="rect">
            <a:avLst/>
          </a:prstGeom>
        </p:spPr>
      </p:pic>
      <p:sp>
        <p:nvSpPr>
          <p:cNvPr id="4" name="Rectangle 3"/>
          <p:cNvSpPr/>
          <p:nvPr/>
        </p:nvSpPr>
        <p:spPr>
          <a:xfrm>
            <a:off x="4356100" y="4686300"/>
            <a:ext cx="4254500" cy="317500"/>
          </a:xfrm>
          <a:prstGeom prst="rect">
            <a:avLst/>
          </a:prstGeom>
          <a:solidFill>
            <a:srgbClr val="FFFFFF"/>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023100" y="6197600"/>
            <a:ext cx="1674870" cy="307777"/>
          </a:xfrm>
          <a:prstGeom prst="rect">
            <a:avLst/>
          </a:prstGeom>
          <a:noFill/>
        </p:spPr>
        <p:txBody>
          <a:bodyPr wrap="none" rtlCol="0">
            <a:spAutoFit/>
          </a:bodyPr>
          <a:lstStyle/>
          <a:p>
            <a:r>
              <a:rPr lang="en-US" sz="1400" dirty="0" smtClean="0"/>
              <a:t>Blackwell et al. 1979</a:t>
            </a:r>
            <a:endParaRPr lang="en-US" sz="1400" dirty="0"/>
          </a:p>
        </p:txBody>
      </p:sp>
    </p:spTree>
    <p:extLst>
      <p:ext uri="{BB962C8B-B14F-4D97-AF65-F5344CB8AC3E}">
        <p14:creationId xmlns:p14="http://schemas.microsoft.com/office/powerpoint/2010/main" val="26815966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441"/>
            <a:ext cx="7772400" cy="649463"/>
          </a:xfrm>
        </p:spPr>
        <p:txBody>
          <a:bodyPr>
            <a:normAutofit/>
          </a:bodyPr>
          <a:lstStyle/>
          <a:p>
            <a:r>
              <a:rPr lang="en-US" sz="3200" dirty="0"/>
              <a:t>T</a:t>
            </a:r>
            <a:r>
              <a:rPr lang="en-US" sz="3200" dirty="0" smtClean="0"/>
              <a:t>he dominant photometric </a:t>
            </a:r>
            <a:r>
              <a:rPr lang="en-US" sz="3200" dirty="0" err="1" smtClean="0"/>
              <a:t>passbands</a:t>
            </a:r>
            <a:r>
              <a:rPr lang="en-US" sz="3200" dirty="0" smtClean="0"/>
              <a:t> are:</a:t>
            </a:r>
            <a:endParaRPr lang="en-US" sz="3200" dirty="0"/>
          </a:p>
        </p:txBody>
      </p:sp>
      <p:pic>
        <p:nvPicPr>
          <p:cNvPr id="3" name="Picture 2" descr="ramirez05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68" y="571499"/>
            <a:ext cx="6069932" cy="5766435"/>
          </a:xfrm>
          <a:prstGeom prst="rect">
            <a:avLst/>
          </a:prstGeom>
        </p:spPr>
      </p:pic>
      <p:sp>
        <p:nvSpPr>
          <p:cNvPr id="4" name="TextBox 3"/>
          <p:cNvSpPr txBox="1"/>
          <p:nvPr/>
        </p:nvSpPr>
        <p:spPr>
          <a:xfrm>
            <a:off x="6936310" y="6489700"/>
            <a:ext cx="2106090" cy="307777"/>
          </a:xfrm>
          <a:prstGeom prst="rect">
            <a:avLst/>
          </a:prstGeom>
          <a:noFill/>
        </p:spPr>
        <p:txBody>
          <a:bodyPr wrap="none" rtlCol="0">
            <a:spAutoFit/>
          </a:bodyPr>
          <a:lstStyle/>
          <a:p>
            <a:r>
              <a:rPr lang="en-US" sz="1400" dirty="0" smtClean="0"/>
              <a:t>Ramirez &amp; Melendez 2005</a:t>
            </a:r>
            <a:endParaRPr lang="en-US" sz="1400" dirty="0"/>
          </a:p>
        </p:txBody>
      </p:sp>
      <p:sp>
        <p:nvSpPr>
          <p:cNvPr id="5" name="TextBox 4"/>
          <p:cNvSpPr txBox="1"/>
          <p:nvPr/>
        </p:nvSpPr>
        <p:spPr>
          <a:xfrm>
            <a:off x="406400" y="6362700"/>
            <a:ext cx="3162494" cy="369332"/>
          </a:xfrm>
          <a:prstGeom prst="rect">
            <a:avLst/>
          </a:prstGeom>
          <a:noFill/>
        </p:spPr>
        <p:txBody>
          <a:bodyPr wrap="none" rtlCol="0">
            <a:spAutoFit/>
          </a:bodyPr>
          <a:lstStyle/>
          <a:p>
            <a:r>
              <a:rPr lang="en-US" dirty="0" smtClean="0"/>
              <a:t>Hey!  Need to add Sloan system</a:t>
            </a:r>
            <a:endParaRPr lang="en-US" dirty="0"/>
          </a:p>
        </p:txBody>
      </p:sp>
      <p:sp>
        <p:nvSpPr>
          <p:cNvPr id="6" name="TextBox 5"/>
          <p:cNvSpPr txBox="1"/>
          <p:nvPr/>
        </p:nvSpPr>
        <p:spPr>
          <a:xfrm>
            <a:off x="7162800" y="2717800"/>
            <a:ext cx="1892300" cy="1200329"/>
          </a:xfrm>
          <a:prstGeom prst="rect">
            <a:avLst/>
          </a:prstGeom>
          <a:noFill/>
        </p:spPr>
        <p:txBody>
          <a:bodyPr wrap="square" rtlCol="0">
            <a:spAutoFit/>
          </a:bodyPr>
          <a:lstStyle/>
          <a:p>
            <a:r>
              <a:rPr lang="en-US" dirty="0" smtClean="0"/>
              <a:t>V-K is usually the best photometric temperature indicator; why?</a:t>
            </a:r>
            <a:endParaRPr lang="en-US" dirty="0"/>
          </a:p>
        </p:txBody>
      </p:sp>
    </p:spTree>
    <p:extLst>
      <p:ext uri="{BB962C8B-B14F-4D97-AF65-F5344CB8AC3E}">
        <p14:creationId xmlns:p14="http://schemas.microsoft.com/office/powerpoint/2010/main" val="25633105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40759"/>
            <a:ext cx="3911600" cy="649463"/>
          </a:xfrm>
        </p:spPr>
        <p:txBody>
          <a:bodyPr>
            <a:normAutofit/>
          </a:bodyPr>
          <a:lstStyle/>
          <a:p>
            <a:r>
              <a:rPr lang="en-US" sz="3200" dirty="0" smtClean="0"/>
              <a:t>Infrared flux method</a:t>
            </a:r>
            <a:endParaRPr lang="en-US" sz="3200" dirty="0"/>
          </a:p>
        </p:txBody>
      </p:sp>
      <p:pic>
        <p:nvPicPr>
          <p:cNvPr id="3" name="Picture 2" descr="black23ll79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100" y="120316"/>
            <a:ext cx="5080000" cy="5213684"/>
          </a:xfrm>
          <a:prstGeom prst="rect">
            <a:avLst/>
          </a:prstGeom>
        </p:spPr>
      </p:pic>
      <p:pic>
        <p:nvPicPr>
          <p:cNvPr id="4" name="Picture 3" descr="black23ll79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5549900"/>
            <a:ext cx="8496300" cy="850900"/>
          </a:xfrm>
          <a:prstGeom prst="rect">
            <a:avLst/>
          </a:prstGeom>
        </p:spPr>
      </p:pic>
      <p:sp>
        <p:nvSpPr>
          <p:cNvPr id="5" name="Rectangle 4"/>
          <p:cNvSpPr/>
          <p:nvPr/>
        </p:nvSpPr>
        <p:spPr>
          <a:xfrm>
            <a:off x="381000" y="5524500"/>
            <a:ext cx="2857500" cy="317500"/>
          </a:xfrm>
          <a:prstGeom prst="rect">
            <a:avLst/>
          </a:prstGeom>
          <a:solidFill>
            <a:srgbClr val="FFFFFF"/>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42900" y="1993900"/>
            <a:ext cx="3162300" cy="1477328"/>
          </a:xfrm>
          <a:prstGeom prst="rect">
            <a:avLst/>
          </a:prstGeom>
          <a:noFill/>
        </p:spPr>
        <p:txBody>
          <a:bodyPr wrap="square" rtlCol="0">
            <a:spAutoFit/>
          </a:bodyPr>
          <a:lstStyle/>
          <a:p>
            <a:r>
              <a:rPr lang="en-US" dirty="0" smtClean="0"/>
              <a:t>What about the gravity dependence?  Happily, it is a 2</a:t>
            </a:r>
            <a:r>
              <a:rPr lang="en-US" baseline="30000" dirty="0" smtClean="0"/>
              <a:t>nd</a:t>
            </a:r>
            <a:r>
              <a:rPr lang="en-US" dirty="0" smtClean="0"/>
              <a:t>-order effect; still must be calibrated for most accurate work</a:t>
            </a:r>
            <a:endParaRPr lang="en-US" dirty="0"/>
          </a:p>
        </p:txBody>
      </p:sp>
      <p:sp>
        <p:nvSpPr>
          <p:cNvPr id="7" name="TextBox 6"/>
          <p:cNvSpPr txBox="1"/>
          <p:nvPr/>
        </p:nvSpPr>
        <p:spPr>
          <a:xfrm>
            <a:off x="177800" y="4457700"/>
            <a:ext cx="1674870" cy="307777"/>
          </a:xfrm>
          <a:prstGeom prst="rect">
            <a:avLst/>
          </a:prstGeom>
          <a:noFill/>
        </p:spPr>
        <p:txBody>
          <a:bodyPr wrap="none" rtlCol="0">
            <a:spAutoFit/>
          </a:bodyPr>
          <a:lstStyle/>
          <a:p>
            <a:r>
              <a:rPr lang="en-US" sz="1400" dirty="0" smtClean="0"/>
              <a:t>Blackwell et al. 1979</a:t>
            </a:r>
            <a:endParaRPr lang="en-US" sz="1400" dirty="0"/>
          </a:p>
        </p:txBody>
      </p:sp>
    </p:spTree>
    <p:extLst>
      <p:ext uri="{BB962C8B-B14F-4D97-AF65-F5344CB8AC3E}">
        <p14:creationId xmlns:p14="http://schemas.microsoft.com/office/powerpoint/2010/main" val="42079855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Application of IR flux method</a:t>
            </a:r>
            <a:endParaRPr lang="en-US" sz="3200" dirty="0"/>
          </a:p>
        </p:txBody>
      </p:sp>
      <p:pic>
        <p:nvPicPr>
          <p:cNvPr id="3" name="Picture 2" descr="ramirez0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990599"/>
            <a:ext cx="4229100" cy="4733231"/>
          </a:xfrm>
          <a:prstGeom prst="rect">
            <a:avLst/>
          </a:prstGeom>
        </p:spPr>
      </p:pic>
      <p:pic>
        <p:nvPicPr>
          <p:cNvPr id="4" name="Picture 3" descr="ramirez05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114" y="1016000"/>
            <a:ext cx="4214586" cy="4673600"/>
          </a:xfrm>
          <a:prstGeom prst="rect">
            <a:avLst/>
          </a:prstGeom>
        </p:spPr>
      </p:pic>
      <p:sp>
        <p:nvSpPr>
          <p:cNvPr id="5" name="Rectangle 4"/>
          <p:cNvSpPr/>
          <p:nvPr/>
        </p:nvSpPr>
        <p:spPr>
          <a:xfrm>
            <a:off x="114300" y="5701437"/>
            <a:ext cx="8724900" cy="923330"/>
          </a:xfrm>
          <a:prstGeom prst="rect">
            <a:avLst/>
          </a:prstGeom>
        </p:spPr>
        <p:txBody>
          <a:bodyPr wrap="square">
            <a:spAutoFit/>
          </a:bodyPr>
          <a:lstStyle/>
          <a:p>
            <a:r>
              <a:rPr lang="en-US" dirty="0"/>
              <a:t>-0.5 &lt; [Fe/H] ≤ +0.5 (filled circles), -1.5 &lt; [Fe/H] ≤ -0.5 (open circles), -2.5 &lt; [Fe/H] ≤ -1.5 (squares), and [Fe/H] ≤ -2.5 (triangles). The lines corresponding to our calibration for [Fe/H] = 0.0 (solid line), -1.0 (dotted line), and -2.0 (dashed line) are also shown.</a:t>
            </a:r>
          </a:p>
        </p:txBody>
      </p:sp>
      <p:sp>
        <p:nvSpPr>
          <p:cNvPr id="6" name="TextBox 5"/>
          <p:cNvSpPr txBox="1"/>
          <p:nvPr/>
        </p:nvSpPr>
        <p:spPr>
          <a:xfrm>
            <a:off x="7037910" y="6438900"/>
            <a:ext cx="2106090" cy="307777"/>
          </a:xfrm>
          <a:prstGeom prst="rect">
            <a:avLst/>
          </a:prstGeom>
          <a:noFill/>
        </p:spPr>
        <p:txBody>
          <a:bodyPr wrap="none" rtlCol="0">
            <a:spAutoFit/>
          </a:bodyPr>
          <a:lstStyle/>
          <a:p>
            <a:r>
              <a:rPr lang="en-US" sz="1400" dirty="0" smtClean="0"/>
              <a:t>Ramirez &amp; Melendez 2005</a:t>
            </a:r>
            <a:endParaRPr lang="en-US" sz="1400" dirty="0"/>
          </a:p>
        </p:txBody>
      </p:sp>
      <p:sp>
        <p:nvSpPr>
          <p:cNvPr id="7" name="TextBox 6"/>
          <p:cNvSpPr txBox="1"/>
          <p:nvPr/>
        </p:nvSpPr>
        <p:spPr>
          <a:xfrm>
            <a:off x="2692400" y="1955800"/>
            <a:ext cx="736099" cy="369332"/>
          </a:xfrm>
          <a:prstGeom prst="rect">
            <a:avLst/>
          </a:prstGeom>
          <a:noFill/>
        </p:spPr>
        <p:txBody>
          <a:bodyPr wrap="none" rtlCol="0">
            <a:spAutoFit/>
          </a:bodyPr>
          <a:lstStyle/>
          <a:p>
            <a:r>
              <a:rPr lang="en-US" dirty="0" smtClean="0"/>
              <a:t>dwarf</a:t>
            </a:r>
            <a:endParaRPr lang="en-US" dirty="0"/>
          </a:p>
        </p:txBody>
      </p:sp>
      <p:sp>
        <p:nvSpPr>
          <p:cNvPr id="8" name="TextBox 7"/>
          <p:cNvSpPr txBox="1"/>
          <p:nvPr/>
        </p:nvSpPr>
        <p:spPr>
          <a:xfrm>
            <a:off x="7251700" y="1943100"/>
            <a:ext cx="659155" cy="369332"/>
          </a:xfrm>
          <a:prstGeom prst="rect">
            <a:avLst/>
          </a:prstGeom>
          <a:noFill/>
        </p:spPr>
        <p:txBody>
          <a:bodyPr wrap="none" rtlCol="0">
            <a:spAutoFit/>
          </a:bodyPr>
          <a:lstStyle/>
          <a:p>
            <a:r>
              <a:rPr lang="en-US" dirty="0" smtClean="0"/>
              <a:t>giant</a:t>
            </a:r>
            <a:endParaRPr lang="en-US" dirty="0"/>
          </a:p>
        </p:txBody>
      </p:sp>
    </p:spTree>
    <p:extLst>
      <p:ext uri="{BB962C8B-B14F-4D97-AF65-F5344CB8AC3E}">
        <p14:creationId xmlns:p14="http://schemas.microsoft.com/office/powerpoint/2010/main" val="31236758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0700" y="407459"/>
            <a:ext cx="4813300" cy="1535641"/>
          </a:xfrm>
        </p:spPr>
        <p:txBody>
          <a:bodyPr>
            <a:normAutofit fontScale="90000"/>
          </a:bodyPr>
          <a:lstStyle/>
          <a:p>
            <a:r>
              <a:rPr lang="en-US" sz="3200" dirty="0" smtClean="0"/>
              <a:t>An example of the desired output from chemical composition analyses</a:t>
            </a:r>
            <a:endParaRPr lang="en-US" sz="3200" dirty="0"/>
          </a:p>
        </p:txBody>
      </p:sp>
      <p:pic>
        <p:nvPicPr>
          <p:cNvPr id="3" name="Picture 3" descr="sneden03.tiff"/>
          <p:cNvPicPr>
            <a:picLocks noChangeAspect="1"/>
          </p:cNvPicPr>
          <p:nvPr/>
        </p:nvPicPr>
        <p:blipFill>
          <a:blip r:embed="rId2"/>
          <a:srcRect/>
          <a:stretch>
            <a:fillRect/>
          </a:stretch>
        </p:blipFill>
        <p:spPr bwMode="auto">
          <a:xfrm>
            <a:off x="4445000" y="2818388"/>
            <a:ext cx="4521199" cy="3328412"/>
          </a:xfrm>
          <a:prstGeom prst="rect">
            <a:avLst/>
          </a:prstGeom>
          <a:noFill/>
          <a:ln w="9525">
            <a:noFill/>
            <a:miter lim="800000"/>
            <a:headEnd/>
            <a:tailEnd/>
          </a:ln>
        </p:spPr>
      </p:pic>
      <p:sp>
        <p:nvSpPr>
          <p:cNvPr id="5" name="TextBox 4"/>
          <p:cNvSpPr txBox="1"/>
          <p:nvPr/>
        </p:nvSpPr>
        <p:spPr>
          <a:xfrm>
            <a:off x="445911" y="5787057"/>
            <a:ext cx="3584222" cy="900246"/>
          </a:xfrm>
          <a:prstGeom prst="rect">
            <a:avLst/>
          </a:prstGeom>
          <a:solidFill>
            <a:schemeClr val="bg1"/>
          </a:solidFill>
          <a:ln w="38100" cmpd="sng">
            <a:noFill/>
          </a:ln>
        </p:spPr>
        <p:txBody>
          <a:bodyPr wrap="square" rtlCol="0">
            <a:spAutoFit/>
          </a:bodyPr>
          <a:lstStyle/>
          <a:p>
            <a:pPr>
              <a:lnSpc>
                <a:spcPct val="150000"/>
              </a:lnSpc>
            </a:pPr>
            <a:r>
              <a:rPr lang="en-US" dirty="0" smtClean="0"/>
              <a:t>log </a:t>
            </a:r>
            <a:r>
              <a:rPr lang="en-US" dirty="0" err="1" smtClean="0"/>
              <a:t>ε</a:t>
            </a:r>
            <a:r>
              <a:rPr lang="en-US" dirty="0" smtClean="0"/>
              <a:t> = log(</a:t>
            </a:r>
            <a:r>
              <a:rPr lang="en-US" dirty="0" err="1" smtClean="0"/>
              <a:t>N</a:t>
            </a:r>
            <a:r>
              <a:rPr lang="en-US" baseline="-25000" dirty="0" err="1" smtClean="0"/>
              <a:t>Fe</a:t>
            </a:r>
            <a:r>
              <a:rPr lang="en-US" dirty="0" smtClean="0"/>
              <a:t>/N</a:t>
            </a:r>
            <a:r>
              <a:rPr lang="en-US" baseline="-25000" dirty="0" smtClean="0"/>
              <a:t>H</a:t>
            </a:r>
            <a:r>
              <a:rPr lang="en-US" dirty="0" smtClean="0"/>
              <a:t>) + 12</a:t>
            </a:r>
          </a:p>
          <a:p>
            <a:pPr>
              <a:lnSpc>
                <a:spcPct val="150000"/>
              </a:lnSpc>
              <a:spcAft>
                <a:spcPts val="1200"/>
              </a:spcAft>
            </a:pPr>
            <a:r>
              <a:rPr lang="en-US" dirty="0" smtClean="0"/>
              <a:t>[X/Y] = log(N</a:t>
            </a:r>
            <a:r>
              <a:rPr lang="en-US" baseline="-25000" dirty="0" smtClean="0"/>
              <a:t>X</a:t>
            </a:r>
            <a:r>
              <a:rPr lang="en-US" dirty="0" smtClean="0"/>
              <a:t>/N</a:t>
            </a:r>
            <a:r>
              <a:rPr lang="en-US" baseline="-25000" dirty="0" smtClean="0"/>
              <a:t>Y</a:t>
            </a:r>
            <a:r>
              <a:rPr lang="en-US" dirty="0" smtClean="0"/>
              <a:t>)</a:t>
            </a:r>
            <a:r>
              <a:rPr lang="en-US" baseline="-25000" dirty="0" smtClean="0"/>
              <a:t>star</a:t>
            </a:r>
            <a:r>
              <a:rPr lang="en-US" dirty="0" smtClean="0"/>
              <a:t> – log(N</a:t>
            </a:r>
            <a:r>
              <a:rPr lang="en-US" baseline="-25000" dirty="0" smtClean="0"/>
              <a:t>X</a:t>
            </a:r>
            <a:r>
              <a:rPr lang="en-US" dirty="0" smtClean="0"/>
              <a:t>/N</a:t>
            </a:r>
            <a:r>
              <a:rPr lang="en-US" baseline="-25000" dirty="0" smtClean="0"/>
              <a:t>Y</a:t>
            </a:r>
            <a:r>
              <a:rPr lang="en-US" dirty="0" smtClean="0"/>
              <a:t>)</a:t>
            </a:r>
            <a:r>
              <a:rPr lang="en-US" baseline="-25000" dirty="0" smtClean="0"/>
              <a:t>Sun</a:t>
            </a:r>
            <a:endParaRPr lang="en-US" baseline="-25000" dirty="0"/>
          </a:p>
        </p:txBody>
      </p:sp>
      <p:sp>
        <p:nvSpPr>
          <p:cNvPr id="4" name="TextBox 3"/>
          <p:cNvSpPr txBox="1"/>
          <p:nvPr/>
        </p:nvSpPr>
        <p:spPr>
          <a:xfrm>
            <a:off x="6883400" y="6261100"/>
            <a:ext cx="1922784" cy="369332"/>
          </a:xfrm>
          <a:prstGeom prst="rect">
            <a:avLst/>
          </a:prstGeom>
          <a:noFill/>
        </p:spPr>
        <p:txBody>
          <a:bodyPr wrap="none" rtlCol="0">
            <a:spAutoFit/>
          </a:bodyPr>
          <a:lstStyle/>
          <a:p>
            <a:r>
              <a:rPr lang="en-US" dirty="0" smtClean="0"/>
              <a:t>Sneden et al. 2003</a:t>
            </a:r>
            <a:endParaRPr lang="en-US" dirty="0"/>
          </a:p>
        </p:txBody>
      </p:sp>
      <p:pic>
        <p:nvPicPr>
          <p:cNvPr id="6" name="Picture 5" descr="sne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87400"/>
            <a:ext cx="4203699" cy="3673352"/>
          </a:xfrm>
          <a:prstGeom prst="rect">
            <a:avLst/>
          </a:prstGeom>
        </p:spPr>
      </p:pic>
    </p:spTree>
    <p:extLst>
      <p:ext uri="{BB962C8B-B14F-4D97-AF65-F5344CB8AC3E}">
        <p14:creationId xmlns:p14="http://schemas.microsoft.com/office/powerpoint/2010/main" val="35351956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a:t>Application of IR flux method</a:t>
            </a:r>
          </a:p>
        </p:txBody>
      </p:sp>
      <p:pic>
        <p:nvPicPr>
          <p:cNvPr id="3" name="Picture 2" descr="ramirez05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914400"/>
            <a:ext cx="4483100" cy="5000950"/>
          </a:xfrm>
          <a:prstGeom prst="rect">
            <a:avLst/>
          </a:prstGeom>
        </p:spPr>
      </p:pic>
      <p:pic>
        <p:nvPicPr>
          <p:cNvPr id="4" name="Picture 3" descr="ramirez05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100" y="914400"/>
            <a:ext cx="4470400" cy="5018098"/>
          </a:xfrm>
          <a:prstGeom prst="rect">
            <a:avLst/>
          </a:prstGeom>
        </p:spPr>
      </p:pic>
      <p:sp>
        <p:nvSpPr>
          <p:cNvPr id="5" name="TextBox 4"/>
          <p:cNvSpPr txBox="1"/>
          <p:nvPr/>
        </p:nvSpPr>
        <p:spPr>
          <a:xfrm>
            <a:off x="6936310" y="6324600"/>
            <a:ext cx="2106090" cy="307777"/>
          </a:xfrm>
          <a:prstGeom prst="rect">
            <a:avLst/>
          </a:prstGeom>
          <a:noFill/>
        </p:spPr>
        <p:txBody>
          <a:bodyPr wrap="none" rtlCol="0">
            <a:spAutoFit/>
          </a:bodyPr>
          <a:lstStyle/>
          <a:p>
            <a:r>
              <a:rPr lang="en-US" sz="1400" dirty="0" smtClean="0"/>
              <a:t>Ramirez &amp; Melendez 2005</a:t>
            </a:r>
            <a:endParaRPr lang="en-US" sz="1400" dirty="0"/>
          </a:p>
        </p:txBody>
      </p:sp>
      <p:sp>
        <p:nvSpPr>
          <p:cNvPr id="6" name="TextBox 5"/>
          <p:cNvSpPr txBox="1"/>
          <p:nvPr/>
        </p:nvSpPr>
        <p:spPr>
          <a:xfrm>
            <a:off x="2692400" y="1955800"/>
            <a:ext cx="736099" cy="369332"/>
          </a:xfrm>
          <a:prstGeom prst="rect">
            <a:avLst/>
          </a:prstGeom>
          <a:noFill/>
        </p:spPr>
        <p:txBody>
          <a:bodyPr wrap="none" rtlCol="0">
            <a:spAutoFit/>
          </a:bodyPr>
          <a:lstStyle/>
          <a:p>
            <a:r>
              <a:rPr lang="en-US" dirty="0" smtClean="0"/>
              <a:t>dwarf</a:t>
            </a:r>
            <a:endParaRPr lang="en-US" dirty="0"/>
          </a:p>
        </p:txBody>
      </p:sp>
      <p:sp>
        <p:nvSpPr>
          <p:cNvPr id="7" name="TextBox 6"/>
          <p:cNvSpPr txBox="1"/>
          <p:nvPr/>
        </p:nvSpPr>
        <p:spPr>
          <a:xfrm>
            <a:off x="7251700" y="1943100"/>
            <a:ext cx="659155" cy="369332"/>
          </a:xfrm>
          <a:prstGeom prst="rect">
            <a:avLst/>
          </a:prstGeom>
          <a:noFill/>
        </p:spPr>
        <p:txBody>
          <a:bodyPr wrap="none" rtlCol="0">
            <a:spAutoFit/>
          </a:bodyPr>
          <a:lstStyle/>
          <a:p>
            <a:r>
              <a:rPr lang="en-US" dirty="0" smtClean="0"/>
              <a:t>giant</a:t>
            </a:r>
            <a:endParaRPr lang="en-US" dirty="0"/>
          </a:p>
        </p:txBody>
      </p:sp>
    </p:spTree>
    <p:extLst>
      <p:ext uri="{BB962C8B-B14F-4D97-AF65-F5344CB8AC3E}">
        <p14:creationId xmlns:p14="http://schemas.microsoft.com/office/powerpoint/2010/main" val="38883260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0759"/>
            <a:ext cx="8331200" cy="1091141"/>
          </a:xfrm>
        </p:spPr>
        <p:txBody>
          <a:bodyPr>
            <a:normAutofit/>
          </a:bodyPr>
          <a:lstStyle/>
          <a:p>
            <a:r>
              <a:rPr lang="en-US" sz="3200" dirty="0"/>
              <a:t>Requirement for chemical composition analyses:</a:t>
            </a:r>
            <a:br>
              <a:rPr lang="en-US" sz="3200" dirty="0"/>
            </a:br>
            <a:r>
              <a:rPr lang="en-US" sz="3200" dirty="0"/>
              <a:t> “reliable” model atmosphere parameters</a:t>
            </a:r>
          </a:p>
        </p:txBody>
      </p:sp>
      <p:sp>
        <p:nvSpPr>
          <p:cNvPr id="3" name="TextBox 2"/>
          <p:cNvSpPr txBox="1"/>
          <p:nvPr/>
        </p:nvSpPr>
        <p:spPr>
          <a:xfrm>
            <a:off x="762000" y="1193800"/>
            <a:ext cx="8086769" cy="830997"/>
          </a:xfrm>
          <a:prstGeom prst="rect">
            <a:avLst/>
          </a:prstGeom>
          <a:noFill/>
        </p:spPr>
        <p:txBody>
          <a:bodyPr wrap="none" rtlCol="0">
            <a:spAutoFit/>
          </a:bodyPr>
          <a:lstStyle/>
          <a:p>
            <a:r>
              <a:rPr lang="en-US" sz="2400" dirty="0" smtClean="0">
                <a:solidFill>
                  <a:srgbClr val="FF0000"/>
                </a:solidFill>
              </a:rPr>
              <a:t>Surface gravity log </a:t>
            </a:r>
            <a:r>
              <a:rPr lang="en-US" sz="2400" i="1" dirty="0" smtClean="0">
                <a:solidFill>
                  <a:srgbClr val="FF0000"/>
                </a:solidFill>
              </a:rPr>
              <a:t>g</a:t>
            </a:r>
            <a:r>
              <a:rPr lang="en-US" sz="2400" dirty="0" smtClean="0"/>
              <a:t>: cluster, physical, and/or spectral line data</a:t>
            </a:r>
          </a:p>
          <a:p>
            <a:r>
              <a:rPr lang="en-US" dirty="0" smtClean="0"/>
              <a:t>	</a:t>
            </a:r>
            <a:r>
              <a:rPr lang="en-US" sz="2400" dirty="0" smtClean="0">
                <a:solidFill>
                  <a:srgbClr val="0000FF"/>
                </a:solidFill>
              </a:rPr>
              <a:t>Cluster</a:t>
            </a:r>
            <a:r>
              <a:rPr lang="en-US" dirty="0" smtClean="0">
                <a:solidFill>
                  <a:srgbClr val="0000FF"/>
                </a:solidFill>
              </a:rPr>
              <a:t>:  </a:t>
            </a:r>
            <a:endParaRPr lang="en-US" dirty="0">
              <a:solidFill>
                <a:srgbClr val="0000FF"/>
              </a:solidFill>
            </a:endParaRPr>
          </a:p>
        </p:txBody>
      </p:sp>
      <p:pic>
        <p:nvPicPr>
          <p:cNvPr id="4" name="Picture 3" descr="rosenberg00.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108199"/>
            <a:ext cx="6264109" cy="4557963"/>
          </a:xfrm>
          <a:prstGeom prst="rect">
            <a:avLst/>
          </a:prstGeom>
        </p:spPr>
      </p:pic>
      <p:sp>
        <p:nvSpPr>
          <p:cNvPr id="5" name="TextBox 4"/>
          <p:cNvSpPr txBox="1"/>
          <p:nvPr/>
        </p:nvSpPr>
        <p:spPr>
          <a:xfrm>
            <a:off x="4203700" y="2260600"/>
            <a:ext cx="4301177" cy="1477328"/>
          </a:xfrm>
          <a:prstGeom prst="rect">
            <a:avLst/>
          </a:prstGeom>
          <a:noFill/>
        </p:spPr>
        <p:txBody>
          <a:bodyPr wrap="none" rtlCol="0">
            <a:spAutoFit/>
          </a:bodyPr>
          <a:lstStyle/>
          <a:p>
            <a:pPr marL="285750" indent="-285750">
              <a:buFont typeface="Wingdings" charset="2"/>
              <a:buChar char="§"/>
            </a:pPr>
            <a:r>
              <a:rPr lang="en-US" dirty="0" smtClean="0"/>
              <a:t>Easiest method in theory</a:t>
            </a:r>
          </a:p>
          <a:p>
            <a:pPr marL="285750" indent="-285750">
              <a:buFont typeface="Wingdings" charset="2"/>
              <a:buChar char="§"/>
            </a:pPr>
            <a:r>
              <a:rPr lang="en-US" dirty="0" smtClean="0"/>
              <a:t>Want L/</a:t>
            </a:r>
            <a:r>
              <a:rPr lang="en-US" dirty="0" err="1" smtClean="0"/>
              <a:t>L</a:t>
            </a:r>
            <a:r>
              <a:rPr lang="en-US" baseline="-25000" dirty="0" err="1" smtClean="0"/>
              <a:t>sun</a:t>
            </a:r>
            <a:endParaRPr lang="en-US" baseline="-25000" dirty="0" smtClean="0"/>
          </a:p>
          <a:p>
            <a:pPr marL="285750" indent="-285750">
              <a:buFont typeface="Wingdings" charset="2"/>
              <a:buChar char="§"/>
            </a:pPr>
            <a:r>
              <a:rPr lang="en-US" dirty="0" smtClean="0"/>
              <a:t>Need good reddening E(B-V)</a:t>
            </a:r>
          </a:p>
          <a:p>
            <a:pPr marL="285750" indent="-285750">
              <a:buFont typeface="Wingdings" charset="2"/>
              <a:buChar char="§"/>
            </a:pPr>
            <a:r>
              <a:rPr lang="en-US" dirty="0" smtClean="0"/>
              <a:t>Usually must assume R</a:t>
            </a:r>
            <a:r>
              <a:rPr lang="en-US" baseline="-25000" dirty="0" smtClean="0"/>
              <a:t>V</a:t>
            </a:r>
            <a:r>
              <a:rPr lang="en-US" dirty="0" smtClean="0"/>
              <a:t> = A</a:t>
            </a:r>
            <a:r>
              <a:rPr lang="en-US" baseline="-25000" dirty="0" smtClean="0"/>
              <a:t>V</a:t>
            </a:r>
            <a:r>
              <a:rPr lang="en-US" dirty="0" smtClean="0"/>
              <a:t>/E(B-V)</a:t>
            </a:r>
          </a:p>
          <a:p>
            <a:pPr marL="285750" indent="-285750">
              <a:buFont typeface="Wingdings" charset="2"/>
              <a:buChar char="§"/>
            </a:pPr>
            <a:r>
              <a:rPr lang="en-US" dirty="0" smtClean="0"/>
              <a:t>Must derive true distance modulus V-M</a:t>
            </a:r>
            <a:r>
              <a:rPr lang="en-US" baseline="-25000" dirty="0" smtClean="0"/>
              <a:t>V</a:t>
            </a:r>
            <a:endParaRPr lang="en-US" baseline="-25000" dirty="0"/>
          </a:p>
        </p:txBody>
      </p:sp>
      <p:sp>
        <p:nvSpPr>
          <p:cNvPr id="6" name="TextBox 5"/>
          <p:cNvSpPr txBox="1"/>
          <p:nvPr/>
        </p:nvSpPr>
        <p:spPr>
          <a:xfrm>
            <a:off x="6819900" y="6350000"/>
            <a:ext cx="1995558" cy="338554"/>
          </a:xfrm>
          <a:prstGeom prst="rect">
            <a:avLst/>
          </a:prstGeom>
          <a:noFill/>
        </p:spPr>
        <p:txBody>
          <a:bodyPr wrap="none" rtlCol="0">
            <a:spAutoFit/>
          </a:bodyPr>
          <a:lstStyle/>
          <a:p>
            <a:r>
              <a:rPr lang="en-US" sz="1600" dirty="0" smtClean="0"/>
              <a:t>Rosenberg et al. 2000</a:t>
            </a:r>
            <a:endParaRPr lang="en-US" sz="1600" dirty="0"/>
          </a:p>
        </p:txBody>
      </p:sp>
    </p:spTree>
    <p:extLst>
      <p:ext uri="{BB962C8B-B14F-4D97-AF65-F5344CB8AC3E}">
        <p14:creationId xmlns:p14="http://schemas.microsoft.com/office/powerpoint/2010/main" val="37772832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Gravity, continued</a:t>
            </a:r>
            <a:endParaRPr lang="en-US" sz="3200" dirty="0"/>
          </a:p>
        </p:txBody>
      </p:sp>
      <p:sp>
        <p:nvSpPr>
          <p:cNvPr id="3" name="TextBox 2"/>
          <p:cNvSpPr txBox="1"/>
          <p:nvPr/>
        </p:nvSpPr>
        <p:spPr>
          <a:xfrm>
            <a:off x="508000" y="1130300"/>
            <a:ext cx="8086769" cy="830997"/>
          </a:xfrm>
          <a:prstGeom prst="rect">
            <a:avLst/>
          </a:prstGeom>
          <a:noFill/>
        </p:spPr>
        <p:txBody>
          <a:bodyPr wrap="none" rtlCol="0">
            <a:spAutoFit/>
          </a:bodyPr>
          <a:lstStyle/>
          <a:p>
            <a:r>
              <a:rPr lang="en-US" sz="2400" dirty="0" smtClean="0">
                <a:solidFill>
                  <a:srgbClr val="FF0000"/>
                </a:solidFill>
              </a:rPr>
              <a:t>Surface gravity log </a:t>
            </a:r>
            <a:r>
              <a:rPr lang="en-US" sz="2400" i="1" dirty="0" smtClean="0">
                <a:solidFill>
                  <a:srgbClr val="FF0000"/>
                </a:solidFill>
              </a:rPr>
              <a:t>g</a:t>
            </a:r>
            <a:r>
              <a:rPr lang="en-US" sz="2400" dirty="0" smtClean="0"/>
              <a:t>: cluster, physical, and/or spectral line data</a:t>
            </a:r>
          </a:p>
          <a:p>
            <a:r>
              <a:rPr lang="en-US" dirty="0" smtClean="0"/>
              <a:t>	</a:t>
            </a:r>
            <a:r>
              <a:rPr lang="en-US" sz="2400" dirty="0" smtClean="0">
                <a:solidFill>
                  <a:srgbClr val="0000FF"/>
                </a:solidFill>
              </a:rPr>
              <a:t>Cluster and/or physical</a:t>
            </a:r>
            <a:r>
              <a:rPr lang="en-US" dirty="0" smtClean="0">
                <a:solidFill>
                  <a:srgbClr val="0000FF"/>
                </a:solidFill>
              </a:rPr>
              <a:t>:  </a:t>
            </a:r>
            <a:endParaRPr lang="en-US" dirty="0">
              <a:solidFill>
                <a:srgbClr val="0000FF"/>
              </a:solidFill>
            </a:endParaRPr>
          </a:p>
        </p:txBody>
      </p:sp>
      <p:pic>
        <p:nvPicPr>
          <p:cNvPr id="4" name="Picture 3" descr="afs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943100"/>
            <a:ext cx="6858000" cy="736600"/>
          </a:xfrm>
          <a:prstGeom prst="rect">
            <a:avLst/>
          </a:prstGeom>
        </p:spPr>
      </p:pic>
      <p:sp>
        <p:nvSpPr>
          <p:cNvPr id="5" name="TextBox 4"/>
          <p:cNvSpPr txBox="1"/>
          <p:nvPr/>
        </p:nvSpPr>
        <p:spPr>
          <a:xfrm>
            <a:off x="6946900" y="2946400"/>
            <a:ext cx="1827644" cy="584776"/>
          </a:xfrm>
          <a:prstGeom prst="rect">
            <a:avLst/>
          </a:prstGeom>
          <a:noFill/>
          <a:ln>
            <a:solidFill>
              <a:schemeClr val="tx1"/>
            </a:solidFill>
          </a:ln>
        </p:spPr>
        <p:txBody>
          <a:bodyPr wrap="none" rtlCol="0">
            <a:spAutoFit/>
          </a:bodyPr>
          <a:lstStyle/>
          <a:p>
            <a:r>
              <a:rPr lang="en-US" sz="1600" dirty="0"/>
              <a:t>a</a:t>
            </a:r>
            <a:r>
              <a:rPr lang="en-US" sz="1600" dirty="0" smtClean="0"/>
              <a:t>ssumed (guessed);</a:t>
            </a:r>
          </a:p>
          <a:p>
            <a:r>
              <a:rPr lang="en-US" sz="1600" dirty="0" smtClean="0"/>
              <a:t>Stellar isochrones</a:t>
            </a:r>
            <a:endParaRPr lang="en-US" sz="1600" dirty="0"/>
          </a:p>
        </p:txBody>
      </p:sp>
      <p:pic>
        <p:nvPicPr>
          <p:cNvPr id="6" name="Picture 5" descr="alonso9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193" y="3462570"/>
            <a:ext cx="3236408" cy="3306530"/>
          </a:xfrm>
          <a:prstGeom prst="rect">
            <a:avLst/>
          </a:prstGeom>
        </p:spPr>
      </p:pic>
      <p:sp>
        <p:nvSpPr>
          <p:cNvPr id="7" name="TextBox 6"/>
          <p:cNvSpPr txBox="1"/>
          <p:nvPr/>
        </p:nvSpPr>
        <p:spPr>
          <a:xfrm>
            <a:off x="6261100" y="4051300"/>
            <a:ext cx="1765127" cy="338554"/>
          </a:xfrm>
          <a:prstGeom prst="rect">
            <a:avLst/>
          </a:prstGeom>
          <a:noFill/>
          <a:ln>
            <a:solidFill>
              <a:schemeClr val="tx1"/>
            </a:solidFill>
          </a:ln>
        </p:spPr>
        <p:txBody>
          <a:bodyPr wrap="none" rtlCol="0">
            <a:spAutoFit/>
          </a:bodyPr>
          <a:lstStyle/>
          <a:p>
            <a:r>
              <a:rPr lang="en-US" sz="1600" dirty="0"/>
              <a:t>a</a:t>
            </a:r>
            <a:r>
              <a:rPr lang="en-US" sz="1600" dirty="0" smtClean="0"/>
              <a:t>s discussed above</a:t>
            </a:r>
            <a:endParaRPr lang="en-US" sz="1600" dirty="0"/>
          </a:p>
        </p:txBody>
      </p:sp>
      <p:sp>
        <p:nvSpPr>
          <p:cNvPr id="8" name="TextBox 7"/>
          <p:cNvSpPr txBox="1"/>
          <p:nvPr/>
        </p:nvSpPr>
        <p:spPr>
          <a:xfrm>
            <a:off x="2641600" y="2908300"/>
            <a:ext cx="3059351" cy="584776"/>
          </a:xfrm>
          <a:prstGeom prst="rect">
            <a:avLst/>
          </a:prstGeom>
          <a:noFill/>
          <a:ln>
            <a:solidFill>
              <a:schemeClr val="tx1"/>
            </a:solidFill>
          </a:ln>
        </p:spPr>
        <p:txBody>
          <a:bodyPr wrap="none" rtlCol="0">
            <a:spAutoFit/>
          </a:bodyPr>
          <a:lstStyle/>
          <a:p>
            <a:r>
              <a:rPr lang="en-US" sz="1600" dirty="0"/>
              <a:t>f</a:t>
            </a:r>
            <a:r>
              <a:rPr lang="en-US" sz="1600" dirty="0" smtClean="0"/>
              <a:t>rom photometry (IR flux method)</a:t>
            </a:r>
          </a:p>
          <a:p>
            <a:r>
              <a:rPr lang="en-US" sz="1600" dirty="0"/>
              <a:t>o</a:t>
            </a:r>
            <a:r>
              <a:rPr lang="en-US" sz="1600" dirty="0" smtClean="0"/>
              <a:t>r rough estimate (good enough)</a:t>
            </a:r>
            <a:endParaRPr lang="en-US" sz="1600" dirty="0"/>
          </a:p>
        </p:txBody>
      </p:sp>
      <p:cxnSp>
        <p:nvCxnSpPr>
          <p:cNvPr id="10" name="Straight Arrow Connector 9"/>
          <p:cNvCxnSpPr>
            <a:stCxn id="5" idx="0"/>
          </p:cNvCxnSpPr>
          <p:nvPr/>
        </p:nvCxnSpPr>
        <p:spPr>
          <a:xfrm flipH="1" flipV="1">
            <a:off x="7188202" y="2540000"/>
            <a:ext cx="672520" cy="406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5892800" y="2641600"/>
            <a:ext cx="1165342" cy="14097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39700" y="3898900"/>
            <a:ext cx="2028821" cy="1077218"/>
          </a:xfrm>
          <a:prstGeom prst="rect">
            <a:avLst/>
          </a:prstGeom>
          <a:noFill/>
          <a:ln>
            <a:solidFill>
              <a:srgbClr val="000000"/>
            </a:solidFill>
          </a:ln>
        </p:spPr>
        <p:txBody>
          <a:bodyPr wrap="none" rtlCol="0">
            <a:spAutoFit/>
          </a:bodyPr>
          <a:lstStyle/>
          <a:p>
            <a:r>
              <a:rPr lang="en-US" sz="1600" dirty="0"/>
              <a:t>c</a:t>
            </a:r>
            <a:r>
              <a:rPr lang="en-US" sz="1600" dirty="0" smtClean="0"/>
              <a:t>luster color-mag;</a:t>
            </a:r>
          </a:p>
          <a:p>
            <a:r>
              <a:rPr lang="en-US" sz="1600" dirty="0"/>
              <a:t>p</a:t>
            </a:r>
            <a:r>
              <a:rPr lang="en-US" sz="1600" dirty="0" smtClean="0"/>
              <a:t>arallax (HIPPARCOS);</a:t>
            </a:r>
          </a:p>
          <a:p>
            <a:r>
              <a:rPr lang="en-US" sz="1600" dirty="0"/>
              <a:t>s</a:t>
            </a:r>
            <a:r>
              <a:rPr lang="en-US" sz="1600" dirty="0" smtClean="0"/>
              <a:t>pectral type;</a:t>
            </a:r>
          </a:p>
          <a:p>
            <a:r>
              <a:rPr lang="en-US" sz="1600" dirty="0"/>
              <a:t>g</a:t>
            </a:r>
            <a:r>
              <a:rPr lang="en-US" sz="1600" dirty="0" smtClean="0"/>
              <a:t>uesses from colors</a:t>
            </a:r>
          </a:p>
        </p:txBody>
      </p:sp>
      <p:cxnSp>
        <p:nvCxnSpPr>
          <p:cNvPr id="14" name="Straight Arrow Connector 13"/>
          <p:cNvCxnSpPr/>
          <p:nvPr/>
        </p:nvCxnSpPr>
        <p:spPr>
          <a:xfrm flipV="1">
            <a:off x="1165342" y="2501900"/>
            <a:ext cx="587258" cy="1397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2692400" y="2438400"/>
            <a:ext cx="1346200" cy="457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791200" y="5956300"/>
            <a:ext cx="1446066" cy="307777"/>
          </a:xfrm>
          <a:prstGeom prst="rect">
            <a:avLst/>
          </a:prstGeom>
          <a:noFill/>
        </p:spPr>
        <p:txBody>
          <a:bodyPr wrap="none" rtlCol="0">
            <a:spAutoFit/>
          </a:bodyPr>
          <a:lstStyle/>
          <a:p>
            <a:r>
              <a:rPr lang="en-US" sz="1400" dirty="0" smtClean="0"/>
              <a:t>Alonso et al 1999</a:t>
            </a:r>
            <a:endParaRPr lang="en-US" sz="1400" dirty="0"/>
          </a:p>
        </p:txBody>
      </p:sp>
    </p:spTree>
    <p:extLst>
      <p:ext uri="{BB962C8B-B14F-4D97-AF65-F5344CB8AC3E}">
        <p14:creationId xmlns:p14="http://schemas.microsoft.com/office/powerpoint/2010/main" val="13608215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140759"/>
            <a:ext cx="8839200" cy="1637241"/>
          </a:xfrm>
        </p:spPr>
        <p:txBody>
          <a:bodyPr>
            <a:normAutofit/>
          </a:bodyPr>
          <a:lstStyle/>
          <a:p>
            <a:r>
              <a:rPr lang="en-US" sz="3200" dirty="0" smtClean="0"/>
              <a:t>The alternative approach to stellar parameters:</a:t>
            </a:r>
            <a:br>
              <a:rPr lang="en-US" sz="3200" dirty="0" smtClean="0"/>
            </a:br>
            <a:r>
              <a:rPr lang="en-US" sz="3200" dirty="0" smtClean="0"/>
              <a:t>equivalent width (W or EW) analyses;</a:t>
            </a:r>
            <a:br>
              <a:rPr lang="en-US" sz="3200" dirty="0" smtClean="0"/>
            </a:br>
            <a:r>
              <a:rPr lang="en-US" sz="3200" dirty="0" smtClean="0"/>
              <a:t>essentially a Boltzmann-</a:t>
            </a:r>
            <a:r>
              <a:rPr lang="en-US" sz="3200" dirty="0" err="1" smtClean="0"/>
              <a:t>Saha</a:t>
            </a:r>
            <a:r>
              <a:rPr lang="en-US" sz="3200" dirty="0" smtClean="0"/>
              <a:t> argument</a:t>
            </a:r>
            <a:endParaRPr lang="en-US" sz="3200" dirty="0"/>
          </a:p>
        </p:txBody>
      </p:sp>
      <p:pic>
        <p:nvPicPr>
          <p:cNvPr id="3" name="Picture 2" descr="equiv_width.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905000"/>
            <a:ext cx="5473700" cy="4105275"/>
          </a:xfrm>
          <a:prstGeom prst="rect">
            <a:avLst/>
          </a:prstGeom>
        </p:spPr>
      </p:pic>
      <p:sp>
        <p:nvSpPr>
          <p:cNvPr id="4" name="Rectangle 3"/>
          <p:cNvSpPr/>
          <p:nvPr/>
        </p:nvSpPr>
        <p:spPr>
          <a:xfrm>
            <a:off x="658974" y="6076434"/>
            <a:ext cx="3500477" cy="307777"/>
          </a:xfrm>
          <a:prstGeom prst="rect">
            <a:avLst/>
          </a:prstGeom>
        </p:spPr>
        <p:txBody>
          <a:bodyPr wrap="none">
            <a:spAutoFit/>
          </a:bodyPr>
          <a:lstStyle/>
          <a:p>
            <a:r>
              <a:rPr lang="en-US" sz="1400" dirty="0"/>
              <a:t>http://</a:t>
            </a:r>
            <a:r>
              <a:rPr lang="en-US" sz="1400" dirty="0" err="1"/>
              <a:t>web.njit.edu</a:t>
            </a:r>
            <a:r>
              <a:rPr lang="en-US" sz="1400" dirty="0"/>
              <a:t>/~</a:t>
            </a:r>
            <a:r>
              <a:rPr lang="en-US" sz="1400" dirty="0" err="1"/>
              <a:t>gary</a:t>
            </a:r>
            <a:r>
              <a:rPr lang="en-US" sz="1400" dirty="0"/>
              <a:t>/321/Lecture6.html</a:t>
            </a:r>
          </a:p>
        </p:txBody>
      </p:sp>
      <p:sp>
        <p:nvSpPr>
          <p:cNvPr id="5" name="TextBox 4"/>
          <p:cNvSpPr txBox="1"/>
          <p:nvPr/>
        </p:nvSpPr>
        <p:spPr>
          <a:xfrm>
            <a:off x="5727701" y="2032000"/>
            <a:ext cx="2857500" cy="3970318"/>
          </a:xfrm>
          <a:prstGeom prst="rect">
            <a:avLst/>
          </a:prstGeom>
          <a:noFill/>
        </p:spPr>
        <p:txBody>
          <a:bodyPr wrap="square" rtlCol="0">
            <a:spAutoFit/>
          </a:bodyPr>
          <a:lstStyle/>
          <a:p>
            <a:r>
              <a:rPr lang="en-US" dirty="0" smtClean="0"/>
              <a:t>And of course we define:</a:t>
            </a:r>
          </a:p>
          <a:p>
            <a:r>
              <a:rPr lang="en-US" dirty="0" smtClean="0"/>
              <a:t>Log(RW) = log(EW/</a:t>
            </a:r>
            <a:r>
              <a:rPr lang="en-US" dirty="0" err="1" smtClean="0"/>
              <a:t>λ</a:t>
            </a:r>
            <a:r>
              <a:rPr lang="en-US" dirty="0" smtClean="0"/>
              <a:t>)</a:t>
            </a:r>
          </a:p>
          <a:p>
            <a:endParaRPr lang="en-US" dirty="0"/>
          </a:p>
          <a:p>
            <a:endParaRPr lang="en-US" dirty="0" smtClean="0"/>
          </a:p>
          <a:p>
            <a:r>
              <a:rPr lang="en-US" dirty="0" smtClean="0"/>
              <a:t>This particular figure deliberately chosen to illustrate:</a:t>
            </a:r>
          </a:p>
          <a:p>
            <a:pPr marL="342900" indent="-342900">
              <a:buAutoNum type="alphaLcParenBoth"/>
            </a:pPr>
            <a:r>
              <a:rPr lang="en-US" dirty="0" smtClean="0"/>
              <a:t>Continuum choice</a:t>
            </a:r>
          </a:p>
          <a:p>
            <a:pPr marL="342900" indent="-342900">
              <a:buAutoNum type="alphaLcParenBoth"/>
            </a:pPr>
            <a:r>
              <a:rPr lang="en-US" dirty="0" smtClean="0"/>
              <a:t>Possible blending</a:t>
            </a:r>
          </a:p>
          <a:p>
            <a:pPr marL="342900" indent="-342900">
              <a:buAutoNum type="alphaLcParenBoth"/>
            </a:pPr>
            <a:r>
              <a:rPr lang="en-US" dirty="0" smtClean="0"/>
              <a:t>Line profile assumptions</a:t>
            </a:r>
          </a:p>
          <a:p>
            <a:pPr marL="342900" indent="-342900">
              <a:buAutoNum type="alphaLcParenBoth"/>
            </a:pPr>
            <a:endParaRPr lang="en-US" dirty="0"/>
          </a:p>
          <a:p>
            <a:r>
              <a:rPr lang="en-US" dirty="0" smtClean="0"/>
              <a:t>The “personal equation is much more serious than one imagines</a:t>
            </a:r>
            <a:endParaRPr lang="en-US" dirty="0"/>
          </a:p>
        </p:txBody>
      </p:sp>
    </p:spTree>
    <p:extLst>
      <p:ext uri="{BB962C8B-B14F-4D97-AF65-F5344CB8AC3E}">
        <p14:creationId xmlns:p14="http://schemas.microsoft.com/office/powerpoint/2010/main" val="12078117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1154641"/>
          </a:xfrm>
        </p:spPr>
        <p:txBody>
          <a:bodyPr>
            <a:normAutofit/>
          </a:bodyPr>
          <a:lstStyle/>
          <a:p>
            <a:r>
              <a:rPr lang="en-US" sz="3200" dirty="0" err="1" smtClean="0"/>
              <a:t>T</a:t>
            </a:r>
            <a:r>
              <a:rPr lang="en-US" sz="3200" baseline="-25000" dirty="0" err="1" smtClean="0"/>
              <a:t>eff</a:t>
            </a:r>
            <a:r>
              <a:rPr lang="en-US" sz="3200" dirty="0" smtClean="0"/>
              <a:t> from Boltzmann argument:</a:t>
            </a:r>
            <a:br>
              <a:rPr lang="en-US" sz="3200" dirty="0" smtClean="0"/>
            </a:br>
            <a:r>
              <a:rPr lang="en-US" sz="3200" dirty="0" smtClean="0"/>
              <a:t>want no trend with excitation energy</a:t>
            </a:r>
            <a:endParaRPr lang="en-US" sz="3200" dirty="0"/>
          </a:p>
        </p:txBody>
      </p:sp>
      <p:pic>
        <p:nvPicPr>
          <p:cNvPr id="3" name="Picture 2" descr="moog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841500"/>
            <a:ext cx="8572500" cy="3162300"/>
          </a:xfrm>
          <a:prstGeom prst="rect">
            <a:avLst/>
          </a:prstGeom>
        </p:spPr>
      </p:pic>
      <p:sp>
        <p:nvSpPr>
          <p:cNvPr id="4" name="TextBox 3"/>
          <p:cNvSpPr txBox="1"/>
          <p:nvPr/>
        </p:nvSpPr>
        <p:spPr>
          <a:xfrm>
            <a:off x="1638300" y="5384800"/>
            <a:ext cx="6032421" cy="923330"/>
          </a:xfrm>
          <a:prstGeom prst="rect">
            <a:avLst/>
          </a:prstGeom>
          <a:noFill/>
        </p:spPr>
        <p:txBody>
          <a:bodyPr wrap="none" rtlCol="0">
            <a:spAutoFit/>
          </a:bodyPr>
          <a:lstStyle/>
          <a:p>
            <a:r>
              <a:rPr lang="en-US" dirty="0" smtClean="0"/>
              <a:t>In practice, only Fe I lines have the excitation range necessary</a:t>
            </a:r>
          </a:p>
          <a:p>
            <a:endParaRPr lang="en-US" dirty="0"/>
          </a:p>
          <a:p>
            <a:r>
              <a:rPr lang="en-US" dirty="0" smtClean="0"/>
              <a:t>SO!  How would you change the assumed </a:t>
            </a:r>
            <a:r>
              <a:rPr lang="en-US" dirty="0" err="1" smtClean="0"/>
              <a:t>T</a:t>
            </a:r>
            <a:r>
              <a:rPr lang="en-US" baseline="-25000" dirty="0" err="1" smtClean="0"/>
              <a:t>eff</a:t>
            </a:r>
            <a:r>
              <a:rPr lang="en-US" dirty="0" smtClean="0"/>
              <a:t> to fix the slope?</a:t>
            </a:r>
            <a:endParaRPr lang="en-US" dirty="0"/>
          </a:p>
        </p:txBody>
      </p:sp>
    </p:spTree>
    <p:extLst>
      <p:ext uri="{BB962C8B-B14F-4D97-AF65-F5344CB8AC3E}">
        <p14:creationId xmlns:p14="http://schemas.microsoft.com/office/powerpoint/2010/main" val="27159150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1256241"/>
          </a:xfrm>
        </p:spPr>
        <p:txBody>
          <a:bodyPr>
            <a:normAutofit/>
          </a:bodyPr>
          <a:lstStyle/>
          <a:p>
            <a:r>
              <a:rPr lang="en-US" sz="3200" dirty="0" err="1" smtClean="0"/>
              <a:t>Microturbulent</a:t>
            </a:r>
            <a:r>
              <a:rPr lang="en-US" sz="3200" dirty="0" smtClean="0"/>
              <a:t> velocity argument:</a:t>
            </a:r>
            <a:br>
              <a:rPr lang="en-US" sz="3200" dirty="0" smtClean="0"/>
            </a:br>
            <a:r>
              <a:rPr lang="en-US" sz="3200" dirty="0" smtClean="0"/>
              <a:t>want no trend with line strength</a:t>
            </a:r>
            <a:endParaRPr lang="en-US" sz="3200" dirty="0"/>
          </a:p>
        </p:txBody>
      </p:sp>
      <p:pic>
        <p:nvPicPr>
          <p:cNvPr id="3" name="Picture 2" descr="moog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841500"/>
            <a:ext cx="8597900" cy="3162300"/>
          </a:xfrm>
          <a:prstGeom prst="rect">
            <a:avLst/>
          </a:prstGeom>
        </p:spPr>
      </p:pic>
      <p:sp>
        <p:nvSpPr>
          <p:cNvPr id="4" name="TextBox 3"/>
          <p:cNvSpPr txBox="1"/>
          <p:nvPr/>
        </p:nvSpPr>
        <p:spPr>
          <a:xfrm>
            <a:off x="1803400" y="5549900"/>
            <a:ext cx="6732845" cy="646331"/>
          </a:xfrm>
          <a:prstGeom prst="rect">
            <a:avLst/>
          </a:prstGeom>
          <a:noFill/>
        </p:spPr>
        <p:txBody>
          <a:bodyPr wrap="none" rtlCol="0">
            <a:spAutoFit/>
          </a:bodyPr>
          <a:lstStyle/>
          <a:p>
            <a:r>
              <a:rPr lang="en-US" dirty="0" smtClean="0"/>
              <a:t>What’s the cure for this slope?  </a:t>
            </a:r>
          </a:p>
          <a:p>
            <a:r>
              <a:rPr lang="en-US" dirty="0" smtClean="0"/>
              <a:t>What are the difficulties in assuming that </a:t>
            </a:r>
            <a:r>
              <a:rPr lang="en-US" dirty="0" err="1" smtClean="0"/>
              <a:t>v</a:t>
            </a:r>
            <a:r>
              <a:rPr lang="en-US" baseline="-25000" dirty="0" err="1" smtClean="0"/>
              <a:t>micro</a:t>
            </a:r>
            <a:r>
              <a:rPr lang="en-US" dirty="0" smtClean="0"/>
              <a:t> is the problem here?</a:t>
            </a:r>
            <a:endParaRPr lang="en-US" dirty="0"/>
          </a:p>
        </p:txBody>
      </p:sp>
    </p:spTree>
    <p:extLst>
      <p:ext uri="{BB962C8B-B14F-4D97-AF65-F5344CB8AC3E}">
        <p14:creationId xmlns:p14="http://schemas.microsoft.com/office/powerpoint/2010/main" val="7882148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100" y="140759"/>
            <a:ext cx="8420100" cy="1180041"/>
          </a:xfrm>
        </p:spPr>
        <p:txBody>
          <a:bodyPr>
            <a:normAutofit/>
          </a:bodyPr>
          <a:lstStyle/>
          <a:p>
            <a:r>
              <a:rPr lang="en-US" sz="3200" dirty="0" smtClean="0"/>
              <a:t>Gravity (</a:t>
            </a:r>
            <a:r>
              <a:rPr lang="en-US" sz="3200" dirty="0" err="1" smtClean="0"/>
              <a:t>Saha</a:t>
            </a:r>
            <a:r>
              <a:rPr lang="en-US" sz="3200" dirty="0" smtClean="0"/>
              <a:t>) argument: want same abundances from neutral &amp; ionized lines of same element</a:t>
            </a:r>
            <a:endParaRPr lang="en-US" sz="3200" dirty="0"/>
          </a:p>
        </p:txBody>
      </p:sp>
      <p:pic>
        <p:nvPicPr>
          <p:cNvPr id="3" name="Picture 2" descr="moog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025" y="1320800"/>
            <a:ext cx="6498576" cy="2397252"/>
          </a:xfrm>
          <a:prstGeom prst="rect">
            <a:avLst/>
          </a:prstGeom>
        </p:spPr>
      </p:pic>
      <p:pic>
        <p:nvPicPr>
          <p:cNvPr id="4" name="Picture 3" descr="moog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3784600"/>
            <a:ext cx="6477000" cy="2367521"/>
          </a:xfrm>
          <a:prstGeom prst="rect">
            <a:avLst/>
          </a:prstGeom>
        </p:spPr>
      </p:pic>
      <p:sp>
        <p:nvSpPr>
          <p:cNvPr id="5" name="TextBox 4"/>
          <p:cNvSpPr txBox="1"/>
          <p:nvPr/>
        </p:nvSpPr>
        <p:spPr>
          <a:xfrm>
            <a:off x="165100" y="6197600"/>
            <a:ext cx="8807181" cy="369332"/>
          </a:xfrm>
          <a:prstGeom prst="rect">
            <a:avLst/>
          </a:prstGeom>
          <a:noFill/>
        </p:spPr>
        <p:txBody>
          <a:bodyPr wrap="none" rtlCol="0">
            <a:spAutoFit/>
          </a:bodyPr>
          <a:lstStyle/>
          <a:p>
            <a:r>
              <a:rPr lang="en-US" dirty="0" smtClean="0"/>
              <a:t>All OK here, how would you change log g if the abundance from Fe II was say 0.2 </a:t>
            </a:r>
            <a:r>
              <a:rPr lang="en-US" dirty="0" err="1" smtClean="0"/>
              <a:t>dex</a:t>
            </a:r>
            <a:r>
              <a:rPr lang="en-US" dirty="0" smtClean="0"/>
              <a:t> larger?</a:t>
            </a:r>
            <a:endParaRPr lang="en-US" dirty="0"/>
          </a:p>
        </p:txBody>
      </p:sp>
    </p:spTree>
    <p:extLst>
      <p:ext uri="{BB962C8B-B14F-4D97-AF65-F5344CB8AC3E}">
        <p14:creationId xmlns:p14="http://schemas.microsoft.com/office/powerpoint/2010/main" val="26928651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059"/>
            <a:ext cx="8255000" cy="1230841"/>
          </a:xfrm>
        </p:spPr>
        <p:txBody>
          <a:bodyPr>
            <a:noAutofit/>
          </a:bodyPr>
          <a:lstStyle/>
          <a:p>
            <a:r>
              <a:rPr lang="en-US" sz="2800" b="1" dirty="0"/>
              <a:t>Requirement for chemical composition </a:t>
            </a:r>
            <a:r>
              <a:rPr lang="en-US" sz="2800" b="1" dirty="0" smtClean="0"/>
              <a:t>analyses:  synthetic spectrum line lists (or lists of lines for EW analysis) must be developed</a:t>
            </a:r>
            <a:endParaRPr lang="en-US" sz="2800" b="1" dirty="0"/>
          </a:p>
        </p:txBody>
      </p:sp>
      <p:sp>
        <p:nvSpPr>
          <p:cNvPr id="3" name="TextBox 2"/>
          <p:cNvSpPr txBox="1"/>
          <p:nvPr/>
        </p:nvSpPr>
        <p:spPr>
          <a:xfrm>
            <a:off x="228600" y="1257300"/>
            <a:ext cx="8507457" cy="5632310"/>
          </a:xfrm>
          <a:prstGeom prst="rect">
            <a:avLst/>
          </a:prstGeom>
          <a:noFill/>
        </p:spPr>
        <p:txBody>
          <a:bodyPr wrap="none" rtlCol="0">
            <a:spAutoFit/>
          </a:bodyPr>
          <a:lstStyle/>
          <a:p>
            <a:pPr marL="285750" indent="-285750">
              <a:buFont typeface="Wingdings" charset="2"/>
              <a:buChar char="§"/>
            </a:pPr>
            <a:r>
              <a:rPr lang="en-US" sz="2400" dirty="0" smtClean="0"/>
              <a:t>Ideal:  high-quality laboratory data for all transitions</a:t>
            </a:r>
          </a:p>
          <a:p>
            <a:pPr marL="742950" lvl="1" indent="-285750">
              <a:buFont typeface="Wingdings" charset="2"/>
              <a:buChar char="§"/>
            </a:pPr>
            <a:r>
              <a:rPr lang="en-US" sz="2400" dirty="0" smtClean="0"/>
              <a:t>Wavelengths (!), excitation energies, transition probabilities</a:t>
            </a:r>
          </a:p>
          <a:p>
            <a:pPr marL="742950" lvl="1" indent="-285750">
              <a:buFont typeface="Wingdings" charset="2"/>
              <a:buChar char="§"/>
            </a:pPr>
            <a:r>
              <a:rPr lang="en-US" sz="2400" dirty="0" smtClean="0"/>
              <a:t>damping constants, partition functions</a:t>
            </a:r>
          </a:p>
          <a:p>
            <a:pPr marL="742950" lvl="1" indent="-285750">
              <a:buFont typeface="Wingdings" charset="2"/>
              <a:buChar char="§"/>
            </a:pPr>
            <a:r>
              <a:rPr lang="en-US" sz="2400" dirty="0" smtClean="0"/>
              <a:t>Hyperfine structures, isotopic wavelength shifts</a:t>
            </a:r>
          </a:p>
          <a:p>
            <a:pPr marL="285750" indent="-285750">
              <a:buFont typeface="Wingdings" charset="2"/>
              <a:buChar char="§"/>
            </a:pPr>
            <a:r>
              <a:rPr lang="en-US" sz="2400" dirty="0" smtClean="0">
                <a:solidFill>
                  <a:srgbClr val="0000FF"/>
                </a:solidFill>
              </a:rPr>
              <a:t>Reality:  many transitions have little or no lab data</a:t>
            </a:r>
          </a:p>
          <a:p>
            <a:pPr marL="742950" lvl="1" indent="-285750">
              <a:buFont typeface="Wingdings" charset="2"/>
              <a:buChar char="§"/>
            </a:pPr>
            <a:r>
              <a:rPr lang="en-US" sz="2400" dirty="0" smtClean="0">
                <a:solidFill>
                  <a:srgbClr val="0000FF"/>
                </a:solidFill>
              </a:rPr>
              <a:t>Very few lab atomic/molecular physicists</a:t>
            </a:r>
          </a:p>
          <a:p>
            <a:pPr marL="1200150" lvl="2" indent="-285750">
              <a:buFont typeface="Wingdings" charset="2"/>
              <a:buChar char="§"/>
            </a:pPr>
            <a:r>
              <a:rPr lang="en-US" sz="2400" dirty="0" smtClean="0">
                <a:solidFill>
                  <a:srgbClr val="0000FF"/>
                </a:solidFill>
              </a:rPr>
              <a:t>Wisconsin, Liege, Lund, London</a:t>
            </a:r>
          </a:p>
          <a:p>
            <a:pPr marL="742950" lvl="1" indent="-285750">
              <a:buFont typeface="Wingdings" charset="2"/>
              <a:buChar char="§"/>
            </a:pPr>
            <a:r>
              <a:rPr lang="en-US" sz="2400" dirty="0" smtClean="0">
                <a:solidFill>
                  <a:srgbClr val="0000FF"/>
                </a:solidFill>
              </a:rPr>
              <a:t>This work is of little interests to most physicists</a:t>
            </a:r>
          </a:p>
          <a:p>
            <a:pPr marL="285750" indent="-285750">
              <a:buFont typeface="Wingdings" charset="2"/>
              <a:buChar char="§"/>
            </a:pPr>
            <a:r>
              <a:rPr lang="en-US" sz="2400" dirty="0" smtClean="0">
                <a:solidFill>
                  <a:srgbClr val="008000"/>
                </a:solidFill>
              </a:rPr>
              <a:t>Typically start with “semi-empirical” line lists</a:t>
            </a:r>
          </a:p>
          <a:p>
            <a:pPr marL="285750" indent="-285750">
              <a:buFont typeface="Wingdings" charset="2"/>
              <a:buChar char="§"/>
            </a:pPr>
            <a:r>
              <a:rPr lang="en-US" sz="2400" dirty="0" smtClean="0">
                <a:solidFill>
                  <a:srgbClr val="FF0000"/>
                </a:solidFill>
              </a:rPr>
              <a:t>Iteration of lists with high-quality spectra of a couple of stars</a:t>
            </a:r>
          </a:p>
          <a:p>
            <a:pPr marL="742950" lvl="1" indent="-285750">
              <a:buFont typeface="Wingdings" charset="2"/>
              <a:buChar char="§"/>
            </a:pPr>
            <a:r>
              <a:rPr lang="en-US" sz="2400" dirty="0" smtClean="0">
                <a:solidFill>
                  <a:srgbClr val="FF0000"/>
                </a:solidFill>
              </a:rPr>
              <a:t>Sun, </a:t>
            </a:r>
            <a:r>
              <a:rPr lang="en-US" sz="2400" dirty="0" err="1" smtClean="0">
                <a:solidFill>
                  <a:srgbClr val="FF0000"/>
                </a:solidFill>
              </a:rPr>
              <a:t>Arcturus</a:t>
            </a:r>
            <a:r>
              <a:rPr lang="en-US" sz="2400" dirty="0" smtClean="0">
                <a:solidFill>
                  <a:srgbClr val="FF0000"/>
                </a:solidFill>
              </a:rPr>
              <a:t>, maybe </a:t>
            </a:r>
            <a:r>
              <a:rPr lang="en-US" sz="2400" dirty="0" err="1" smtClean="0">
                <a:solidFill>
                  <a:srgbClr val="FF0000"/>
                </a:solidFill>
              </a:rPr>
              <a:t>Procyon</a:t>
            </a:r>
            <a:endParaRPr lang="en-US" sz="2400" dirty="0" smtClean="0">
              <a:solidFill>
                <a:srgbClr val="FF0000"/>
              </a:solidFill>
            </a:endParaRPr>
          </a:p>
          <a:p>
            <a:pPr marL="742950" lvl="1" indent="-285750">
              <a:buFont typeface="Wingdings" charset="2"/>
              <a:buChar char="§"/>
            </a:pPr>
            <a:r>
              <a:rPr lang="en-US" sz="2400" dirty="0" smtClean="0">
                <a:solidFill>
                  <a:srgbClr val="FF0000"/>
                </a:solidFill>
              </a:rPr>
              <a:t>Adjustment of wavelengths &amp; transition probabilities</a:t>
            </a:r>
          </a:p>
          <a:p>
            <a:pPr marL="742950" lvl="1" indent="-285750">
              <a:buFont typeface="Wingdings" charset="2"/>
              <a:buChar char="§"/>
            </a:pPr>
            <a:r>
              <a:rPr lang="en-US" sz="2400" dirty="0" smtClean="0">
                <a:solidFill>
                  <a:srgbClr val="FF0000"/>
                </a:solidFill>
              </a:rPr>
              <a:t>Guessing at relative contributions to blended features</a:t>
            </a:r>
          </a:p>
          <a:p>
            <a:pPr marL="742950" lvl="1" indent="-285750">
              <a:buFont typeface="Wingdings" charset="2"/>
              <a:buChar char="§"/>
            </a:pPr>
            <a:r>
              <a:rPr lang="en-US" sz="2400" dirty="0" smtClean="0">
                <a:solidFill>
                  <a:srgbClr val="FF0000"/>
                </a:solidFill>
              </a:rPr>
              <a:t>Adding fake lines!</a:t>
            </a:r>
          </a:p>
          <a:p>
            <a:pPr marL="1200150" lvl="2" indent="-285750">
              <a:buFont typeface="Wingdings" charset="2"/>
              <a:buChar char="§"/>
            </a:pPr>
            <a:r>
              <a:rPr lang="en-US" sz="1600" dirty="0" smtClean="0">
                <a:solidFill>
                  <a:srgbClr val="FF0000"/>
                </a:solidFill>
              </a:rPr>
              <a:t>Declared as Fe I, </a:t>
            </a:r>
            <a:r>
              <a:rPr lang="en-US" sz="1600" dirty="0" err="1" smtClean="0">
                <a:solidFill>
                  <a:srgbClr val="FF0000"/>
                </a:solidFill>
              </a:rPr>
              <a:t>χ</a:t>
            </a:r>
            <a:r>
              <a:rPr lang="en-US" sz="1600" dirty="0" smtClean="0">
                <a:solidFill>
                  <a:srgbClr val="FF0000"/>
                </a:solidFill>
              </a:rPr>
              <a:t>= 3.5 </a:t>
            </a:r>
            <a:r>
              <a:rPr lang="en-US" sz="1600" dirty="0" err="1" smtClean="0">
                <a:solidFill>
                  <a:srgbClr val="FF0000"/>
                </a:solidFill>
              </a:rPr>
              <a:t>eV</a:t>
            </a:r>
            <a:r>
              <a:rPr lang="en-US" sz="1600" dirty="0" smtClean="0">
                <a:solidFill>
                  <a:srgbClr val="FF0000"/>
                </a:solidFill>
              </a:rPr>
              <a:t>, log (</a:t>
            </a:r>
            <a:r>
              <a:rPr lang="en-US" sz="1600" dirty="0" err="1" smtClean="0">
                <a:solidFill>
                  <a:srgbClr val="FF0000"/>
                </a:solidFill>
              </a:rPr>
              <a:t>gf</a:t>
            </a:r>
            <a:r>
              <a:rPr lang="en-US" sz="1600" dirty="0" smtClean="0">
                <a:solidFill>
                  <a:srgbClr val="FF0000"/>
                </a:solidFill>
              </a:rPr>
              <a:t>) set to match observed line</a:t>
            </a:r>
            <a:endParaRPr lang="en-US" sz="1600" dirty="0">
              <a:solidFill>
                <a:srgbClr val="FF0000"/>
              </a:solidFill>
            </a:endParaRPr>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Lab data where possible: </a:t>
            </a:r>
            <a:r>
              <a:rPr lang="en-US" sz="3200" dirty="0" err="1" smtClean="0"/>
              <a:t>radiative</a:t>
            </a:r>
            <a:r>
              <a:rPr lang="en-US" sz="3200" dirty="0" smtClean="0"/>
              <a:t> </a:t>
            </a:r>
            <a:r>
              <a:rPr lang="en-US" sz="3200" dirty="0" err="1" smtClean="0"/>
              <a:t>liefetimes</a:t>
            </a:r>
            <a:endParaRPr lang="en-US" sz="3200" dirty="0"/>
          </a:p>
        </p:txBody>
      </p:sp>
      <p:sp>
        <p:nvSpPr>
          <p:cNvPr id="3" name="Rectangle 2"/>
          <p:cNvSpPr/>
          <p:nvPr/>
        </p:nvSpPr>
        <p:spPr>
          <a:xfrm>
            <a:off x="1016000" y="1092200"/>
            <a:ext cx="7302500" cy="5078314"/>
          </a:xfrm>
          <a:prstGeom prst="rect">
            <a:avLst/>
          </a:prstGeom>
        </p:spPr>
        <p:txBody>
          <a:bodyPr wrap="square">
            <a:spAutoFit/>
          </a:bodyPr>
          <a:lstStyle/>
          <a:p>
            <a:r>
              <a:rPr lang="en-US" dirty="0" smtClean="0"/>
              <a:t>The excited state of an atom has an intrinsic lifetime due to </a:t>
            </a:r>
            <a:r>
              <a:rPr lang="en-US" dirty="0" err="1" smtClean="0"/>
              <a:t>radiative</a:t>
            </a:r>
            <a:r>
              <a:rPr lang="en-US" dirty="0" smtClean="0"/>
              <a:t> decay given by:</a:t>
            </a:r>
          </a:p>
          <a:p>
            <a:endParaRPr lang="en-US" dirty="0" smtClean="0"/>
          </a:p>
          <a:p>
            <a:endParaRPr lang="en-US" dirty="0" smtClean="0"/>
          </a:p>
          <a:p>
            <a:r>
              <a:rPr lang="en-US" dirty="0" smtClean="0"/>
              <a:t>where </a:t>
            </a:r>
            <a:r>
              <a:rPr lang="en-US" dirty="0" err="1" smtClean="0"/>
              <a:t>Nj</a:t>
            </a:r>
            <a:r>
              <a:rPr lang="en-US" dirty="0" smtClean="0"/>
              <a:t> is the population in the excited state (j) and the </a:t>
            </a:r>
            <a:r>
              <a:rPr lang="en-US" dirty="0" err="1" smtClean="0"/>
              <a:t>Aji's</a:t>
            </a:r>
            <a:r>
              <a:rPr lang="en-US" dirty="0" smtClean="0"/>
              <a:t> are the Einstein spontaneous emission coefficients for all of the </a:t>
            </a:r>
            <a:r>
              <a:rPr lang="en-US" dirty="0" err="1" smtClean="0"/>
              <a:t>radiative</a:t>
            </a:r>
            <a:r>
              <a:rPr lang="en-US" dirty="0" smtClean="0"/>
              <a:t> transitions originating from level j. The negative sign is because the rate decreases with time. </a:t>
            </a:r>
            <a:r>
              <a:rPr lang="en-US" dirty="0" err="1" smtClean="0"/>
              <a:t>Intergrating</a:t>
            </a:r>
            <a:r>
              <a:rPr lang="en-US" dirty="0" smtClean="0"/>
              <a:t> this equation produces:</a:t>
            </a:r>
          </a:p>
          <a:p>
            <a:endParaRPr lang="en-US" dirty="0" smtClean="0"/>
          </a:p>
          <a:p>
            <a:endParaRPr lang="en-US" dirty="0" smtClean="0"/>
          </a:p>
          <a:p>
            <a:r>
              <a:rPr lang="en-US" dirty="0" smtClean="0"/>
              <a:t>where </a:t>
            </a:r>
            <a:r>
              <a:rPr lang="en-US" dirty="0" err="1" smtClean="0"/>
              <a:t>Nj</a:t>
            </a:r>
            <a:r>
              <a:rPr lang="en-US" dirty="0" smtClean="0"/>
              <a:t>(t) is the excited-state population at any time t, </a:t>
            </a:r>
            <a:r>
              <a:rPr lang="en-US" dirty="0" err="1" smtClean="0"/>
              <a:t>Nj</a:t>
            </a:r>
            <a:r>
              <a:rPr lang="en-US" dirty="0" smtClean="0"/>
              <a:t>(0) is the initial excited-state population at t=0, and j is the </a:t>
            </a:r>
            <a:r>
              <a:rPr lang="en-US" dirty="0" err="1" smtClean="0"/>
              <a:t>radiative</a:t>
            </a:r>
            <a:r>
              <a:rPr lang="en-US" dirty="0" smtClean="0"/>
              <a:t> lifetime defined as:</a:t>
            </a:r>
          </a:p>
          <a:p>
            <a:endParaRPr lang="en-US" dirty="0" smtClean="0"/>
          </a:p>
          <a:p>
            <a:endParaRPr lang="en-US" dirty="0"/>
          </a:p>
          <a:p>
            <a:endParaRPr lang="en-US" dirty="0" smtClean="0"/>
          </a:p>
          <a:p>
            <a:r>
              <a:rPr lang="en-US" dirty="0" smtClean="0"/>
              <a:t>Strong atomic transitions have </a:t>
            </a:r>
            <a:r>
              <a:rPr lang="en-US" dirty="0" err="1" smtClean="0"/>
              <a:t>Aji's</a:t>
            </a:r>
            <a:r>
              <a:rPr lang="en-US" dirty="0" smtClean="0"/>
              <a:t> of 108 to 109 s-1, so lifetimes are 1 to 10 ns. The above expressions give only the </a:t>
            </a:r>
            <a:r>
              <a:rPr lang="en-US" dirty="0" err="1" smtClean="0"/>
              <a:t>radiative</a:t>
            </a:r>
            <a:r>
              <a:rPr lang="en-US" dirty="0" smtClean="0"/>
              <a:t> lifetime. Lifetimes can be shortened by collisions or stimulated emission. </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76164911"/>
              </p:ext>
            </p:extLst>
          </p:nvPr>
        </p:nvGraphicFramePr>
        <p:xfrm>
          <a:off x="3441700" y="3464086"/>
          <a:ext cx="2933700" cy="447514"/>
        </p:xfrm>
        <a:graphic>
          <a:graphicData uri="http://schemas.openxmlformats.org/presentationml/2006/ole">
            <mc:AlternateContent xmlns:mc="http://schemas.openxmlformats.org/markup-compatibility/2006">
              <mc:Choice xmlns:v="urn:schemas-microsoft-com:vml" Requires="v">
                <p:oleObj spid="_x0000_s1339" name="Equation" r:id="rId3" imgW="1498600" imgH="228600" progId="Equation.3">
                  <p:embed/>
                </p:oleObj>
              </mc:Choice>
              <mc:Fallback>
                <p:oleObj name="Equation" r:id="rId3" imgW="1498600" imgH="228600" progId="Equation.3">
                  <p:embed/>
                  <p:pic>
                    <p:nvPicPr>
                      <p:cNvPr id="0" name=""/>
                      <p:cNvPicPr/>
                      <p:nvPr/>
                    </p:nvPicPr>
                    <p:blipFill>
                      <a:blip r:embed="rId4"/>
                      <a:stretch>
                        <a:fillRect/>
                      </a:stretch>
                    </p:blipFill>
                    <p:spPr>
                      <a:xfrm>
                        <a:off x="3441700" y="3464086"/>
                        <a:ext cx="2933700" cy="44751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84210282"/>
              </p:ext>
            </p:extLst>
          </p:nvPr>
        </p:nvGraphicFramePr>
        <p:xfrm>
          <a:off x="3944353" y="1524000"/>
          <a:ext cx="1694447" cy="692355"/>
        </p:xfrm>
        <a:graphic>
          <a:graphicData uri="http://schemas.openxmlformats.org/presentationml/2006/ole">
            <mc:AlternateContent xmlns:mc="http://schemas.openxmlformats.org/markup-compatibility/2006">
              <mc:Choice xmlns:v="urn:schemas-microsoft-com:vml" Requires="v">
                <p:oleObj spid="_x0000_s1340" name="Equation" r:id="rId5" imgW="1181100" imgH="482600" progId="Equation.3">
                  <p:embed/>
                </p:oleObj>
              </mc:Choice>
              <mc:Fallback>
                <p:oleObj name="Equation" r:id="rId5" imgW="1181100" imgH="482600" progId="Equation.3">
                  <p:embed/>
                  <p:pic>
                    <p:nvPicPr>
                      <p:cNvPr id="0" name=""/>
                      <p:cNvPicPr/>
                      <p:nvPr/>
                    </p:nvPicPr>
                    <p:blipFill>
                      <a:blip r:embed="rId6"/>
                      <a:stretch>
                        <a:fillRect/>
                      </a:stretch>
                    </p:blipFill>
                    <p:spPr>
                      <a:xfrm>
                        <a:off x="3944353" y="1524000"/>
                        <a:ext cx="1694447" cy="69235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47378038"/>
              </p:ext>
            </p:extLst>
          </p:nvPr>
        </p:nvGraphicFramePr>
        <p:xfrm>
          <a:off x="4159693" y="4451926"/>
          <a:ext cx="1060007" cy="869374"/>
        </p:xfrm>
        <a:graphic>
          <a:graphicData uri="http://schemas.openxmlformats.org/presentationml/2006/ole">
            <mc:AlternateContent xmlns:mc="http://schemas.openxmlformats.org/markup-compatibility/2006">
              <mc:Choice xmlns:v="urn:schemas-microsoft-com:vml" Requires="v">
                <p:oleObj spid="_x0000_s1341" name="Equation" r:id="rId7" imgW="673100" imgH="584200" progId="Equation.3">
                  <p:embed/>
                </p:oleObj>
              </mc:Choice>
              <mc:Fallback>
                <p:oleObj name="Equation" r:id="rId7" imgW="673100" imgH="584200" progId="Equation.3">
                  <p:embed/>
                  <p:pic>
                    <p:nvPicPr>
                      <p:cNvPr id="0" name=""/>
                      <p:cNvPicPr/>
                      <p:nvPr/>
                    </p:nvPicPr>
                    <p:blipFill>
                      <a:blip r:embed="rId8"/>
                      <a:stretch>
                        <a:fillRect/>
                      </a:stretch>
                    </p:blipFill>
                    <p:spPr>
                      <a:xfrm>
                        <a:off x="4159693" y="4451926"/>
                        <a:ext cx="1060007" cy="869374"/>
                      </a:xfrm>
                      <a:prstGeom prst="rect">
                        <a:avLst/>
                      </a:prstGeom>
                    </p:spPr>
                  </p:pic>
                </p:oleObj>
              </mc:Fallback>
            </mc:AlternateContent>
          </a:graphicData>
        </a:graphic>
      </p:graphicFrame>
      <p:sp>
        <p:nvSpPr>
          <p:cNvPr id="10" name="TextBox 9"/>
          <p:cNvSpPr txBox="1"/>
          <p:nvPr/>
        </p:nvSpPr>
        <p:spPr>
          <a:xfrm>
            <a:off x="3540282" y="6486723"/>
            <a:ext cx="5603718" cy="307777"/>
          </a:xfrm>
          <a:prstGeom prst="rect">
            <a:avLst/>
          </a:prstGeom>
          <a:noFill/>
        </p:spPr>
        <p:txBody>
          <a:bodyPr wrap="none" rtlCol="0">
            <a:spAutoFit/>
          </a:bodyPr>
          <a:lstStyle/>
          <a:p>
            <a:r>
              <a:rPr lang="en-US" sz="1400" dirty="0" smtClean="0"/>
              <a:t>http://</a:t>
            </a:r>
            <a:r>
              <a:rPr lang="en-US" sz="1400" dirty="0" err="1" smtClean="0"/>
              <a:t>www.files.chem.vt.edu</a:t>
            </a:r>
            <a:r>
              <a:rPr lang="en-US" sz="1400" dirty="0" smtClean="0"/>
              <a:t>/</a:t>
            </a:r>
            <a:r>
              <a:rPr lang="en-US" sz="1400" dirty="0" err="1" smtClean="0"/>
              <a:t>chem-ed</a:t>
            </a:r>
            <a:r>
              <a:rPr lang="en-US" sz="1400" dirty="0" smtClean="0"/>
              <a:t>/spec/atomic/theory/</a:t>
            </a:r>
            <a:r>
              <a:rPr lang="en-US" sz="1400" dirty="0" err="1" smtClean="0"/>
              <a:t>lifetime.html</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Lifetime decay curves</a:t>
            </a:r>
            <a:endParaRPr lang="en-US" sz="3200" dirty="0"/>
          </a:p>
        </p:txBody>
      </p:sp>
      <p:pic>
        <p:nvPicPr>
          <p:cNvPr id="6" name="Picture 5" descr="lifetime-curv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200"/>
            <a:ext cx="4361918" cy="3771900"/>
          </a:xfrm>
          <a:prstGeom prst="rect">
            <a:avLst/>
          </a:prstGeom>
        </p:spPr>
      </p:pic>
      <p:pic>
        <p:nvPicPr>
          <p:cNvPr id="7" name="Picture 6" descr="lifet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787" y="2514600"/>
            <a:ext cx="4633112" cy="3848100"/>
          </a:xfrm>
          <a:prstGeom prst="rect">
            <a:avLst/>
          </a:prstGeom>
        </p:spPr>
      </p:pic>
      <p:sp>
        <p:nvSpPr>
          <p:cNvPr id="8" name="TextBox 7"/>
          <p:cNvSpPr txBox="1"/>
          <p:nvPr/>
        </p:nvSpPr>
        <p:spPr>
          <a:xfrm>
            <a:off x="2286000" y="1905000"/>
            <a:ext cx="1017601" cy="369332"/>
          </a:xfrm>
          <a:prstGeom prst="rect">
            <a:avLst/>
          </a:prstGeom>
          <a:noFill/>
        </p:spPr>
        <p:txBody>
          <a:bodyPr wrap="none" rtlCol="0">
            <a:spAutoFit/>
          </a:bodyPr>
          <a:lstStyle/>
          <a:p>
            <a:r>
              <a:rPr lang="en-US" dirty="0" smtClean="0"/>
              <a:t>idealized</a:t>
            </a:r>
            <a:endParaRPr lang="en-US" dirty="0"/>
          </a:p>
        </p:txBody>
      </p:sp>
      <p:sp>
        <p:nvSpPr>
          <p:cNvPr id="9" name="TextBox 8"/>
          <p:cNvSpPr txBox="1"/>
          <p:nvPr/>
        </p:nvSpPr>
        <p:spPr>
          <a:xfrm>
            <a:off x="6070600" y="2095500"/>
            <a:ext cx="1060319" cy="369332"/>
          </a:xfrm>
          <a:prstGeom prst="rect">
            <a:avLst/>
          </a:prstGeom>
          <a:noFill/>
        </p:spPr>
        <p:txBody>
          <a:bodyPr wrap="none" rtlCol="0">
            <a:spAutoFit/>
          </a:bodyPr>
          <a:lstStyle/>
          <a:p>
            <a:r>
              <a:rPr lang="en-US" dirty="0" smtClean="0"/>
              <a:t>Real data</a:t>
            </a:r>
            <a:endParaRPr lang="en-US" dirty="0"/>
          </a:p>
        </p:txBody>
      </p:sp>
      <p:sp>
        <p:nvSpPr>
          <p:cNvPr id="10" name="TextBox 9"/>
          <p:cNvSpPr txBox="1"/>
          <p:nvPr/>
        </p:nvSpPr>
        <p:spPr>
          <a:xfrm>
            <a:off x="5321300" y="6388100"/>
            <a:ext cx="2426503" cy="307777"/>
          </a:xfrm>
          <a:prstGeom prst="rect">
            <a:avLst/>
          </a:prstGeom>
          <a:noFill/>
        </p:spPr>
        <p:txBody>
          <a:bodyPr wrap="none" rtlCol="0">
            <a:spAutoFit/>
          </a:bodyPr>
          <a:lstStyle/>
          <a:p>
            <a:r>
              <a:rPr lang="en-US" sz="1400" dirty="0" smtClean="0"/>
              <a:t>Wei Zhang et al. 2011, J </a:t>
            </a:r>
            <a:r>
              <a:rPr lang="en-US" sz="1400" dirty="0" err="1" smtClean="0"/>
              <a:t>Phys</a:t>
            </a:r>
            <a:r>
              <a:rPr lang="en-US" sz="1400" dirty="0" smtClean="0"/>
              <a:t> B</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300" y="0"/>
            <a:ext cx="8470900" cy="889000"/>
          </a:xfrm>
        </p:spPr>
        <p:txBody>
          <a:bodyPr>
            <a:normAutofit fontScale="90000"/>
          </a:bodyPr>
          <a:lstStyle/>
          <a:p>
            <a:r>
              <a:rPr lang="en-US" sz="2400" dirty="0" smtClean="0"/>
              <a:t>But how practically does determine any abundance?  Example:  the holmium abundance from 4045.5Å Ho II; this needs spectrum synthesis</a:t>
            </a:r>
            <a:endParaRPr lang="en-US" sz="2400" dirty="0"/>
          </a:p>
        </p:txBody>
      </p:sp>
      <p:pic>
        <p:nvPicPr>
          <p:cNvPr id="3" name="Picture 2" descr="cs2289240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825500"/>
            <a:ext cx="8394700" cy="3009900"/>
          </a:xfrm>
          <a:prstGeom prst="rect">
            <a:avLst/>
          </a:prstGeom>
        </p:spPr>
      </p:pic>
      <p:sp>
        <p:nvSpPr>
          <p:cNvPr id="4" name="TextBox 3"/>
          <p:cNvSpPr txBox="1"/>
          <p:nvPr/>
        </p:nvSpPr>
        <p:spPr>
          <a:xfrm>
            <a:off x="330200" y="4826000"/>
            <a:ext cx="2895600" cy="923330"/>
          </a:xfrm>
          <a:prstGeom prst="rect">
            <a:avLst/>
          </a:prstGeom>
          <a:noFill/>
        </p:spPr>
        <p:txBody>
          <a:bodyPr wrap="square" rtlCol="0">
            <a:spAutoFit/>
          </a:bodyPr>
          <a:lstStyle/>
          <a:p>
            <a:r>
              <a:rPr lang="en-US" b="1" dirty="0" smtClean="0">
                <a:solidFill>
                  <a:srgbClr val="FF0000"/>
                </a:solidFill>
              </a:rPr>
              <a:t>Must have “high quality” spectra for this work:  </a:t>
            </a:r>
          </a:p>
          <a:p>
            <a:r>
              <a:rPr lang="en-US" b="1" dirty="0" smtClean="0">
                <a:solidFill>
                  <a:srgbClr val="FF0000"/>
                </a:solidFill>
              </a:rPr>
              <a:t>R = </a:t>
            </a:r>
            <a:r>
              <a:rPr lang="en-US" b="1" dirty="0" err="1" smtClean="0">
                <a:solidFill>
                  <a:srgbClr val="FF0000"/>
                </a:solidFill>
              </a:rPr>
              <a:t>λ</a:t>
            </a:r>
            <a:r>
              <a:rPr lang="en-US" b="1" dirty="0" smtClean="0">
                <a:solidFill>
                  <a:srgbClr val="FF0000"/>
                </a:solidFill>
              </a:rPr>
              <a:t>/(</a:t>
            </a:r>
            <a:r>
              <a:rPr lang="en-US" b="1" dirty="0" err="1" smtClean="0">
                <a:solidFill>
                  <a:srgbClr val="FF0000"/>
                </a:solidFill>
              </a:rPr>
              <a:t>Δλ</a:t>
            </a:r>
            <a:r>
              <a:rPr lang="en-US" b="1" dirty="0" smtClean="0">
                <a:solidFill>
                  <a:srgbClr val="FF0000"/>
                </a:solidFill>
              </a:rPr>
              <a:t>) ≥ </a:t>
            </a:r>
            <a:r>
              <a:rPr lang="en-US" b="1" dirty="0">
                <a:solidFill>
                  <a:srgbClr val="FF0000"/>
                </a:solidFill>
              </a:rPr>
              <a:t>4</a:t>
            </a:r>
            <a:r>
              <a:rPr lang="en-US" b="1" dirty="0" smtClean="0">
                <a:solidFill>
                  <a:srgbClr val="FF0000"/>
                </a:solidFill>
              </a:rPr>
              <a:t>0K ;  S/N &gt; 50±</a:t>
            </a:r>
            <a:endParaRPr lang="en-US" b="1" dirty="0">
              <a:solidFill>
                <a:srgbClr val="FF0000"/>
              </a:solidFill>
            </a:endParaRPr>
          </a:p>
        </p:txBody>
      </p:sp>
      <p:pic>
        <p:nvPicPr>
          <p:cNvPr id="5" name="Picture 4" descr="tab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684" y="3962400"/>
            <a:ext cx="5110563" cy="2768600"/>
          </a:xfrm>
          <a:prstGeom prst="rect">
            <a:avLst/>
          </a:prstGeom>
        </p:spPr>
      </p:pic>
      <p:sp>
        <p:nvSpPr>
          <p:cNvPr id="6" name="Rectangle 5"/>
          <p:cNvSpPr/>
          <p:nvPr/>
        </p:nvSpPr>
        <p:spPr>
          <a:xfrm>
            <a:off x="7404100" y="6019800"/>
            <a:ext cx="292100" cy="330200"/>
          </a:xfrm>
          <a:prstGeom prst="rect">
            <a:avLst/>
          </a:prstGeom>
          <a:noFill/>
          <a:ln w="44450">
            <a:solidFill>
              <a:srgbClr val="2AE3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30201" y="5854700"/>
            <a:ext cx="2768600" cy="830997"/>
          </a:xfrm>
          <a:prstGeom prst="rect">
            <a:avLst/>
          </a:prstGeom>
          <a:noFill/>
        </p:spPr>
        <p:txBody>
          <a:bodyPr wrap="square" rtlCol="0">
            <a:spAutoFit/>
          </a:bodyPr>
          <a:lstStyle/>
          <a:p>
            <a:r>
              <a:rPr lang="en-US" sz="2400" b="1" dirty="0" smtClean="0">
                <a:solidFill>
                  <a:srgbClr val="2AE321"/>
                </a:solidFill>
              </a:rPr>
              <a:t>Ho = holmium, Z=67, rare earth</a:t>
            </a:r>
            <a:endParaRPr lang="en-US" sz="2400" b="1" dirty="0">
              <a:solidFill>
                <a:srgbClr val="2AE321"/>
              </a:solidFill>
            </a:endParaRPr>
          </a:p>
        </p:txBody>
      </p:sp>
      <p:cxnSp>
        <p:nvCxnSpPr>
          <p:cNvPr id="9" name="Straight Arrow Connector 8"/>
          <p:cNvCxnSpPr/>
          <p:nvPr/>
        </p:nvCxnSpPr>
        <p:spPr>
          <a:xfrm flipV="1">
            <a:off x="2374900" y="6159500"/>
            <a:ext cx="5029200" cy="139700"/>
          </a:xfrm>
          <a:prstGeom prst="straightConnector1">
            <a:avLst/>
          </a:prstGeom>
          <a:ln w="44450">
            <a:solidFill>
              <a:srgbClr val="2AE321"/>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7476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1141941"/>
          </a:xfrm>
        </p:spPr>
        <p:txBody>
          <a:bodyPr>
            <a:normAutofit/>
          </a:bodyPr>
          <a:lstStyle/>
          <a:p>
            <a:r>
              <a:rPr lang="en-US" sz="3200" dirty="0" smtClean="0"/>
              <a:t>The lifetimes must be combined with branching ratios (fractions) to get </a:t>
            </a:r>
            <a:r>
              <a:rPr lang="en-US" sz="3200" dirty="0" err="1" smtClean="0"/>
              <a:t>gf</a:t>
            </a:r>
            <a:r>
              <a:rPr lang="en-US" sz="3200" dirty="0" smtClean="0"/>
              <a:t>-values</a:t>
            </a:r>
            <a:endParaRPr lang="en-US" sz="3200" dirty="0"/>
          </a:p>
        </p:txBody>
      </p:sp>
      <p:pic>
        <p:nvPicPr>
          <p:cNvPr id="4" name="Picture 3" descr="neospectrum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0"/>
            <a:ext cx="9144000" cy="4578733"/>
          </a:xfrm>
          <a:prstGeom prst="rect">
            <a:avLst/>
          </a:prstGeom>
        </p:spPr>
      </p:pic>
      <p:sp>
        <p:nvSpPr>
          <p:cNvPr id="5" name="Rectangle 4"/>
          <p:cNvSpPr/>
          <p:nvPr/>
        </p:nvSpPr>
        <p:spPr>
          <a:xfrm>
            <a:off x="3517900" y="6375400"/>
            <a:ext cx="5626100" cy="307777"/>
          </a:xfrm>
          <a:prstGeom prst="rect">
            <a:avLst/>
          </a:prstGeom>
        </p:spPr>
        <p:txBody>
          <a:bodyPr wrap="square">
            <a:spAutoFit/>
          </a:bodyPr>
          <a:lstStyle/>
          <a:p>
            <a:r>
              <a:rPr lang="en-US" sz="1400" dirty="0" smtClean="0"/>
              <a:t>http://</a:t>
            </a:r>
            <a:r>
              <a:rPr lang="en-US" sz="1400" dirty="0" err="1" smtClean="0"/>
              <a:t>www.uwindsor.ca</a:t>
            </a:r>
            <a:r>
              <a:rPr lang="en-US" sz="1400" dirty="0" smtClean="0"/>
              <a:t>/people/</a:t>
            </a:r>
            <a:r>
              <a:rPr lang="en-US" sz="1400" dirty="0" err="1" smtClean="0"/>
              <a:t>rehse</a:t>
            </a:r>
            <a:r>
              <a:rPr lang="en-US" sz="1400" dirty="0" smtClean="0"/>
              <a:t>/16/what-is-laboratory-astrophysics</a:t>
            </a:r>
            <a:endParaRPr lang="en-US" sz="1400" dirty="0"/>
          </a:p>
        </p:txBody>
      </p:sp>
      <p:graphicFrame>
        <p:nvGraphicFramePr>
          <p:cNvPr id="6" name="Object 5"/>
          <p:cNvGraphicFramePr>
            <a:graphicFrameLocks noChangeAspect="1"/>
          </p:cNvGraphicFramePr>
          <p:nvPr>
            <p:extLst>
              <p:ext uri="{D42A27DB-BD31-4B8C-83A1-F6EECF244321}">
                <p14:modId xmlns:p14="http://schemas.microsoft.com/office/powerpoint/2010/main" val="66272610"/>
              </p:ext>
            </p:extLst>
          </p:nvPr>
        </p:nvGraphicFramePr>
        <p:xfrm>
          <a:off x="6057900" y="2444750"/>
          <a:ext cx="2162104" cy="1035050"/>
        </p:xfrm>
        <a:graphic>
          <a:graphicData uri="http://schemas.openxmlformats.org/presentationml/2006/ole">
            <mc:AlternateContent xmlns:mc="http://schemas.openxmlformats.org/markup-compatibility/2006">
              <mc:Choice xmlns:v="urn:schemas-microsoft-com:vml" Requires="v">
                <p:oleObj spid="_x0000_s2156" name="Equation" r:id="rId4" imgW="1193800" imgH="571500" progId="Equation.3">
                  <p:embed/>
                </p:oleObj>
              </mc:Choice>
              <mc:Fallback>
                <p:oleObj name="Equation" r:id="rId4" imgW="1193800" imgH="571500" progId="Equation.3">
                  <p:embed/>
                  <p:pic>
                    <p:nvPicPr>
                      <p:cNvPr id="0" name=""/>
                      <p:cNvPicPr/>
                      <p:nvPr/>
                    </p:nvPicPr>
                    <p:blipFill>
                      <a:blip r:embed="rId5"/>
                      <a:stretch>
                        <a:fillRect/>
                      </a:stretch>
                    </p:blipFill>
                    <p:spPr>
                      <a:xfrm>
                        <a:off x="6057900" y="2444750"/>
                        <a:ext cx="2162104" cy="1035050"/>
                      </a:xfrm>
                      <a:prstGeom prst="rect">
                        <a:avLst/>
                      </a:prstGeom>
                    </p:spPr>
                  </p:pic>
                </p:oleObj>
              </mc:Fallback>
            </mc:AlternateContent>
          </a:graphicData>
        </a:graphic>
      </p:graphicFrame>
      <p:sp>
        <p:nvSpPr>
          <p:cNvPr id="7" name="TextBox 6"/>
          <p:cNvSpPr txBox="1"/>
          <p:nvPr/>
        </p:nvSpPr>
        <p:spPr>
          <a:xfrm>
            <a:off x="6172200" y="3949700"/>
            <a:ext cx="2146629" cy="369332"/>
          </a:xfrm>
          <a:prstGeom prst="rect">
            <a:avLst/>
          </a:prstGeom>
          <a:noFill/>
        </p:spPr>
        <p:txBody>
          <a:bodyPr wrap="none" rtlCol="0">
            <a:spAutoFit/>
          </a:bodyPr>
          <a:lstStyle/>
          <a:p>
            <a:r>
              <a:rPr lang="en-US" dirty="0" smtClean="0"/>
              <a:t>(</a:t>
            </a:r>
            <a:r>
              <a:rPr lang="en-US" dirty="0" err="1" smtClean="0"/>
              <a:t>A</a:t>
            </a:r>
            <a:r>
              <a:rPr lang="en-US" baseline="-25000" dirty="0" err="1" smtClean="0"/>
              <a:t>ij</a:t>
            </a:r>
            <a:r>
              <a:rPr lang="en-US" dirty="0" smtClean="0"/>
              <a:t> is what we want)</a:t>
            </a:r>
            <a:endParaRPr lang="en-US"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3700" y="140759"/>
            <a:ext cx="4254500" cy="1243541"/>
          </a:xfrm>
        </p:spPr>
        <p:txBody>
          <a:bodyPr>
            <a:normAutofit fontScale="90000"/>
          </a:bodyPr>
          <a:lstStyle/>
          <a:p>
            <a:r>
              <a:rPr lang="en-US" sz="3200" dirty="0" smtClean="0"/>
              <a:t>Same lab emission spectra can do hyperfine and isotopic substructure</a:t>
            </a:r>
            <a:endParaRPr lang="en-US" sz="3200" dirty="0"/>
          </a:p>
        </p:txBody>
      </p:sp>
      <p:pic>
        <p:nvPicPr>
          <p:cNvPr id="4" name="Picture 3" descr="euhf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57" y="571500"/>
            <a:ext cx="4010243" cy="5949742"/>
          </a:xfrm>
          <a:prstGeom prst="rect">
            <a:avLst/>
          </a:prstGeom>
        </p:spPr>
      </p:pic>
      <p:sp>
        <p:nvSpPr>
          <p:cNvPr id="5" name="Rectangle 4"/>
          <p:cNvSpPr/>
          <p:nvPr/>
        </p:nvSpPr>
        <p:spPr>
          <a:xfrm>
            <a:off x="4178300" y="2089140"/>
            <a:ext cx="4572000" cy="3416320"/>
          </a:xfrm>
          <a:prstGeom prst="rect">
            <a:avLst/>
          </a:prstGeom>
        </p:spPr>
        <p:txBody>
          <a:bodyPr>
            <a:spAutoFit/>
          </a:bodyPr>
          <a:lstStyle/>
          <a:p>
            <a:r>
              <a:rPr lang="en-US" dirty="0" smtClean="0"/>
              <a:t>FTS spectra of the </a:t>
            </a:r>
            <a:r>
              <a:rPr lang="en-US" dirty="0" err="1" smtClean="0"/>
              <a:t>Eu</a:t>
            </a:r>
            <a:r>
              <a:rPr lang="en-US" dirty="0" smtClean="0"/>
              <a:t> II lines at (a) 23774.28 cm-1 and (b) 22105.07 cm-1 with nonlinear least-squares fits superposed. Only the line center position and line amplitude are free parameters in these least-squares fits. The hyperfine constants are fixed using the most accurate values from Table 4, and the isotope shifts are fixed using the recommended (REC) values from Table 5. All subcomponents are well matched by the fits. Least-squares fits for the other </a:t>
            </a:r>
            <a:r>
              <a:rPr lang="en-US" dirty="0" err="1" smtClean="0"/>
              <a:t>Eu</a:t>
            </a:r>
            <a:r>
              <a:rPr lang="en-US" dirty="0" smtClean="0"/>
              <a:t> II lines are in similar agreement with our FTS data.</a:t>
            </a:r>
            <a:endParaRPr lang="en-US" dirty="0"/>
          </a:p>
        </p:txBody>
      </p:sp>
      <p:sp>
        <p:nvSpPr>
          <p:cNvPr id="6" name="TextBox 5"/>
          <p:cNvSpPr txBox="1"/>
          <p:nvPr/>
        </p:nvSpPr>
        <p:spPr>
          <a:xfrm>
            <a:off x="7353300" y="6235700"/>
            <a:ext cx="1475346" cy="307777"/>
          </a:xfrm>
          <a:prstGeom prst="rect">
            <a:avLst/>
          </a:prstGeom>
          <a:noFill/>
        </p:spPr>
        <p:txBody>
          <a:bodyPr wrap="none" rtlCol="0">
            <a:spAutoFit/>
          </a:bodyPr>
          <a:lstStyle/>
          <a:p>
            <a:r>
              <a:rPr lang="en-US" sz="1400" dirty="0" smtClean="0"/>
              <a:t>Lawler et al. 2001</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96863" y="1574800"/>
            <a:ext cx="8402637" cy="4981575"/>
          </a:xfrm>
          <a:prstGeom prst="rect">
            <a:avLst/>
          </a:prstGeom>
          <a:solidFill>
            <a:schemeClr val="bg1"/>
          </a:solidFill>
          <a:ln w="31750">
            <a:solidFill>
              <a:schemeClr val="tx1"/>
            </a:solidFill>
            <a:miter lim="800000"/>
            <a:headEnd/>
            <a:tailEnd type="none" w="lg" len="lg"/>
          </a:ln>
        </p:spPr>
        <p:txBody>
          <a:bodyPr wrap="none" anchor="ctr"/>
          <a:lstStyle/>
          <a:p>
            <a:endParaRPr lang="en-US"/>
          </a:p>
        </p:txBody>
      </p:sp>
      <p:sp>
        <p:nvSpPr>
          <p:cNvPr id="25603" name="Rectangle 3"/>
          <p:cNvSpPr>
            <a:spLocks noChangeArrowheads="1"/>
          </p:cNvSpPr>
          <p:nvPr/>
        </p:nvSpPr>
        <p:spPr bwMode="auto">
          <a:xfrm>
            <a:off x="7905750" y="4268788"/>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Hf</a:t>
            </a:r>
          </a:p>
        </p:txBody>
      </p:sp>
      <p:sp>
        <p:nvSpPr>
          <p:cNvPr id="25604" name="Rectangle 4"/>
          <p:cNvSpPr>
            <a:spLocks noChangeArrowheads="1"/>
          </p:cNvSpPr>
          <p:nvPr/>
        </p:nvSpPr>
        <p:spPr bwMode="auto">
          <a:xfrm>
            <a:off x="592138" y="4268788"/>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Ba</a:t>
            </a:r>
          </a:p>
        </p:txBody>
      </p:sp>
      <p:sp>
        <p:nvSpPr>
          <p:cNvPr id="25605" name="Rectangle 5"/>
          <p:cNvSpPr>
            <a:spLocks noChangeArrowheads="1"/>
          </p:cNvSpPr>
          <p:nvPr/>
        </p:nvSpPr>
        <p:spPr bwMode="auto">
          <a:xfrm>
            <a:off x="10302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La</a:t>
            </a:r>
          </a:p>
        </p:txBody>
      </p:sp>
      <p:sp>
        <p:nvSpPr>
          <p:cNvPr id="25606" name="Rectangle 6"/>
          <p:cNvSpPr>
            <a:spLocks noChangeArrowheads="1"/>
          </p:cNvSpPr>
          <p:nvPr/>
        </p:nvSpPr>
        <p:spPr bwMode="auto">
          <a:xfrm>
            <a:off x="14874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Ce</a:t>
            </a:r>
          </a:p>
        </p:txBody>
      </p:sp>
      <p:sp>
        <p:nvSpPr>
          <p:cNvPr id="25607" name="Rectangle 7"/>
          <p:cNvSpPr>
            <a:spLocks noChangeArrowheads="1"/>
          </p:cNvSpPr>
          <p:nvPr/>
        </p:nvSpPr>
        <p:spPr bwMode="auto">
          <a:xfrm>
            <a:off x="19446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Pr</a:t>
            </a:r>
          </a:p>
        </p:txBody>
      </p:sp>
      <p:sp>
        <p:nvSpPr>
          <p:cNvPr id="25608" name="Rectangle 8"/>
          <p:cNvSpPr>
            <a:spLocks noChangeArrowheads="1"/>
          </p:cNvSpPr>
          <p:nvPr/>
        </p:nvSpPr>
        <p:spPr bwMode="auto">
          <a:xfrm>
            <a:off x="24018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Nd</a:t>
            </a:r>
          </a:p>
        </p:txBody>
      </p:sp>
      <p:sp>
        <p:nvSpPr>
          <p:cNvPr id="25609" name="Rectangle 9"/>
          <p:cNvSpPr>
            <a:spLocks noChangeArrowheads="1"/>
          </p:cNvSpPr>
          <p:nvPr/>
        </p:nvSpPr>
        <p:spPr bwMode="auto">
          <a:xfrm>
            <a:off x="28590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Pm</a:t>
            </a:r>
          </a:p>
        </p:txBody>
      </p:sp>
      <p:sp>
        <p:nvSpPr>
          <p:cNvPr id="25610" name="Rectangle 10"/>
          <p:cNvSpPr>
            <a:spLocks noChangeArrowheads="1"/>
          </p:cNvSpPr>
          <p:nvPr/>
        </p:nvSpPr>
        <p:spPr bwMode="auto">
          <a:xfrm>
            <a:off x="33162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Sm</a:t>
            </a:r>
          </a:p>
        </p:txBody>
      </p:sp>
      <p:sp>
        <p:nvSpPr>
          <p:cNvPr id="25611" name="Rectangle 11"/>
          <p:cNvSpPr>
            <a:spLocks noChangeArrowheads="1"/>
          </p:cNvSpPr>
          <p:nvPr/>
        </p:nvSpPr>
        <p:spPr bwMode="auto">
          <a:xfrm>
            <a:off x="37734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Eu</a:t>
            </a:r>
          </a:p>
        </p:txBody>
      </p:sp>
      <p:sp>
        <p:nvSpPr>
          <p:cNvPr id="25612" name="Rectangle 12"/>
          <p:cNvSpPr>
            <a:spLocks noChangeArrowheads="1"/>
          </p:cNvSpPr>
          <p:nvPr/>
        </p:nvSpPr>
        <p:spPr bwMode="auto">
          <a:xfrm>
            <a:off x="42306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Gd</a:t>
            </a:r>
          </a:p>
        </p:txBody>
      </p:sp>
      <p:sp>
        <p:nvSpPr>
          <p:cNvPr id="25613" name="Rectangle 13"/>
          <p:cNvSpPr>
            <a:spLocks noChangeArrowheads="1"/>
          </p:cNvSpPr>
          <p:nvPr/>
        </p:nvSpPr>
        <p:spPr bwMode="auto">
          <a:xfrm>
            <a:off x="46878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Tb</a:t>
            </a:r>
          </a:p>
        </p:txBody>
      </p:sp>
      <p:sp>
        <p:nvSpPr>
          <p:cNvPr id="25614" name="Rectangle 14"/>
          <p:cNvSpPr>
            <a:spLocks noChangeArrowheads="1"/>
          </p:cNvSpPr>
          <p:nvPr/>
        </p:nvSpPr>
        <p:spPr bwMode="auto">
          <a:xfrm>
            <a:off x="51450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Dy</a:t>
            </a:r>
          </a:p>
        </p:txBody>
      </p:sp>
      <p:sp>
        <p:nvSpPr>
          <p:cNvPr id="25615" name="Rectangle 15"/>
          <p:cNvSpPr>
            <a:spLocks noChangeArrowheads="1"/>
          </p:cNvSpPr>
          <p:nvPr/>
        </p:nvSpPr>
        <p:spPr bwMode="auto">
          <a:xfrm>
            <a:off x="56022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Ho</a:t>
            </a:r>
          </a:p>
        </p:txBody>
      </p:sp>
      <p:sp>
        <p:nvSpPr>
          <p:cNvPr id="25616" name="Rectangle 16"/>
          <p:cNvSpPr>
            <a:spLocks noChangeArrowheads="1"/>
          </p:cNvSpPr>
          <p:nvPr/>
        </p:nvSpPr>
        <p:spPr bwMode="auto">
          <a:xfrm>
            <a:off x="60594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Er</a:t>
            </a:r>
          </a:p>
        </p:txBody>
      </p:sp>
      <p:sp>
        <p:nvSpPr>
          <p:cNvPr id="25617" name="Rectangle 17"/>
          <p:cNvSpPr>
            <a:spLocks noChangeArrowheads="1"/>
          </p:cNvSpPr>
          <p:nvPr/>
        </p:nvSpPr>
        <p:spPr bwMode="auto">
          <a:xfrm>
            <a:off x="65166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Tm</a:t>
            </a:r>
          </a:p>
        </p:txBody>
      </p:sp>
      <p:sp>
        <p:nvSpPr>
          <p:cNvPr id="25618" name="Rectangle 18"/>
          <p:cNvSpPr>
            <a:spLocks noChangeArrowheads="1"/>
          </p:cNvSpPr>
          <p:nvPr/>
        </p:nvSpPr>
        <p:spPr bwMode="auto">
          <a:xfrm>
            <a:off x="6973888"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Yb</a:t>
            </a:r>
          </a:p>
        </p:txBody>
      </p:sp>
      <p:sp>
        <p:nvSpPr>
          <p:cNvPr id="25619" name="Rectangle 19"/>
          <p:cNvSpPr>
            <a:spLocks noChangeArrowheads="1"/>
          </p:cNvSpPr>
          <p:nvPr/>
        </p:nvSpPr>
        <p:spPr bwMode="auto">
          <a:xfrm>
            <a:off x="7440613" y="4271963"/>
            <a:ext cx="457200" cy="457200"/>
          </a:xfrm>
          <a:prstGeom prst="rect">
            <a:avLst/>
          </a:prstGeom>
          <a:solidFill>
            <a:srgbClr val="FFFF00"/>
          </a:solidFill>
          <a:ln w="28575">
            <a:solidFill>
              <a:srgbClr val="FF0000"/>
            </a:solidFill>
            <a:miter lim="800000"/>
            <a:headEnd/>
            <a:tailEnd/>
          </a:ln>
        </p:spPr>
        <p:txBody>
          <a:bodyPr wrap="none" anchor="ctr"/>
          <a:lstStyle/>
          <a:p>
            <a:pPr algn="ctr"/>
            <a:r>
              <a:rPr lang="en-US" b="1"/>
              <a:t>Lu</a:t>
            </a:r>
          </a:p>
        </p:txBody>
      </p:sp>
      <p:sp>
        <p:nvSpPr>
          <p:cNvPr id="25620" name="Text Box 20"/>
          <p:cNvSpPr txBox="1">
            <a:spLocks noChangeArrowheads="1"/>
          </p:cNvSpPr>
          <p:nvPr/>
        </p:nvSpPr>
        <p:spPr bwMode="auto">
          <a:xfrm>
            <a:off x="203200" y="739775"/>
            <a:ext cx="864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t>Wisconsin/Texas lab/solar/stellar studies of rare-earth ionized-species transitions: log </a:t>
            </a:r>
            <a:r>
              <a:rPr lang="en-US" sz="2000" i="1" dirty="0" err="1"/>
              <a:t>gf</a:t>
            </a:r>
            <a:r>
              <a:rPr lang="en-US" sz="2000" dirty="0"/>
              <a:t> and hyperfine/isotopic structure</a:t>
            </a:r>
          </a:p>
        </p:txBody>
      </p:sp>
      <p:sp>
        <p:nvSpPr>
          <p:cNvPr id="25621" name="Text Box 21"/>
          <p:cNvSpPr txBox="1">
            <a:spLocks noChangeArrowheads="1"/>
          </p:cNvSpPr>
          <p:nvPr/>
        </p:nvSpPr>
        <p:spPr bwMode="auto">
          <a:xfrm rot="-5400000">
            <a:off x="154782" y="2913856"/>
            <a:ext cx="219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Lawler et al. 2000a</a:t>
            </a:r>
          </a:p>
        </p:txBody>
      </p:sp>
      <p:sp>
        <p:nvSpPr>
          <p:cNvPr id="25622" name="Text Box 22"/>
          <p:cNvSpPr txBox="1">
            <a:spLocks noChangeArrowheads="1"/>
          </p:cNvSpPr>
          <p:nvPr/>
        </p:nvSpPr>
        <p:spPr bwMode="auto">
          <a:xfrm rot="-5400000">
            <a:off x="2958307" y="2986881"/>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Lawler et al. 2001</a:t>
            </a:r>
          </a:p>
        </p:txBody>
      </p:sp>
      <p:sp>
        <p:nvSpPr>
          <p:cNvPr id="25623" name="Text Box 23"/>
          <p:cNvSpPr txBox="1">
            <a:spLocks noChangeArrowheads="1"/>
          </p:cNvSpPr>
          <p:nvPr/>
        </p:nvSpPr>
        <p:spPr bwMode="auto">
          <a:xfrm rot="-5400000">
            <a:off x="3817144" y="2915444"/>
            <a:ext cx="220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Lawler et al. 2000b</a:t>
            </a:r>
          </a:p>
        </p:txBody>
      </p:sp>
      <p:sp>
        <p:nvSpPr>
          <p:cNvPr id="25624" name="Text Box 24"/>
          <p:cNvSpPr txBox="1">
            <a:spLocks noChangeArrowheads="1"/>
          </p:cNvSpPr>
          <p:nvPr/>
        </p:nvSpPr>
        <p:spPr bwMode="auto">
          <a:xfrm rot="-5400000">
            <a:off x="4798219" y="2997994"/>
            <a:ext cx="206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Lawler et al. 2004</a:t>
            </a:r>
          </a:p>
        </p:txBody>
      </p:sp>
      <p:sp>
        <p:nvSpPr>
          <p:cNvPr id="25625" name="Text Box 25"/>
          <p:cNvSpPr txBox="1">
            <a:spLocks noChangeArrowheads="1"/>
          </p:cNvSpPr>
          <p:nvPr/>
        </p:nvSpPr>
        <p:spPr bwMode="auto">
          <a:xfrm rot="-5400000">
            <a:off x="2501107" y="2980531"/>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Lawler et al. 2006</a:t>
            </a:r>
          </a:p>
        </p:txBody>
      </p:sp>
      <p:sp>
        <p:nvSpPr>
          <p:cNvPr id="25626" name="Text Box 26"/>
          <p:cNvSpPr txBox="1">
            <a:spLocks noChangeArrowheads="1"/>
          </p:cNvSpPr>
          <p:nvPr/>
        </p:nvSpPr>
        <p:spPr bwMode="auto">
          <a:xfrm rot="-5400000">
            <a:off x="7069932" y="2975768"/>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Lawler et al. 2007</a:t>
            </a:r>
          </a:p>
        </p:txBody>
      </p:sp>
      <p:sp>
        <p:nvSpPr>
          <p:cNvPr id="25627" name="Text Box 27"/>
          <p:cNvSpPr txBox="1">
            <a:spLocks noChangeArrowheads="1"/>
          </p:cNvSpPr>
          <p:nvPr/>
        </p:nvSpPr>
        <p:spPr bwMode="auto">
          <a:xfrm rot="-5400000">
            <a:off x="5241132" y="2988468"/>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Lawler et al. 2008</a:t>
            </a:r>
          </a:p>
        </p:txBody>
      </p:sp>
      <p:sp>
        <p:nvSpPr>
          <p:cNvPr id="25628" name="Line 28"/>
          <p:cNvSpPr>
            <a:spLocks noChangeShapeType="1"/>
          </p:cNvSpPr>
          <p:nvPr/>
        </p:nvSpPr>
        <p:spPr bwMode="auto">
          <a:xfrm>
            <a:off x="2855913" y="4262438"/>
            <a:ext cx="465137" cy="465137"/>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9" name="Line 29"/>
          <p:cNvSpPr>
            <a:spLocks noChangeShapeType="1"/>
          </p:cNvSpPr>
          <p:nvPr/>
        </p:nvSpPr>
        <p:spPr bwMode="auto">
          <a:xfrm flipV="1">
            <a:off x="2855913" y="4262438"/>
            <a:ext cx="481012" cy="465137"/>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0" name="Text Box 30"/>
          <p:cNvSpPr txBox="1">
            <a:spLocks noChangeArrowheads="1"/>
          </p:cNvSpPr>
          <p:nvPr/>
        </p:nvSpPr>
        <p:spPr bwMode="auto">
          <a:xfrm rot="-5400000">
            <a:off x="1342232" y="2736056"/>
            <a:ext cx="257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Den </a:t>
            </a:r>
            <a:r>
              <a:rPr lang="en-US" sz="1800" b="1" dirty="0" err="1"/>
              <a:t>Hartog</a:t>
            </a:r>
            <a:r>
              <a:rPr lang="en-US" sz="1800" b="1" dirty="0"/>
              <a:t> et al. 2003</a:t>
            </a:r>
          </a:p>
        </p:txBody>
      </p:sp>
      <p:sp>
        <p:nvSpPr>
          <p:cNvPr id="25631" name="Text Box 31"/>
          <p:cNvSpPr txBox="1">
            <a:spLocks noChangeArrowheads="1"/>
          </p:cNvSpPr>
          <p:nvPr/>
        </p:nvSpPr>
        <p:spPr bwMode="auto">
          <a:xfrm rot="-5400000">
            <a:off x="3153569" y="2731294"/>
            <a:ext cx="257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Den Hartog et al. 2003</a:t>
            </a:r>
          </a:p>
        </p:txBody>
      </p:sp>
      <p:sp>
        <p:nvSpPr>
          <p:cNvPr id="25632" name="Text Box 32"/>
          <p:cNvSpPr txBox="1">
            <a:spLocks noChangeArrowheads="1"/>
          </p:cNvSpPr>
          <p:nvPr/>
        </p:nvSpPr>
        <p:spPr bwMode="auto">
          <a:xfrm rot="-5400000">
            <a:off x="659607" y="2986881"/>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Lawler et al. 2009</a:t>
            </a:r>
          </a:p>
        </p:txBody>
      </p:sp>
      <p:sp>
        <p:nvSpPr>
          <p:cNvPr id="25633" name="Text Box 33"/>
          <p:cNvSpPr txBox="1">
            <a:spLocks noChangeArrowheads="1"/>
          </p:cNvSpPr>
          <p:nvPr/>
        </p:nvSpPr>
        <p:spPr bwMode="auto">
          <a:xfrm rot="-5400000">
            <a:off x="1097757" y="2928143"/>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Sneden et al. 2009</a:t>
            </a:r>
          </a:p>
        </p:txBody>
      </p:sp>
      <p:sp>
        <p:nvSpPr>
          <p:cNvPr id="25634" name="Text Box 34"/>
          <p:cNvSpPr txBox="1">
            <a:spLocks noChangeArrowheads="1"/>
          </p:cNvSpPr>
          <p:nvPr/>
        </p:nvSpPr>
        <p:spPr bwMode="auto">
          <a:xfrm rot="-5400000">
            <a:off x="4304507" y="2945606"/>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Sneden et al. 2009</a:t>
            </a:r>
          </a:p>
        </p:txBody>
      </p:sp>
      <p:sp>
        <p:nvSpPr>
          <p:cNvPr id="25635" name="Text Box 35"/>
          <p:cNvSpPr txBox="1">
            <a:spLocks noChangeArrowheads="1"/>
          </p:cNvSpPr>
          <p:nvPr/>
        </p:nvSpPr>
        <p:spPr bwMode="auto">
          <a:xfrm rot="-5400000">
            <a:off x="5663407" y="2942431"/>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Sneden et al. 2009</a:t>
            </a:r>
          </a:p>
        </p:txBody>
      </p:sp>
      <p:sp>
        <p:nvSpPr>
          <p:cNvPr id="25636" name="Text Box 36"/>
          <p:cNvSpPr txBox="1">
            <a:spLocks noChangeArrowheads="1"/>
          </p:cNvSpPr>
          <p:nvPr/>
        </p:nvSpPr>
        <p:spPr bwMode="auto">
          <a:xfrm rot="-5400000">
            <a:off x="6126957" y="2928143"/>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Sneden et al. 2009</a:t>
            </a:r>
          </a:p>
        </p:txBody>
      </p:sp>
      <p:sp>
        <p:nvSpPr>
          <p:cNvPr id="25637" name="Text Box 37"/>
          <p:cNvSpPr txBox="1">
            <a:spLocks noChangeArrowheads="1"/>
          </p:cNvSpPr>
          <p:nvPr/>
        </p:nvSpPr>
        <p:spPr bwMode="auto">
          <a:xfrm rot="-5400000">
            <a:off x="6590507" y="2936081"/>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Sneden et al. 2009</a:t>
            </a:r>
          </a:p>
        </p:txBody>
      </p:sp>
      <p:sp>
        <p:nvSpPr>
          <p:cNvPr id="25638" name="Text Box 38"/>
          <p:cNvSpPr txBox="1">
            <a:spLocks noChangeArrowheads="1"/>
          </p:cNvSpPr>
          <p:nvPr/>
        </p:nvSpPr>
        <p:spPr bwMode="auto">
          <a:xfrm>
            <a:off x="1039813" y="495935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14</a:t>
            </a:r>
          </a:p>
        </p:txBody>
      </p:sp>
      <p:sp>
        <p:nvSpPr>
          <p:cNvPr id="25639" name="Text Box 39"/>
          <p:cNvSpPr txBox="1">
            <a:spLocks noChangeArrowheads="1"/>
          </p:cNvSpPr>
          <p:nvPr/>
        </p:nvSpPr>
        <p:spPr bwMode="auto">
          <a:xfrm>
            <a:off x="3330575" y="497363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36</a:t>
            </a:r>
          </a:p>
        </p:txBody>
      </p:sp>
      <p:sp>
        <p:nvSpPr>
          <p:cNvPr id="25640" name="Text Box 40"/>
          <p:cNvSpPr txBox="1">
            <a:spLocks noChangeArrowheads="1"/>
          </p:cNvSpPr>
          <p:nvPr/>
        </p:nvSpPr>
        <p:spPr bwMode="auto">
          <a:xfrm>
            <a:off x="3778250" y="497205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14</a:t>
            </a:r>
          </a:p>
        </p:txBody>
      </p:sp>
      <p:sp>
        <p:nvSpPr>
          <p:cNvPr id="25641" name="Text Box 41"/>
          <p:cNvSpPr txBox="1">
            <a:spLocks noChangeArrowheads="1"/>
          </p:cNvSpPr>
          <p:nvPr/>
        </p:nvSpPr>
        <p:spPr bwMode="auto">
          <a:xfrm>
            <a:off x="4240213" y="49688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20</a:t>
            </a:r>
          </a:p>
        </p:txBody>
      </p:sp>
      <p:sp>
        <p:nvSpPr>
          <p:cNvPr id="25642" name="Text Box 42"/>
          <p:cNvSpPr txBox="1">
            <a:spLocks noChangeArrowheads="1"/>
          </p:cNvSpPr>
          <p:nvPr/>
        </p:nvSpPr>
        <p:spPr bwMode="auto">
          <a:xfrm>
            <a:off x="4749800" y="4965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2</a:t>
            </a:r>
          </a:p>
        </p:txBody>
      </p:sp>
      <p:sp>
        <p:nvSpPr>
          <p:cNvPr id="25643" name="Text Box 43"/>
          <p:cNvSpPr txBox="1">
            <a:spLocks noChangeArrowheads="1"/>
          </p:cNvSpPr>
          <p:nvPr/>
        </p:nvSpPr>
        <p:spPr bwMode="auto">
          <a:xfrm>
            <a:off x="5164138" y="4964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13</a:t>
            </a:r>
          </a:p>
        </p:txBody>
      </p:sp>
      <p:sp>
        <p:nvSpPr>
          <p:cNvPr id="25644" name="Text Box 44"/>
          <p:cNvSpPr txBox="1">
            <a:spLocks noChangeArrowheads="1"/>
          </p:cNvSpPr>
          <p:nvPr/>
        </p:nvSpPr>
        <p:spPr bwMode="auto">
          <a:xfrm>
            <a:off x="5675313" y="49609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3</a:t>
            </a:r>
          </a:p>
        </p:txBody>
      </p:sp>
      <p:sp>
        <p:nvSpPr>
          <p:cNvPr id="25645" name="Text Box 45"/>
          <p:cNvSpPr txBox="1">
            <a:spLocks noChangeArrowheads="1"/>
          </p:cNvSpPr>
          <p:nvPr/>
        </p:nvSpPr>
        <p:spPr bwMode="auto">
          <a:xfrm>
            <a:off x="6121400" y="49577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8</a:t>
            </a:r>
          </a:p>
        </p:txBody>
      </p:sp>
      <p:sp>
        <p:nvSpPr>
          <p:cNvPr id="25646" name="Text Box 46"/>
          <p:cNvSpPr txBox="1">
            <a:spLocks noChangeArrowheads="1"/>
          </p:cNvSpPr>
          <p:nvPr/>
        </p:nvSpPr>
        <p:spPr bwMode="auto">
          <a:xfrm>
            <a:off x="6584950" y="49704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3</a:t>
            </a:r>
          </a:p>
        </p:txBody>
      </p:sp>
      <p:sp>
        <p:nvSpPr>
          <p:cNvPr id="25647" name="Text Box 47"/>
          <p:cNvSpPr txBox="1">
            <a:spLocks noChangeArrowheads="1"/>
          </p:cNvSpPr>
          <p:nvPr/>
        </p:nvSpPr>
        <p:spPr bwMode="auto">
          <a:xfrm>
            <a:off x="7032625" y="4968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1</a:t>
            </a:r>
          </a:p>
        </p:txBody>
      </p:sp>
      <p:sp>
        <p:nvSpPr>
          <p:cNvPr id="25648" name="Text Box 48"/>
          <p:cNvSpPr txBox="1">
            <a:spLocks noChangeArrowheads="1"/>
          </p:cNvSpPr>
          <p:nvPr/>
        </p:nvSpPr>
        <p:spPr bwMode="auto">
          <a:xfrm>
            <a:off x="7507288" y="49672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1</a:t>
            </a:r>
          </a:p>
        </p:txBody>
      </p:sp>
      <p:sp>
        <p:nvSpPr>
          <p:cNvPr id="25649" name="Text Box 49"/>
          <p:cNvSpPr txBox="1">
            <a:spLocks noChangeArrowheads="1"/>
          </p:cNvSpPr>
          <p:nvPr/>
        </p:nvSpPr>
        <p:spPr bwMode="auto">
          <a:xfrm>
            <a:off x="7986713" y="4964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4</a:t>
            </a:r>
          </a:p>
        </p:txBody>
      </p:sp>
      <p:sp>
        <p:nvSpPr>
          <p:cNvPr id="25650" name="Text Box 50"/>
          <p:cNvSpPr txBox="1">
            <a:spLocks noChangeArrowheads="1"/>
          </p:cNvSpPr>
          <p:nvPr/>
        </p:nvSpPr>
        <p:spPr bwMode="auto">
          <a:xfrm>
            <a:off x="1482725" y="497363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45</a:t>
            </a:r>
          </a:p>
        </p:txBody>
      </p:sp>
      <p:sp>
        <p:nvSpPr>
          <p:cNvPr id="25651" name="Text Box 51"/>
          <p:cNvSpPr txBox="1">
            <a:spLocks noChangeArrowheads="1"/>
          </p:cNvSpPr>
          <p:nvPr/>
        </p:nvSpPr>
        <p:spPr bwMode="auto">
          <a:xfrm>
            <a:off x="2009775" y="4968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5</a:t>
            </a:r>
          </a:p>
        </p:txBody>
      </p:sp>
      <p:sp>
        <p:nvSpPr>
          <p:cNvPr id="25652" name="Text Box 52"/>
          <p:cNvSpPr txBox="1">
            <a:spLocks noChangeArrowheads="1"/>
          </p:cNvSpPr>
          <p:nvPr/>
        </p:nvSpPr>
        <p:spPr bwMode="auto">
          <a:xfrm>
            <a:off x="2424113" y="49657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rPr>
              <a:t>46</a:t>
            </a:r>
          </a:p>
        </p:txBody>
      </p:sp>
      <p:sp>
        <p:nvSpPr>
          <p:cNvPr id="25653" name="Text Box 53"/>
          <p:cNvSpPr txBox="1">
            <a:spLocks noChangeArrowheads="1"/>
          </p:cNvSpPr>
          <p:nvPr/>
        </p:nvSpPr>
        <p:spPr bwMode="auto">
          <a:xfrm>
            <a:off x="2474913" y="5237163"/>
            <a:ext cx="402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FF"/>
                </a:solidFill>
              </a:rPr>
              <a:t>Sun: # transitions used in analysis</a:t>
            </a:r>
          </a:p>
        </p:txBody>
      </p:sp>
      <p:sp>
        <p:nvSpPr>
          <p:cNvPr id="25654" name="Line 54"/>
          <p:cNvSpPr>
            <a:spLocks noChangeShapeType="1"/>
          </p:cNvSpPr>
          <p:nvPr/>
        </p:nvSpPr>
        <p:spPr bwMode="auto">
          <a:xfrm flipV="1">
            <a:off x="6453188" y="5421313"/>
            <a:ext cx="1876425" cy="1270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55" name="Line 55"/>
          <p:cNvSpPr>
            <a:spLocks noChangeShapeType="1"/>
          </p:cNvSpPr>
          <p:nvPr/>
        </p:nvSpPr>
        <p:spPr bwMode="auto">
          <a:xfrm flipH="1">
            <a:off x="588963" y="5421313"/>
            <a:ext cx="1909762" cy="1270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56" name="Text Box 56"/>
          <p:cNvSpPr txBox="1">
            <a:spLocks noChangeArrowheads="1"/>
          </p:cNvSpPr>
          <p:nvPr/>
        </p:nvSpPr>
        <p:spPr bwMode="auto">
          <a:xfrm>
            <a:off x="1981200" y="582453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15</a:t>
            </a:r>
          </a:p>
        </p:txBody>
      </p:sp>
      <p:sp>
        <p:nvSpPr>
          <p:cNvPr id="25657" name="Text Box 57"/>
          <p:cNvSpPr txBox="1">
            <a:spLocks noChangeArrowheads="1"/>
          </p:cNvSpPr>
          <p:nvPr/>
        </p:nvSpPr>
        <p:spPr bwMode="auto">
          <a:xfrm>
            <a:off x="1544638" y="58181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32</a:t>
            </a:r>
          </a:p>
        </p:txBody>
      </p:sp>
      <p:sp>
        <p:nvSpPr>
          <p:cNvPr id="25658" name="Text Box 58"/>
          <p:cNvSpPr txBox="1">
            <a:spLocks noChangeArrowheads="1"/>
          </p:cNvSpPr>
          <p:nvPr/>
        </p:nvSpPr>
        <p:spPr bwMode="auto">
          <a:xfrm>
            <a:off x="1092200" y="58166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15</a:t>
            </a:r>
          </a:p>
        </p:txBody>
      </p:sp>
      <p:sp>
        <p:nvSpPr>
          <p:cNvPr id="25659" name="Text Box 59"/>
          <p:cNvSpPr txBox="1">
            <a:spLocks noChangeArrowheads="1"/>
          </p:cNvSpPr>
          <p:nvPr/>
        </p:nvSpPr>
        <p:spPr bwMode="auto">
          <a:xfrm>
            <a:off x="723900" y="58134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4</a:t>
            </a:r>
          </a:p>
        </p:txBody>
      </p:sp>
      <p:sp>
        <p:nvSpPr>
          <p:cNvPr id="25660" name="Text Box 60"/>
          <p:cNvSpPr txBox="1">
            <a:spLocks noChangeArrowheads="1"/>
          </p:cNvSpPr>
          <p:nvPr/>
        </p:nvSpPr>
        <p:spPr bwMode="auto">
          <a:xfrm>
            <a:off x="4760913" y="58261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7</a:t>
            </a:r>
          </a:p>
        </p:txBody>
      </p:sp>
      <p:sp>
        <p:nvSpPr>
          <p:cNvPr id="25661" name="Text Box 61"/>
          <p:cNvSpPr txBox="1">
            <a:spLocks noChangeArrowheads="1"/>
          </p:cNvSpPr>
          <p:nvPr/>
        </p:nvSpPr>
        <p:spPr bwMode="auto">
          <a:xfrm>
            <a:off x="5222875" y="583723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29</a:t>
            </a:r>
          </a:p>
        </p:txBody>
      </p:sp>
      <p:sp>
        <p:nvSpPr>
          <p:cNvPr id="25662" name="Text Box 62"/>
          <p:cNvSpPr txBox="1">
            <a:spLocks noChangeArrowheads="1"/>
          </p:cNvSpPr>
          <p:nvPr/>
        </p:nvSpPr>
        <p:spPr bwMode="auto">
          <a:xfrm>
            <a:off x="5638800" y="583406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13</a:t>
            </a:r>
          </a:p>
        </p:txBody>
      </p:sp>
      <p:sp>
        <p:nvSpPr>
          <p:cNvPr id="25663" name="Text Box 63"/>
          <p:cNvSpPr txBox="1">
            <a:spLocks noChangeArrowheads="1"/>
          </p:cNvSpPr>
          <p:nvPr/>
        </p:nvSpPr>
        <p:spPr bwMode="auto">
          <a:xfrm>
            <a:off x="6069013" y="58324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21</a:t>
            </a:r>
          </a:p>
        </p:txBody>
      </p:sp>
      <p:sp>
        <p:nvSpPr>
          <p:cNvPr id="25664" name="Text Box 64"/>
          <p:cNvSpPr txBox="1">
            <a:spLocks noChangeArrowheads="1"/>
          </p:cNvSpPr>
          <p:nvPr/>
        </p:nvSpPr>
        <p:spPr bwMode="auto">
          <a:xfrm>
            <a:off x="6562725" y="58308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6</a:t>
            </a:r>
          </a:p>
        </p:txBody>
      </p:sp>
      <p:sp>
        <p:nvSpPr>
          <p:cNvPr id="25665" name="Text Box 65"/>
          <p:cNvSpPr txBox="1">
            <a:spLocks noChangeArrowheads="1"/>
          </p:cNvSpPr>
          <p:nvPr/>
        </p:nvSpPr>
        <p:spPr bwMode="auto">
          <a:xfrm>
            <a:off x="7042150" y="58277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1</a:t>
            </a:r>
          </a:p>
        </p:txBody>
      </p:sp>
      <p:sp>
        <p:nvSpPr>
          <p:cNvPr id="25666" name="Text Box 66"/>
          <p:cNvSpPr txBox="1">
            <a:spLocks noChangeArrowheads="1"/>
          </p:cNvSpPr>
          <p:nvPr/>
        </p:nvSpPr>
        <p:spPr bwMode="auto">
          <a:xfrm>
            <a:off x="7967663" y="58372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8</a:t>
            </a:r>
          </a:p>
        </p:txBody>
      </p:sp>
      <p:sp>
        <p:nvSpPr>
          <p:cNvPr id="25667" name="Text Box 67"/>
          <p:cNvSpPr txBox="1">
            <a:spLocks noChangeArrowheads="1"/>
          </p:cNvSpPr>
          <p:nvPr/>
        </p:nvSpPr>
        <p:spPr bwMode="auto">
          <a:xfrm>
            <a:off x="2416175" y="582295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37</a:t>
            </a:r>
          </a:p>
        </p:txBody>
      </p:sp>
      <p:sp>
        <p:nvSpPr>
          <p:cNvPr id="25668" name="Text Box 68"/>
          <p:cNvSpPr txBox="1">
            <a:spLocks noChangeArrowheads="1"/>
          </p:cNvSpPr>
          <p:nvPr/>
        </p:nvSpPr>
        <p:spPr bwMode="auto">
          <a:xfrm>
            <a:off x="3330575" y="583565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55</a:t>
            </a:r>
          </a:p>
        </p:txBody>
      </p:sp>
      <p:sp>
        <p:nvSpPr>
          <p:cNvPr id="25669" name="Text Box 69"/>
          <p:cNvSpPr txBox="1">
            <a:spLocks noChangeArrowheads="1"/>
          </p:cNvSpPr>
          <p:nvPr/>
        </p:nvSpPr>
        <p:spPr bwMode="auto">
          <a:xfrm>
            <a:off x="3806825" y="58245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9</a:t>
            </a:r>
          </a:p>
        </p:txBody>
      </p:sp>
      <p:sp>
        <p:nvSpPr>
          <p:cNvPr id="25670" name="Text Box 70"/>
          <p:cNvSpPr txBox="1">
            <a:spLocks noChangeArrowheads="1"/>
          </p:cNvSpPr>
          <p:nvPr/>
        </p:nvSpPr>
        <p:spPr bwMode="auto">
          <a:xfrm>
            <a:off x="4246563" y="58197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32</a:t>
            </a:r>
          </a:p>
        </p:txBody>
      </p:sp>
      <p:sp>
        <p:nvSpPr>
          <p:cNvPr id="25671" name="Text Box 71"/>
          <p:cNvSpPr txBox="1">
            <a:spLocks noChangeArrowheads="1"/>
          </p:cNvSpPr>
          <p:nvPr/>
        </p:nvSpPr>
        <p:spPr bwMode="auto">
          <a:xfrm>
            <a:off x="1722438" y="6130925"/>
            <a:ext cx="5278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CS 22892-052 : # transitions used in analysis</a:t>
            </a:r>
          </a:p>
        </p:txBody>
      </p:sp>
      <p:sp>
        <p:nvSpPr>
          <p:cNvPr id="25672" name="Line 72"/>
          <p:cNvSpPr>
            <a:spLocks noChangeShapeType="1"/>
          </p:cNvSpPr>
          <p:nvPr/>
        </p:nvSpPr>
        <p:spPr bwMode="auto">
          <a:xfrm flipH="1">
            <a:off x="604838" y="6318250"/>
            <a:ext cx="1114425"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73" name="Line 73"/>
          <p:cNvSpPr>
            <a:spLocks noChangeShapeType="1"/>
          </p:cNvSpPr>
          <p:nvPr/>
        </p:nvSpPr>
        <p:spPr bwMode="auto">
          <a:xfrm>
            <a:off x="6969125" y="6330950"/>
            <a:ext cx="1357313"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5674" name="Text Box 74"/>
          <p:cNvSpPr txBox="1">
            <a:spLocks noChangeArrowheads="1"/>
          </p:cNvSpPr>
          <p:nvPr/>
        </p:nvSpPr>
        <p:spPr bwMode="auto">
          <a:xfrm>
            <a:off x="714375" y="69850"/>
            <a:ext cx="8216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a:solidFill>
                  <a:srgbClr val="000000"/>
                </a:solidFill>
              </a:rPr>
              <a:t>the rare earths:  </a:t>
            </a:r>
            <a:r>
              <a:rPr lang="en-US" sz="3600" dirty="0" smtClean="0">
                <a:solidFill>
                  <a:srgbClr val="000000"/>
                </a:solidFill>
              </a:rPr>
              <a:t>results of lab initiatives</a:t>
            </a:r>
            <a:endParaRPr lang="en-US" sz="3600" dirty="0">
              <a:solidFill>
                <a:srgbClr val="000000"/>
              </a:solidFill>
            </a:endParaRPr>
          </a:p>
        </p:txBody>
      </p:sp>
      <p:sp>
        <p:nvSpPr>
          <p:cNvPr id="25675" name="Text Box 75"/>
          <p:cNvSpPr txBox="1">
            <a:spLocks noChangeArrowheads="1"/>
          </p:cNvSpPr>
          <p:nvPr/>
        </p:nvSpPr>
        <p:spPr bwMode="auto">
          <a:xfrm rot="-5400000">
            <a:off x="2248694" y="3169444"/>
            <a:ext cx="1747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F200"/>
                </a:solidFill>
              </a:rPr>
              <a:t>(unstable element)</a:t>
            </a:r>
          </a:p>
        </p:txBody>
      </p:sp>
      <p:sp>
        <p:nvSpPr>
          <p:cNvPr id="25676" name="Text Box 76"/>
          <p:cNvSpPr txBox="1">
            <a:spLocks noChangeArrowheads="1"/>
          </p:cNvSpPr>
          <p:nvPr/>
        </p:nvSpPr>
        <p:spPr bwMode="auto">
          <a:xfrm rot="-5400000">
            <a:off x="-353219" y="2878932"/>
            <a:ext cx="2328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F200"/>
                </a:solidFill>
              </a:rPr>
              <a:t>(well studied in literature)</a:t>
            </a:r>
          </a:p>
        </p:txBody>
      </p:sp>
    </p:spTree>
    <p:extLst>
      <p:ext uri="{BB962C8B-B14F-4D97-AF65-F5344CB8AC3E}">
        <p14:creationId xmlns:p14="http://schemas.microsoft.com/office/powerpoint/2010/main" val="3755294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There is lab progress also on the Fe group</a:t>
            </a:r>
            <a:endParaRPr lang="en-US" sz="3200" dirty="0"/>
          </a:p>
        </p:txBody>
      </p:sp>
      <p:pic>
        <p:nvPicPr>
          <p:cNvPr id="3" name="Picture 2" descr="wiscons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87" y="904824"/>
            <a:ext cx="8731092" cy="5470576"/>
          </a:xfrm>
          <a:prstGeom prst="rect">
            <a:avLst/>
          </a:prstGeom>
        </p:spPr>
      </p:pic>
    </p:spTree>
    <p:extLst>
      <p:ext uri="{BB962C8B-B14F-4D97-AF65-F5344CB8AC3E}">
        <p14:creationId xmlns:p14="http://schemas.microsoft.com/office/powerpoint/2010/main" val="13488906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68300" y="0"/>
            <a:ext cx="8229600" cy="781050"/>
          </a:xfrm>
        </p:spPr>
        <p:txBody>
          <a:bodyPr/>
          <a:lstStyle/>
          <a:p>
            <a:pPr eaLnBrk="1" hangingPunct="1"/>
            <a:r>
              <a:rPr lang="en-US" sz="3600" dirty="0" smtClean="0">
                <a:solidFill>
                  <a:srgbClr val="000000"/>
                </a:solidFill>
                <a:latin typeface="Calibri" charset="0"/>
                <a:ea typeface="ＭＳ Ｐゴシック" charset="0"/>
                <a:cs typeface="ＭＳ Ｐゴシック" charset="0"/>
              </a:rPr>
              <a:t>Not the most exciting work, but it pays off</a:t>
            </a:r>
            <a:endParaRPr lang="en-US" sz="3600" dirty="0">
              <a:solidFill>
                <a:srgbClr val="000000"/>
              </a:solidFill>
              <a:latin typeface="Calibri" charset="0"/>
              <a:ea typeface="ＭＳ Ｐゴシック" charset="0"/>
              <a:cs typeface="ＭＳ Ｐゴシック" charset="0"/>
            </a:endParaRPr>
          </a:p>
        </p:txBody>
      </p:sp>
      <p:pic>
        <p:nvPicPr>
          <p:cNvPr id="27651" name="Picture 4" descr="solco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713" y="1022350"/>
            <a:ext cx="4884737"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5"/>
          <p:cNvSpPr txBox="1">
            <a:spLocks noChangeArrowheads="1"/>
          </p:cNvSpPr>
          <p:nvPr/>
        </p:nvSpPr>
        <p:spPr bwMode="auto">
          <a:xfrm>
            <a:off x="6829425" y="6346825"/>
            <a:ext cx="17546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type="none" w="lg" len="lg"/>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latin typeface="+mj-lt"/>
              </a:rPr>
              <a:t>Sneden et al. 2009</a:t>
            </a:r>
          </a:p>
        </p:txBody>
      </p:sp>
      <p:pic>
        <p:nvPicPr>
          <p:cNvPr id="27653" name="Picture 6" descr="su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1079500"/>
            <a:ext cx="28098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Orgue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38" y="5143500"/>
            <a:ext cx="221138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Line 8"/>
          <p:cNvSpPr>
            <a:spLocks noChangeShapeType="1"/>
          </p:cNvSpPr>
          <p:nvPr/>
        </p:nvSpPr>
        <p:spPr bwMode="auto">
          <a:xfrm flipV="1">
            <a:off x="3444875" y="5549900"/>
            <a:ext cx="2435225" cy="595313"/>
          </a:xfrm>
          <a:prstGeom prst="line">
            <a:avLst/>
          </a:prstGeom>
          <a:noFill/>
          <a:ln w="31750">
            <a:solidFill>
              <a:srgbClr val="FF99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7656" name="Line 9"/>
          <p:cNvSpPr>
            <a:spLocks noChangeShapeType="1"/>
          </p:cNvSpPr>
          <p:nvPr/>
        </p:nvSpPr>
        <p:spPr bwMode="auto">
          <a:xfrm>
            <a:off x="1946275" y="1944688"/>
            <a:ext cx="1600200" cy="1052512"/>
          </a:xfrm>
          <a:prstGeom prst="line">
            <a:avLst/>
          </a:prstGeom>
          <a:noFill/>
          <a:ln w="31750">
            <a:solidFill>
              <a:srgbClr val="FF99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7657" name="Oval 10"/>
          <p:cNvSpPr>
            <a:spLocks noChangeArrowheads="1"/>
          </p:cNvSpPr>
          <p:nvPr/>
        </p:nvSpPr>
        <p:spPr bwMode="auto">
          <a:xfrm>
            <a:off x="5862638" y="5359400"/>
            <a:ext cx="1054100" cy="446088"/>
          </a:xfrm>
          <a:prstGeom prst="ellipse">
            <a:avLst/>
          </a:prstGeom>
          <a:noFill/>
          <a:ln w="31750">
            <a:solidFill>
              <a:srgbClr val="FF99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8" name="Oval 11"/>
          <p:cNvSpPr>
            <a:spLocks noChangeArrowheads="1"/>
          </p:cNvSpPr>
          <p:nvPr/>
        </p:nvSpPr>
        <p:spPr bwMode="auto">
          <a:xfrm>
            <a:off x="3521075" y="2655888"/>
            <a:ext cx="488950" cy="871537"/>
          </a:xfrm>
          <a:prstGeom prst="ellipse">
            <a:avLst/>
          </a:prstGeom>
          <a:noFill/>
          <a:ln w="31750">
            <a:solidFill>
              <a:srgbClr val="FF99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550493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41"/>
            <a:ext cx="7772400" cy="1078441"/>
          </a:xfrm>
        </p:spPr>
        <p:txBody>
          <a:bodyPr>
            <a:normAutofit/>
          </a:bodyPr>
          <a:lstStyle/>
          <a:p>
            <a:r>
              <a:rPr lang="en-US" sz="3200" dirty="0" smtClean="0"/>
              <a:t>The careful laboratory work applied:</a:t>
            </a:r>
            <a:br>
              <a:rPr lang="en-US" sz="3200" dirty="0" smtClean="0"/>
            </a:br>
            <a:r>
              <a:rPr lang="en-US" sz="3200" dirty="0" smtClean="0"/>
              <a:t>an example of </a:t>
            </a:r>
            <a:r>
              <a:rPr lang="en-US" sz="3200" dirty="0" err="1" smtClean="0"/>
              <a:t>Sm</a:t>
            </a:r>
            <a:r>
              <a:rPr lang="en-US" sz="3200" dirty="0" smtClean="0"/>
              <a:t> (Z=62)</a:t>
            </a:r>
            <a:endParaRPr lang="en-US" sz="3200" dirty="0"/>
          </a:p>
        </p:txBody>
      </p:sp>
      <p:pic>
        <p:nvPicPr>
          <p:cNvPr id="3" name="Picture 2" descr="lawler06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320800"/>
            <a:ext cx="4021954" cy="4940300"/>
          </a:xfrm>
          <a:prstGeom prst="rect">
            <a:avLst/>
          </a:prstGeom>
        </p:spPr>
      </p:pic>
      <p:sp>
        <p:nvSpPr>
          <p:cNvPr id="4" name="TextBox 3"/>
          <p:cNvSpPr txBox="1"/>
          <p:nvPr/>
        </p:nvSpPr>
        <p:spPr>
          <a:xfrm>
            <a:off x="4152900" y="6248400"/>
            <a:ext cx="1479892" cy="307777"/>
          </a:xfrm>
          <a:prstGeom prst="rect">
            <a:avLst/>
          </a:prstGeom>
          <a:noFill/>
        </p:spPr>
        <p:txBody>
          <a:bodyPr wrap="none" rtlCol="0">
            <a:spAutoFit/>
          </a:bodyPr>
          <a:lstStyle/>
          <a:p>
            <a:r>
              <a:rPr lang="en-US" sz="1400" dirty="0" smtClean="0"/>
              <a:t>Lawler et al. 2006</a:t>
            </a:r>
            <a:endParaRPr lang="en-US" sz="1400" dirty="0"/>
          </a:p>
        </p:txBody>
      </p:sp>
      <p:pic>
        <p:nvPicPr>
          <p:cNvPr id="5" name="Picture 4" descr="lawler06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974" y="1333500"/>
            <a:ext cx="4198555" cy="4940300"/>
          </a:xfrm>
          <a:prstGeom prst="rect">
            <a:avLst/>
          </a:prstGeom>
        </p:spPr>
      </p:pic>
    </p:spTree>
    <p:extLst>
      <p:ext uri="{BB962C8B-B14F-4D97-AF65-F5344CB8AC3E}">
        <p14:creationId xmlns:p14="http://schemas.microsoft.com/office/powerpoint/2010/main" val="19428978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A good summary site for lab atomic data</a:t>
            </a:r>
            <a:endParaRPr lang="en-US" sz="3200" dirty="0"/>
          </a:p>
        </p:txBody>
      </p:sp>
      <p:pic>
        <p:nvPicPr>
          <p:cNvPr id="3" name="Picture 2" descr="nis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5674"/>
            <a:ext cx="6615631" cy="5538926"/>
          </a:xfrm>
          <a:prstGeom prst="rect">
            <a:avLst/>
          </a:prstGeom>
        </p:spPr>
      </p:pic>
      <p:pic>
        <p:nvPicPr>
          <p:cNvPr id="4" name="Picture 3" descr="nist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100" y="4762500"/>
            <a:ext cx="2755900" cy="1106700"/>
          </a:xfrm>
          <a:prstGeom prst="rect">
            <a:avLst/>
          </a:prstGeom>
        </p:spPr>
      </p:pic>
      <p:sp>
        <p:nvSpPr>
          <p:cNvPr id="5" name="TextBox 4"/>
          <p:cNvSpPr txBox="1"/>
          <p:nvPr/>
        </p:nvSpPr>
        <p:spPr>
          <a:xfrm>
            <a:off x="6743700" y="2997200"/>
            <a:ext cx="2273299" cy="923330"/>
          </a:xfrm>
          <a:prstGeom prst="rect">
            <a:avLst/>
          </a:prstGeom>
          <a:noFill/>
        </p:spPr>
        <p:txBody>
          <a:bodyPr wrap="square" rtlCol="0">
            <a:spAutoFit/>
          </a:bodyPr>
          <a:lstStyle/>
          <a:p>
            <a:r>
              <a:rPr lang="en-US" dirty="0" smtClean="0">
                <a:solidFill>
                  <a:srgbClr val="FF0000"/>
                </a:solidFill>
              </a:rPr>
              <a:t>(these are often </a:t>
            </a:r>
            <a:r>
              <a:rPr lang="en-US" dirty="0" err="1" smtClean="0">
                <a:solidFill>
                  <a:srgbClr val="FF0000"/>
                </a:solidFill>
              </a:rPr>
              <a:t>gf’s</a:t>
            </a:r>
            <a:r>
              <a:rPr lang="en-US" dirty="0" smtClean="0">
                <a:solidFill>
                  <a:srgbClr val="FF0000"/>
                </a:solidFill>
              </a:rPr>
              <a:t> that are “normalized” in some way)</a:t>
            </a:r>
            <a:endParaRPr lang="en-US" dirty="0">
              <a:solidFill>
                <a:srgbClr val="FF0000"/>
              </a:solidFill>
            </a:endParaRPr>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NIST entries for Fe I near 4045Å:  6 lines</a:t>
            </a:r>
            <a:endParaRPr lang="en-US" sz="3200" dirty="0"/>
          </a:p>
        </p:txBody>
      </p:sp>
      <p:pic>
        <p:nvPicPr>
          <p:cNvPr id="7" name="Picture 6" descr="nist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774700"/>
            <a:ext cx="9004300" cy="5295900"/>
          </a:xfrm>
          <a:prstGeom prst="rect">
            <a:avLst/>
          </a:prstGeom>
        </p:spPr>
      </p:pic>
      <p:sp>
        <p:nvSpPr>
          <p:cNvPr id="8" name="TextBox 7"/>
          <p:cNvSpPr txBox="1"/>
          <p:nvPr/>
        </p:nvSpPr>
        <p:spPr>
          <a:xfrm>
            <a:off x="774700" y="6248400"/>
            <a:ext cx="7071993" cy="369332"/>
          </a:xfrm>
          <a:prstGeom prst="rect">
            <a:avLst/>
          </a:prstGeom>
          <a:noFill/>
        </p:spPr>
        <p:txBody>
          <a:bodyPr wrap="none" rtlCol="0">
            <a:spAutoFit/>
          </a:bodyPr>
          <a:lstStyle/>
          <a:p>
            <a:r>
              <a:rPr lang="en-US" dirty="0" smtClean="0"/>
              <a:t>Acc. = their estimated accuracies for lab values; be wary of “C” and worse</a:t>
            </a:r>
            <a:endParaRPr lang="en-US"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1091141"/>
          </a:xfrm>
        </p:spPr>
        <p:txBody>
          <a:bodyPr>
            <a:normAutofit/>
          </a:bodyPr>
          <a:lstStyle/>
          <a:p>
            <a:r>
              <a:rPr lang="en-US" sz="3200" dirty="0" smtClean="0"/>
              <a:t>But my line list has 30 Fe I lines; they come from semi-empirical line databases</a:t>
            </a:r>
            <a:endParaRPr lang="en-US" sz="3200" dirty="0"/>
          </a:p>
        </p:txBody>
      </p:sp>
      <p:pic>
        <p:nvPicPr>
          <p:cNvPr id="4" name="Picture 3" descr="kurucz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468944"/>
            <a:ext cx="6502400" cy="5389056"/>
          </a:xfrm>
          <a:prstGeom prst="rect">
            <a:avLst/>
          </a:prstGeom>
        </p:spPr>
      </p:pic>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The </a:t>
            </a:r>
            <a:r>
              <a:rPr lang="en-US" sz="3200" dirty="0" err="1" smtClean="0"/>
              <a:t>Kurucz</a:t>
            </a:r>
            <a:r>
              <a:rPr lang="en-US" sz="3200" dirty="0" smtClean="0"/>
              <a:t> web site</a:t>
            </a:r>
            <a:endParaRPr lang="en-US" sz="3200" dirty="0"/>
          </a:p>
        </p:txBody>
      </p:sp>
      <p:pic>
        <p:nvPicPr>
          <p:cNvPr id="3" name="Picture 2" descr="kurucz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1808480"/>
            <a:ext cx="6311900" cy="5049520"/>
          </a:xfrm>
          <a:prstGeom prst="rect">
            <a:avLst/>
          </a:prstGeom>
        </p:spPr>
      </p:pic>
      <p:pic>
        <p:nvPicPr>
          <p:cNvPr id="4" name="Picture 3" descr="kurucz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384" y="1076096"/>
            <a:ext cx="4851716" cy="4054704"/>
          </a:xfrm>
          <a:prstGeom prst="rect">
            <a:avLst/>
          </a:prstGeom>
          <a:ln w="38100" cmpd="sng">
            <a:solidFill>
              <a:schemeClr val="tx1"/>
            </a:solidFill>
          </a:ln>
        </p:spPr>
      </p:pic>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desired result: holmium from 4045.5Å Ho II</a:t>
            </a:r>
            <a:endParaRPr lang="en-US" sz="3200" dirty="0"/>
          </a:p>
        </p:txBody>
      </p:sp>
      <p:pic>
        <p:nvPicPr>
          <p:cNvPr id="3" name="Picture 2" descr="cs2289240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9144000" cy="3439840"/>
          </a:xfrm>
          <a:prstGeom prst="rect">
            <a:avLst/>
          </a:prstGeom>
        </p:spPr>
      </p:pic>
      <p:sp>
        <p:nvSpPr>
          <p:cNvPr id="4" name="TextBox 3"/>
          <p:cNvSpPr txBox="1"/>
          <p:nvPr/>
        </p:nvSpPr>
        <p:spPr>
          <a:xfrm>
            <a:off x="4457700" y="4229100"/>
            <a:ext cx="629650" cy="369332"/>
          </a:xfrm>
          <a:prstGeom prst="rect">
            <a:avLst/>
          </a:prstGeom>
          <a:noFill/>
        </p:spPr>
        <p:txBody>
          <a:bodyPr wrap="none" rtlCol="0">
            <a:spAutoFit/>
          </a:bodyPr>
          <a:lstStyle/>
          <a:p>
            <a:r>
              <a:rPr lang="en-US" b="1" dirty="0" smtClean="0">
                <a:solidFill>
                  <a:srgbClr val="FF0000"/>
                </a:solidFill>
              </a:rPr>
              <a:t>Ho II</a:t>
            </a:r>
            <a:endParaRPr lang="en-US" b="1" dirty="0">
              <a:solidFill>
                <a:srgbClr val="FF0000"/>
              </a:solidFill>
            </a:endParaRPr>
          </a:p>
        </p:txBody>
      </p:sp>
      <p:sp>
        <p:nvSpPr>
          <p:cNvPr id="5" name="TextBox 4"/>
          <p:cNvSpPr txBox="1"/>
          <p:nvPr/>
        </p:nvSpPr>
        <p:spPr>
          <a:xfrm>
            <a:off x="7607300" y="2971800"/>
            <a:ext cx="451566" cy="369332"/>
          </a:xfrm>
          <a:prstGeom prst="rect">
            <a:avLst/>
          </a:prstGeom>
          <a:noFill/>
        </p:spPr>
        <p:txBody>
          <a:bodyPr wrap="none" rtlCol="0">
            <a:spAutoFit/>
          </a:bodyPr>
          <a:lstStyle/>
          <a:p>
            <a:r>
              <a:rPr lang="en-US" b="1" dirty="0" smtClean="0">
                <a:solidFill>
                  <a:srgbClr val="0000FF"/>
                </a:solidFill>
              </a:rPr>
              <a:t>CH</a:t>
            </a:r>
            <a:endParaRPr lang="en-US" b="1" dirty="0">
              <a:solidFill>
                <a:srgbClr val="0000FF"/>
              </a:solidFill>
            </a:endParaRPr>
          </a:p>
        </p:txBody>
      </p:sp>
      <p:sp>
        <p:nvSpPr>
          <p:cNvPr id="6" name="TextBox 5"/>
          <p:cNvSpPr txBox="1"/>
          <p:nvPr/>
        </p:nvSpPr>
        <p:spPr>
          <a:xfrm>
            <a:off x="5257800" y="1739900"/>
            <a:ext cx="552330" cy="369332"/>
          </a:xfrm>
          <a:prstGeom prst="rect">
            <a:avLst/>
          </a:prstGeom>
          <a:noFill/>
        </p:spPr>
        <p:txBody>
          <a:bodyPr wrap="none" rtlCol="0">
            <a:spAutoFit/>
          </a:bodyPr>
          <a:lstStyle/>
          <a:p>
            <a:r>
              <a:rPr lang="en-US" b="1" dirty="0" err="1" smtClean="0">
                <a:solidFill>
                  <a:srgbClr val="660066"/>
                </a:solidFill>
              </a:rPr>
              <a:t>Zr</a:t>
            </a:r>
            <a:r>
              <a:rPr lang="en-US" b="1" dirty="0" smtClean="0">
                <a:solidFill>
                  <a:srgbClr val="660066"/>
                </a:solidFill>
              </a:rPr>
              <a:t> II</a:t>
            </a:r>
            <a:endParaRPr lang="en-US" b="1" dirty="0">
              <a:solidFill>
                <a:srgbClr val="660066"/>
              </a:solidFill>
            </a:endParaRPr>
          </a:p>
        </p:txBody>
      </p:sp>
      <p:sp>
        <p:nvSpPr>
          <p:cNvPr id="7" name="TextBox 6"/>
          <p:cNvSpPr txBox="1"/>
          <p:nvPr/>
        </p:nvSpPr>
        <p:spPr>
          <a:xfrm>
            <a:off x="3822700" y="1574800"/>
            <a:ext cx="539819" cy="369332"/>
          </a:xfrm>
          <a:prstGeom prst="rect">
            <a:avLst/>
          </a:prstGeom>
          <a:noFill/>
        </p:spPr>
        <p:txBody>
          <a:bodyPr wrap="none" rtlCol="0">
            <a:spAutoFit/>
          </a:bodyPr>
          <a:lstStyle/>
          <a:p>
            <a:r>
              <a:rPr lang="en-US" b="1" dirty="0" smtClean="0">
                <a:solidFill>
                  <a:srgbClr val="34FF2A"/>
                </a:solidFill>
              </a:rPr>
              <a:t>Co I</a:t>
            </a:r>
            <a:endParaRPr lang="en-US" b="1" dirty="0">
              <a:solidFill>
                <a:srgbClr val="34FF2A"/>
              </a:solidFill>
            </a:endParaRPr>
          </a:p>
        </p:txBody>
      </p:sp>
      <p:sp>
        <p:nvSpPr>
          <p:cNvPr id="8" name="TextBox 7"/>
          <p:cNvSpPr txBox="1"/>
          <p:nvPr/>
        </p:nvSpPr>
        <p:spPr>
          <a:xfrm rot="16200000">
            <a:off x="3060700" y="2641600"/>
            <a:ext cx="451566" cy="369332"/>
          </a:xfrm>
          <a:prstGeom prst="rect">
            <a:avLst/>
          </a:prstGeom>
          <a:noFill/>
        </p:spPr>
        <p:txBody>
          <a:bodyPr wrap="none" rtlCol="0">
            <a:spAutoFit/>
          </a:bodyPr>
          <a:lstStyle/>
          <a:p>
            <a:r>
              <a:rPr lang="en-US" b="1" dirty="0" smtClean="0">
                <a:solidFill>
                  <a:srgbClr val="0000FF"/>
                </a:solidFill>
              </a:rPr>
              <a:t>CH</a:t>
            </a:r>
            <a:endParaRPr lang="en-US" b="1" dirty="0">
              <a:solidFill>
                <a:srgbClr val="0000FF"/>
              </a:solidFill>
            </a:endParaRPr>
          </a:p>
        </p:txBody>
      </p:sp>
      <p:sp>
        <p:nvSpPr>
          <p:cNvPr id="9" name="TextBox 8"/>
          <p:cNvSpPr txBox="1"/>
          <p:nvPr/>
        </p:nvSpPr>
        <p:spPr>
          <a:xfrm rot="16200000">
            <a:off x="1651000" y="2921000"/>
            <a:ext cx="451566" cy="369332"/>
          </a:xfrm>
          <a:prstGeom prst="rect">
            <a:avLst/>
          </a:prstGeom>
          <a:noFill/>
        </p:spPr>
        <p:txBody>
          <a:bodyPr wrap="none" rtlCol="0">
            <a:spAutoFit/>
          </a:bodyPr>
          <a:lstStyle/>
          <a:p>
            <a:r>
              <a:rPr lang="en-US" b="1" dirty="0" smtClean="0">
                <a:solidFill>
                  <a:srgbClr val="0000FF"/>
                </a:solidFill>
              </a:rPr>
              <a:t>CH</a:t>
            </a:r>
            <a:endParaRPr lang="en-US" b="1" dirty="0">
              <a:solidFill>
                <a:srgbClr val="0000FF"/>
              </a:solidFill>
            </a:endParaRPr>
          </a:p>
        </p:txBody>
      </p:sp>
      <p:cxnSp>
        <p:nvCxnSpPr>
          <p:cNvPr id="11" name="Straight Arrow Connector 10"/>
          <p:cNvCxnSpPr/>
          <p:nvPr/>
        </p:nvCxnSpPr>
        <p:spPr>
          <a:xfrm>
            <a:off x="4118010" y="1944132"/>
            <a:ext cx="580990" cy="608568"/>
          </a:xfrm>
          <a:prstGeom prst="straightConnector1">
            <a:avLst/>
          </a:prstGeom>
          <a:ln w="28575" cmpd="sng">
            <a:solidFill>
              <a:srgbClr val="34FF2A"/>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2"/>
          </p:cNvCxnSpPr>
          <p:nvPr/>
        </p:nvCxnSpPr>
        <p:spPr>
          <a:xfrm flipH="1">
            <a:off x="4978400" y="2109232"/>
            <a:ext cx="555565" cy="786368"/>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2298700" y="3200400"/>
            <a:ext cx="520545" cy="369332"/>
          </a:xfrm>
          <a:prstGeom prst="rect">
            <a:avLst/>
          </a:prstGeom>
          <a:noFill/>
        </p:spPr>
        <p:txBody>
          <a:bodyPr wrap="none" rtlCol="0">
            <a:spAutoFit/>
          </a:bodyPr>
          <a:lstStyle/>
          <a:p>
            <a:r>
              <a:rPr lang="en-US" b="1" dirty="0" smtClean="0"/>
              <a:t>Fe I</a:t>
            </a:r>
            <a:endParaRPr lang="en-US" b="1" dirty="0"/>
          </a:p>
        </p:txBody>
      </p:sp>
      <p:sp>
        <p:nvSpPr>
          <p:cNvPr id="14" name="TextBox 13"/>
          <p:cNvSpPr txBox="1"/>
          <p:nvPr/>
        </p:nvSpPr>
        <p:spPr>
          <a:xfrm rot="16200000">
            <a:off x="3302000" y="2794000"/>
            <a:ext cx="552330" cy="369332"/>
          </a:xfrm>
          <a:prstGeom prst="rect">
            <a:avLst/>
          </a:prstGeom>
          <a:noFill/>
        </p:spPr>
        <p:txBody>
          <a:bodyPr wrap="none" rtlCol="0">
            <a:spAutoFit/>
          </a:bodyPr>
          <a:lstStyle/>
          <a:p>
            <a:r>
              <a:rPr lang="en-US" b="1" dirty="0" err="1" smtClean="0">
                <a:solidFill>
                  <a:srgbClr val="660066"/>
                </a:solidFill>
              </a:rPr>
              <a:t>Zr</a:t>
            </a:r>
            <a:r>
              <a:rPr lang="en-US" b="1" dirty="0" smtClean="0">
                <a:solidFill>
                  <a:srgbClr val="660066"/>
                </a:solidFill>
              </a:rPr>
              <a:t> II</a:t>
            </a:r>
            <a:endParaRPr lang="en-US" b="1" dirty="0">
              <a:solidFill>
                <a:srgbClr val="660066"/>
              </a:solidFill>
            </a:endParaRPr>
          </a:p>
        </p:txBody>
      </p:sp>
      <p:sp>
        <p:nvSpPr>
          <p:cNvPr id="15" name="TextBox 14"/>
          <p:cNvSpPr txBox="1"/>
          <p:nvPr/>
        </p:nvSpPr>
        <p:spPr>
          <a:xfrm rot="16200000">
            <a:off x="3330226" y="2959100"/>
            <a:ext cx="1132579" cy="369332"/>
          </a:xfrm>
          <a:prstGeom prst="rect">
            <a:avLst/>
          </a:prstGeom>
          <a:noFill/>
        </p:spPr>
        <p:txBody>
          <a:bodyPr wrap="none" rtlCol="0">
            <a:spAutoFit/>
          </a:bodyPr>
          <a:lstStyle/>
          <a:p>
            <a:r>
              <a:rPr lang="en-US" b="1" i="1" dirty="0" smtClean="0">
                <a:solidFill>
                  <a:srgbClr val="FF6600"/>
                </a:solidFill>
              </a:rPr>
              <a:t>unknown</a:t>
            </a:r>
            <a:endParaRPr lang="en-US" b="1" i="1" dirty="0">
              <a:solidFill>
                <a:srgbClr val="FF6600"/>
              </a:solidFill>
            </a:endParaRPr>
          </a:p>
        </p:txBody>
      </p:sp>
      <p:sp>
        <p:nvSpPr>
          <p:cNvPr id="26" name="TextBox 25"/>
          <p:cNvSpPr txBox="1"/>
          <p:nvPr/>
        </p:nvSpPr>
        <p:spPr>
          <a:xfrm rot="16200000">
            <a:off x="3962401" y="2616202"/>
            <a:ext cx="520545" cy="369332"/>
          </a:xfrm>
          <a:prstGeom prst="rect">
            <a:avLst/>
          </a:prstGeom>
          <a:noFill/>
        </p:spPr>
        <p:txBody>
          <a:bodyPr wrap="none" rtlCol="0">
            <a:spAutoFit/>
          </a:bodyPr>
          <a:lstStyle/>
          <a:p>
            <a:r>
              <a:rPr lang="en-US" b="1" dirty="0" smtClean="0"/>
              <a:t>Fe I</a:t>
            </a:r>
            <a:endParaRPr lang="en-US" b="1" dirty="0"/>
          </a:p>
        </p:txBody>
      </p:sp>
      <p:sp>
        <p:nvSpPr>
          <p:cNvPr id="27" name="TextBox 26"/>
          <p:cNvSpPr txBox="1"/>
          <p:nvPr/>
        </p:nvSpPr>
        <p:spPr>
          <a:xfrm rot="16200000">
            <a:off x="5397501" y="2705101"/>
            <a:ext cx="520545" cy="369332"/>
          </a:xfrm>
          <a:prstGeom prst="rect">
            <a:avLst/>
          </a:prstGeom>
          <a:noFill/>
        </p:spPr>
        <p:txBody>
          <a:bodyPr wrap="none" rtlCol="0">
            <a:spAutoFit/>
          </a:bodyPr>
          <a:lstStyle/>
          <a:p>
            <a:r>
              <a:rPr lang="en-US" b="1" dirty="0" smtClean="0"/>
              <a:t>Fe I</a:t>
            </a:r>
            <a:endParaRPr lang="en-US" b="1" dirty="0"/>
          </a:p>
        </p:txBody>
      </p:sp>
      <p:sp>
        <p:nvSpPr>
          <p:cNvPr id="28" name="TextBox 27"/>
          <p:cNvSpPr txBox="1"/>
          <p:nvPr/>
        </p:nvSpPr>
        <p:spPr>
          <a:xfrm rot="16200000">
            <a:off x="5692008" y="2654300"/>
            <a:ext cx="598316" cy="369332"/>
          </a:xfrm>
          <a:prstGeom prst="rect">
            <a:avLst/>
          </a:prstGeom>
          <a:noFill/>
        </p:spPr>
        <p:txBody>
          <a:bodyPr wrap="none" rtlCol="0">
            <a:spAutoFit/>
          </a:bodyPr>
          <a:lstStyle/>
          <a:p>
            <a:r>
              <a:rPr lang="en-US" b="1" dirty="0" err="1" smtClean="0">
                <a:solidFill>
                  <a:srgbClr val="660066"/>
                </a:solidFill>
              </a:rPr>
              <a:t>Ce</a:t>
            </a:r>
            <a:r>
              <a:rPr lang="en-US" b="1" dirty="0" smtClean="0">
                <a:solidFill>
                  <a:srgbClr val="660066"/>
                </a:solidFill>
              </a:rPr>
              <a:t> II</a:t>
            </a:r>
            <a:endParaRPr lang="en-US" b="1" dirty="0">
              <a:solidFill>
                <a:srgbClr val="660066"/>
              </a:solidFill>
            </a:endParaRPr>
          </a:p>
        </p:txBody>
      </p:sp>
      <p:sp>
        <p:nvSpPr>
          <p:cNvPr id="29" name="TextBox 28"/>
          <p:cNvSpPr txBox="1"/>
          <p:nvPr/>
        </p:nvSpPr>
        <p:spPr>
          <a:xfrm rot="16200000">
            <a:off x="6086127" y="2844800"/>
            <a:ext cx="1132579" cy="369332"/>
          </a:xfrm>
          <a:prstGeom prst="rect">
            <a:avLst/>
          </a:prstGeom>
          <a:noFill/>
        </p:spPr>
        <p:txBody>
          <a:bodyPr wrap="none" rtlCol="0">
            <a:spAutoFit/>
          </a:bodyPr>
          <a:lstStyle/>
          <a:p>
            <a:r>
              <a:rPr lang="en-US" b="1" i="1" dirty="0" smtClean="0">
                <a:solidFill>
                  <a:srgbClr val="FF6600"/>
                </a:solidFill>
              </a:rPr>
              <a:t>unknown</a:t>
            </a:r>
            <a:endParaRPr lang="en-US" b="1" i="1" dirty="0">
              <a:solidFill>
                <a:srgbClr val="FF6600"/>
              </a:solidFill>
            </a:endParaRPr>
          </a:p>
        </p:txBody>
      </p:sp>
      <p:sp>
        <p:nvSpPr>
          <p:cNvPr id="30" name="TextBox 29"/>
          <p:cNvSpPr txBox="1"/>
          <p:nvPr/>
        </p:nvSpPr>
        <p:spPr>
          <a:xfrm rot="16200000">
            <a:off x="6505228" y="3073400"/>
            <a:ext cx="1132579" cy="369332"/>
          </a:xfrm>
          <a:prstGeom prst="rect">
            <a:avLst/>
          </a:prstGeom>
          <a:noFill/>
        </p:spPr>
        <p:txBody>
          <a:bodyPr wrap="none" rtlCol="0">
            <a:spAutoFit/>
          </a:bodyPr>
          <a:lstStyle/>
          <a:p>
            <a:r>
              <a:rPr lang="en-US" b="1" i="1" dirty="0" smtClean="0">
                <a:solidFill>
                  <a:srgbClr val="FF6600"/>
                </a:solidFill>
              </a:rPr>
              <a:t>unknown</a:t>
            </a:r>
            <a:endParaRPr lang="en-US" b="1" i="1" dirty="0">
              <a:solidFill>
                <a:srgbClr val="FF6600"/>
              </a:solidFill>
            </a:endParaRPr>
          </a:p>
        </p:txBody>
      </p:sp>
      <p:sp>
        <p:nvSpPr>
          <p:cNvPr id="31" name="TextBox 30"/>
          <p:cNvSpPr txBox="1"/>
          <p:nvPr/>
        </p:nvSpPr>
        <p:spPr>
          <a:xfrm rot="16200000">
            <a:off x="7124701" y="2692401"/>
            <a:ext cx="520545" cy="369332"/>
          </a:xfrm>
          <a:prstGeom prst="rect">
            <a:avLst/>
          </a:prstGeom>
          <a:noFill/>
        </p:spPr>
        <p:txBody>
          <a:bodyPr wrap="none" rtlCol="0">
            <a:spAutoFit/>
          </a:bodyPr>
          <a:lstStyle/>
          <a:p>
            <a:r>
              <a:rPr lang="en-US" b="1" dirty="0" smtClean="0"/>
              <a:t>Fe I</a:t>
            </a:r>
            <a:endParaRPr lang="en-US" b="1" dirty="0"/>
          </a:p>
        </p:txBody>
      </p:sp>
      <p:sp>
        <p:nvSpPr>
          <p:cNvPr id="32" name="TextBox 31"/>
          <p:cNvSpPr txBox="1"/>
          <p:nvPr/>
        </p:nvSpPr>
        <p:spPr>
          <a:xfrm rot="16200000">
            <a:off x="5207001" y="3797301"/>
            <a:ext cx="520545" cy="369332"/>
          </a:xfrm>
          <a:prstGeom prst="rect">
            <a:avLst/>
          </a:prstGeom>
          <a:noFill/>
        </p:spPr>
        <p:txBody>
          <a:bodyPr wrap="none" rtlCol="0">
            <a:spAutoFit/>
          </a:bodyPr>
          <a:lstStyle/>
          <a:p>
            <a:r>
              <a:rPr lang="en-US" b="1" dirty="0" smtClean="0"/>
              <a:t>Fe I</a:t>
            </a:r>
            <a:endParaRPr lang="en-US" b="1" dirty="0"/>
          </a:p>
        </p:txBody>
      </p:sp>
      <p:sp>
        <p:nvSpPr>
          <p:cNvPr id="33" name="Left Arrow 32"/>
          <p:cNvSpPr/>
          <p:nvPr/>
        </p:nvSpPr>
        <p:spPr>
          <a:xfrm>
            <a:off x="5613400" y="3924300"/>
            <a:ext cx="406400" cy="152400"/>
          </a:xfrm>
          <a:prstGeom prst="left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34" name="TextBox 33"/>
          <p:cNvSpPr txBox="1"/>
          <p:nvPr/>
        </p:nvSpPr>
        <p:spPr>
          <a:xfrm>
            <a:off x="952500" y="876300"/>
            <a:ext cx="7935599" cy="646331"/>
          </a:xfrm>
          <a:prstGeom prst="rect">
            <a:avLst/>
          </a:prstGeom>
          <a:noFill/>
        </p:spPr>
        <p:txBody>
          <a:bodyPr wrap="none" rtlCol="0">
            <a:spAutoFit/>
          </a:bodyPr>
          <a:lstStyle/>
          <a:p>
            <a:r>
              <a:rPr lang="en-US" dirty="0" smtClean="0"/>
              <a:t>Line </a:t>
            </a:r>
            <a:r>
              <a:rPr lang="en-US" dirty="0"/>
              <a:t>identifications </a:t>
            </a:r>
            <a:r>
              <a:rPr lang="en-US" dirty="0" smtClean="0"/>
              <a:t>begin with </a:t>
            </a:r>
            <a:r>
              <a:rPr lang="en-US" i="1" dirty="0" smtClean="0"/>
              <a:t>Moore</a:t>
            </a:r>
            <a:r>
              <a:rPr lang="en-US" i="1" dirty="0"/>
              <a:t>, Charlotte E.; </a:t>
            </a:r>
            <a:r>
              <a:rPr lang="en-US" i="1" dirty="0" err="1"/>
              <a:t>Minnaert</a:t>
            </a:r>
            <a:r>
              <a:rPr lang="en-US" i="1" dirty="0"/>
              <a:t>, M. G. J.; </a:t>
            </a:r>
            <a:r>
              <a:rPr lang="en-US" i="1" dirty="0" err="1"/>
              <a:t>Houtgast</a:t>
            </a:r>
            <a:r>
              <a:rPr lang="en-US" i="1" dirty="0"/>
              <a:t>, J</a:t>
            </a:r>
            <a:r>
              <a:rPr lang="en-US" i="1" dirty="0" smtClean="0"/>
              <a:t>.</a:t>
            </a:r>
          </a:p>
          <a:p>
            <a:r>
              <a:rPr lang="en-US" i="1" dirty="0"/>
              <a:t>1966, The solar spectrum 2935 A to 8770 </a:t>
            </a:r>
            <a:r>
              <a:rPr lang="en-US" i="1" dirty="0" smtClean="0"/>
              <a:t>A, NBS Monograph</a:t>
            </a:r>
            <a:endParaRPr lang="en-US" i="1" dirty="0"/>
          </a:p>
        </p:txBody>
      </p:sp>
    </p:spTree>
    <p:extLst>
      <p:ext uri="{BB962C8B-B14F-4D97-AF65-F5344CB8AC3E}">
        <p14:creationId xmlns:p14="http://schemas.microsoft.com/office/powerpoint/2010/main" val="6137673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1256241"/>
          </a:xfrm>
        </p:spPr>
        <p:txBody>
          <a:bodyPr>
            <a:normAutofit fontScale="90000"/>
          </a:bodyPr>
          <a:lstStyle/>
          <a:p>
            <a:r>
              <a:rPr lang="en-US" sz="3200" dirty="0" smtClean="0"/>
              <a:t>A good alternate “compilation” site; more tools for applications to stellar spectra </a:t>
            </a:r>
            <a:br>
              <a:rPr lang="en-US" sz="3200" dirty="0" smtClean="0"/>
            </a:br>
            <a:r>
              <a:rPr lang="en-US" sz="3200" b="1" i="1" dirty="0" smtClean="0"/>
              <a:t>but be careful of multiple gf sources</a:t>
            </a:r>
            <a:endParaRPr lang="en-US" sz="3200" b="1" i="1" dirty="0"/>
          </a:p>
        </p:txBody>
      </p:sp>
      <p:pic>
        <p:nvPicPr>
          <p:cNvPr id="3" name="Picture 2" descr="vald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2012684"/>
            <a:ext cx="8978900" cy="3784347"/>
          </a:xfrm>
          <a:prstGeom prst="rect">
            <a:avLst/>
          </a:prstGeom>
        </p:spPr>
      </p:pic>
      <p:sp>
        <p:nvSpPr>
          <p:cNvPr id="4" name="Rectangle 3"/>
          <p:cNvSpPr/>
          <p:nvPr/>
        </p:nvSpPr>
        <p:spPr>
          <a:xfrm>
            <a:off x="6235700" y="6344335"/>
            <a:ext cx="2768600" cy="307777"/>
          </a:xfrm>
          <a:prstGeom prst="rect">
            <a:avLst/>
          </a:prstGeom>
        </p:spPr>
        <p:txBody>
          <a:bodyPr wrap="square">
            <a:spAutoFit/>
          </a:bodyPr>
          <a:lstStyle/>
          <a:p>
            <a:r>
              <a:rPr lang="en-US" sz="1400" dirty="0">
                <a:hlinkClick r:id="rId3"/>
              </a:rPr>
              <a:t>http://</a:t>
            </a:r>
            <a:r>
              <a:rPr lang="en-US" sz="1400" dirty="0" err="1">
                <a:hlinkClick r:id="rId3"/>
              </a:rPr>
              <a:t>vald.astro.uu.se</a:t>
            </a:r>
            <a:r>
              <a:rPr lang="en-US" sz="1400" dirty="0">
                <a:hlinkClick r:id="rId3"/>
              </a:rPr>
              <a:t>/</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Remember our starting spectrum synthesis</a:t>
            </a:r>
            <a:endParaRPr lang="en-US" sz="3200" dirty="0"/>
          </a:p>
        </p:txBody>
      </p:sp>
      <p:pic>
        <p:nvPicPr>
          <p:cNvPr id="4" name="Picture 3" descr="sol4045or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100"/>
            <a:ext cx="9144000" cy="3967089"/>
          </a:xfrm>
          <a:prstGeom prst="rect">
            <a:avLst/>
          </a:prstGeom>
        </p:spPr>
      </p:pic>
      <p:sp>
        <p:nvSpPr>
          <p:cNvPr id="5" name="TextBox 4"/>
          <p:cNvSpPr txBox="1"/>
          <p:nvPr/>
        </p:nvSpPr>
        <p:spPr>
          <a:xfrm>
            <a:off x="774700" y="1041400"/>
            <a:ext cx="7743413" cy="369332"/>
          </a:xfrm>
          <a:prstGeom prst="rect">
            <a:avLst/>
          </a:prstGeom>
          <a:noFill/>
        </p:spPr>
        <p:txBody>
          <a:bodyPr wrap="none" rtlCol="0">
            <a:spAutoFit/>
          </a:bodyPr>
          <a:lstStyle/>
          <a:p>
            <a:r>
              <a:rPr lang="en-US" dirty="0" smtClean="0"/>
              <a:t>White line is solar flux atlas; red line is synthetic spectrum with “original” line list</a:t>
            </a:r>
            <a:endParaRPr lang="en-US" dirty="0"/>
          </a:p>
        </p:txBody>
      </p:sp>
    </p:spTree>
    <p:extLst>
      <p:ext uri="{BB962C8B-B14F-4D97-AF65-F5344CB8AC3E}">
        <p14:creationId xmlns:p14="http://schemas.microsoft.com/office/powerpoint/2010/main" val="9532132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Remember our starting spectrum synthesis</a:t>
            </a:r>
            <a:endParaRPr lang="en-US" sz="3200" dirty="0"/>
          </a:p>
        </p:txBody>
      </p:sp>
      <p:sp>
        <p:nvSpPr>
          <p:cNvPr id="5" name="TextBox 4"/>
          <p:cNvSpPr txBox="1"/>
          <p:nvPr/>
        </p:nvSpPr>
        <p:spPr>
          <a:xfrm>
            <a:off x="774700" y="1041400"/>
            <a:ext cx="7993858" cy="923330"/>
          </a:xfrm>
          <a:prstGeom prst="rect">
            <a:avLst/>
          </a:prstGeom>
          <a:noFill/>
        </p:spPr>
        <p:txBody>
          <a:bodyPr wrap="none" rtlCol="0">
            <a:spAutoFit/>
          </a:bodyPr>
          <a:lstStyle/>
          <a:p>
            <a:r>
              <a:rPr lang="en-US" dirty="0"/>
              <a:t>Lab </a:t>
            </a:r>
            <a:r>
              <a:rPr lang="en-US" dirty="0" err="1"/>
              <a:t>λ‘s</a:t>
            </a:r>
            <a:r>
              <a:rPr lang="en-US" dirty="0"/>
              <a:t> and </a:t>
            </a:r>
            <a:r>
              <a:rPr lang="en-US" dirty="0" err="1"/>
              <a:t>gf’s</a:t>
            </a:r>
            <a:r>
              <a:rPr lang="en-US" dirty="0"/>
              <a:t>: </a:t>
            </a:r>
            <a:r>
              <a:rPr lang="en-US" dirty="0" smtClean="0"/>
              <a:t>adopted without change</a:t>
            </a:r>
          </a:p>
          <a:p>
            <a:r>
              <a:rPr lang="en-US" dirty="0" smtClean="0"/>
              <a:t>Identified (or guessed-at) lines without lab data:  changed </a:t>
            </a:r>
            <a:r>
              <a:rPr lang="en-US" dirty="0" err="1"/>
              <a:t>λ‘s</a:t>
            </a:r>
            <a:r>
              <a:rPr lang="en-US" dirty="0"/>
              <a:t> and </a:t>
            </a:r>
            <a:r>
              <a:rPr lang="en-US" dirty="0" err="1" smtClean="0"/>
              <a:t>gf’s</a:t>
            </a:r>
            <a:r>
              <a:rPr lang="en-US" dirty="0" smtClean="0"/>
              <a:t> to fit Sun</a:t>
            </a:r>
          </a:p>
          <a:p>
            <a:r>
              <a:rPr lang="en-US" dirty="0" smtClean="0"/>
              <a:t>Unknown lines:  added fake lines (</a:t>
            </a:r>
            <a:r>
              <a:rPr lang="en-US" dirty="0"/>
              <a:t>Fe I, </a:t>
            </a:r>
            <a:r>
              <a:rPr lang="en-US" dirty="0" err="1"/>
              <a:t>χ</a:t>
            </a:r>
            <a:r>
              <a:rPr lang="en-US" dirty="0"/>
              <a:t>= 3.5 </a:t>
            </a:r>
            <a:r>
              <a:rPr lang="en-US" dirty="0" err="1"/>
              <a:t>eV</a:t>
            </a:r>
            <a:r>
              <a:rPr lang="en-US" dirty="0"/>
              <a:t>, log (</a:t>
            </a:r>
            <a:r>
              <a:rPr lang="en-US" dirty="0" err="1"/>
              <a:t>gf</a:t>
            </a:r>
            <a:r>
              <a:rPr lang="en-US" dirty="0"/>
              <a:t>) set to match observed </a:t>
            </a:r>
            <a:r>
              <a:rPr lang="en-US" dirty="0" smtClean="0"/>
              <a:t>line) </a:t>
            </a:r>
            <a:endParaRPr lang="en-US" dirty="0"/>
          </a:p>
        </p:txBody>
      </p:sp>
      <p:pic>
        <p:nvPicPr>
          <p:cNvPr id="3" name="Picture 2" descr="sol4045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4900"/>
            <a:ext cx="9144000" cy="3945571"/>
          </a:xfrm>
          <a:prstGeom prst="rect">
            <a:avLst/>
          </a:prstGeom>
        </p:spPr>
      </p:pic>
    </p:spTree>
    <p:extLst>
      <p:ext uri="{BB962C8B-B14F-4D97-AF65-F5344CB8AC3E}">
        <p14:creationId xmlns:p14="http://schemas.microsoft.com/office/powerpoint/2010/main" val="2146786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1497541"/>
          </a:xfrm>
        </p:spPr>
        <p:txBody>
          <a:bodyPr>
            <a:normAutofit fontScale="90000"/>
          </a:bodyPr>
          <a:lstStyle/>
          <a:p>
            <a:r>
              <a:rPr lang="en-US" sz="3200" dirty="0" smtClean="0"/>
              <a:t>Odd-Z heavy elements often have significant hyperfine structure; again lab data are needed (this is from NOAO Solar Telescope FTS)</a:t>
            </a:r>
            <a:endParaRPr lang="en-US" sz="3200" dirty="0"/>
          </a:p>
        </p:txBody>
      </p:sp>
      <p:pic>
        <p:nvPicPr>
          <p:cNvPr id="3" name="Picture 2" descr="lawler04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1886204"/>
            <a:ext cx="6324600" cy="4806696"/>
          </a:xfrm>
          <a:prstGeom prst="rect">
            <a:avLst/>
          </a:prstGeom>
        </p:spPr>
      </p:pic>
      <p:sp>
        <p:nvSpPr>
          <p:cNvPr id="4" name="TextBox 3"/>
          <p:cNvSpPr txBox="1"/>
          <p:nvPr/>
        </p:nvSpPr>
        <p:spPr>
          <a:xfrm>
            <a:off x="165100" y="6400800"/>
            <a:ext cx="1479892" cy="307777"/>
          </a:xfrm>
          <a:prstGeom prst="rect">
            <a:avLst/>
          </a:prstGeom>
          <a:noFill/>
        </p:spPr>
        <p:txBody>
          <a:bodyPr wrap="none" rtlCol="0">
            <a:spAutoFit/>
          </a:bodyPr>
          <a:lstStyle/>
          <a:p>
            <a:r>
              <a:rPr lang="en-US" sz="1400" dirty="0" smtClean="0"/>
              <a:t>Lawler et al. 2004</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18559"/>
            <a:ext cx="3086100" cy="2081741"/>
          </a:xfrm>
        </p:spPr>
        <p:txBody>
          <a:bodyPr>
            <a:normAutofit/>
          </a:bodyPr>
          <a:lstStyle/>
          <a:p>
            <a:r>
              <a:rPr lang="en-US" sz="3200" dirty="0" smtClean="0"/>
              <a:t>Makes sense out of strange spectra:  isotopes</a:t>
            </a:r>
            <a:endParaRPr lang="en-US" sz="3200" dirty="0"/>
          </a:p>
        </p:txBody>
      </p:sp>
      <p:pic>
        <p:nvPicPr>
          <p:cNvPr id="3" name="Picture 2" descr="sneden01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734" y="228600"/>
            <a:ext cx="4823366" cy="6261100"/>
          </a:xfrm>
          <a:prstGeom prst="rect">
            <a:avLst/>
          </a:prstGeom>
        </p:spPr>
      </p:pic>
      <p:sp>
        <p:nvSpPr>
          <p:cNvPr id="5" name="TextBox 4"/>
          <p:cNvSpPr txBox="1"/>
          <p:nvPr/>
        </p:nvSpPr>
        <p:spPr>
          <a:xfrm>
            <a:off x="787400" y="2781300"/>
            <a:ext cx="2412999" cy="923330"/>
          </a:xfrm>
          <a:prstGeom prst="rect">
            <a:avLst/>
          </a:prstGeom>
          <a:noFill/>
        </p:spPr>
        <p:txBody>
          <a:bodyPr wrap="square" rtlCol="0">
            <a:spAutoFit/>
          </a:bodyPr>
          <a:lstStyle/>
          <a:p>
            <a:r>
              <a:rPr lang="en-US" dirty="0" smtClean="0"/>
              <a:t>Vertical line sizes give relative strengths of hyperfine components</a:t>
            </a:r>
            <a:endParaRPr lang="en-US" dirty="0"/>
          </a:p>
        </p:txBody>
      </p:sp>
      <p:pic>
        <p:nvPicPr>
          <p:cNvPr id="6" name="Picture 5" descr="sneden02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4486176"/>
            <a:ext cx="3873500" cy="1272589"/>
          </a:xfrm>
          <a:prstGeom prst="rect">
            <a:avLst/>
          </a:prstGeom>
        </p:spPr>
      </p:pic>
      <p:sp>
        <p:nvSpPr>
          <p:cNvPr id="7" name="TextBox 6"/>
          <p:cNvSpPr txBox="1"/>
          <p:nvPr/>
        </p:nvSpPr>
        <p:spPr>
          <a:xfrm>
            <a:off x="1206500" y="6426200"/>
            <a:ext cx="1536536" cy="307777"/>
          </a:xfrm>
          <a:prstGeom prst="rect">
            <a:avLst/>
          </a:prstGeom>
          <a:noFill/>
        </p:spPr>
        <p:txBody>
          <a:bodyPr wrap="none" rtlCol="0">
            <a:spAutoFit/>
          </a:bodyPr>
          <a:lstStyle/>
          <a:p>
            <a:r>
              <a:rPr lang="en-US" sz="1400" dirty="0" smtClean="0"/>
              <a:t>Sneden et al. 2002</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741"/>
            <a:ext cx="7772400" cy="1319741"/>
          </a:xfrm>
        </p:spPr>
        <p:txBody>
          <a:bodyPr>
            <a:normAutofit/>
          </a:bodyPr>
          <a:lstStyle/>
          <a:p>
            <a:r>
              <a:rPr lang="en-US" sz="3200" dirty="0" smtClean="0"/>
              <a:t>The one isotopic analysis that can be done well with atomic lines: </a:t>
            </a:r>
            <a:r>
              <a:rPr lang="en-US" sz="3200" dirty="0" err="1" smtClean="0"/>
              <a:t>Eu</a:t>
            </a:r>
            <a:endParaRPr lang="en-US" sz="3200" dirty="0"/>
          </a:p>
        </p:txBody>
      </p:sp>
      <p:pic>
        <p:nvPicPr>
          <p:cNvPr id="4" name="Picture 3" descr="nuclear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1346200"/>
            <a:ext cx="5511800" cy="1905000"/>
          </a:xfrm>
          <a:prstGeom prst="rect">
            <a:avLst/>
          </a:prstGeom>
        </p:spPr>
      </p:pic>
      <p:pic>
        <p:nvPicPr>
          <p:cNvPr id="5" name="Picture 4" descr="nuclear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7" y="3873500"/>
            <a:ext cx="4215113" cy="2895600"/>
          </a:xfrm>
          <a:prstGeom prst="rect">
            <a:avLst/>
          </a:prstGeom>
        </p:spPr>
      </p:pic>
      <p:pic>
        <p:nvPicPr>
          <p:cNvPr id="6" name="Picture 5" descr="nuclear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300" y="3877779"/>
            <a:ext cx="4203700" cy="2878620"/>
          </a:xfrm>
          <a:prstGeom prst="rect">
            <a:avLst/>
          </a:prstGeom>
        </p:spPr>
      </p:pic>
      <p:cxnSp>
        <p:nvCxnSpPr>
          <p:cNvPr id="8" name="Straight Arrow Connector 7"/>
          <p:cNvCxnSpPr/>
          <p:nvPr/>
        </p:nvCxnSpPr>
        <p:spPr>
          <a:xfrm flipV="1">
            <a:off x="990600" y="2654300"/>
            <a:ext cx="1282700" cy="1257300"/>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3225800" y="2654300"/>
            <a:ext cx="1612900" cy="1270000"/>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descr="nuclear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2552" y="1231900"/>
            <a:ext cx="1549848" cy="2171700"/>
          </a:xfrm>
          <a:prstGeom prst="rect">
            <a:avLst/>
          </a:prstGeom>
        </p:spPr>
      </p:pic>
      <p:sp>
        <p:nvSpPr>
          <p:cNvPr id="3" name="Rectangle 2"/>
          <p:cNvSpPr/>
          <p:nvPr/>
        </p:nvSpPr>
        <p:spPr>
          <a:xfrm>
            <a:off x="5929283" y="3320534"/>
            <a:ext cx="2172390" cy="338554"/>
          </a:xfrm>
          <a:prstGeom prst="rect">
            <a:avLst/>
          </a:prstGeom>
        </p:spPr>
        <p:txBody>
          <a:bodyPr wrap="none">
            <a:spAutoFit/>
          </a:bodyPr>
          <a:lstStyle/>
          <a:p>
            <a:r>
              <a:rPr lang="en-US" sz="1600" dirty="0"/>
              <a:t>http://</a:t>
            </a:r>
            <a:r>
              <a:rPr lang="en-US" sz="1600" dirty="0" err="1"/>
              <a:t>atom.kaeri.re.kr</a:t>
            </a:r>
            <a:r>
              <a:rPr lang="en-US" sz="1600" dirty="0"/>
              <a:t>/</a:t>
            </a:r>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59"/>
            <a:ext cx="7772400" cy="1192741"/>
          </a:xfrm>
        </p:spPr>
        <p:txBody>
          <a:bodyPr>
            <a:normAutofit/>
          </a:bodyPr>
          <a:lstStyle/>
          <a:p>
            <a:r>
              <a:rPr lang="en-US" sz="3200" dirty="0" smtClean="0"/>
              <a:t>Note the hyperfine </a:t>
            </a:r>
            <a:r>
              <a:rPr lang="en-US" sz="3200" dirty="0" err="1" smtClean="0"/>
              <a:t>vs</a:t>
            </a:r>
            <a:r>
              <a:rPr lang="en-US" sz="3200" dirty="0" smtClean="0"/>
              <a:t> isotopic structures for rare earths</a:t>
            </a:r>
            <a:endParaRPr lang="en-US" sz="3200" dirty="0"/>
          </a:p>
        </p:txBody>
      </p:sp>
      <p:pic>
        <p:nvPicPr>
          <p:cNvPr id="3" name="Picture 2" descr="nuclea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0" y="1206501"/>
            <a:ext cx="9029279" cy="4381500"/>
          </a:xfrm>
          <a:prstGeom prst="rect">
            <a:avLst/>
          </a:prstGeom>
        </p:spPr>
      </p:pic>
      <p:sp>
        <p:nvSpPr>
          <p:cNvPr id="4" name="TextBox 3"/>
          <p:cNvSpPr txBox="1"/>
          <p:nvPr/>
        </p:nvSpPr>
        <p:spPr>
          <a:xfrm>
            <a:off x="6464300" y="4927600"/>
            <a:ext cx="746080" cy="369332"/>
          </a:xfrm>
          <a:prstGeom prst="rect">
            <a:avLst/>
          </a:prstGeom>
          <a:noFill/>
        </p:spPr>
        <p:txBody>
          <a:bodyPr wrap="none" rtlCol="0">
            <a:spAutoFit/>
          </a:bodyPr>
          <a:lstStyle/>
          <a:p>
            <a:r>
              <a:rPr lang="en-US" dirty="0" smtClean="0"/>
              <a:t>Z = 57</a:t>
            </a:r>
            <a:endParaRPr lang="en-US" dirty="0"/>
          </a:p>
        </p:txBody>
      </p:sp>
      <p:sp>
        <p:nvSpPr>
          <p:cNvPr id="5" name="TextBox 4"/>
          <p:cNvSpPr txBox="1"/>
          <p:nvPr/>
        </p:nvSpPr>
        <p:spPr>
          <a:xfrm>
            <a:off x="6743700" y="4330700"/>
            <a:ext cx="746080" cy="369332"/>
          </a:xfrm>
          <a:prstGeom prst="rect">
            <a:avLst/>
          </a:prstGeom>
          <a:noFill/>
        </p:spPr>
        <p:txBody>
          <a:bodyPr wrap="none" rtlCol="0">
            <a:spAutoFit/>
          </a:bodyPr>
          <a:lstStyle/>
          <a:p>
            <a:r>
              <a:rPr lang="en-US" dirty="0" smtClean="0"/>
              <a:t>Z = 59</a:t>
            </a:r>
            <a:endParaRPr lang="en-US" dirty="0"/>
          </a:p>
        </p:txBody>
      </p:sp>
      <p:sp>
        <p:nvSpPr>
          <p:cNvPr id="6" name="TextBox 5"/>
          <p:cNvSpPr txBox="1"/>
          <p:nvPr/>
        </p:nvSpPr>
        <p:spPr>
          <a:xfrm>
            <a:off x="7048500" y="3771900"/>
            <a:ext cx="746080" cy="369332"/>
          </a:xfrm>
          <a:prstGeom prst="rect">
            <a:avLst/>
          </a:prstGeom>
          <a:noFill/>
        </p:spPr>
        <p:txBody>
          <a:bodyPr wrap="none" rtlCol="0">
            <a:spAutoFit/>
          </a:bodyPr>
          <a:lstStyle/>
          <a:p>
            <a:r>
              <a:rPr lang="en-US" dirty="0" smtClean="0"/>
              <a:t>Z = 61</a:t>
            </a:r>
            <a:endParaRPr lang="en-US" dirty="0"/>
          </a:p>
        </p:txBody>
      </p:sp>
      <p:sp>
        <p:nvSpPr>
          <p:cNvPr id="7" name="TextBox 6"/>
          <p:cNvSpPr txBox="1"/>
          <p:nvPr/>
        </p:nvSpPr>
        <p:spPr>
          <a:xfrm>
            <a:off x="7620000" y="3162300"/>
            <a:ext cx="746080" cy="369332"/>
          </a:xfrm>
          <a:prstGeom prst="rect">
            <a:avLst/>
          </a:prstGeom>
          <a:noFill/>
        </p:spPr>
        <p:txBody>
          <a:bodyPr wrap="none" rtlCol="0">
            <a:spAutoFit/>
          </a:bodyPr>
          <a:lstStyle/>
          <a:p>
            <a:r>
              <a:rPr lang="en-US" dirty="0" smtClean="0"/>
              <a:t>Z = 63</a:t>
            </a:r>
            <a:endParaRPr lang="en-US" dirty="0"/>
          </a:p>
        </p:txBody>
      </p:sp>
      <p:sp>
        <p:nvSpPr>
          <p:cNvPr id="8" name="TextBox 7"/>
          <p:cNvSpPr txBox="1"/>
          <p:nvPr/>
        </p:nvSpPr>
        <p:spPr>
          <a:xfrm>
            <a:off x="8178800" y="2603500"/>
            <a:ext cx="746080" cy="369332"/>
          </a:xfrm>
          <a:prstGeom prst="rect">
            <a:avLst/>
          </a:prstGeom>
          <a:noFill/>
        </p:spPr>
        <p:txBody>
          <a:bodyPr wrap="none" rtlCol="0">
            <a:spAutoFit/>
          </a:bodyPr>
          <a:lstStyle/>
          <a:p>
            <a:r>
              <a:rPr lang="en-US" dirty="0" smtClean="0"/>
              <a:t>Z = 65</a:t>
            </a:r>
            <a:endParaRPr lang="en-US" dirty="0"/>
          </a:p>
        </p:txBody>
      </p:sp>
      <p:sp>
        <p:nvSpPr>
          <p:cNvPr id="9" name="TextBox 8"/>
          <p:cNvSpPr txBox="1"/>
          <p:nvPr/>
        </p:nvSpPr>
        <p:spPr>
          <a:xfrm>
            <a:off x="749300" y="2044700"/>
            <a:ext cx="746080" cy="369332"/>
          </a:xfrm>
          <a:prstGeom prst="rect">
            <a:avLst/>
          </a:prstGeom>
          <a:solidFill>
            <a:schemeClr val="bg1"/>
          </a:solidFill>
        </p:spPr>
        <p:txBody>
          <a:bodyPr wrap="none" rtlCol="0">
            <a:spAutoFit/>
          </a:bodyPr>
          <a:lstStyle/>
          <a:p>
            <a:r>
              <a:rPr lang="en-US" dirty="0" smtClean="0"/>
              <a:t>Z = 67</a:t>
            </a:r>
            <a:endParaRPr lang="en-US" dirty="0"/>
          </a:p>
        </p:txBody>
      </p:sp>
      <p:sp>
        <p:nvSpPr>
          <p:cNvPr id="10" name="TextBox 9"/>
          <p:cNvSpPr txBox="1"/>
          <p:nvPr/>
        </p:nvSpPr>
        <p:spPr>
          <a:xfrm>
            <a:off x="1816100" y="1460500"/>
            <a:ext cx="746080" cy="369332"/>
          </a:xfrm>
          <a:prstGeom prst="rect">
            <a:avLst/>
          </a:prstGeom>
          <a:solidFill>
            <a:schemeClr val="bg1"/>
          </a:solidFill>
        </p:spPr>
        <p:txBody>
          <a:bodyPr wrap="none" rtlCol="0">
            <a:spAutoFit/>
          </a:bodyPr>
          <a:lstStyle/>
          <a:p>
            <a:r>
              <a:rPr lang="en-US" dirty="0" smtClean="0"/>
              <a:t>Z = 69</a:t>
            </a:r>
            <a:endParaRPr lang="en-US" dirty="0"/>
          </a:p>
        </p:txBody>
      </p:sp>
      <p:pic>
        <p:nvPicPr>
          <p:cNvPr id="11" name="Picture 10" descr="nuclea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152" y="4546600"/>
            <a:ext cx="1549848" cy="2171700"/>
          </a:xfrm>
          <a:prstGeom prst="rect">
            <a:avLst/>
          </a:prstGeom>
        </p:spPr>
      </p:pic>
      <p:sp>
        <p:nvSpPr>
          <p:cNvPr id="12" name="Rectangle 11"/>
          <p:cNvSpPr/>
          <p:nvPr/>
        </p:nvSpPr>
        <p:spPr>
          <a:xfrm>
            <a:off x="696883" y="6178034"/>
            <a:ext cx="2172390" cy="338554"/>
          </a:xfrm>
          <a:prstGeom prst="rect">
            <a:avLst/>
          </a:prstGeom>
        </p:spPr>
        <p:txBody>
          <a:bodyPr wrap="none">
            <a:spAutoFit/>
          </a:bodyPr>
          <a:lstStyle/>
          <a:p>
            <a:r>
              <a:rPr lang="en-US" sz="1600" dirty="0"/>
              <a:t>http://</a:t>
            </a:r>
            <a:r>
              <a:rPr lang="en-US" sz="1600" dirty="0" err="1"/>
              <a:t>atom.kaeri.re.kr</a:t>
            </a:r>
            <a:r>
              <a:rPr lang="en-US" sz="1600" dirty="0"/>
              <a:t>/</a:t>
            </a:r>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Less obvious isotopic results</a:t>
            </a:r>
            <a:endParaRPr lang="en-US" sz="3200" dirty="0"/>
          </a:p>
        </p:txBody>
      </p:sp>
      <p:pic>
        <p:nvPicPr>
          <p:cNvPr id="3" name="Picture 2" descr="roederer08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23" y="1028700"/>
            <a:ext cx="6759677" cy="3352800"/>
          </a:xfrm>
          <a:prstGeom prst="rect">
            <a:avLst/>
          </a:prstGeom>
        </p:spPr>
      </p:pic>
      <p:sp>
        <p:nvSpPr>
          <p:cNvPr id="4" name="Rectangle 3"/>
          <p:cNvSpPr/>
          <p:nvPr/>
        </p:nvSpPr>
        <p:spPr>
          <a:xfrm>
            <a:off x="457200" y="4516041"/>
            <a:ext cx="7924800" cy="2031325"/>
          </a:xfrm>
          <a:prstGeom prst="rect">
            <a:avLst/>
          </a:prstGeom>
        </p:spPr>
        <p:txBody>
          <a:bodyPr wrap="square">
            <a:spAutoFit/>
          </a:bodyPr>
          <a:lstStyle/>
          <a:p>
            <a:r>
              <a:rPr lang="en-US" dirty="0"/>
              <a:t>Naturally occurring isotopes are represented by the gray squares. The figure highlights the naturally occurring isotopes of neodymium (</a:t>
            </a:r>
            <a:r>
              <a:rPr lang="en-US" dirty="0" err="1"/>
              <a:t>Nd</a:t>
            </a:r>
            <a:r>
              <a:rPr lang="en-US" dirty="0"/>
              <a:t>, Z=60 ), samarium (</a:t>
            </a:r>
            <a:r>
              <a:rPr lang="en-US" dirty="0" err="1"/>
              <a:t>Sm</a:t>
            </a:r>
            <a:r>
              <a:rPr lang="en-US" dirty="0"/>
              <a:t>, Z=62 ), and europium (</a:t>
            </a:r>
            <a:r>
              <a:rPr lang="en-US" dirty="0" err="1"/>
              <a:t>Eu</a:t>
            </a:r>
            <a:r>
              <a:rPr lang="en-US" dirty="0"/>
              <a:t>, Z=63 ); promethium (Pm, Z=61 ) has no naturally occurring isotopes. We also show the predicted percentage of r-process material in the S.S. abundance for each isotope as given by Cowan et al. (2006). This figure illustrates the pathways by which the s and r-processes operate and the resulting differences in the s or r fraction of S.S. material.</a:t>
            </a:r>
          </a:p>
        </p:txBody>
      </p:sp>
      <p:sp>
        <p:nvSpPr>
          <p:cNvPr id="5" name="TextBox 4"/>
          <p:cNvSpPr txBox="1"/>
          <p:nvPr/>
        </p:nvSpPr>
        <p:spPr>
          <a:xfrm>
            <a:off x="7239000" y="6311900"/>
            <a:ext cx="1672253" cy="307777"/>
          </a:xfrm>
          <a:prstGeom prst="rect">
            <a:avLst/>
          </a:prstGeom>
          <a:noFill/>
        </p:spPr>
        <p:txBody>
          <a:bodyPr wrap="none" rtlCol="0">
            <a:spAutoFit/>
          </a:bodyPr>
          <a:lstStyle/>
          <a:p>
            <a:r>
              <a:rPr lang="en-US" sz="1400" dirty="0" err="1" smtClean="0"/>
              <a:t>Roederer</a:t>
            </a:r>
            <a:r>
              <a:rPr lang="en-US" sz="1400" dirty="0" smtClean="0"/>
              <a:t> et al. 2008</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Less obvious isotopic results</a:t>
            </a:r>
            <a:endParaRPr lang="en-US" sz="3200" dirty="0"/>
          </a:p>
        </p:txBody>
      </p:sp>
      <p:sp>
        <p:nvSpPr>
          <p:cNvPr id="3" name="Rectangle 2"/>
          <p:cNvSpPr/>
          <p:nvPr/>
        </p:nvSpPr>
        <p:spPr>
          <a:xfrm>
            <a:off x="152400" y="4651444"/>
            <a:ext cx="8737600" cy="1815882"/>
          </a:xfrm>
          <a:prstGeom prst="rect">
            <a:avLst/>
          </a:prstGeom>
        </p:spPr>
        <p:txBody>
          <a:bodyPr wrap="square">
            <a:spAutoFit/>
          </a:bodyPr>
          <a:lstStyle/>
          <a:p>
            <a:r>
              <a:rPr lang="en-US" sz="1600" dirty="0" smtClean="0"/>
              <a:t>pure</a:t>
            </a:r>
            <a:r>
              <a:rPr lang="en-US" sz="1600" dirty="0"/>
              <a:t>-s- and pure-r-syntheses are indicated by dot-dashed and dashed </a:t>
            </a:r>
            <a:r>
              <a:rPr lang="en-US" sz="1600" dirty="0" smtClean="0"/>
              <a:t>lines; observed </a:t>
            </a:r>
            <a:r>
              <a:rPr lang="en-US" sz="1600" dirty="0"/>
              <a:t>spectrum is represented by the histogram. </a:t>
            </a:r>
            <a:r>
              <a:rPr lang="en-US" sz="1600" b="1" dirty="0">
                <a:solidFill>
                  <a:srgbClr val="FF0000"/>
                </a:solidFill>
              </a:rPr>
              <a:t>The point at which the pure-s and pure-r-process syntheses intersect is defined to be the point of insensitivity to the isotopic mix. </a:t>
            </a:r>
            <a:r>
              <a:rPr lang="en-US" sz="1600" dirty="0"/>
              <a:t>We adjust the wavelength of the synthetic spectra so that the point of insensitivity coincides with the center of the nearest pixel in the observed spectrum. The isotopic fraction can then be measured using the fitting algorithm. The vertical lines represent the positions and relative strengths of the individual hyperfine components; solid lines represent the 152Sm and 154Sm isotopes, while dashed lines represent the remaining five isotopes.</a:t>
            </a:r>
          </a:p>
        </p:txBody>
      </p:sp>
      <p:pic>
        <p:nvPicPr>
          <p:cNvPr id="4" name="Picture 3" descr="roederer08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21" y="762000"/>
            <a:ext cx="7315779" cy="3848100"/>
          </a:xfrm>
          <a:prstGeom prst="rect">
            <a:avLst/>
          </a:prstGeom>
        </p:spPr>
      </p:pic>
      <p:sp>
        <p:nvSpPr>
          <p:cNvPr id="5" name="TextBox 4"/>
          <p:cNvSpPr txBox="1"/>
          <p:nvPr/>
        </p:nvSpPr>
        <p:spPr>
          <a:xfrm>
            <a:off x="7239000" y="6464300"/>
            <a:ext cx="1672253" cy="307777"/>
          </a:xfrm>
          <a:prstGeom prst="rect">
            <a:avLst/>
          </a:prstGeom>
          <a:noFill/>
        </p:spPr>
        <p:txBody>
          <a:bodyPr wrap="none" rtlCol="0">
            <a:spAutoFit/>
          </a:bodyPr>
          <a:lstStyle/>
          <a:p>
            <a:r>
              <a:rPr lang="en-US" sz="1400" dirty="0" err="1" smtClean="0"/>
              <a:t>Roederer</a:t>
            </a:r>
            <a:r>
              <a:rPr lang="en-US" sz="1400" dirty="0" smtClean="0"/>
              <a:t> et al. 2008</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ederer08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1016000"/>
            <a:ext cx="5517213" cy="5384800"/>
          </a:xfrm>
          <a:prstGeom prst="rect">
            <a:avLst/>
          </a:prstGeom>
        </p:spPr>
      </p:pic>
      <p:sp>
        <p:nvSpPr>
          <p:cNvPr id="5" name="Rectangle 4"/>
          <p:cNvSpPr/>
          <p:nvPr/>
        </p:nvSpPr>
        <p:spPr>
          <a:xfrm>
            <a:off x="5880100" y="841591"/>
            <a:ext cx="3136900" cy="5262980"/>
          </a:xfrm>
          <a:prstGeom prst="rect">
            <a:avLst/>
          </a:prstGeom>
        </p:spPr>
        <p:txBody>
          <a:bodyPr wrap="square">
            <a:spAutoFit/>
          </a:bodyPr>
          <a:lstStyle/>
          <a:p>
            <a:r>
              <a:rPr lang="en-US" sz="1600" dirty="0" err="1"/>
              <a:t>Sm</a:t>
            </a:r>
            <a:r>
              <a:rPr lang="en-US" sz="1600" dirty="0"/>
              <a:t> </a:t>
            </a:r>
            <a:r>
              <a:rPr lang="en-US" sz="1600" dirty="0" smtClean="0"/>
              <a:t>II 4424 </a:t>
            </a:r>
            <a:r>
              <a:rPr lang="en-US" sz="1600" dirty="0" err="1"/>
              <a:t>Å</a:t>
            </a:r>
            <a:r>
              <a:rPr lang="en-US" sz="1600" dirty="0"/>
              <a:t> in HD 175305. </a:t>
            </a:r>
            <a:r>
              <a:rPr lang="en-US" sz="1600" dirty="0" smtClean="0"/>
              <a:t>Observed </a:t>
            </a:r>
            <a:r>
              <a:rPr lang="en-US" sz="1600" dirty="0"/>
              <a:t>spectrum </a:t>
            </a:r>
            <a:r>
              <a:rPr lang="en-US" sz="1600" dirty="0" smtClean="0"/>
              <a:t>= open squares.  Panel a shows </a:t>
            </a:r>
            <a:r>
              <a:rPr lang="en-US" sz="1600" dirty="0"/>
              <a:t>an (O-C ) plot for the pure-s and pure-r-process syntheses shown in panel b</a:t>
            </a:r>
            <a:r>
              <a:rPr lang="en-US" sz="1600" dirty="0" smtClean="0"/>
              <a:t>.  </a:t>
            </a:r>
            <a:r>
              <a:rPr lang="en-US" sz="1600" dirty="0"/>
              <a:t>P</a:t>
            </a:r>
            <a:r>
              <a:rPr lang="en-US" sz="1600" dirty="0" smtClean="0"/>
              <a:t>anel </a:t>
            </a:r>
            <a:r>
              <a:rPr lang="en-US" sz="1600" dirty="0"/>
              <a:t>b, </a:t>
            </a:r>
            <a:r>
              <a:rPr lang="en-US" sz="1600" dirty="0" smtClean="0"/>
              <a:t>shows </a:t>
            </a:r>
            <a:r>
              <a:rPr lang="en-US" sz="1600" dirty="0"/>
              <a:t>syntheses for the pure-s and pure-r-process </a:t>
            </a:r>
            <a:r>
              <a:rPr lang="en-US" sz="1600" dirty="0" smtClean="0"/>
              <a:t>(</a:t>
            </a:r>
            <a:r>
              <a:rPr lang="en-US" sz="1600" dirty="0"/>
              <a:t>dot-dashed and short-dashed </a:t>
            </a:r>
            <a:r>
              <a:rPr lang="en-US" sz="1600" dirty="0" smtClean="0"/>
              <a:t>curves).  Panel c shows </a:t>
            </a:r>
            <a:r>
              <a:rPr lang="en-US" sz="1600" dirty="0"/>
              <a:t>the synthesis of our best fit, represented by the solid curve, and the 3 </a:t>
            </a:r>
            <a:r>
              <a:rPr lang="en-US" sz="1600" dirty="0" err="1"/>
              <a:t>σ</a:t>
            </a:r>
            <a:r>
              <a:rPr lang="en-US" sz="1600" dirty="0"/>
              <a:t> </a:t>
            </a:r>
            <a:r>
              <a:rPr lang="en-US" sz="1600" dirty="0" smtClean="0"/>
              <a:t>uncertainties. </a:t>
            </a:r>
            <a:r>
              <a:rPr lang="en-US" sz="1600" b="1" dirty="0" smtClean="0">
                <a:solidFill>
                  <a:srgbClr val="FF0000"/>
                </a:solidFill>
              </a:rPr>
              <a:t>The </a:t>
            </a:r>
            <a:r>
              <a:rPr lang="en-US" sz="1600" b="1" dirty="0">
                <a:solidFill>
                  <a:srgbClr val="FF0000"/>
                </a:solidFill>
              </a:rPr>
              <a:t>vertical lines represent the positions and relative strengths of the individual hyperfine components; solid lines represent the two heaviest isotopes, while dashed lines represent the lighter five isotopes. </a:t>
            </a:r>
            <a:r>
              <a:rPr lang="en-US" sz="1600" dirty="0"/>
              <a:t>We measure a </a:t>
            </a:r>
            <a:r>
              <a:rPr lang="en-US" sz="1600" dirty="0" err="1"/>
              <a:t>Sm</a:t>
            </a:r>
            <a:r>
              <a:rPr lang="en-US" sz="1600" dirty="0"/>
              <a:t> isotopic fraction of f_{152+154}=0.55^{+0.14}_{-0.13} for this line, which suggests an r-process origin.</a:t>
            </a:r>
          </a:p>
        </p:txBody>
      </p:sp>
      <p:sp>
        <p:nvSpPr>
          <p:cNvPr id="6" name="TextBox 5"/>
          <p:cNvSpPr txBox="1"/>
          <p:nvPr/>
        </p:nvSpPr>
        <p:spPr>
          <a:xfrm>
            <a:off x="1066800" y="165100"/>
            <a:ext cx="4202793" cy="584776"/>
          </a:xfrm>
          <a:prstGeom prst="rect">
            <a:avLst/>
          </a:prstGeom>
          <a:noFill/>
        </p:spPr>
        <p:txBody>
          <a:bodyPr wrap="none" rtlCol="0">
            <a:spAutoFit/>
          </a:bodyPr>
          <a:lstStyle/>
          <a:p>
            <a:r>
              <a:rPr lang="en-US" sz="3200" dirty="0" smtClean="0"/>
              <a:t>Neodymium?  We tried!</a:t>
            </a:r>
            <a:endParaRPr lang="en-US" sz="3200" dirty="0"/>
          </a:p>
        </p:txBody>
      </p:sp>
      <p:sp>
        <p:nvSpPr>
          <p:cNvPr id="7" name="TextBox 6"/>
          <p:cNvSpPr txBox="1"/>
          <p:nvPr/>
        </p:nvSpPr>
        <p:spPr>
          <a:xfrm>
            <a:off x="7239000" y="6464300"/>
            <a:ext cx="1672253" cy="307777"/>
          </a:xfrm>
          <a:prstGeom prst="rect">
            <a:avLst/>
          </a:prstGeom>
          <a:noFill/>
        </p:spPr>
        <p:txBody>
          <a:bodyPr wrap="none" rtlCol="0">
            <a:spAutoFit/>
          </a:bodyPr>
          <a:lstStyle/>
          <a:p>
            <a:r>
              <a:rPr lang="en-US" sz="1400" dirty="0" err="1" smtClean="0"/>
              <a:t>Roederer</a:t>
            </a:r>
            <a:r>
              <a:rPr lang="en-US" sz="1400" dirty="0" smtClean="0"/>
              <a:t> et al. 2008</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desired result: holmium from 4045.5Å Ho II</a:t>
            </a:r>
            <a:endParaRPr lang="en-US" sz="3200" dirty="0"/>
          </a:p>
        </p:txBody>
      </p:sp>
      <p:pic>
        <p:nvPicPr>
          <p:cNvPr id="3" name="Picture 2" descr="cs2289240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1799"/>
            <a:ext cx="9144000" cy="4507089"/>
          </a:xfrm>
          <a:prstGeom prst="rect">
            <a:avLst/>
          </a:prstGeom>
          <a:ln>
            <a:noFill/>
          </a:ln>
        </p:spPr>
      </p:pic>
      <p:sp>
        <p:nvSpPr>
          <p:cNvPr id="4" name="Rectangle 3"/>
          <p:cNvSpPr/>
          <p:nvPr/>
        </p:nvSpPr>
        <p:spPr>
          <a:xfrm>
            <a:off x="1066800" y="3965222"/>
            <a:ext cx="1432278" cy="95955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090788" y="4923367"/>
            <a:ext cx="4334934" cy="207433"/>
          </a:xfrm>
          <a:prstGeom prst="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092201" y="5164667"/>
            <a:ext cx="6784618" cy="211670"/>
          </a:xfrm>
          <a:prstGeom prst="rect">
            <a:avLst/>
          </a:prstGeom>
          <a:noFill/>
          <a:ln w="28575" cmpd="sng">
            <a:solidFill>
              <a:srgbClr val="21BB1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BB1A"/>
              </a:solidFill>
            </a:endParaRPr>
          </a:p>
        </p:txBody>
      </p:sp>
      <p:sp>
        <p:nvSpPr>
          <p:cNvPr id="7" name="TextBox 6"/>
          <p:cNvSpPr txBox="1"/>
          <p:nvPr/>
        </p:nvSpPr>
        <p:spPr>
          <a:xfrm>
            <a:off x="876300" y="1092200"/>
            <a:ext cx="5844231" cy="369332"/>
          </a:xfrm>
          <a:prstGeom prst="rect">
            <a:avLst/>
          </a:prstGeom>
          <a:noFill/>
        </p:spPr>
        <p:txBody>
          <a:bodyPr wrap="none" rtlCol="0">
            <a:spAutoFit/>
          </a:bodyPr>
          <a:lstStyle/>
          <a:p>
            <a:r>
              <a:rPr lang="en-US" dirty="0" smtClean="0">
                <a:solidFill>
                  <a:srgbClr val="FF0000"/>
                </a:solidFill>
              </a:rPr>
              <a:t>Abundances in the syntheses:  ALWAYS log </a:t>
            </a:r>
            <a:r>
              <a:rPr lang="en-US" dirty="0" err="1" smtClean="0">
                <a:solidFill>
                  <a:srgbClr val="FF0000"/>
                </a:solidFill>
              </a:rPr>
              <a:t>ε</a:t>
            </a:r>
            <a:r>
              <a:rPr lang="en-US" dirty="0" smtClean="0">
                <a:solidFill>
                  <a:srgbClr val="FF0000"/>
                </a:solidFill>
              </a:rPr>
              <a:t> units (WHY???)</a:t>
            </a:r>
            <a:endParaRPr lang="en-US" dirty="0">
              <a:solidFill>
                <a:srgbClr val="FF0000"/>
              </a:solidFill>
            </a:endParaRPr>
          </a:p>
        </p:txBody>
      </p:sp>
      <p:cxnSp>
        <p:nvCxnSpPr>
          <p:cNvPr id="9" name="Straight Arrow Connector 8"/>
          <p:cNvCxnSpPr>
            <a:endCxn id="4" idx="0"/>
          </p:cNvCxnSpPr>
          <p:nvPr/>
        </p:nvCxnSpPr>
        <p:spPr>
          <a:xfrm flipH="1">
            <a:off x="1782939" y="1397000"/>
            <a:ext cx="744361" cy="25682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19800" y="3911600"/>
            <a:ext cx="2762295" cy="369332"/>
          </a:xfrm>
          <a:prstGeom prst="rect">
            <a:avLst/>
          </a:prstGeom>
          <a:noFill/>
        </p:spPr>
        <p:txBody>
          <a:bodyPr wrap="none" rtlCol="0">
            <a:spAutoFit/>
          </a:bodyPr>
          <a:lstStyle/>
          <a:p>
            <a:r>
              <a:rPr lang="en-US" dirty="0" smtClean="0">
                <a:solidFill>
                  <a:srgbClr val="0000FF"/>
                </a:solidFill>
              </a:rPr>
              <a:t>Description of observations</a:t>
            </a:r>
            <a:endParaRPr lang="en-US" dirty="0">
              <a:solidFill>
                <a:srgbClr val="0000FF"/>
              </a:solidFill>
            </a:endParaRPr>
          </a:p>
        </p:txBody>
      </p:sp>
      <p:cxnSp>
        <p:nvCxnSpPr>
          <p:cNvPr id="13" name="Straight Arrow Connector 12"/>
          <p:cNvCxnSpPr>
            <a:endCxn id="5" idx="3"/>
          </p:cNvCxnSpPr>
          <p:nvPr/>
        </p:nvCxnSpPr>
        <p:spPr>
          <a:xfrm flipH="1">
            <a:off x="5425722" y="4254500"/>
            <a:ext cx="1800578" cy="77258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231900" y="6286500"/>
            <a:ext cx="3336746" cy="369332"/>
          </a:xfrm>
          <a:prstGeom prst="rect">
            <a:avLst/>
          </a:prstGeom>
          <a:noFill/>
        </p:spPr>
        <p:txBody>
          <a:bodyPr wrap="none" rtlCol="0">
            <a:spAutoFit/>
          </a:bodyPr>
          <a:lstStyle/>
          <a:p>
            <a:r>
              <a:rPr lang="en-US" dirty="0" smtClean="0">
                <a:solidFill>
                  <a:srgbClr val="21BB1A"/>
                </a:solidFill>
              </a:rPr>
              <a:t>Description of model atmosphere</a:t>
            </a:r>
            <a:endParaRPr lang="en-US" dirty="0">
              <a:solidFill>
                <a:srgbClr val="21BB1A"/>
              </a:solidFill>
            </a:endParaRPr>
          </a:p>
        </p:txBody>
      </p:sp>
      <p:cxnSp>
        <p:nvCxnSpPr>
          <p:cNvPr id="16" name="Straight Arrow Connector 15"/>
          <p:cNvCxnSpPr/>
          <p:nvPr/>
        </p:nvCxnSpPr>
        <p:spPr>
          <a:xfrm flipV="1">
            <a:off x="3187700" y="5372100"/>
            <a:ext cx="812800" cy="977900"/>
          </a:xfrm>
          <a:prstGeom prst="straightConnector1">
            <a:avLst/>
          </a:prstGeom>
          <a:ln>
            <a:solidFill>
              <a:srgbClr val="21BB1A"/>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6002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59"/>
            <a:ext cx="7772400" cy="649463"/>
          </a:xfrm>
        </p:spPr>
        <p:txBody>
          <a:bodyPr>
            <a:normAutofit/>
          </a:bodyPr>
          <a:lstStyle/>
          <a:p>
            <a:r>
              <a:rPr lang="en-US" sz="3200" dirty="0" smtClean="0"/>
              <a:t>MUCH more difficult: barium isotopes</a:t>
            </a:r>
            <a:endParaRPr lang="en-US" sz="3200" dirty="0"/>
          </a:p>
        </p:txBody>
      </p:sp>
      <p:pic>
        <p:nvPicPr>
          <p:cNvPr id="3" name="Picture 2" descr="nuclear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0"/>
            <a:ext cx="9144000" cy="43908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86800596"/>
              </p:ext>
            </p:extLst>
          </p:nvPr>
        </p:nvGraphicFramePr>
        <p:xfrm>
          <a:off x="723901" y="1308100"/>
          <a:ext cx="7721600" cy="1127759"/>
        </p:xfrm>
        <a:graphic>
          <a:graphicData uri="http://schemas.openxmlformats.org/drawingml/2006/table">
            <a:tbl>
              <a:tblPr firstRow="1" bandRow="1">
                <a:tableStyleId>{5C22544A-7EE6-4342-B048-85BDC9FD1C3A}</a:tableStyleId>
              </a:tblPr>
              <a:tblGrid>
                <a:gridCol w="1640980"/>
                <a:gridCol w="798011"/>
                <a:gridCol w="898809"/>
                <a:gridCol w="799191"/>
                <a:gridCol w="928472"/>
                <a:gridCol w="881461"/>
                <a:gridCol w="904967"/>
                <a:gridCol w="869709"/>
              </a:tblGrid>
              <a:tr h="282902">
                <a:tc>
                  <a:txBody>
                    <a:bodyPr/>
                    <a:lstStyle/>
                    <a:p>
                      <a:pPr algn="r"/>
                      <a:r>
                        <a:rPr lang="en-US" sz="1400" dirty="0" smtClean="0"/>
                        <a:t>Isotopic</a:t>
                      </a:r>
                      <a:r>
                        <a:rPr lang="en-US" sz="1400" baseline="0" dirty="0" smtClean="0"/>
                        <a:t> mix</a:t>
                      </a:r>
                      <a:endParaRPr lang="en-US" sz="1400" dirty="0"/>
                    </a:p>
                  </a:txBody>
                  <a:tcPr/>
                </a:tc>
                <a:tc>
                  <a:txBody>
                    <a:bodyPr/>
                    <a:lstStyle/>
                    <a:p>
                      <a:pPr algn="r"/>
                      <a:r>
                        <a:rPr lang="en-US" sz="1400" dirty="0" smtClean="0"/>
                        <a:t>130</a:t>
                      </a:r>
                      <a:endParaRPr lang="en-US" sz="1400" dirty="0"/>
                    </a:p>
                  </a:txBody>
                  <a:tcPr/>
                </a:tc>
                <a:tc>
                  <a:txBody>
                    <a:bodyPr/>
                    <a:lstStyle/>
                    <a:p>
                      <a:pPr algn="r"/>
                      <a:r>
                        <a:rPr lang="en-US" sz="1400" dirty="0" smtClean="0"/>
                        <a:t>132</a:t>
                      </a:r>
                      <a:endParaRPr lang="en-US" sz="1400" dirty="0"/>
                    </a:p>
                  </a:txBody>
                  <a:tcPr/>
                </a:tc>
                <a:tc>
                  <a:txBody>
                    <a:bodyPr/>
                    <a:lstStyle/>
                    <a:p>
                      <a:pPr algn="r"/>
                      <a:r>
                        <a:rPr lang="en-US" sz="1400" dirty="0" smtClean="0"/>
                        <a:t>134</a:t>
                      </a:r>
                      <a:endParaRPr lang="en-US" sz="1400" dirty="0"/>
                    </a:p>
                  </a:txBody>
                  <a:tcPr/>
                </a:tc>
                <a:tc>
                  <a:txBody>
                    <a:bodyPr/>
                    <a:lstStyle/>
                    <a:p>
                      <a:pPr algn="r"/>
                      <a:r>
                        <a:rPr lang="en-US" sz="1400" dirty="0" smtClean="0"/>
                        <a:t>135</a:t>
                      </a:r>
                      <a:endParaRPr lang="en-US" sz="1400" dirty="0"/>
                    </a:p>
                  </a:txBody>
                  <a:tcPr/>
                </a:tc>
                <a:tc>
                  <a:txBody>
                    <a:bodyPr/>
                    <a:lstStyle/>
                    <a:p>
                      <a:pPr algn="r"/>
                      <a:r>
                        <a:rPr lang="en-US" sz="1400" dirty="0" smtClean="0"/>
                        <a:t>136</a:t>
                      </a:r>
                      <a:endParaRPr lang="en-US" sz="1400" dirty="0"/>
                    </a:p>
                  </a:txBody>
                  <a:tcPr/>
                </a:tc>
                <a:tc>
                  <a:txBody>
                    <a:bodyPr/>
                    <a:lstStyle/>
                    <a:p>
                      <a:pPr algn="r"/>
                      <a:r>
                        <a:rPr lang="en-US" sz="1400" dirty="0" smtClean="0"/>
                        <a:t>137</a:t>
                      </a:r>
                      <a:endParaRPr lang="en-US" sz="1400" dirty="0"/>
                    </a:p>
                  </a:txBody>
                  <a:tcPr/>
                </a:tc>
                <a:tc>
                  <a:txBody>
                    <a:bodyPr/>
                    <a:lstStyle/>
                    <a:p>
                      <a:pPr algn="r"/>
                      <a:r>
                        <a:rPr lang="en-US" sz="1400" dirty="0" smtClean="0"/>
                        <a:t>138</a:t>
                      </a:r>
                      <a:endParaRPr lang="en-US" sz="1400" dirty="0"/>
                    </a:p>
                  </a:txBody>
                  <a:tcPr/>
                </a:tc>
              </a:tr>
              <a:tr h="282902">
                <a:tc>
                  <a:txBody>
                    <a:bodyPr/>
                    <a:lstStyle/>
                    <a:p>
                      <a:pPr algn="r"/>
                      <a:r>
                        <a:rPr lang="en-US" sz="1400" dirty="0" smtClean="0"/>
                        <a:t>Solar (mostly “s)</a:t>
                      </a:r>
                      <a:endParaRPr lang="en-US" sz="1400" dirty="0"/>
                    </a:p>
                  </a:txBody>
                  <a:tcPr/>
                </a:tc>
                <a:tc>
                  <a:txBody>
                    <a:bodyPr/>
                    <a:lstStyle/>
                    <a:p>
                      <a:pPr algn="r"/>
                      <a:r>
                        <a:rPr lang="en-US" sz="1400" dirty="0" smtClean="0"/>
                        <a:t>0.1%</a:t>
                      </a:r>
                      <a:endParaRPr lang="en-US" sz="1400" dirty="0"/>
                    </a:p>
                  </a:txBody>
                  <a:tcPr/>
                </a:tc>
                <a:tc>
                  <a:txBody>
                    <a:bodyPr/>
                    <a:lstStyle/>
                    <a:p>
                      <a:pPr algn="r"/>
                      <a:r>
                        <a:rPr lang="en-US" sz="1400" dirty="0" smtClean="0"/>
                        <a:t>0.1%</a:t>
                      </a:r>
                      <a:endParaRPr lang="en-US" sz="1400" dirty="0"/>
                    </a:p>
                  </a:txBody>
                  <a:tcPr/>
                </a:tc>
                <a:tc>
                  <a:txBody>
                    <a:bodyPr/>
                    <a:lstStyle/>
                    <a:p>
                      <a:pPr algn="r"/>
                      <a:r>
                        <a:rPr lang="en-US" sz="1400" dirty="0" smtClean="0"/>
                        <a:t>2.4%</a:t>
                      </a:r>
                      <a:endParaRPr lang="en-US" sz="1400" dirty="0"/>
                    </a:p>
                  </a:txBody>
                  <a:tcPr/>
                </a:tc>
                <a:tc>
                  <a:txBody>
                    <a:bodyPr/>
                    <a:lstStyle/>
                    <a:p>
                      <a:pPr algn="r"/>
                      <a:r>
                        <a:rPr lang="en-US" sz="1400" dirty="0" smtClean="0"/>
                        <a:t>6.6%</a:t>
                      </a:r>
                      <a:endParaRPr lang="en-US" sz="1400" dirty="0"/>
                    </a:p>
                  </a:txBody>
                  <a:tcPr/>
                </a:tc>
                <a:tc>
                  <a:txBody>
                    <a:bodyPr/>
                    <a:lstStyle/>
                    <a:p>
                      <a:pPr algn="r"/>
                      <a:r>
                        <a:rPr lang="en-US" sz="1400" dirty="0" smtClean="0"/>
                        <a:t>7.9%</a:t>
                      </a:r>
                      <a:endParaRPr lang="en-US" sz="1400" dirty="0"/>
                    </a:p>
                  </a:txBody>
                  <a:tcPr/>
                </a:tc>
                <a:tc>
                  <a:txBody>
                    <a:bodyPr/>
                    <a:lstStyle/>
                    <a:p>
                      <a:pPr algn="r"/>
                      <a:r>
                        <a:rPr lang="en-US" sz="1400" dirty="0" smtClean="0"/>
                        <a:t>11.2%</a:t>
                      </a:r>
                      <a:endParaRPr lang="en-US" sz="1400" dirty="0"/>
                    </a:p>
                  </a:txBody>
                  <a:tcPr/>
                </a:tc>
                <a:tc>
                  <a:txBody>
                    <a:bodyPr/>
                    <a:lstStyle/>
                    <a:p>
                      <a:pPr algn="r"/>
                      <a:r>
                        <a:rPr lang="en-US" sz="1400" dirty="0" smtClean="0"/>
                        <a:t>71.7%</a:t>
                      </a:r>
                      <a:endParaRPr lang="en-US" sz="1400" dirty="0"/>
                    </a:p>
                  </a:txBody>
                  <a:tcPr/>
                </a:tc>
              </a:tr>
              <a:tr h="488296">
                <a:tc>
                  <a:txBody>
                    <a:bodyPr/>
                    <a:lstStyle/>
                    <a:p>
                      <a:pPr algn="r"/>
                      <a:r>
                        <a:rPr lang="en-US" sz="1400" dirty="0" smtClean="0"/>
                        <a:t>Pure “r”</a:t>
                      </a:r>
                      <a:endParaRPr lang="en-US" sz="1400" dirty="0"/>
                    </a:p>
                  </a:txBody>
                  <a:tcPr/>
                </a:tc>
                <a:tc>
                  <a:txBody>
                    <a:bodyPr/>
                    <a:lstStyle/>
                    <a:p>
                      <a:pPr algn="r"/>
                      <a:r>
                        <a:rPr lang="en-US" sz="1400" dirty="0" smtClean="0"/>
                        <a:t>0.0%</a:t>
                      </a:r>
                      <a:endParaRPr lang="en-US" sz="140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0.0%</a:t>
                      </a:r>
                    </a:p>
                    <a:p>
                      <a:pPr algn="r"/>
                      <a:endParaRPr lang="en-US" sz="140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0.0%</a:t>
                      </a:r>
                    </a:p>
                    <a:p>
                      <a:pPr algn="r"/>
                      <a:endParaRPr lang="en-US" sz="1400" dirty="0"/>
                    </a:p>
                  </a:txBody>
                  <a:tcPr/>
                </a:tc>
                <a:tc>
                  <a:txBody>
                    <a:bodyPr/>
                    <a:lstStyle/>
                    <a:p>
                      <a:pPr algn="r"/>
                      <a:r>
                        <a:rPr lang="en-US" sz="1400" dirty="0" smtClean="0"/>
                        <a:t>40.0%</a:t>
                      </a:r>
                      <a:endParaRPr lang="en-US" sz="140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dirty="0" smtClean="0"/>
                        <a:t>0.0%</a:t>
                      </a:r>
                    </a:p>
                    <a:p>
                      <a:pPr algn="r"/>
                      <a:endParaRPr lang="en-US" sz="1400" dirty="0"/>
                    </a:p>
                  </a:txBody>
                  <a:tcPr/>
                </a:tc>
                <a:tc>
                  <a:txBody>
                    <a:bodyPr/>
                    <a:lstStyle/>
                    <a:p>
                      <a:pPr algn="r"/>
                      <a:r>
                        <a:rPr lang="en-US" sz="1400" dirty="0" smtClean="0"/>
                        <a:t>12.2%</a:t>
                      </a:r>
                      <a:endParaRPr lang="en-US" sz="1400" dirty="0"/>
                    </a:p>
                  </a:txBody>
                  <a:tcPr/>
                </a:tc>
                <a:tc>
                  <a:txBody>
                    <a:bodyPr/>
                    <a:lstStyle/>
                    <a:p>
                      <a:pPr algn="r"/>
                      <a:r>
                        <a:rPr lang="en-US" sz="1400" dirty="0" smtClean="0"/>
                        <a:t>47.8%</a:t>
                      </a:r>
                      <a:endParaRPr lang="en-US" sz="1400" dirty="0"/>
                    </a:p>
                  </a:txBody>
                  <a:tcPr/>
                </a:tc>
              </a:tr>
            </a:tbl>
          </a:graphicData>
        </a:graphic>
      </p:graphicFrame>
      <p:pic>
        <p:nvPicPr>
          <p:cNvPr id="6" name="Picture 5" descr="sneden08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0" y="2476500"/>
            <a:ext cx="6209565" cy="4123806"/>
          </a:xfrm>
          <a:prstGeom prst="rect">
            <a:avLst/>
          </a:prstGeom>
        </p:spPr>
      </p:pic>
      <p:sp>
        <p:nvSpPr>
          <p:cNvPr id="7" name="TextBox 6"/>
          <p:cNvSpPr txBox="1"/>
          <p:nvPr/>
        </p:nvSpPr>
        <p:spPr>
          <a:xfrm>
            <a:off x="7429500" y="6324600"/>
            <a:ext cx="1536536" cy="307777"/>
          </a:xfrm>
          <a:prstGeom prst="rect">
            <a:avLst/>
          </a:prstGeom>
          <a:noFill/>
        </p:spPr>
        <p:txBody>
          <a:bodyPr wrap="none" rtlCol="0">
            <a:spAutoFit/>
          </a:bodyPr>
          <a:lstStyle/>
          <a:p>
            <a:r>
              <a:rPr lang="en-US" sz="1400" dirty="0" smtClean="0"/>
              <a:t>Sneden et al. 2008</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mbert0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99" y="793702"/>
            <a:ext cx="7125077" cy="5149897"/>
          </a:xfrm>
          <a:prstGeom prst="rect">
            <a:avLst/>
          </a:prstGeom>
        </p:spPr>
      </p:pic>
      <p:sp>
        <p:nvSpPr>
          <p:cNvPr id="4" name="TextBox 3"/>
          <p:cNvSpPr txBox="1"/>
          <p:nvPr/>
        </p:nvSpPr>
        <p:spPr>
          <a:xfrm>
            <a:off x="6477000" y="6324600"/>
            <a:ext cx="2441694" cy="307777"/>
          </a:xfrm>
          <a:prstGeom prst="rect">
            <a:avLst/>
          </a:prstGeom>
          <a:noFill/>
        </p:spPr>
        <p:txBody>
          <a:bodyPr wrap="none" rtlCol="0">
            <a:spAutoFit/>
          </a:bodyPr>
          <a:lstStyle/>
          <a:p>
            <a:r>
              <a:rPr lang="en-US" sz="1400" dirty="0" smtClean="0"/>
              <a:t>Lambert &amp; Allende </a:t>
            </a:r>
            <a:r>
              <a:rPr lang="en-US" sz="1400" dirty="0" err="1" smtClean="0"/>
              <a:t>Prieto</a:t>
            </a:r>
            <a:r>
              <a:rPr lang="en-US" sz="1400" dirty="0" smtClean="0"/>
              <a:t> 2004</a:t>
            </a:r>
            <a:endParaRPr lang="en-US" sz="1400" dirty="0"/>
          </a:p>
        </p:txBody>
      </p:sp>
      <p:pic>
        <p:nvPicPr>
          <p:cNvPr id="5" name="Picture 4" descr="lambert04b.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177800"/>
            <a:ext cx="5851527" cy="482600"/>
          </a:xfrm>
          <a:prstGeom prst="rect">
            <a:avLst/>
          </a:prstGeom>
        </p:spPr>
      </p:pic>
      <p:pic>
        <p:nvPicPr>
          <p:cNvPr id="7" name="Picture 6" descr="lambert04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00" y="1"/>
            <a:ext cx="1691272" cy="444500"/>
          </a:xfrm>
          <a:prstGeom prst="rect">
            <a:avLst/>
          </a:prstGeom>
        </p:spPr>
      </p:pic>
      <p:pic>
        <p:nvPicPr>
          <p:cNvPr id="8" name="Picture 7" descr="lambert04d.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5400" y="482600"/>
            <a:ext cx="1649698" cy="431800"/>
          </a:xfrm>
          <a:prstGeom prst="rect">
            <a:avLst/>
          </a:prstGeom>
        </p:spPr>
      </p:pic>
      <p:sp>
        <p:nvSpPr>
          <p:cNvPr id="9" name="TextBox 8"/>
          <p:cNvSpPr txBox="1"/>
          <p:nvPr/>
        </p:nvSpPr>
        <p:spPr>
          <a:xfrm>
            <a:off x="495300" y="5994400"/>
            <a:ext cx="3719175" cy="646331"/>
          </a:xfrm>
          <a:prstGeom prst="rect">
            <a:avLst/>
          </a:prstGeom>
          <a:noFill/>
        </p:spPr>
        <p:txBody>
          <a:bodyPr wrap="none" rtlCol="0">
            <a:spAutoFit/>
          </a:bodyPr>
          <a:lstStyle/>
          <a:p>
            <a:r>
              <a:rPr lang="en-US" dirty="0" smtClean="0"/>
              <a:t>Solid line:  </a:t>
            </a:r>
            <a:r>
              <a:rPr lang="en-US" dirty="0" err="1" smtClean="0"/>
              <a:t>f</a:t>
            </a:r>
            <a:r>
              <a:rPr lang="en-US" baseline="-25000" dirty="0" err="1" smtClean="0"/>
              <a:t>odd</a:t>
            </a:r>
            <a:r>
              <a:rPr lang="en-US" dirty="0" smtClean="0"/>
              <a:t> = 0.31</a:t>
            </a:r>
          </a:p>
          <a:p>
            <a:r>
              <a:rPr lang="en-US" dirty="0" smtClean="0"/>
              <a:t>Dashed lines:  changing </a:t>
            </a:r>
            <a:r>
              <a:rPr lang="en-US" dirty="0" err="1" smtClean="0"/>
              <a:t>f</a:t>
            </a:r>
            <a:r>
              <a:rPr lang="en-US" baseline="-25000" dirty="0" err="1" smtClean="0"/>
              <a:t>odd</a:t>
            </a:r>
            <a:r>
              <a:rPr lang="en-US" dirty="0" smtClean="0"/>
              <a:t> by ±0.21</a:t>
            </a:r>
            <a:endParaRPr lang="en-US"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a:t>MUCH more difficult: barium isotopes</a:t>
            </a:r>
          </a:p>
        </p:txBody>
      </p:sp>
      <p:pic>
        <p:nvPicPr>
          <p:cNvPr id="3" name="Picture 2" descr="mashonkina0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76300"/>
            <a:ext cx="4597400" cy="2774762"/>
          </a:xfrm>
          <a:prstGeom prst="rect">
            <a:avLst/>
          </a:prstGeom>
        </p:spPr>
      </p:pic>
      <p:pic>
        <p:nvPicPr>
          <p:cNvPr id="4" name="Picture 3" descr="mashonkina06b.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900" y="3774610"/>
            <a:ext cx="4813300" cy="2905589"/>
          </a:xfrm>
          <a:prstGeom prst="rect">
            <a:avLst/>
          </a:prstGeom>
        </p:spPr>
      </p:pic>
      <p:sp>
        <p:nvSpPr>
          <p:cNvPr id="5" name="TextBox 4"/>
          <p:cNvSpPr txBox="1"/>
          <p:nvPr/>
        </p:nvSpPr>
        <p:spPr>
          <a:xfrm>
            <a:off x="4851400" y="1778000"/>
            <a:ext cx="934082" cy="369332"/>
          </a:xfrm>
          <a:prstGeom prst="rect">
            <a:avLst/>
          </a:prstGeom>
          <a:noFill/>
        </p:spPr>
        <p:txBody>
          <a:bodyPr wrap="none" rtlCol="0">
            <a:spAutoFit/>
          </a:bodyPr>
          <a:lstStyle/>
          <a:p>
            <a:r>
              <a:rPr lang="en-US" dirty="0" smtClean="0"/>
              <a:t>The Sun</a:t>
            </a:r>
            <a:endParaRPr lang="en-US" dirty="0"/>
          </a:p>
        </p:txBody>
      </p:sp>
      <p:sp>
        <p:nvSpPr>
          <p:cNvPr id="6" name="TextBox 5"/>
          <p:cNvSpPr txBox="1"/>
          <p:nvPr/>
        </p:nvSpPr>
        <p:spPr>
          <a:xfrm>
            <a:off x="1536700" y="5016500"/>
            <a:ext cx="2458501" cy="369332"/>
          </a:xfrm>
          <a:prstGeom prst="rect">
            <a:avLst/>
          </a:prstGeom>
          <a:noFill/>
        </p:spPr>
        <p:txBody>
          <a:bodyPr wrap="none" rtlCol="0">
            <a:spAutoFit/>
          </a:bodyPr>
          <a:lstStyle/>
          <a:p>
            <a:r>
              <a:rPr lang="en-US" dirty="0" smtClean="0"/>
              <a:t>A mildly metal-poor star</a:t>
            </a:r>
            <a:endParaRPr lang="en-US" dirty="0"/>
          </a:p>
        </p:txBody>
      </p:sp>
      <p:sp>
        <p:nvSpPr>
          <p:cNvPr id="7" name="TextBox 6"/>
          <p:cNvSpPr txBox="1"/>
          <p:nvPr/>
        </p:nvSpPr>
        <p:spPr>
          <a:xfrm>
            <a:off x="444500" y="6400800"/>
            <a:ext cx="1890261" cy="307777"/>
          </a:xfrm>
          <a:prstGeom prst="rect">
            <a:avLst/>
          </a:prstGeom>
          <a:noFill/>
        </p:spPr>
        <p:txBody>
          <a:bodyPr wrap="none" rtlCol="0">
            <a:spAutoFit/>
          </a:bodyPr>
          <a:lstStyle/>
          <a:p>
            <a:r>
              <a:rPr lang="en-US" sz="1400" dirty="0" err="1" smtClean="0"/>
              <a:t>Mashonkina</a:t>
            </a:r>
            <a:r>
              <a:rPr lang="en-US" sz="1400" dirty="0" smtClean="0"/>
              <a:t> et al. 2006</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36538"/>
            <a:ext cx="8521700" cy="1143000"/>
          </a:xfrm>
        </p:spPr>
        <p:txBody>
          <a:bodyPr>
            <a:noAutofit/>
          </a:bodyPr>
          <a:lstStyle/>
          <a:p>
            <a:r>
              <a:rPr lang="en-US" sz="3600" dirty="0" smtClean="0"/>
              <a:t>Ni isotopes can be detected in some near-IR  Ni I lines and can be accounted for</a:t>
            </a:r>
            <a:endParaRPr lang="en-US" sz="3600" dirty="0"/>
          </a:p>
        </p:txBody>
      </p:sp>
      <p:pic>
        <p:nvPicPr>
          <p:cNvPr id="4" name="Picture 3" descr="solspec7414b-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89100"/>
            <a:ext cx="6337300" cy="4635500"/>
          </a:xfrm>
          <a:prstGeom prst="rect">
            <a:avLst/>
          </a:prstGeom>
        </p:spPr>
      </p:pic>
      <p:sp>
        <p:nvSpPr>
          <p:cNvPr id="5" name="TextBox 4"/>
          <p:cNvSpPr txBox="1"/>
          <p:nvPr/>
        </p:nvSpPr>
        <p:spPr>
          <a:xfrm>
            <a:off x="7200900" y="6387068"/>
            <a:ext cx="1729660" cy="338554"/>
          </a:xfrm>
          <a:prstGeom prst="rect">
            <a:avLst/>
          </a:prstGeom>
          <a:noFill/>
        </p:spPr>
        <p:txBody>
          <a:bodyPr wrap="none" rtlCol="0">
            <a:spAutoFit/>
          </a:bodyPr>
          <a:lstStyle/>
          <a:p>
            <a:r>
              <a:rPr lang="en-US" sz="1600" dirty="0" smtClean="0"/>
              <a:t>Sneden et al. 2014</a:t>
            </a:r>
            <a:endParaRPr lang="en-US" sz="1600" dirty="0"/>
          </a:p>
        </p:txBody>
      </p:sp>
    </p:spTree>
    <p:extLst>
      <p:ext uri="{BB962C8B-B14F-4D97-AF65-F5344CB8AC3E}">
        <p14:creationId xmlns:p14="http://schemas.microsoft.com/office/powerpoint/2010/main" val="10023418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500" y="140759"/>
            <a:ext cx="8216900" cy="649463"/>
          </a:xfrm>
        </p:spPr>
        <p:txBody>
          <a:bodyPr>
            <a:normAutofit fontScale="90000"/>
          </a:bodyPr>
          <a:lstStyle/>
          <a:p>
            <a:r>
              <a:rPr lang="en-US" sz="3200" dirty="0" smtClean="0"/>
              <a:t>Isotopic ratios can be done for molecular features</a:t>
            </a:r>
            <a:endParaRPr lang="en-US" sz="3200" dirty="0"/>
          </a:p>
        </p:txBody>
      </p:sp>
      <p:pic>
        <p:nvPicPr>
          <p:cNvPr id="3" name="Picture 2" descr="gay00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773623"/>
            <a:ext cx="7962900" cy="5694680"/>
          </a:xfrm>
          <a:prstGeom prst="rect">
            <a:avLst/>
          </a:prstGeom>
        </p:spPr>
      </p:pic>
      <p:sp>
        <p:nvSpPr>
          <p:cNvPr id="4" name="TextBox 3"/>
          <p:cNvSpPr txBox="1"/>
          <p:nvPr/>
        </p:nvSpPr>
        <p:spPr>
          <a:xfrm>
            <a:off x="7035800" y="6337300"/>
            <a:ext cx="1685077" cy="307777"/>
          </a:xfrm>
          <a:prstGeom prst="rect">
            <a:avLst/>
          </a:prstGeom>
          <a:noFill/>
        </p:spPr>
        <p:txBody>
          <a:bodyPr wrap="none" rtlCol="0">
            <a:spAutoFit/>
          </a:bodyPr>
          <a:lstStyle/>
          <a:p>
            <a:r>
              <a:rPr lang="en-US" sz="1400" dirty="0" smtClean="0"/>
              <a:t>Gay &amp; Lambert 2000</a:t>
            </a:r>
            <a:endParaRPr lang="en-US" sz="1400" dirty="0"/>
          </a:p>
        </p:txBody>
      </p:sp>
      <p:sp>
        <p:nvSpPr>
          <p:cNvPr id="5" name="TextBox 4"/>
          <p:cNvSpPr txBox="1"/>
          <p:nvPr/>
        </p:nvSpPr>
        <p:spPr>
          <a:xfrm>
            <a:off x="292100" y="6413500"/>
            <a:ext cx="3969055" cy="369332"/>
          </a:xfrm>
          <a:prstGeom prst="rect">
            <a:avLst/>
          </a:prstGeom>
          <a:noFill/>
        </p:spPr>
        <p:txBody>
          <a:bodyPr wrap="none" rtlCol="0">
            <a:spAutoFit/>
          </a:bodyPr>
          <a:lstStyle/>
          <a:p>
            <a:r>
              <a:rPr lang="en-US" dirty="0" smtClean="0">
                <a:solidFill>
                  <a:srgbClr val="FF0000"/>
                </a:solidFill>
              </a:rPr>
              <a:t>Let’s talk about molecular equilibrium …</a:t>
            </a:r>
            <a:endParaRPr lang="en-US" dirty="0">
              <a:solidFill>
                <a:srgbClr val="FF0000"/>
              </a:solidFill>
            </a:endParaRPr>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8"/>
            <a:ext cx="8229600" cy="690562"/>
          </a:xfrm>
        </p:spPr>
        <p:txBody>
          <a:bodyPr>
            <a:normAutofit/>
          </a:bodyPr>
          <a:lstStyle/>
          <a:p>
            <a:r>
              <a:rPr lang="en-US" sz="3600" dirty="0" smtClean="0">
                <a:solidFill>
                  <a:srgbClr val="FF0000"/>
                </a:solidFill>
              </a:rPr>
              <a:t>simplified molecular equilibrium:  H-C-N-O</a:t>
            </a:r>
            <a:endParaRPr lang="en-US" sz="3600" dirty="0">
              <a:solidFill>
                <a:srgbClr val="FF0000"/>
              </a:solidFill>
            </a:endParaRPr>
          </a:p>
        </p:txBody>
      </p:sp>
      <p:sp>
        <p:nvSpPr>
          <p:cNvPr id="3" name="Content Placeholder 2"/>
          <p:cNvSpPr>
            <a:spLocks noGrp="1"/>
          </p:cNvSpPr>
          <p:nvPr>
            <p:ph idx="1"/>
          </p:nvPr>
        </p:nvSpPr>
        <p:spPr>
          <a:xfrm>
            <a:off x="495300" y="1079500"/>
            <a:ext cx="8229600" cy="5511800"/>
          </a:xfrm>
        </p:spPr>
        <p:txBody>
          <a:bodyPr>
            <a:normAutofit fontScale="92500" lnSpcReduction="10000"/>
          </a:bodyPr>
          <a:lstStyle/>
          <a:p>
            <a:pPr marL="0" indent="0">
              <a:buNone/>
            </a:pPr>
            <a:r>
              <a:rPr lang="en-US" sz="2400" dirty="0" smtClean="0"/>
              <a:t>P(H) =	p(H) + 2p(H2) + p(CH) + p(NH) + p(OH) + 2p(H2O) + …</a:t>
            </a:r>
          </a:p>
          <a:p>
            <a:pPr marL="0" indent="0">
              <a:buNone/>
            </a:pPr>
            <a:r>
              <a:rPr lang="en-US" sz="2400" dirty="0" smtClean="0"/>
              <a:t>P(C) =	p(C) + p(CH) + 2p(C2) + p(CN) + p(CO) + p(CO2) + …</a:t>
            </a:r>
          </a:p>
          <a:p>
            <a:pPr marL="0" indent="0">
              <a:buNone/>
            </a:pPr>
            <a:r>
              <a:rPr lang="en-US" sz="2400" dirty="0" smtClean="0"/>
              <a:t>P(N) =	p(N) + p(NH) + p(CN) + 2p(N2) + p(NO) + …</a:t>
            </a:r>
          </a:p>
          <a:p>
            <a:pPr marL="0" indent="0">
              <a:buNone/>
            </a:pPr>
            <a:r>
              <a:rPr lang="en-US" sz="2400" dirty="0" smtClean="0"/>
              <a:t>P(O) =	p(O) + p(OH) + p(CO) + p(NO) + 2p(O2) + 2p(CO2) + …</a:t>
            </a:r>
          </a:p>
          <a:p>
            <a:pPr marL="0" indent="0">
              <a:buNone/>
            </a:pPr>
            <a:endParaRPr lang="en-US" sz="2400" dirty="0" smtClean="0"/>
          </a:p>
          <a:p>
            <a:pPr marL="0" indent="0">
              <a:buNone/>
            </a:pPr>
            <a:r>
              <a:rPr lang="en-US" sz="2400" dirty="0" smtClean="0"/>
              <a:t>But (happily!) the importance of each depends on abundance of the element(s) and the molecular dissociation energy</a:t>
            </a:r>
          </a:p>
          <a:p>
            <a:pPr marL="0" indent="0">
              <a:buNone/>
            </a:pPr>
            <a:endParaRPr lang="en-US" sz="2400" dirty="0" smtClean="0"/>
          </a:p>
          <a:p>
            <a:pPr marL="0" indent="0">
              <a:buNone/>
            </a:pPr>
            <a:endParaRPr lang="en-US" sz="2400" dirty="0"/>
          </a:p>
          <a:p>
            <a:pPr marL="0" indent="0">
              <a:buNone/>
            </a:pPr>
            <a:endParaRPr lang="en-US" sz="2400" dirty="0"/>
          </a:p>
          <a:p>
            <a:pPr marL="0" indent="0">
              <a:buNone/>
            </a:pPr>
            <a:r>
              <a:rPr lang="en-US" sz="2400" dirty="0">
                <a:solidFill>
                  <a:srgbClr val="0000FF"/>
                </a:solidFill>
              </a:rPr>
              <a:t>P(H) =	p(H) + 2p(H2) + </a:t>
            </a:r>
            <a:r>
              <a:rPr lang="en-US" sz="2400" dirty="0" smtClean="0">
                <a:solidFill>
                  <a:srgbClr val="0000FF"/>
                </a:solidFill>
              </a:rPr>
              <a:t>…					(H cares only about itself)</a:t>
            </a:r>
            <a:endParaRPr lang="en-US" sz="2400" dirty="0">
              <a:solidFill>
                <a:srgbClr val="0000FF"/>
              </a:solidFill>
            </a:endParaRPr>
          </a:p>
          <a:p>
            <a:pPr marL="0" indent="0">
              <a:buNone/>
            </a:pPr>
            <a:r>
              <a:rPr lang="en-US" sz="2400" dirty="0">
                <a:solidFill>
                  <a:srgbClr val="0000FF"/>
                </a:solidFill>
              </a:rPr>
              <a:t>P(C) =	p(C) + </a:t>
            </a:r>
            <a:r>
              <a:rPr lang="en-US" sz="2400" dirty="0" smtClean="0">
                <a:solidFill>
                  <a:srgbClr val="0000FF"/>
                </a:solidFill>
              </a:rPr>
              <a:t>p</a:t>
            </a:r>
            <a:r>
              <a:rPr lang="en-US" sz="2400" dirty="0">
                <a:solidFill>
                  <a:srgbClr val="0000FF"/>
                </a:solidFill>
              </a:rPr>
              <a:t>(CO) </a:t>
            </a:r>
            <a:r>
              <a:rPr lang="en-US" sz="2400" dirty="0" smtClean="0">
                <a:solidFill>
                  <a:srgbClr val="0000FF"/>
                </a:solidFill>
              </a:rPr>
              <a:t>+ …					(C cares only about O)</a:t>
            </a:r>
          </a:p>
          <a:p>
            <a:pPr marL="0" indent="0">
              <a:buNone/>
            </a:pPr>
            <a:r>
              <a:rPr lang="en-US" sz="2400" dirty="0" smtClean="0">
                <a:solidFill>
                  <a:srgbClr val="0000FF"/>
                </a:solidFill>
              </a:rPr>
              <a:t>P</a:t>
            </a:r>
            <a:r>
              <a:rPr lang="en-US" sz="2400" dirty="0">
                <a:solidFill>
                  <a:srgbClr val="0000FF"/>
                </a:solidFill>
              </a:rPr>
              <a:t>(N) =	p(N) + </a:t>
            </a:r>
            <a:r>
              <a:rPr lang="en-US" sz="2400" dirty="0" smtClean="0">
                <a:solidFill>
                  <a:srgbClr val="0000FF"/>
                </a:solidFill>
              </a:rPr>
              <a:t>2p</a:t>
            </a:r>
            <a:r>
              <a:rPr lang="en-US" sz="2400" dirty="0">
                <a:solidFill>
                  <a:srgbClr val="0000FF"/>
                </a:solidFill>
              </a:rPr>
              <a:t>(N2) + </a:t>
            </a:r>
            <a:r>
              <a:rPr lang="en-US" sz="2400" dirty="0" smtClean="0">
                <a:solidFill>
                  <a:srgbClr val="0000FF"/>
                </a:solidFill>
              </a:rPr>
              <a:t>…					(N </a:t>
            </a:r>
            <a:r>
              <a:rPr lang="en-US" sz="2400" dirty="0">
                <a:solidFill>
                  <a:srgbClr val="0000FF"/>
                </a:solidFill>
              </a:rPr>
              <a:t>cares only about itself</a:t>
            </a:r>
            <a:r>
              <a:rPr lang="en-US" sz="2400" dirty="0" smtClean="0">
                <a:solidFill>
                  <a:srgbClr val="0000FF"/>
                </a:solidFill>
              </a:rPr>
              <a:t>)</a:t>
            </a:r>
            <a:endParaRPr lang="en-US" sz="2400" dirty="0">
              <a:solidFill>
                <a:srgbClr val="0000FF"/>
              </a:solidFill>
            </a:endParaRPr>
          </a:p>
          <a:p>
            <a:pPr marL="0" indent="0">
              <a:buNone/>
            </a:pPr>
            <a:r>
              <a:rPr lang="en-US" sz="2400" dirty="0">
                <a:solidFill>
                  <a:srgbClr val="0000FF"/>
                </a:solidFill>
              </a:rPr>
              <a:t>P(O) =	p(O) + </a:t>
            </a:r>
            <a:r>
              <a:rPr lang="en-US" sz="2400" dirty="0" smtClean="0">
                <a:solidFill>
                  <a:srgbClr val="0000FF"/>
                </a:solidFill>
              </a:rPr>
              <a:t>p</a:t>
            </a:r>
            <a:r>
              <a:rPr lang="en-US" sz="2400" dirty="0">
                <a:solidFill>
                  <a:srgbClr val="0000FF"/>
                </a:solidFill>
              </a:rPr>
              <a:t>(CO) + </a:t>
            </a:r>
            <a:r>
              <a:rPr lang="en-US" sz="2400" dirty="0" smtClean="0">
                <a:solidFill>
                  <a:srgbClr val="0000FF"/>
                </a:solidFill>
              </a:rPr>
              <a:t>…					(O cares only about C)</a:t>
            </a:r>
            <a:endParaRPr lang="en-US" sz="2400" dirty="0">
              <a:solidFill>
                <a:srgbClr val="0000FF"/>
              </a:solidFill>
            </a:endParaRPr>
          </a:p>
          <a:p>
            <a:pPr marL="0" indent="0">
              <a:buNone/>
            </a:pP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339362182"/>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3142"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60647048"/>
              </p:ext>
            </p:extLst>
          </p:nvPr>
        </p:nvGraphicFramePr>
        <p:xfrm>
          <a:off x="1365250" y="3640138"/>
          <a:ext cx="6288088" cy="811212"/>
        </p:xfrm>
        <a:graphic>
          <a:graphicData uri="http://schemas.openxmlformats.org/presentationml/2006/ole">
            <mc:AlternateContent xmlns:mc="http://schemas.openxmlformats.org/markup-compatibility/2006">
              <mc:Choice xmlns:v="urn:schemas-microsoft-com:vml" Requires="v">
                <p:oleObj spid="_x0000_s3143" name="Equation" r:id="rId5" imgW="3784600" imgH="482600" progId="Equation.3">
                  <p:embed/>
                </p:oleObj>
              </mc:Choice>
              <mc:Fallback>
                <p:oleObj name="Equation" r:id="rId5" imgW="3784600" imgH="482600" progId="Equation.3">
                  <p:embed/>
                  <p:pic>
                    <p:nvPicPr>
                      <p:cNvPr id="0" name=""/>
                      <p:cNvPicPr/>
                      <p:nvPr/>
                    </p:nvPicPr>
                    <p:blipFill>
                      <a:blip r:embed="rId6"/>
                      <a:stretch>
                        <a:fillRect/>
                      </a:stretch>
                    </p:blipFill>
                    <p:spPr>
                      <a:xfrm>
                        <a:off x="1365250" y="3640138"/>
                        <a:ext cx="6288088" cy="811212"/>
                      </a:xfrm>
                      <a:prstGeom prst="rect">
                        <a:avLst/>
                      </a:prstGeom>
                    </p:spPr>
                  </p:pic>
                </p:oleObj>
              </mc:Fallback>
            </mc:AlternateContent>
          </a:graphicData>
        </a:graphic>
      </p:graphicFrame>
    </p:spTree>
    <p:extLst>
      <p:ext uri="{BB962C8B-B14F-4D97-AF65-F5344CB8AC3E}">
        <p14:creationId xmlns:p14="http://schemas.microsoft.com/office/powerpoint/2010/main" val="73967194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59"/>
            <a:ext cx="7772400" cy="649463"/>
          </a:xfrm>
        </p:spPr>
        <p:txBody>
          <a:bodyPr>
            <a:normAutofit/>
          </a:bodyPr>
          <a:lstStyle/>
          <a:p>
            <a:r>
              <a:rPr lang="en-US" sz="3200" dirty="0" smtClean="0"/>
              <a:t>A sample isotopic analysis</a:t>
            </a:r>
            <a:endParaRPr lang="en-US" sz="3200" dirty="0"/>
          </a:p>
        </p:txBody>
      </p:sp>
      <p:pic>
        <p:nvPicPr>
          <p:cNvPr id="3" name="Picture 2" descr="gay00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82" y="685800"/>
            <a:ext cx="4782723" cy="6007100"/>
          </a:xfrm>
          <a:prstGeom prst="rect">
            <a:avLst/>
          </a:prstGeom>
        </p:spPr>
      </p:pic>
      <p:sp>
        <p:nvSpPr>
          <p:cNvPr id="4" name="Rectangle 3"/>
          <p:cNvSpPr/>
          <p:nvPr/>
        </p:nvSpPr>
        <p:spPr>
          <a:xfrm>
            <a:off x="5194300" y="2136339"/>
            <a:ext cx="3797300" cy="2862323"/>
          </a:xfrm>
          <a:prstGeom prst="rect">
            <a:avLst/>
          </a:prstGeom>
        </p:spPr>
        <p:txBody>
          <a:bodyPr wrap="square">
            <a:spAutoFit/>
          </a:bodyPr>
          <a:lstStyle/>
          <a:p>
            <a:r>
              <a:rPr lang="en-US" dirty="0"/>
              <a:t>Spectrum of HD 23439A from 5134.0 to 5136 </a:t>
            </a:r>
            <a:r>
              <a:rPr lang="en-US" dirty="0" err="1"/>
              <a:t>Å</a:t>
            </a:r>
            <a:r>
              <a:rPr lang="en-US" dirty="0"/>
              <a:t> and from 5138 to 5140.5 </a:t>
            </a:r>
            <a:r>
              <a:rPr lang="en-US" dirty="0" err="1"/>
              <a:t>Å</a:t>
            </a:r>
            <a:r>
              <a:rPr lang="en-US" dirty="0"/>
              <a:t>. The observed spectrum (circles) is shown. Synthetic spectra are shown for the isotopic ratios 24Mg : 25Mg : 26Mg = 100 : 0 : 0 (dashed lines), 78 : 13 : 9 (solid lines, best fit to the recommended features), and 72 : 16 : 12 and 83 : 10 : 6 (dotted lines).</a:t>
            </a:r>
          </a:p>
          <a:p>
            <a:endParaRPr lang="en-US" dirty="0"/>
          </a:p>
        </p:txBody>
      </p:sp>
      <p:sp>
        <p:nvSpPr>
          <p:cNvPr id="5" name="TextBox 4"/>
          <p:cNvSpPr txBox="1"/>
          <p:nvPr/>
        </p:nvSpPr>
        <p:spPr>
          <a:xfrm>
            <a:off x="7035800" y="6337300"/>
            <a:ext cx="1685077" cy="307777"/>
          </a:xfrm>
          <a:prstGeom prst="rect">
            <a:avLst/>
          </a:prstGeom>
          <a:noFill/>
        </p:spPr>
        <p:txBody>
          <a:bodyPr wrap="none" rtlCol="0">
            <a:spAutoFit/>
          </a:bodyPr>
          <a:lstStyle/>
          <a:p>
            <a:r>
              <a:rPr lang="en-US" sz="1400" dirty="0" smtClean="0"/>
              <a:t>Gay &amp; Lambert 2000</a:t>
            </a:r>
            <a:endParaRPr lang="en-US" sz="1400" dirty="0"/>
          </a:p>
        </p:txBody>
      </p:sp>
    </p:spTree>
    <p:extLst>
      <p:ext uri="{BB962C8B-B14F-4D97-AF65-F5344CB8AC3E}">
        <p14:creationId xmlns:p14="http://schemas.microsoft.com/office/powerpoint/2010/main" val="27835381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900" y="140759"/>
            <a:ext cx="8661400" cy="649463"/>
          </a:xfrm>
        </p:spPr>
        <p:txBody>
          <a:bodyPr>
            <a:normAutofit/>
          </a:bodyPr>
          <a:lstStyle/>
          <a:p>
            <a:r>
              <a:rPr lang="en-US" sz="3200" dirty="0" smtClean="0"/>
              <a:t>Fundamental problem: is LTE a good assumption?</a:t>
            </a:r>
            <a:endParaRPr lang="en-US" sz="3200" dirty="0"/>
          </a:p>
        </p:txBody>
      </p:sp>
      <p:pic>
        <p:nvPicPr>
          <p:cNvPr id="4" name="Picture 3" descr="rutten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2273300"/>
            <a:ext cx="8712200" cy="4483100"/>
          </a:xfrm>
          <a:prstGeom prst="rect">
            <a:avLst/>
          </a:prstGeom>
        </p:spPr>
      </p:pic>
      <p:pic>
        <p:nvPicPr>
          <p:cNvPr id="5" name="Picture 4" descr="rutten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774700"/>
            <a:ext cx="8496300" cy="1371600"/>
          </a:xfrm>
          <a:prstGeom prst="rect">
            <a:avLst/>
          </a:prstGeom>
        </p:spPr>
      </p:pic>
    </p:spTree>
    <p:extLst>
      <p:ext uri="{BB962C8B-B14F-4D97-AF65-F5344CB8AC3E}">
        <p14:creationId xmlns:p14="http://schemas.microsoft.com/office/powerpoint/2010/main" val="108629918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0" y="140759"/>
            <a:ext cx="8623300" cy="649463"/>
          </a:xfrm>
        </p:spPr>
        <p:txBody>
          <a:bodyPr>
            <a:normAutofit/>
          </a:bodyPr>
          <a:lstStyle/>
          <a:p>
            <a:r>
              <a:rPr lang="en-US" sz="3200" dirty="0"/>
              <a:t>Fundamental problem: is LTE a good assumption?</a:t>
            </a:r>
          </a:p>
        </p:txBody>
      </p:sp>
      <p:pic>
        <p:nvPicPr>
          <p:cNvPr id="3" name="Picture 2" descr="rutten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1168400"/>
            <a:ext cx="3492500" cy="571500"/>
          </a:xfrm>
          <a:prstGeom prst="rect">
            <a:avLst/>
          </a:prstGeom>
        </p:spPr>
      </p:pic>
      <p:pic>
        <p:nvPicPr>
          <p:cNvPr id="4" name="Picture 3" descr="rutten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500" y="990600"/>
            <a:ext cx="2654300" cy="990600"/>
          </a:xfrm>
          <a:prstGeom prst="rect">
            <a:avLst/>
          </a:prstGeom>
        </p:spPr>
      </p:pic>
      <p:pic>
        <p:nvPicPr>
          <p:cNvPr id="5" name="Picture 4" descr="rutten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260600"/>
            <a:ext cx="8585200" cy="3479800"/>
          </a:xfrm>
          <a:prstGeom prst="rect">
            <a:avLst/>
          </a:prstGeom>
        </p:spPr>
      </p:pic>
    </p:spTree>
    <p:extLst>
      <p:ext uri="{BB962C8B-B14F-4D97-AF65-F5344CB8AC3E}">
        <p14:creationId xmlns:p14="http://schemas.microsoft.com/office/powerpoint/2010/main" val="108629918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1167341"/>
          </a:xfrm>
        </p:spPr>
        <p:txBody>
          <a:bodyPr>
            <a:normAutofit/>
          </a:bodyPr>
          <a:lstStyle/>
          <a:p>
            <a:r>
              <a:rPr lang="en-US" sz="3200" dirty="0" smtClean="0"/>
              <a:t>First issue when facing departures from LTE:</a:t>
            </a:r>
            <a:br>
              <a:rPr lang="en-US" sz="3200" dirty="0" smtClean="0"/>
            </a:br>
            <a:r>
              <a:rPr lang="en-US" sz="3200" dirty="0" smtClean="0"/>
              <a:t>continuum scattering</a:t>
            </a:r>
            <a:endParaRPr lang="en-US" sz="3200" dirty="0"/>
          </a:p>
        </p:txBody>
      </p:sp>
      <p:pic>
        <p:nvPicPr>
          <p:cNvPr id="3" name="Picture 3" descr="cs22opac.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440046"/>
            <a:ext cx="7267575" cy="474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41300" y="6299200"/>
            <a:ext cx="8559668" cy="369332"/>
          </a:xfrm>
          <a:prstGeom prst="rect">
            <a:avLst/>
          </a:prstGeom>
          <a:noFill/>
        </p:spPr>
        <p:txBody>
          <a:bodyPr wrap="none" rtlCol="0">
            <a:spAutoFit/>
          </a:bodyPr>
          <a:lstStyle/>
          <a:p>
            <a:r>
              <a:rPr lang="en-US" dirty="0" smtClean="0"/>
              <a:t>When scattering is important, you can’t use the simple integral </a:t>
            </a:r>
            <a:r>
              <a:rPr lang="en-US" dirty="0" err="1" smtClean="0"/>
              <a:t>radiative</a:t>
            </a:r>
            <a:r>
              <a:rPr lang="en-US" dirty="0" smtClean="0"/>
              <a:t> transfer solution</a:t>
            </a:r>
            <a:endParaRPr lang="en-US" dirty="0"/>
          </a:p>
        </p:txBody>
      </p:sp>
    </p:spTree>
    <p:extLst>
      <p:ext uri="{BB962C8B-B14F-4D97-AF65-F5344CB8AC3E}">
        <p14:creationId xmlns:p14="http://schemas.microsoft.com/office/powerpoint/2010/main" val="10862991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We start by synthesizing the Sun</a:t>
            </a:r>
            <a:endParaRPr lang="en-US" sz="3200" dirty="0"/>
          </a:p>
        </p:txBody>
      </p:sp>
      <p:pic>
        <p:nvPicPr>
          <p:cNvPr id="4" name="Picture 3" descr="sol4045or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100"/>
            <a:ext cx="9144000" cy="3967089"/>
          </a:xfrm>
          <a:prstGeom prst="rect">
            <a:avLst/>
          </a:prstGeom>
        </p:spPr>
      </p:pic>
      <p:sp>
        <p:nvSpPr>
          <p:cNvPr id="5" name="TextBox 4"/>
          <p:cNvSpPr txBox="1"/>
          <p:nvPr/>
        </p:nvSpPr>
        <p:spPr>
          <a:xfrm>
            <a:off x="774700" y="1041400"/>
            <a:ext cx="7743413" cy="369332"/>
          </a:xfrm>
          <a:prstGeom prst="rect">
            <a:avLst/>
          </a:prstGeom>
          <a:noFill/>
        </p:spPr>
        <p:txBody>
          <a:bodyPr wrap="none" rtlCol="0">
            <a:spAutoFit/>
          </a:bodyPr>
          <a:lstStyle/>
          <a:p>
            <a:r>
              <a:rPr lang="en-US" dirty="0" smtClean="0"/>
              <a:t>White line is solar flux atlas; red line is synthetic spectrum with “original” line list</a:t>
            </a:r>
            <a:endParaRPr lang="en-US" dirty="0"/>
          </a:p>
        </p:txBody>
      </p:sp>
      <p:sp>
        <p:nvSpPr>
          <p:cNvPr id="6" name="TextBox 5"/>
          <p:cNvSpPr txBox="1"/>
          <p:nvPr/>
        </p:nvSpPr>
        <p:spPr>
          <a:xfrm>
            <a:off x="2133600" y="5969000"/>
            <a:ext cx="4679699" cy="369332"/>
          </a:xfrm>
          <a:prstGeom prst="rect">
            <a:avLst/>
          </a:prstGeom>
          <a:noFill/>
        </p:spPr>
        <p:txBody>
          <a:bodyPr wrap="none" rtlCol="0">
            <a:spAutoFit/>
          </a:bodyPr>
          <a:lstStyle/>
          <a:p>
            <a:r>
              <a:rPr lang="en-US" dirty="0" smtClean="0"/>
              <a:t>How do we make a line list that we can believe?</a:t>
            </a:r>
            <a:endParaRPr lang="en-US" dirty="0"/>
          </a:p>
        </p:txBody>
      </p:sp>
    </p:spTree>
    <p:extLst>
      <p:ext uri="{BB962C8B-B14F-4D97-AF65-F5344CB8AC3E}">
        <p14:creationId xmlns:p14="http://schemas.microsoft.com/office/powerpoint/2010/main" val="410665585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Situation is better for warmer stars</a:t>
            </a:r>
            <a:endParaRPr lang="en-US" sz="3200" dirty="0"/>
          </a:p>
        </p:txBody>
      </p:sp>
      <p:pic>
        <p:nvPicPr>
          <p:cNvPr id="3" name="Picture 4" descr="hd084opac.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7901" y="988930"/>
            <a:ext cx="6997700" cy="469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92200" y="6261100"/>
            <a:ext cx="4955203" cy="369332"/>
          </a:xfrm>
          <a:prstGeom prst="rect">
            <a:avLst/>
          </a:prstGeom>
          <a:noFill/>
        </p:spPr>
        <p:txBody>
          <a:bodyPr wrap="none" rtlCol="0">
            <a:spAutoFit/>
          </a:bodyPr>
          <a:lstStyle/>
          <a:p>
            <a:r>
              <a:rPr lang="en-US" dirty="0" smtClean="0"/>
              <a:t>Can go into deep UV before scattering is important</a:t>
            </a:r>
            <a:endParaRPr lang="en-US" dirty="0"/>
          </a:p>
        </p:txBody>
      </p:sp>
    </p:spTree>
    <p:extLst>
      <p:ext uri="{BB962C8B-B14F-4D97-AF65-F5344CB8AC3E}">
        <p14:creationId xmlns:p14="http://schemas.microsoft.com/office/powerpoint/2010/main" val="108629918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40759"/>
            <a:ext cx="3060700" cy="1954741"/>
          </a:xfrm>
        </p:spPr>
        <p:txBody>
          <a:bodyPr>
            <a:normAutofit fontScale="90000"/>
          </a:bodyPr>
          <a:lstStyle/>
          <a:p>
            <a:r>
              <a:rPr lang="en-US" sz="3200" dirty="0" smtClean="0"/>
              <a:t>Here is an example of a spectrum warning</a:t>
            </a:r>
            <a:endParaRPr lang="en-US" sz="3200" dirty="0"/>
          </a:p>
        </p:txBody>
      </p:sp>
      <p:pic>
        <p:nvPicPr>
          <p:cNvPr id="3" name="Picture 2" descr="preston06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830" y="317500"/>
            <a:ext cx="5561463" cy="6210300"/>
          </a:xfrm>
          <a:prstGeom prst="rect">
            <a:avLst/>
          </a:prstGeom>
        </p:spPr>
      </p:pic>
      <p:sp>
        <p:nvSpPr>
          <p:cNvPr id="4" name="TextBox 3"/>
          <p:cNvSpPr txBox="1"/>
          <p:nvPr/>
        </p:nvSpPr>
        <p:spPr>
          <a:xfrm>
            <a:off x="393700" y="4356100"/>
            <a:ext cx="1556836" cy="307777"/>
          </a:xfrm>
          <a:prstGeom prst="rect">
            <a:avLst/>
          </a:prstGeom>
          <a:noFill/>
        </p:spPr>
        <p:txBody>
          <a:bodyPr wrap="none" rtlCol="0">
            <a:spAutoFit/>
          </a:bodyPr>
          <a:lstStyle/>
          <a:p>
            <a:r>
              <a:rPr lang="en-US" sz="1400" dirty="0" smtClean="0"/>
              <a:t>Preston et al. 2006</a:t>
            </a:r>
            <a:endParaRPr lang="en-US" sz="1400" dirty="0"/>
          </a:p>
        </p:txBody>
      </p:sp>
    </p:spTree>
    <p:extLst>
      <p:ext uri="{BB962C8B-B14F-4D97-AF65-F5344CB8AC3E}">
        <p14:creationId xmlns:p14="http://schemas.microsoft.com/office/powerpoint/2010/main" val="108629918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ton06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190500"/>
            <a:ext cx="4978102" cy="6355376"/>
          </a:xfrm>
          <a:prstGeom prst="rect">
            <a:avLst/>
          </a:prstGeom>
        </p:spPr>
      </p:pic>
      <p:sp>
        <p:nvSpPr>
          <p:cNvPr id="2" name="Title 1"/>
          <p:cNvSpPr>
            <a:spLocks noGrp="1"/>
          </p:cNvSpPr>
          <p:nvPr>
            <p:ph type="ctrTitle"/>
          </p:nvPr>
        </p:nvSpPr>
        <p:spPr>
          <a:xfrm>
            <a:off x="165100" y="140759"/>
            <a:ext cx="3556000" cy="4101041"/>
          </a:xfrm>
        </p:spPr>
        <p:txBody>
          <a:bodyPr>
            <a:normAutofit fontScale="90000"/>
          </a:bodyPr>
          <a:lstStyle/>
          <a:p>
            <a:r>
              <a:rPr lang="en-US" sz="3200" dirty="0" smtClean="0"/>
              <a:t>The abundances appear to be superficially normal, but why the scatter in silicon abundances?</a:t>
            </a:r>
            <a:br>
              <a:rPr lang="en-US" sz="3200" dirty="0" smtClean="0"/>
            </a:br>
            <a:r>
              <a:rPr lang="en-US" sz="3200" dirty="0"/>
              <a:t/>
            </a:r>
            <a:br>
              <a:rPr lang="en-US" sz="3200" dirty="0"/>
            </a:br>
            <a:r>
              <a:rPr lang="en-US" sz="3200" dirty="0" smtClean="0"/>
              <a:t>Like compared to </a:t>
            </a:r>
            <a:r>
              <a:rPr lang="en-US" sz="3200" dirty="0" err="1" smtClean="0"/>
              <a:t>Ca</a:t>
            </a:r>
            <a:r>
              <a:rPr lang="en-US" sz="3200" dirty="0" smtClean="0"/>
              <a:t> I or Ti II????</a:t>
            </a:r>
            <a:endParaRPr lang="en-US" sz="3200" dirty="0"/>
          </a:p>
        </p:txBody>
      </p:sp>
      <p:sp>
        <p:nvSpPr>
          <p:cNvPr id="4" name="Rectangle 3"/>
          <p:cNvSpPr/>
          <p:nvPr/>
        </p:nvSpPr>
        <p:spPr>
          <a:xfrm>
            <a:off x="4673600" y="2120900"/>
            <a:ext cx="1422400" cy="19177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29918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00" y="1118659"/>
            <a:ext cx="3390900" cy="1065741"/>
          </a:xfrm>
        </p:spPr>
        <p:txBody>
          <a:bodyPr>
            <a:normAutofit fontScale="90000"/>
          </a:bodyPr>
          <a:lstStyle/>
          <a:p>
            <a:r>
              <a:rPr lang="en-US" sz="3200" dirty="0" smtClean="0"/>
              <a:t>Change of axes reveals the problem</a:t>
            </a:r>
            <a:endParaRPr lang="en-US" sz="3200" dirty="0"/>
          </a:p>
        </p:txBody>
      </p:sp>
      <p:pic>
        <p:nvPicPr>
          <p:cNvPr id="3" name="Picture 2" descr="preston06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354" y="105729"/>
            <a:ext cx="5106645" cy="6510971"/>
          </a:xfrm>
          <a:prstGeom prst="rect">
            <a:avLst/>
          </a:prstGeom>
        </p:spPr>
      </p:pic>
      <p:sp>
        <p:nvSpPr>
          <p:cNvPr id="4" name="Rectangle 3"/>
          <p:cNvSpPr/>
          <p:nvPr/>
        </p:nvSpPr>
        <p:spPr>
          <a:xfrm>
            <a:off x="4051300" y="2120900"/>
            <a:ext cx="1485900" cy="19177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29918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741"/>
            <a:ext cx="7772400" cy="1192741"/>
          </a:xfrm>
        </p:spPr>
        <p:txBody>
          <a:bodyPr>
            <a:normAutofit/>
          </a:bodyPr>
          <a:lstStyle/>
          <a:p>
            <a:r>
              <a:rPr lang="en-US" sz="3200" dirty="0" smtClean="0"/>
              <a:t>Turns out this problem had not been “unnoticed” in earlier data sets</a:t>
            </a:r>
            <a:endParaRPr lang="en-US" sz="3200" dirty="0"/>
          </a:p>
        </p:txBody>
      </p:sp>
      <p:pic>
        <p:nvPicPr>
          <p:cNvPr id="3" name="Picture 2" descr="santafe08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73041"/>
            <a:ext cx="6362700" cy="5456359"/>
          </a:xfrm>
          <a:prstGeom prst="rect">
            <a:avLst/>
          </a:prstGeom>
        </p:spPr>
      </p:pic>
      <p:sp>
        <p:nvSpPr>
          <p:cNvPr id="4" name="TextBox 3"/>
          <p:cNvSpPr txBox="1"/>
          <p:nvPr/>
        </p:nvSpPr>
        <p:spPr>
          <a:xfrm>
            <a:off x="7391400" y="6273800"/>
            <a:ext cx="1536536" cy="307777"/>
          </a:xfrm>
          <a:prstGeom prst="rect">
            <a:avLst/>
          </a:prstGeom>
          <a:noFill/>
        </p:spPr>
        <p:txBody>
          <a:bodyPr wrap="none" rtlCol="0">
            <a:spAutoFit/>
          </a:bodyPr>
          <a:lstStyle/>
          <a:p>
            <a:r>
              <a:rPr lang="en-US" sz="1400" dirty="0" smtClean="0"/>
              <a:t>Sneden et al. 2008</a:t>
            </a:r>
            <a:endParaRPr lang="en-US" sz="1400" dirty="0"/>
          </a:p>
        </p:txBody>
      </p:sp>
    </p:spTree>
    <p:extLst>
      <p:ext uri="{BB962C8B-B14F-4D97-AF65-F5344CB8AC3E}">
        <p14:creationId xmlns:p14="http://schemas.microsoft.com/office/powerpoint/2010/main" val="108629918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1141941"/>
          </a:xfrm>
        </p:spPr>
        <p:txBody>
          <a:bodyPr>
            <a:normAutofit/>
          </a:bodyPr>
          <a:lstStyle/>
          <a:p>
            <a:r>
              <a:rPr lang="en-US" sz="3200" dirty="0" smtClean="0"/>
              <a:t>Surely this is a non-LTE symptom; energy-level diagrams give clues</a:t>
            </a:r>
            <a:endParaRPr lang="en-US" sz="3200" dirty="0"/>
          </a:p>
        </p:txBody>
      </p:sp>
      <p:pic>
        <p:nvPicPr>
          <p:cNvPr id="3" name="Picture 2" descr="santafe08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86" y="1600200"/>
            <a:ext cx="4269145" cy="4419600"/>
          </a:xfrm>
          <a:prstGeom prst="rect">
            <a:avLst/>
          </a:prstGeom>
        </p:spPr>
      </p:pic>
      <p:pic>
        <p:nvPicPr>
          <p:cNvPr id="4" name="Picture 3" descr="santafe08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377" y="1612900"/>
            <a:ext cx="4149523" cy="4318000"/>
          </a:xfrm>
          <a:prstGeom prst="rect">
            <a:avLst/>
          </a:prstGeom>
        </p:spPr>
      </p:pic>
      <p:sp>
        <p:nvSpPr>
          <p:cNvPr id="5" name="TextBox 4"/>
          <p:cNvSpPr txBox="1"/>
          <p:nvPr/>
        </p:nvSpPr>
        <p:spPr>
          <a:xfrm>
            <a:off x="7391400" y="6273800"/>
            <a:ext cx="1536536" cy="307777"/>
          </a:xfrm>
          <a:prstGeom prst="rect">
            <a:avLst/>
          </a:prstGeom>
          <a:noFill/>
        </p:spPr>
        <p:txBody>
          <a:bodyPr wrap="none" rtlCol="0">
            <a:spAutoFit/>
          </a:bodyPr>
          <a:lstStyle/>
          <a:p>
            <a:r>
              <a:rPr lang="en-US" sz="1400" dirty="0" smtClean="0"/>
              <a:t>Sneden et al. 2008</a:t>
            </a:r>
            <a:endParaRPr lang="en-US" sz="1400" dirty="0"/>
          </a:p>
        </p:txBody>
      </p:sp>
      <p:sp>
        <p:nvSpPr>
          <p:cNvPr id="6" name="TextBox 5"/>
          <p:cNvSpPr txBox="1"/>
          <p:nvPr/>
        </p:nvSpPr>
        <p:spPr>
          <a:xfrm>
            <a:off x="3035300" y="5981700"/>
            <a:ext cx="4140200" cy="646331"/>
          </a:xfrm>
          <a:prstGeom prst="rect">
            <a:avLst/>
          </a:prstGeom>
          <a:noFill/>
        </p:spPr>
        <p:txBody>
          <a:bodyPr wrap="square" rtlCol="0">
            <a:spAutoFit/>
          </a:bodyPr>
          <a:lstStyle/>
          <a:p>
            <a:r>
              <a:rPr lang="en-US" dirty="0" smtClean="0">
                <a:solidFill>
                  <a:srgbClr val="0000FF"/>
                </a:solidFill>
              </a:rPr>
              <a:t>The 3905Å line is almost the only line used for Si abundances in very metal-poor stars</a:t>
            </a:r>
            <a:endParaRPr lang="en-US" dirty="0">
              <a:solidFill>
                <a:srgbClr val="0000FF"/>
              </a:solidFill>
            </a:endParaRPr>
          </a:p>
        </p:txBody>
      </p:sp>
      <p:pic>
        <p:nvPicPr>
          <p:cNvPr id="7" name="Picture 6" descr="rutten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6031870"/>
            <a:ext cx="2527300" cy="584830"/>
          </a:xfrm>
          <a:prstGeom prst="rect">
            <a:avLst/>
          </a:prstGeom>
          <a:ln>
            <a:solidFill>
              <a:schemeClr val="tx1"/>
            </a:solidFill>
          </a:ln>
        </p:spPr>
      </p:pic>
    </p:spTree>
    <p:extLst>
      <p:ext uri="{BB962C8B-B14F-4D97-AF65-F5344CB8AC3E}">
        <p14:creationId xmlns:p14="http://schemas.microsoft.com/office/powerpoint/2010/main" val="108629918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441"/>
            <a:ext cx="7772400" cy="649463"/>
          </a:xfrm>
        </p:spPr>
        <p:txBody>
          <a:bodyPr>
            <a:normAutofit/>
          </a:bodyPr>
          <a:lstStyle/>
          <a:p>
            <a:r>
              <a:rPr lang="en-US" sz="3200" dirty="0" err="1" smtClean="0"/>
              <a:t>Grotrian</a:t>
            </a:r>
            <a:r>
              <a:rPr lang="en-US" sz="3200" dirty="0" smtClean="0"/>
              <a:t> diagram for Si I</a:t>
            </a:r>
            <a:endParaRPr lang="en-US" sz="3200" dirty="0"/>
          </a:p>
        </p:txBody>
      </p:sp>
      <p:sp>
        <p:nvSpPr>
          <p:cNvPr id="3" name="TextBox 2"/>
          <p:cNvSpPr txBox="1"/>
          <p:nvPr/>
        </p:nvSpPr>
        <p:spPr>
          <a:xfrm>
            <a:off x="7073900" y="6299200"/>
            <a:ext cx="1779278" cy="307777"/>
          </a:xfrm>
          <a:prstGeom prst="rect">
            <a:avLst/>
          </a:prstGeom>
          <a:noFill/>
        </p:spPr>
        <p:txBody>
          <a:bodyPr wrap="none" rtlCol="0">
            <a:spAutoFit/>
          </a:bodyPr>
          <a:lstStyle/>
          <a:p>
            <a:r>
              <a:rPr lang="en-US" sz="1400" dirty="0" smtClean="0"/>
              <a:t>Moore &amp; Merrill 1956</a:t>
            </a:r>
            <a:endParaRPr lang="en-US" sz="1400" dirty="0"/>
          </a:p>
        </p:txBody>
      </p:sp>
      <p:pic>
        <p:nvPicPr>
          <p:cNvPr id="4" name="Picture 3" descr="grotsi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688332"/>
            <a:ext cx="5518992" cy="5953768"/>
          </a:xfrm>
          <a:prstGeom prst="rect">
            <a:avLst/>
          </a:prstGeom>
        </p:spPr>
      </p:pic>
    </p:spTree>
    <p:extLst>
      <p:ext uri="{BB962C8B-B14F-4D97-AF65-F5344CB8AC3E}">
        <p14:creationId xmlns:p14="http://schemas.microsoft.com/office/powerpoint/2010/main" val="346356261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741"/>
            <a:ext cx="7772400" cy="1167341"/>
          </a:xfrm>
        </p:spPr>
        <p:txBody>
          <a:bodyPr>
            <a:normAutofit/>
          </a:bodyPr>
          <a:lstStyle/>
          <a:p>
            <a:r>
              <a:rPr lang="en-US" sz="3200" dirty="0" smtClean="0"/>
              <a:t>We even have trouble deriving the solar oxygen abundance</a:t>
            </a:r>
            <a:endParaRPr lang="en-US" sz="3200" dirty="0"/>
          </a:p>
        </p:txBody>
      </p:sp>
      <p:sp>
        <p:nvSpPr>
          <p:cNvPr id="3" name="TextBox 2"/>
          <p:cNvSpPr txBox="1"/>
          <p:nvPr/>
        </p:nvSpPr>
        <p:spPr>
          <a:xfrm>
            <a:off x="876300" y="1054100"/>
            <a:ext cx="7725192" cy="2646879"/>
          </a:xfrm>
          <a:prstGeom prst="rect">
            <a:avLst/>
          </a:prstGeom>
          <a:noFill/>
        </p:spPr>
        <p:txBody>
          <a:bodyPr wrap="none" rtlCol="0">
            <a:spAutoFit/>
          </a:bodyPr>
          <a:lstStyle/>
          <a:p>
            <a:r>
              <a:rPr lang="en-US" sz="2800" dirty="0" smtClean="0"/>
              <a:t>Choices for analysis:</a:t>
            </a:r>
          </a:p>
          <a:p>
            <a:pPr marL="285750" indent="-285750">
              <a:buFont typeface="Wingdings" charset="2"/>
              <a:buChar char="§"/>
            </a:pPr>
            <a:r>
              <a:rPr lang="en-US" sz="2000" dirty="0" smtClean="0"/>
              <a:t>[O I] 6300.3 </a:t>
            </a:r>
            <a:r>
              <a:rPr lang="en-US" sz="2000" dirty="0" err="1" smtClean="0"/>
              <a:t>Å</a:t>
            </a:r>
            <a:r>
              <a:rPr lang="en-US" sz="2000" dirty="0" smtClean="0"/>
              <a:t> (</a:t>
            </a:r>
            <a:r>
              <a:rPr lang="en-US" sz="2000" dirty="0" err="1" smtClean="0"/>
              <a:t>χ</a:t>
            </a:r>
            <a:r>
              <a:rPr lang="en-US" sz="2000" dirty="0" smtClean="0"/>
              <a:t>=0.0eV) and more rarely 6363.7</a:t>
            </a:r>
            <a:r>
              <a:rPr lang="en-US" sz="2000" dirty="0"/>
              <a:t>Å (</a:t>
            </a:r>
            <a:r>
              <a:rPr lang="en-US" sz="2000" dirty="0" err="1"/>
              <a:t>χ</a:t>
            </a:r>
            <a:r>
              <a:rPr lang="en-US" sz="2000" dirty="0"/>
              <a:t>=</a:t>
            </a:r>
            <a:r>
              <a:rPr lang="en-US" sz="2000" dirty="0" smtClean="0"/>
              <a:t>0.0eV) </a:t>
            </a:r>
          </a:p>
          <a:p>
            <a:pPr marL="285750" indent="-285750">
              <a:buFont typeface="Wingdings" charset="2"/>
              <a:buChar char="§"/>
            </a:pPr>
            <a:r>
              <a:rPr lang="en-US" sz="2000" dirty="0" smtClean="0"/>
              <a:t>O I triplet 7771.9, 7774.2, 7775.4 </a:t>
            </a:r>
            <a:r>
              <a:rPr lang="en-US" sz="2000" dirty="0" err="1" smtClean="0"/>
              <a:t>Å</a:t>
            </a:r>
            <a:r>
              <a:rPr lang="en-US" sz="2000" dirty="0" smtClean="0"/>
              <a:t> </a:t>
            </a:r>
            <a:r>
              <a:rPr lang="en-US" sz="2000" dirty="0"/>
              <a:t>(</a:t>
            </a:r>
            <a:r>
              <a:rPr lang="en-US" sz="2000" dirty="0" err="1"/>
              <a:t>χ</a:t>
            </a:r>
            <a:r>
              <a:rPr lang="en-US" sz="2000" dirty="0" smtClean="0"/>
              <a:t>=9.2eV)</a:t>
            </a:r>
          </a:p>
          <a:p>
            <a:pPr marL="742950" lvl="1" indent="-285750">
              <a:buFont typeface="Wingdings" charset="2"/>
              <a:buChar char="§"/>
            </a:pPr>
            <a:r>
              <a:rPr lang="en-US" sz="2000" dirty="0" smtClean="0"/>
              <a:t>more </a:t>
            </a:r>
            <a:r>
              <a:rPr lang="en-US" sz="2000" dirty="0"/>
              <a:t>rarely </a:t>
            </a:r>
            <a:r>
              <a:rPr lang="en-US" sz="2000" dirty="0" smtClean="0"/>
              <a:t>a triplet near 6156Å </a:t>
            </a:r>
            <a:r>
              <a:rPr lang="en-US" sz="2000" dirty="0"/>
              <a:t>(</a:t>
            </a:r>
            <a:r>
              <a:rPr lang="en-US" sz="2000" dirty="0" err="1"/>
              <a:t>χ</a:t>
            </a:r>
            <a:r>
              <a:rPr lang="en-US" sz="2000" dirty="0" smtClean="0"/>
              <a:t>=10.7eV) </a:t>
            </a:r>
          </a:p>
          <a:p>
            <a:pPr marL="285750" indent="-285750">
              <a:buFont typeface="Wingdings" charset="2"/>
              <a:buChar char="§"/>
            </a:pPr>
            <a:r>
              <a:rPr lang="en-US" sz="2000" dirty="0" smtClean="0"/>
              <a:t>OH vibration/rotation bands in the infrared</a:t>
            </a:r>
          </a:p>
          <a:p>
            <a:pPr marL="285750" indent="-285750">
              <a:buFont typeface="Wingdings" charset="2"/>
              <a:buChar char="§"/>
            </a:pPr>
            <a:r>
              <a:rPr lang="en-US" sz="2000" dirty="0" smtClean="0"/>
              <a:t>OH electronic/vibration/rotation bands in near-UV</a:t>
            </a:r>
          </a:p>
          <a:p>
            <a:pPr marL="285750" indent="-285750">
              <a:buFont typeface="Wingdings" charset="2"/>
              <a:buChar char="§"/>
            </a:pPr>
            <a:r>
              <a:rPr lang="en-US" sz="2000" dirty="0" smtClean="0"/>
              <a:t>NO:  CO because this molecule is more sensitive to carbon abundance</a:t>
            </a:r>
          </a:p>
          <a:p>
            <a:pPr marL="285750" indent="-285750">
              <a:buFont typeface="Wingdings" charset="2"/>
              <a:buChar char="§"/>
            </a:pPr>
            <a:endParaRPr lang="en-US" dirty="0"/>
          </a:p>
        </p:txBody>
      </p:sp>
      <p:sp>
        <p:nvSpPr>
          <p:cNvPr id="4" name="TextBox 3"/>
          <p:cNvSpPr txBox="1"/>
          <p:nvPr/>
        </p:nvSpPr>
        <p:spPr>
          <a:xfrm>
            <a:off x="889000" y="3467100"/>
            <a:ext cx="8084264" cy="1754327"/>
          </a:xfrm>
          <a:prstGeom prst="rect">
            <a:avLst/>
          </a:prstGeom>
          <a:noFill/>
        </p:spPr>
        <p:txBody>
          <a:bodyPr wrap="none" rtlCol="0">
            <a:spAutoFit/>
          </a:bodyPr>
          <a:lstStyle/>
          <a:p>
            <a:r>
              <a:rPr lang="en-US" sz="2800" dirty="0" smtClean="0"/>
              <a:t>Headaches</a:t>
            </a:r>
          </a:p>
          <a:p>
            <a:pPr marL="285750" indent="-285750">
              <a:buFont typeface="Wingdings" charset="2"/>
              <a:buChar char="§"/>
            </a:pPr>
            <a:r>
              <a:rPr lang="en-US" sz="2000" dirty="0" smtClean="0"/>
              <a:t>[O I] lines 0.0eV should be best (why?) but are very weak in Sun &amp; dwarfs</a:t>
            </a:r>
          </a:p>
          <a:p>
            <a:pPr marL="285750" indent="-285750">
              <a:buFont typeface="Wingdings" charset="2"/>
              <a:buChar char="§"/>
            </a:pPr>
            <a:r>
              <a:rPr lang="en-US" sz="2000" dirty="0" smtClean="0"/>
              <a:t>O I triplets are very high excitation (so what?) and have LTE departures</a:t>
            </a:r>
          </a:p>
          <a:p>
            <a:pPr marL="285750" indent="-285750">
              <a:buFont typeface="Wingdings" charset="2"/>
              <a:buChar char="§"/>
            </a:pPr>
            <a:r>
              <a:rPr lang="en-US" sz="2000" dirty="0" smtClean="0"/>
              <a:t>OH is minor part of oxygen; IR bands not strong</a:t>
            </a:r>
          </a:p>
          <a:p>
            <a:pPr marL="285750" indent="-285750">
              <a:buFont typeface="Wingdings" charset="2"/>
              <a:buChar char="§"/>
            </a:pPr>
            <a:r>
              <a:rPr lang="en-US" sz="2000" dirty="0" smtClean="0"/>
              <a:t>OH electronic/vibration/rotation bands are in the very crowded near-UV</a:t>
            </a:r>
          </a:p>
        </p:txBody>
      </p:sp>
      <p:sp>
        <p:nvSpPr>
          <p:cNvPr id="5" name="TextBox 4"/>
          <p:cNvSpPr txBox="1"/>
          <p:nvPr/>
        </p:nvSpPr>
        <p:spPr>
          <a:xfrm>
            <a:off x="1003300" y="5384800"/>
            <a:ext cx="7591704" cy="1015663"/>
          </a:xfrm>
          <a:prstGeom prst="rect">
            <a:avLst/>
          </a:prstGeom>
          <a:noFill/>
        </p:spPr>
        <p:txBody>
          <a:bodyPr wrap="none" rtlCol="0">
            <a:spAutoFit/>
          </a:bodyPr>
          <a:lstStyle/>
          <a:p>
            <a:r>
              <a:rPr lang="en-US" sz="2400" dirty="0" smtClean="0"/>
              <a:t>Sun</a:t>
            </a:r>
            <a:r>
              <a:rPr lang="en-US" dirty="0" smtClean="0"/>
              <a:t>:  partial pressures </a:t>
            </a:r>
            <a:r>
              <a:rPr lang="en-US" dirty="0"/>
              <a:t>(arbitrary units</a:t>
            </a:r>
            <a:r>
              <a:rPr lang="en-US" dirty="0" smtClean="0"/>
              <a:t>) of major oxygen components at </a:t>
            </a:r>
            <a:r>
              <a:rPr lang="en-US" dirty="0" err="1" smtClean="0"/>
              <a:t>τ</a:t>
            </a:r>
            <a:r>
              <a:rPr lang="en-US" dirty="0" smtClean="0"/>
              <a:t> ~ 0.5 </a:t>
            </a:r>
          </a:p>
          <a:p>
            <a:r>
              <a:rPr lang="en-US" dirty="0"/>
              <a:t> </a:t>
            </a:r>
            <a:r>
              <a:rPr lang="en-US" dirty="0" smtClean="0"/>
              <a:t>log p(O I) = 1.9	log p(CO) = -0.3	log p(OH) = -1.2	log p(O</a:t>
            </a:r>
            <a:r>
              <a:rPr lang="en-US" baseline="-25000" dirty="0" smtClean="0"/>
              <a:t>2</a:t>
            </a:r>
            <a:r>
              <a:rPr lang="en-US" dirty="0" smtClean="0"/>
              <a:t>) = -4.7</a:t>
            </a:r>
          </a:p>
          <a:p>
            <a:r>
              <a:rPr lang="en-US" dirty="0"/>
              <a:t> </a:t>
            </a:r>
            <a:r>
              <a:rPr lang="en-US" dirty="0" smtClean="0"/>
              <a:t>log p(ON) = -3.5	log p(H</a:t>
            </a:r>
            <a:r>
              <a:rPr lang="en-US" baseline="-25000" dirty="0" smtClean="0"/>
              <a:t>2</a:t>
            </a:r>
            <a:r>
              <a:rPr lang="en-US" dirty="0" smtClean="0"/>
              <a:t>O) = -4.7	log p(CO</a:t>
            </a:r>
            <a:r>
              <a:rPr lang="en-US" baseline="-25000" dirty="0" smtClean="0"/>
              <a:t>2</a:t>
            </a:r>
            <a:r>
              <a:rPr lang="en-US" dirty="0" smtClean="0"/>
              <a:t>) = -7.5	</a:t>
            </a:r>
            <a:endParaRPr lang="en-US" dirty="0"/>
          </a:p>
        </p:txBody>
      </p:sp>
    </p:spTree>
    <p:extLst>
      <p:ext uri="{BB962C8B-B14F-4D97-AF65-F5344CB8AC3E}">
        <p14:creationId xmlns:p14="http://schemas.microsoft.com/office/powerpoint/2010/main" val="108629918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41"/>
            <a:ext cx="7772400" cy="649463"/>
          </a:xfrm>
        </p:spPr>
        <p:txBody>
          <a:bodyPr>
            <a:normAutofit/>
          </a:bodyPr>
          <a:lstStyle/>
          <a:p>
            <a:r>
              <a:rPr lang="en-US" sz="3200" dirty="0" err="1" smtClean="0"/>
              <a:t>Grotrian</a:t>
            </a:r>
            <a:r>
              <a:rPr lang="en-US" sz="3200" dirty="0" smtClean="0"/>
              <a:t> diagram for O I</a:t>
            </a:r>
            <a:endParaRPr lang="en-US" sz="3200" dirty="0"/>
          </a:p>
        </p:txBody>
      </p:sp>
      <p:pic>
        <p:nvPicPr>
          <p:cNvPr id="3" name="Picture 2" descr="groto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808118"/>
            <a:ext cx="7090674" cy="5833982"/>
          </a:xfrm>
          <a:prstGeom prst="rect">
            <a:avLst/>
          </a:prstGeom>
        </p:spPr>
      </p:pic>
      <p:sp>
        <p:nvSpPr>
          <p:cNvPr id="4" name="TextBox 3"/>
          <p:cNvSpPr txBox="1"/>
          <p:nvPr/>
        </p:nvSpPr>
        <p:spPr>
          <a:xfrm>
            <a:off x="7213600" y="6451600"/>
            <a:ext cx="1779278" cy="307777"/>
          </a:xfrm>
          <a:prstGeom prst="rect">
            <a:avLst/>
          </a:prstGeom>
          <a:noFill/>
        </p:spPr>
        <p:txBody>
          <a:bodyPr wrap="none" rtlCol="0">
            <a:spAutoFit/>
          </a:bodyPr>
          <a:lstStyle/>
          <a:p>
            <a:r>
              <a:rPr lang="en-US" sz="1400" dirty="0" smtClean="0"/>
              <a:t>Moore &amp; Merrill 1956</a:t>
            </a:r>
            <a:endParaRPr lang="en-US" sz="1400" dirty="0"/>
          </a:p>
        </p:txBody>
      </p:sp>
    </p:spTree>
    <p:extLst>
      <p:ext uri="{BB962C8B-B14F-4D97-AF65-F5344CB8AC3E}">
        <p14:creationId xmlns:p14="http://schemas.microsoft.com/office/powerpoint/2010/main" val="248326227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300" y="13759"/>
            <a:ext cx="8229600" cy="633941"/>
          </a:xfrm>
        </p:spPr>
        <p:txBody>
          <a:bodyPr>
            <a:normAutofit/>
          </a:bodyPr>
          <a:lstStyle/>
          <a:p>
            <a:r>
              <a:rPr lang="en-US" sz="3200" dirty="0" smtClean="0"/>
              <a:t>A major solar oxygen revision, a major headache</a:t>
            </a:r>
            <a:endParaRPr lang="en-US" sz="3200" dirty="0"/>
          </a:p>
        </p:txBody>
      </p:sp>
      <p:sp>
        <p:nvSpPr>
          <p:cNvPr id="3" name="Rectangle 2"/>
          <p:cNvSpPr/>
          <p:nvPr/>
        </p:nvSpPr>
        <p:spPr>
          <a:xfrm>
            <a:off x="292100" y="674638"/>
            <a:ext cx="8394700" cy="5909311"/>
          </a:xfrm>
          <a:prstGeom prst="rect">
            <a:avLst/>
          </a:prstGeom>
        </p:spPr>
        <p:txBody>
          <a:bodyPr wrap="square">
            <a:spAutoFit/>
          </a:bodyPr>
          <a:lstStyle/>
          <a:p>
            <a:r>
              <a:rPr lang="en-US" dirty="0" smtClean="0">
                <a:solidFill>
                  <a:srgbClr val="0000FF"/>
                </a:solidFill>
              </a:rPr>
              <a:t>Allende </a:t>
            </a:r>
            <a:r>
              <a:rPr lang="en-US" dirty="0" err="1" smtClean="0">
                <a:solidFill>
                  <a:srgbClr val="0000FF"/>
                </a:solidFill>
              </a:rPr>
              <a:t>Prieto</a:t>
            </a:r>
            <a:r>
              <a:rPr lang="en-US" dirty="0" smtClean="0">
                <a:solidFill>
                  <a:srgbClr val="0000FF"/>
                </a:solidFill>
              </a:rPr>
              <a:t> et al. 2001: “We </a:t>
            </a:r>
            <a:r>
              <a:rPr lang="en-US" dirty="0">
                <a:solidFill>
                  <a:srgbClr val="0000FF"/>
                </a:solidFill>
              </a:rPr>
              <a:t>show that the solar line is a blend with a Ni I line, as previously suggested but oftentimes neglected. Thanks to accurate atomic data on the [O I] and Ni I lines, we are able to derive an accurate oxygen abundance for the Sun: </a:t>
            </a:r>
            <a:endParaRPr lang="en-US" dirty="0" smtClean="0">
              <a:solidFill>
                <a:srgbClr val="0000FF"/>
              </a:solidFill>
            </a:endParaRPr>
          </a:p>
          <a:p>
            <a:r>
              <a:rPr lang="en-US" dirty="0" smtClean="0">
                <a:solidFill>
                  <a:srgbClr val="0000FF"/>
                </a:solidFill>
              </a:rPr>
              <a:t>log </a:t>
            </a:r>
            <a:r>
              <a:rPr lang="en-US" dirty="0" err="1" smtClean="0">
                <a:solidFill>
                  <a:srgbClr val="0000FF"/>
                </a:solidFill>
              </a:rPr>
              <a:t>ε</a:t>
            </a:r>
            <a:r>
              <a:rPr lang="en-US" dirty="0" smtClean="0">
                <a:solidFill>
                  <a:srgbClr val="0000FF"/>
                </a:solidFill>
              </a:rPr>
              <a:t>(</a:t>
            </a:r>
            <a:r>
              <a:rPr lang="en-US" dirty="0">
                <a:solidFill>
                  <a:srgbClr val="0000FF"/>
                </a:solidFill>
              </a:rPr>
              <a:t>O) = 8.69 ± 0.05 </a:t>
            </a:r>
            <a:r>
              <a:rPr lang="en-US" dirty="0" err="1">
                <a:solidFill>
                  <a:srgbClr val="0000FF"/>
                </a:solidFill>
              </a:rPr>
              <a:t>dex</a:t>
            </a:r>
            <a:r>
              <a:rPr lang="en-US" dirty="0">
                <a:solidFill>
                  <a:srgbClr val="0000FF"/>
                </a:solidFill>
              </a:rPr>
              <a:t>, a value at the lower end of the distribution of previously published </a:t>
            </a:r>
            <a:r>
              <a:rPr lang="en-US" dirty="0" smtClean="0">
                <a:solidFill>
                  <a:srgbClr val="0000FF"/>
                </a:solidFill>
              </a:rPr>
              <a:t>abundances ...”  Previous oxygen standard (Anders &amp; </a:t>
            </a:r>
            <a:r>
              <a:rPr lang="en-US" dirty="0" err="1" smtClean="0">
                <a:solidFill>
                  <a:srgbClr val="0000FF"/>
                </a:solidFill>
              </a:rPr>
              <a:t>Grevesse</a:t>
            </a:r>
            <a:r>
              <a:rPr lang="en-US" dirty="0" smtClean="0">
                <a:solidFill>
                  <a:srgbClr val="0000FF"/>
                </a:solidFill>
              </a:rPr>
              <a:t> 1989):  </a:t>
            </a:r>
            <a:r>
              <a:rPr lang="en-US" dirty="0">
                <a:solidFill>
                  <a:srgbClr val="0000FF"/>
                </a:solidFill>
              </a:rPr>
              <a:t>log </a:t>
            </a:r>
            <a:r>
              <a:rPr lang="en-US" dirty="0" err="1">
                <a:solidFill>
                  <a:srgbClr val="0000FF"/>
                </a:solidFill>
              </a:rPr>
              <a:t>ε</a:t>
            </a:r>
            <a:r>
              <a:rPr lang="en-US" dirty="0">
                <a:solidFill>
                  <a:srgbClr val="0000FF"/>
                </a:solidFill>
              </a:rPr>
              <a:t>(O) = </a:t>
            </a:r>
            <a:r>
              <a:rPr lang="en-US" dirty="0" smtClean="0">
                <a:solidFill>
                  <a:srgbClr val="0000FF"/>
                </a:solidFill>
              </a:rPr>
              <a:t>8.92  (two times larger)</a:t>
            </a:r>
          </a:p>
          <a:p>
            <a:endParaRPr lang="en-US" dirty="0"/>
          </a:p>
          <a:p>
            <a:r>
              <a:rPr lang="en-US" dirty="0" err="1" smtClean="0">
                <a:solidFill>
                  <a:srgbClr val="FF0000"/>
                </a:solidFill>
              </a:rPr>
              <a:t>Antia</a:t>
            </a:r>
            <a:r>
              <a:rPr lang="en-US" dirty="0" smtClean="0">
                <a:solidFill>
                  <a:srgbClr val="FF0000"/>
                </a:solidFill>
              </a:rPr>
              <a:t> &amp; </a:t>
            </a:r>
            <a:r>
              <a:rPr lang="en-US" dirty="0" err="1" smtClean="0">
                <a:solidFill>
                  <a:srgbClr val="FF0000"/>
                </a:solidFill>
              </a:rPr>
              <a:t>Basu</a:t>
            </a:r>
            <a:r>
              <a:rPr lang="en-US" dirty="0">
                <a:solidFill>
                  <a:srgbClr val="FF0000"/>
                </a:solidFill>
              </a:rPr>
              <a:t> 2005:  There have been recent downward revisions of the solar </a:t>
            </a:r>
            <a:r>
              <a:rPr lang="en-US" dirty="0" err="1">
                <a:solidFill>
                  <a:srgbClr val="FF0000"/>
                </a:solidFill>
              </a:rPr>
              <a:t>photospheric</a:t>
            </a:r>
            <a:r>
              <a:rPr lang="en-US" dirty="0">
                <a:solidFill>
                  <a:srgbClr val="FF0000"/>
                </a:solidFill>
              </a:rPr>
              <a:t> abundances of oxygen and other heavy elements. These revised abundances along with OPAL opacities are not consistent with seismic constraints. In this work we show that the recently released Opacity Project opacity tables cannot resolve this discrepancy either. While the revision in opacities does not seem to resolve this conflict, an upward revision of neon abundance in the solar photosphere offers a possible solution to this problem. </a:t>
            </a:r>
            <a:endParaRPr lang="en-US" dirty="0" smtClean="0">
              <a:solidFill>
                <a:srgbClr val="FF0000"/>
              </a:solidFill>
            </a:endParaRPr>
          </a:p>
          <a:p>
            <a:endParaRPr lang="en-US" dirty="0"/>
          </a:p>
          <a:p>
            <a:r>
              <a:rPr lang="en-US" dirty="0" smtClean="0"/>
              <a:t>Drake &amp; </a:t>
            </a:r>
            <a:r>
              <a:rPr lang="en-US" dirty="0" err="1" smtClean="0"/>
              <a:t>Testa</a:t>
            </a:r>
            <a:r>
              <a:rPr lang="en-US" dirty="0"/>
              <a:t> 2005:  </a:t>
            </a:r>
            <a:r>
              <a:rPr lang="en-US" dirty="0" smtClean="0"/>
              <a:t>agreement </a:t>
            </a:r>
            <a:r>
              <a:rPr lang="en-US" dirty="0"/>
              <a:t>between </a:t>
            </a:r>
            <a:r>
              <a:rPr lang="en-US" dirty="0" smtClean="0"/>
              <a:t>helioseismology and theoretical </a:t>
            </a:r>
            <a:r>
              <a:rPr lang="en-US" dirty="0"/>
              <a:t>solar models </a:t>
            </a:r>
            <a:r>
              <a:rPr lang="en-US" dirty="0" smtClean="0"/>
              <a:t>is not consistent with the downward revision of </a:t>
            </a:r>
            <a:r>
              <a:rPr lang="en-US" dirty="0"/>
              <a:t>the solar abundances of </a:t>
            </a:r>
            <a:r>
              <a:rPr lang="en-US" dirty="0" smtClean="0"/>
              <a:t>elements C</a:t>
            </a:r>
            <a:r>
              <a:rPr lang="en-US" dirty="0"/>
              <a:t>, N, </a:t>
            </a:r>
            <a:r>
              <a:rPr lang="en-US" dirty="0" smtClean="0"/>
              <a:t>O.  Models with new </a:t>
            </a:r>
            <a:r>
              <a:rPr lang="en-US" dirty="0"/>
              <a:t>abundances incorrectly predict the </a:t>
            </a:r>
            <a:r>
              <a:rPr lang="en-US" dirty="0" smtClean="0"/>
              <a:t>convection zone depth, </a:t>
            </a:r>
            <a:r>
              <a:rPr lang="en-US" dirty="0"/>
              <a:t>the </a:t>
            </a:r>
            <a:r>
              <a:rPr lang="en-US" dirty="0" smtClean="0"/>
              <a:t>sound </a:t>
            </a:r>
            <a:r>
              <a:rPr lang="en-US" dirty="0"/>
              <a:t>speed and density, and </a:t>
            </a:r>
            <a:r>
              <a:rPr lang="en-US" dirty="0" smtClean="0"/>
              <a:t>helium </a:t>
            </a:r>
            <a:r>
              <a:rPr lang="en-US" dirty="0"/>
              <a:t>abundance. </a:t>
            </a:r>
            <a:r>
              <a:rPr lang="en-US" dirty="0" smtClean="0"/>
              <a:t>We measured Ne/O in </a:t>
            </a:r>
            <a:r>
              <a:rPr lang="en-US" dirty="0"/>
              <a:t>a sample of nearby solar-like stars, using their X-ray spectra. The abundance ratios are all very similar and substantially larger than the recently revised solar value.</a:t>
            </a:r>
          </a:p>
        </p:txBody>
      </p:sp>
    </p:spTree>
    <p:extLst>
      <p:ext uri="{BB962C8B-B14F-4D97-AF65-F5344CB8AC3E}">
        <p14:creationId xmlns:p14="http://schemas.microsoft.com/office/powerpoint/2010/main" val="10862991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a:t>Reminder of the basics</a:t>
            </a:r>
          </a:p>
        </p:txBody>
      </p:sp>
      <p:pic>
        <p:nvPicPr>
          <p:cNvPr id="3" name="Picture 2" descr="rutten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1816100"/>
            <a:ext cx="8648700" cy="1981200"/>
          </a:xfrm>
          <a:prstGeom prst="rect">
            <a:avLst/>
          </a:prstGeom>
        </p:spPr>
      </p:pic>
      <p:sp>
        <p:nvSpPr>
          <p:cNvPr id="4" name="TextBox 3"/>
          <p:cNvSpPr txBox="1"/>
          <p:nvPr/>
        </p:nvSpPr>
        <p:spPr>
          <a:xfrm>
            <a:off x="1514791" y="889000"/>
            <a:ext cx="5956854" cy="707886"/>
          </a:xfrm>
          <a:prstGeom prst="rect">
            <a:avLst/>
          </a:prstGeom>
          <a:noFill/>
        </p:spPr>
        <p:txBody>
          <a:bodyPr wrap="none" rtlCol="0">
            <a:spAutoFit/>
          </a:bodyPr>
          <a:lstStyle/>
          <a:p>
            <a:pPr algn="ctr"/>
            <a:r>
              <a:rPr lang="en-US" sz="2000" dirty="0" smtClean="0">
                <a:solidFill>
                  <a:srgbClr val="FF0000"/>
                </a:solidFill>
              </a:rPr>
              <a:t>R. J. </a:t>
            </a:r>
            <a:r>
              <a:rPr lang="en-US" sz="2000" dirty="0" err="1" smtClean="0">
                <a:solidFill>
                  <a:srgbClr val="FF0000"/>
                </a:solidFill>
              </a:rPr>
              <a:t>Rutten</a:t>
            </a:r>
            <a:r>
              <a:rPr lang="en-US" sz="2000" dirty="0" smtClean="0">
                <a:solidFill>
                  <a:srgbClr val="FF0000"/>
                </a:solidFill>
              </a:rPr>
              <a:t>, “</a:t>
            </a:r>
            <a:r>
              <a:rPr lang="en-US" sz="2000" dirty="0" err="1" smtClean="0">
                <a:solidFill>
                  <a:srgbClr val="FF0000"/>
                </a:solidFill>
              </a:rPr>
              <a:t>Radiative</a:t>
            </a:r>
            <a:r>
              <a:rPr lang="en-US" sz="2000" dirty="0" smtClean="0">
                <a:solidFill>
                  <a:srgbClr val="FF0000"/>
                </a:solidFill>
              </a:rPr>
              <a:t> Transfer in </a:t>
            </a:r>
            <a:r>
              <a:rPr lang="en-US" sz="2000" dirty="0">
                <a:solidFill>
                  <a:srgbClr val="FF0000"/>
                </a:solidFill>
              </a:rPr>
              <a:t>Stellar Atmospheres:  </a:t>
            </a:r>
            <a:endParaRPr lang="en-US" sz="2000" dirty="0" smtClean="0">
              <a:solidFill>
                <a:srgbClr val="FF0000"/>
              </a:solidFill>
            </a:endParaRPr>
          </a:p>
          <a:p>
            <a:pPr algn="ctr"/>
            <a:r>
              <a:rPr lang="en-US" sz="2000" dirty="0" smtClean="0">
                <a:solidFill>
                  <a:srgbClr val="FF0000"/>
                </a:solidFill>
                <a:hlinkClick r:id="rId3"/>
              </a:rPr>
              <a:t>http</a:t>
            </a:r>
            <a:r>
              <a:rPr lang="en-US" sz="2000" dirty="0">
                <a:solidFill>
                  <a:srgbClr val="FF0000"/>
                </a:solidFill>
                <a:hlinkClick r:id="rId3"/>
              </a:rPr>
              <a:t>://www.staff.science.uu.nl/~rutte101/</a:t>
            </a:r>
            <a:endParaRPr lang="en-US" sz="2000" dirty="0">
              <a:solidFill>
                <a:srgbClr val="FF0000"/>
              </a:solidFill>
            </a:endParaRPr>
          </a:p>
        </p:txBody>
      </p:sp>
      <p:pic>
        <p:nvPicPr>
          <p:cNvPr id="5" name="Picture 4" descr="rutten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3822700"/>
            <a:ext cx="1181100" cy="355600"/>
          </a:xfrm>
          <a:prstGeom prst="rect">
            <a:avLst/>
          </a:prstGeom>
        </p:spPr>
      </p:pic>
      <p:pic>
        <p:nvPicPr>
          <p:cNvPr id="6" name="Picture 5" descr="rutten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8900" y="4279900"/>
            <a:ext cx="3124200" cy="850900"/>
          </a:xfrm>
          <a:prstGeom prst="rect">
            <a:avLst/>
          </a:prstGeom>
        </p:spPr>
      </p:pic>
      <p:pic>
        <p:nvPicPr>
          <p:cNvPr id="9" name="Picture 8" descr="rutten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4292600"/>
            <a:ext cx="1435100" cy="762000"/>
          </a:xfrm>
          <a:prstGeom prst="rect">
            <a:avLst/>
          </a:prstGeom>
        </p:spPr>
      </p:pic>
      <p:pic>
        <p:nvPicPr>
          <p:cNvPr id="10" name="Picture 9" descr="rutten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300" y="4381500"/>
            <a:ext cx="1219200" cy="508000"/>
          </a:xfrm>
          <a:prstGeom prst="rect">
            <a:avLst/>
          </a:prstGeom>
        </p:spPr>
      </p:pic>
      <p:pic>
        <p:nvPicPr>
          <p:cNvPr id="11" name="Picture 10" descr="rutten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 y="5600700"/>
            <a:ext cx="1790700" cy="787400"/>
          </a:xfrm>
          <a:prstGeom prst="rect">
            <a:avLst/>
          </a:prstGeom>
        </p:spPr>
      </p:pic>
      <p:pic>
        <p:nvPicPr>
          <p:cNvPr id="7" name="Picture 6" descr="rutten2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32200" y="5384800"/>
            <a:ext cx="4521200" cy="1231900"/>
          </a:xfrm>
          <a:prstGeom prst="rect">
            <a:avLst/>
          </a:prstGeom>
        </p:spPr>
      </p:pic>
      <p:cxnSp>
        <p:nvCxnSpPr>
          <p:cNvPr id="12" name="Straight Arrow Connector 11"/>
          <p:cNvCxnSpPr>
            <a:stCxn id="11" idx="3"/>
            <a:endCxn id="7" idx="1"/>
          </p:cNvCxnSpPr>
          <p:nvPr/>
        </p:nvCxnSpPr>
        <p:spPr>
          <a:xfrm>
            <a:off x="2476500" y="5994400"/>
            <a:ext cx="1155700" cy="63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708400" y="5435600"/>
            <a:ext cx="4533900" cy="1130300"/>
          </a:xfrm>
          <a:prstGeom prst="rect">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37400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2900" y="1080559"/>
            <a:ext cx="3594100" cy="2653241"/>
          </a:xfrm>
        </p:spPr>
        <p:txBody>
          <a:bodyPr>
            <a:normAutofit/>
          </a:bodyPr>
          <a:lstStyle/>
          <a:p>
            <a:r>
              <a:rPr lang="en-US" sz="3200" dirty="0" smtClean="0"/>
              <a:t>much easier is a species with lots of closely spaced levels</a:t>
            </a:r>
            <a:br>
              <a:rPr lang="en-US" sz="3200" dirty="0" smtClean="0"/>
            </a:br>
            <a:r>
              <a:rPr lang="en-US" sz="3200" dirty="0"/>
              <a:t/>
            </a:r>
            <a:br>
              <a:rPr lang="en-US" sz="3200" dirty="0"/>
            </a:br>
            <a:r>
              <a:rPr lang="en-US" sz="3200" dirty="0" err="1" smtClean="0"/>
              <a:t>Nd</a:t>
            </a:r>
            <a:r>
              <a:rPr lang="en-US" sz="3200" dirty="0" smtClean="0"/>
              <a:t> II</a:t>
            </a:r>
            <a:endParaRPr lang="en-US" sz="3200" dirty="0"/>
          </a:p>
        </p:txBody>
      </p:sp>
      <p:pic>
        <p:nvPicPr>
          <p:cNvPr id="3" name="Picture 2" descr="nd2grotri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43174"/>
            <a:ext cx="5209184" cy="6600526"/>
          </a:xfrm>
          <a:prstGeom prst="rect">
            <a:avLst/>
          </a:prstGeom>
        </p:spPr>
      </p:pic>
      <p:sp>
        <p:nvSpPr>
          <p:cNvPr id="4" name="Rectangle 3"/>
          <p:cNvSpPr/>
          <p:nvPr/>
        </p:nvSpPr>
        <p:spPr>
          <a:xfrm>
            <a:off x="4623830" y="5504934"/>
            <a:ext cx="3879487" cy="338554"/>
          </a:xfrm>
          <a:prstGeom prst="rect">
            <a:avLst/>
          </a:prstGeom>
        </p:spPr>
        <p:txBody>
          <a:bodyPr wrap="none">
            <a:spAutoFit/>
          </a:bodyPr>
          <a:lstStyle/>
          <a:p>
            <a:r>
              <a:rPr lang="en-US" sz="1600" dirty="0"/>
              <a:t>http://</a:t>
            </a:r>
            <a:r>
              <a:rPr lang="en-US" sz="1600" dirty="0" err="1"/>
              <a:t>physics.nist.gov</a:t>
            </a:r>
            <a:r>
              <a:rPr lang="en-US" sz="1600" dirty="0"/>
              <a:t>/</a:t>
            </a:r>
            <a:r>
              <a:rPr lang="en-US" sz="1600" dirty="0" err="1"/>
              <a:t>cgi</a:t>
            </a:r>
            <a:r>
              <a:rPr lang="en-US" sz="1600" dirty="0"/>
              <a:t>-bin/ASD/lines1.pl</a:t>
            </a:r>
          </a:p>
        </p:txBody>
      </p:sp>
    </p:spTree>
    <p:extLst>
      <p:ext uri="{BB962C8B-B14F-4D97-AF65-F5344CB8AC3E}">
        <p14:creationId xmlns:p14="http://schemas.microsoft.com/office/powerpoint/2010/main" val="286325405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Slide heading</a:t>
            </a:r>
            <a:endParaRPr lang="en-US" sz="3200" dirty="0"/>
          </a:p>
        </p:txBody>
      </p:sp>
    </p:spTree>
    <p:extLst>
      <p:ext uri="{BB962C8B-B14F-4D97-AF65-F5344CB8AC3E}">
        <p14:creationId xmlns:p14="http://schemas.microsoft.com/office/powerpoint/2010/main" val="120083454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0" y="140759"/>
            <a:ext cx="8559800" cy="649463"/>
          </a:xfrm>
        </p:spPr>
        <p:txBody>
          <a:bodyPr>
            <a:normAutofit fontScale="90000"/>
          </a:bodyPr>
          <a:lstStyle/>
          <a:p>
            <a:r>
              <a:rPr lang="en-US" sz="3200" dirty="0" smtClean="0"/>
              <a:t>Some support for standard stellar abundance analyses</a:t>
            </a:r>
            <a:endParaRPr lang="en-US" sz="3200" dirty="0"/>
          </a:p>
        </p:txBody>
      </p:sp>
      <p:pic>
        <p:nvPicPr>
          <p:cNvPr id="3" name="Picture 12" descr="lod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5846" y="885437"/>
            <a:ext cx="7544554" cy="5464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 name="TextBox 3"/>
          <p:cNvSpPr txBox="1"/>
          <p:nvPr/>
        </p:nvSpPr>
        <p:spPr>
          <a:xfrm>
            <a:off x="6502400" y="6362700"/>
            <a:ext cx="1819954" cy="307777"/>
          </a:xfrm>
          <a:prstGeom prst="rect">
            <a:avLst/>
          </a:prstGeom>
          <a:noFill/>
        </p:spPr>
        <p:txBody>
          <a:bodyPr wrap="none" rtlCol="0">
            <a:spAutoFit/>
          </a:bodyPr>
          <a:lstStyle/>
          <a:p>
            <a:r>
              <a:rPr lang="en-US" sz="1400" dirty="0" smtClean="0"/>
              <a:t>Sneden &amp; Lawler 2005</a:t>
            </a:r>
            <a:endParaRPr lang="en-US" sz="1400" dirty="0"/>
          </a:p>
        </p:txBody>
      </p:sp>
      <p:sp>
        <p:nvSpPr>
          <p:cNvPr id="5" name="TextBox 4"/>
          <p:cNvSpPr txBox="1"/>
          <p:nvPr/>
        </p:nvSpPr>
        <p:spPr>
          <a:xfrm>
            <a:off x="127000" y="6337300"/>
            <a:ext cx="4028341" cy="369332"/>
          </a:xfrm>
          <a:prstGeom prst="rect">
            <a:avLst/>
          </a:prstGeom>
          <a:noFill/>
        </p:spPr>
        <p:txBody>
          <a:bodyPr wrap="none" rtlCol="0">
            <a:spAutoFit/>
          </a:bodyPr>
          <a:lstStyle/>
          <a:p>
            <a:r>
              <a:rPr lang="en-US" dirty="0" smtClean="0"/>
              <a:t>See recent update by </a:t>
            </a:r>
            <a:r>
              <a:rPr lang="en-US" dirty="0" err="1" smtClean="0"/>
              <a:t>Asplund</a:t>
            </a:r>
            <a:r>
              <a:rPr lang="en-US" dirty="0" smtClean="0"/>
              <a:t> et al. 2009</a:t>
            </a:r>
            <a:endParaRPr lang="en-US" dirty="0"/>
          </a:p>
        </p:txBody>
      </p:sp>
    </p:spTree>
    <p:extLst>
      <p:ext uri="{BB962C8B-B14F-4D97-AF65-F5344CB8AC3E}">
        <p14:creationId xmlns:p14="http://schemas.microsoft.com/office/powerpoint/2010/main" val="52215206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59"/>
            <a:ext cx="7772400" cy="649463"/>
          </a:xfrm>
        </p:spPr>
        <p:txBody>
          <a:bodyPr>
            <a:normAutofit/>
          </a:bodyPr>
          <a:lstStyle/>
          <a:p>
            <a:r>
              <a:rPr lang="en-US" sz="3200" dirty="0" smtClean="0"/>
              <a:t>Where do the strongest lines occur?</a:t>
            </a:r>
            <a:endParaRPr lang="en-US" sz="3200" dirty="0"/>
          </a:p>
        </p:txBody>
      </p:sp>
      <p:pic>
        <p:nvPicPr>
          <p:cNvPr id="3" name="Picture 2" descr="lawler06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914401"/>
            <a:ext cx="3213100" cy="2902500"/>
          </a:xfrm>
          <a:prstGeom prst="rect">
            <a:avLst/>
          </a:prstGeom>
        </p:spPr>
      </p:pic>
      <p:pic>
        <p:nvPicPr>
          <p:cNvPr id="4" name="Picture 3" descr="sneden09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632" y="691472"/>
            <a:ext cx="5473068" cy="5874427"/>
          </a:xfrm>
          <a:prstGeom prst="rect">
            <a:avLst/>
          </a:prstGeom>
        </p:spPr>
      </p:pic>
      <p:sp>
        <p:nvSpPr>
          <p:cNvPr id="5" name="TextBox 4"/>
          <p:cNvSpPr txBox="1"/>
          <p:nvPr/>
        </p:nvSpPr>
        <p:spPr>
          <a:xfrm>
            <a:off x="2501900" y="1041400"/>
            <a:ext cx="694621" cy="400110"/>
          </a:xfrm>
          <a:prstGeom prst="rect">
            <a:avLst/>
          </a:prstGeom>
          <a:noFill/>
        </p:spPr>
        <p:txBody>
          <a:bodyPr wrap="none" rtlCol="0">
            <a:spAutoFit/>
          </a:bodyPr>
          <a:lstStyle/>
          <a:p>
            <a:r>
              <a:rPr lang="en-US" sz="2000" dirty="0" err="1" smtClean="0"/>
              <a:t>Sm</a:t>
            </a:r>
            <a:r>
              <a:rPr lang="en-US" sz="2000" dirty="0" smtClean="0"/>
              <a:t> II</a:t>
            </a:r>
            <a:endParaRPr lang="en-US" sz="2000" dirty="0"/>
          </a:p>
        </p:txBody>
      </p:sp>
      <p:sp>
        <p:nvSpPr>
          <p:cNvPr id="6" name="TextBox 5"/>
          <p:cNvSpPr txBox="1"/>
          <p:nvPr/>
        </p:nvSpPr>
        <p:spPr>
          <a:xfrm>
            <a:off x="241301" y="4419600"/>
            <a:ext cx="3352800" cy="2308324"/>
          </a:xfrm>
          <a:prstGeom prst="rect">
            <a:avLst/>
          </a:prstGeom>
          <a:noFill/>
          <a:ln w="38100" cmpd="sng">
            <a:solidFill>
              <a:srgbClr val="FF0000"/>
            </a:solidFill>
          </a:ln>
        </p:spPr>
        <p:txBody>
          <a:bodyPr wrap="square" rtlCol="0">
            <a:spAutoFit/>
          </a:bodyPr>
          <a:lstStyle/>
          <a:p>
            <a:r>
              <a:rPr lang="en-US" dirty="0" smtClean="0">
                <a:solidFill>
                  <a:srgbClr val="FF0000"/>
                </a:solidFill>
              </a:rPr>
              <a:t>“strength” = log(</a:t>
            </a:r>
            <a:r>
              <a:rPr lang="en-US" dirty="0" err="1" smtClean="0">
                <a:solidFill>
                  <a:srgbClr val="FF0000"/>
                </a:solidFill>
              </a:rPr>
              <a:t>ε</a:t>
            </a:r>
            <a:r>
              <a:rPr lang="en-US" i="1" dirty="0" err="1" smtClean="0">
                <a:solidFill>
                  <a:srgbClr val="FF0000"/>
                </a:solidFill>
              </a:rPr>
              <a:t>gf</a:t>
            </a:r>
            <a:r>
              <a:rPr lang="en-US" dirty="0" smtClean="0">
                <a:solidFill>
                  <a:srgbClr val="FF0000"/>
                </a:solidFill>
              </a:rPr>
              <a:t>) – </a:t>
            </a:r>
            <a:r>
              <a:rPr lang="en-US" dirty="0" err="1" smtClean="0">
                <a:solidFill>
                  <a:srgbClr val="FF0000"/>
                </a:solidFill>
              </a:rPr>
              <a:t>θχ</a:t>
            </a:r>
            <a:endParaRPr lang="en-US" dirty="0" smtClean="0">
              <a:solidFill>
                <a:srgbClr val="FF0000"/>
              </a:solidFill>
            </a:endParaRPr>
          </a:p>
          <a:p>
            <a:r>
              <a:rPr lang="en-US" dirty="0" smtClean="0">
                <a:solidFill>
                  <a:srgbClr val="FF0000"/>
                </a:solidFill>
              </a:rPr>
              <a:t>	where </a:t>
            </a:r>
            <a:r>
              <a:rPr lang="en-US" dirty="0" err="1" smtClean="0">
                <a:solidFill>
                  <a:srgbClr val="FF0000"/>
                </a:solidFill>
              </a:rPr>
              <a:t>θ</a:t>
            </a:r>
            <a:r>
              <a:rPr lang="en-US" dirty="0" smtClean="0">
                <a:solidFill>
                  <a:srgbClr val="FF0000"/>
                </a:solidFill>
              </a:rPr>
              <a:t> = 5040/T</a:t>
            </a:r>
          </a:p>
          <a:p>
            <a:endParaRPr lang="en-US" dirty="0">
              <a:solidFill>
                <a:srgbClr val="FF0000"/>
              </a:solidFill>
            </a:endParaRPr>
          </a:p>
          <a:p>
            <a:r>
              <a:rPr lang="en-US" dirty="0" smtClean="0">
                <a:solidFill>
                  <a:srgbClr val="FF0000"/>
                </a:solidFill>
              </a:rPr>
              <a:t>This is a RELATIVE strength that works well when comparing lines of a single species, OR comparing lines of DOMINANT species of different elements</a:t>
            </a:r>
            <a:endParaRPr lang="en-US" dirty="0">
              <a:solidFill>
                <a:srgbClr val="FF0000"/>
              </a:solidFill>
            </a:endParaRPr>
          </a:p>
        </p:txBody>
      </p:sp>
      <p:sp>
        <p:nvSpPr>
          <p:cNvPr id="7" name="TextBox 6"/>
          <p:cNvSpPr txBox="1"/>
          <p:nvPr/>
        </p:nvSpPr>
        <p:spPr>
          <a:xfrm>
            <a:off x="101600" y="3695700"/>
            <a:ext cx="1479892" cy="307777"/>
          </a:xfrm>
          <a:prstGeom prst="rect">
            <a:avLst/>
          </a:prstGeom>
          <a:noFill/>
        </p:spPr>
        <p:txBody>
          <a:bodyPr wrap="none" rtlCol="0">
            <a:spAutoFit/>
          </a:bodyPr>
          <a:lstStyle/>
          <a:p>
            <a:r>
              <a:rPr lang="en-US" sz="1400" dirty="0" smtClean="0"/>
              <a:t>Lawler et al. 2006</a:t>
            </a:r>
            <a:endParaRPr lang="en-US" sz="1400" dirty="0"/>
          </a:p>
        </p:txBody>
      </p:sp>
      <p:sp>
        <p:nvSpPr>
          <p:cNvPr id="8" name="TextBox 7"/>
          <p:cNvSpPr txBox="1"/>
          <p:nvPr/>
        </p:nvSpPr>
        <p:spPr>
          <a:xfrm>
            <a:off x="7480300" y="6550223"/>
            <a:ext cx="1536536" cy="307777"/>
          </a:xfrm>
          <a:prstGeom prst="rect">
            <a:avLst/>
          </a:prstGeom>
          <a:noFill/>
        </p:spPr>
        <p:txBody>
          <a:bodyPr wrap="none" rtlCol="0">
            <a:spAutoFit/>
          </a:bodyPr>
          <a:lstStyle/>
          <a:p>
            <a:r>
              <a:rPr lang="en-US" sz="1400" dirty="0" smtClean="0"/>
              <a:t>Sneden et al. 2009</a:t>
            </a:r>
            <a:endParaRPr lang="en-US" sz="1400" dirty="0"/>
          </a:p>
        </p:txBody>
      </p:sp>
    </p:spTree>
    <p:extLst>
      <p:ext uri="{BB962C8B-B14F-4D97-AF65-F5344CB8AC3E}">
        <p14:creationId xmlns:p14="http://schemas.microsoft.com/office/powerpoint/2010/main" val="206679654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 y="128059"/>
            <a:ext cx="5473700" cy="649463"/>
          </a:xfrm>
        </p:spPr>
        <p:txBody>
          <a:bodyPr>
            <a:normAutofit/>
          </a:bodyPr>
          <a:lstStyle/>
          <a:p>
            <a:r>
              <a:rPr lang="en-US" sz="3200" dirty="0" smtClean="0"/>
              <a:t>Compared to older abundances</a:t>
            </a:r>
            <a:endParaRPr lang="en-US" sz="3200" dirty="0"/>
          </a:p>
        </p:txBody>
      </p:sp>
      <p:pic>
        <p:nvPicPr>
          <p:cNvPr id="4" name="Picture 3" descr="snelaw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787400"/>
            <a:ext cx="4178300" cy="5374703"/>
          </a:xfrm>
          <a:prstGeom prst="rect">
            <a:avLst/>
          </a:prstGeom>
        </p:spPr>
      </p:pic>
      <p:sp>
        <p:nvSpPr>
          <p:cNvPr id="6" name="Rectangle 5"/>
          <p:cNvSpPr/>
          <p:nvPr/>
        </p:nvSpPr>
        <p:spPr>
          <a:xfrm>
            <a:off x="4800600" y="2526437"/>
            <a:ext cx="4114800" cy="3785652"/>
          </a:xfrm>
          <a:prstGeom prst="rect">
            <a:avLst/>
          </a:prstGeom>
        </p:spPr>
        <p:txBody>
          <a:bodyPr wrap="square">
            <a:spAutoFit/>
          </a:bodyPr>
          <a:lstStyle/>
          <a:p>
            <a:r>
              <a:rPr lang="en-US" sz="1600" dirty="0" smtClean="0"/>
              <a:t>Carbonaceous (C) </a:t>
            </a:r>
            <a:r>
              <a:rPr lang="en-US" sz="1600" dirty="0" err="1"/>
              <a:t>chondrites</a:t>
            </a:r>
            <a:r>
              <a:rPr lang="en-US" sz="1600" dirty="0"/>
              <a:t> </a:t>
            </a:r>
            <a:r>
              <a:rPr lang="en-US" sz="1600" dirty="0" smtClean="0"/>
              <a:t>include </a:t>
            </a:r>
            <a:r>
              <a:rPr lang="en-US" sz="1600" dirty="0"/>
              <a:t>some of the most primitive known meteorites. C </a:t>
            </a:r>
            <a:r>
              <a:rPr lang="en-US" sz="1600" dirty="0" err="1"/>
              <a:t>chondrites</a:t>
            </a:r>
            <a:r>
              <a:rPr lang="en-US" sz="1600" dirty="0"/>
              <a:t> represent only a small proportion (4.6%</a:t>
            </a:r>
            <a:r>
              <a:rPr lang="en-US" sz="1600" dirty="0" smtClean="0"/>
              <a:t>) of </a:t>
            </a:r>
            <a:r>
              <a:rPr lang="en-US" sz="1600" dirty="0" err="1" smtClean="0"/>
              <a:t>chondritic</a:t>
            </a:r>
            <a:r>
              <a:rPr lang="en-US" sz="1600" dirty="0" smtClean="0"/>
              <a:t> meteorites.</a:t>
            </a:r>
          </a:p>
          <a:p>
            <a:endParaRPr lang="en-US" sz="1600" dirty="0"/>
          </a:p>
          <a:p>
            <a:r>
              <a:rPr lang="en-US" sz="1600" dirty="0"/>
              <a:t>Several groups of carbonaceous </a:t>
            </a:r>
            <a:r>
              <a:rPr lang="en-US" sz="1600" dirty="0" err="1" smtClean="0"/>
              <a:t>chondrites</a:t>
            </a:r>
            <a:r>
              <a:rPr lang="en-US" sz="1600" dirty="0" smtClean="0"/>
              <a:t> contain </a:t>
            </a:r>
            <a:r>
              <a:rPr lang="en-US" sz="1600" dirty="0"/>
              <a:t>high percentages (3% to 22%) of </a:t>
            </a:r>
            <a:r>
              <a:rPr lang="en-US" sz="1600" dirty="0">
                <a:solidFill>
                  <a:srgbClr val="000000"/>
                </a:solidFill>
                <a:hlinkClick r:id="rId3" tooltip="Water"/>
              </a:rPr>
              <a:t>water</a:t>
            </a:r>
            <a:r>
              <a:rPr lang="en-US" sz="1600" dirty="0" smtClean="0"/>
              <a:t>, </a:t>
            </a:r>
            <a:r>
              <a:rPr lang="en-US" sz="1600" dirty="0"/>
              <a:t>as well as </a:t>
            </a:r>
            <a:r>
              <a:rPr lang="en-US" sz="1600" dirty="0">
                <a:hlinkClick r:id="rId4" tooltip="Organic compound"/>
              </a:rPr>
              <a:t>organic compounds</a:t>
            </a:r>
            <a:r>
              <a:rPr lang="en-US" sz="1600" dirty="0"/>
              <a:t>. They are composed mainly of </a:t>
            </a:r>
            <a:r>
              <a:rPr lang="en-US" sz="1600" dirty="0">
                <a:hlinkClick r:id="rId5" tooltip="Silicate"/>
              </a:rPr>
              <a:t>silicates</a:t>
            </a:r>
            <a:r>
              <a:rPr lang="en-US" sz="1600" dirty="0"/>
              <a:t>, </a:t>
            </a:r>
            <a:r>
              <a:rPr lang="en-US" sz="1600" dirty="0">
                <a:hlinkClick r:id="rId6" tooltip="Oxide"/>
              </a:rPr>
              <a:t>oxides</a:t>
            </a:r>
            <a:r>
              <a:rPr lang="en-US" sz="1600" dirty="0"/>
              <a:t> and </a:t>
            </a:r>
            <a:r>
              <a:rPr lang="en-US" sz="1600" dirty="0" smtClean="0">
                <a:hlinkClick r:id="rId7" tooltip="Sulfide"/>
              </a:rPr>
              <a:t>sulfides</a:t>
            </a:r>
            <a:r>
              <a:rPr lang="en-US" sz="1600" dirty="0" smtClean="0"/>
              <a:t>. </a:t>
            </a:r>
            <a:r>
              <a:rPr lang="en-US" sz="1600" dirty="0"/>
              <a:t>The presence of volatile organic chemicals and water indicates that they have not undergone significant heating (&gt;200°C) since they formed, and their compositions are considered to be close to that of the </a:t>
            </a:r>
            <a:r>
              <a:rPr lang="en-US" sz="1600" dirty="0">
                <a:hlinkClick r:id="rId8" tooltip="Solar nebula"/>
              </a:rPr>
              <a:t>solar </a:t>
            </a:r>
            <a:r>
              <a:rPr lang="en-US" sz="1600" dirty="0" smtClean="0">
                <a:hlinkClick r:id="rId8" tooltip="Solar nebula"/>
              </a:rPr>
              <a:t>nebula</a:t>
            </a:r>
            <a:r>
              <a:rPr lang="en-US" sz="1600" dirty="0" smtClean="0"/>
              <a:t>.</a:t>
            </a:r>
            <a:endParaRPr lang="en-US" sz="1600" dirty="0"/>
          </a:p>
        </p:txBody>
      </p:sp>
      <p:sp>
        <p:nvSpPr>
          <p:cNvPr id="7" name="Rectangle 6"/>
          <p:cNvSpPr/>
          <p:nvPr/>
        </p:nvSpPr>
        <p:spPr>
          <a:xfrm>
            <a:off x="4864100" y="6420535"/>
            <a:ext cx="4572000" cy="276999"/>
          </a:xfrm>
          <a:prstGeom prst="rect">
            <a:avLst/>
          </a:prstGeom>
        </p:spPr>
        <p:txBody>
          <a:bodyPr>
            <a:spAutoFit/>
          </a:bodyPr>
          <a:lstStyle/>
          <a:p>
            <a:r>
              <a:rPr lang="en-US" sz="1200" dirty="0"/>
              <a:t>http://</a:t>
            </a:r>
            <a:r>
              <a:rPr lang="en-US" sz="1200" dirty="0" err="1"/>
              <a:t>en.wikipedia.org</a:t>
            </a:r>
            <a:r>
              <a:rPr lang="en-US" sz="1200" dirty="0"/>
              <a:t>/wiki/</a:t>
            </a:r>
            <a:r>
              <a:rPr lang="en-US" sz="1200" dirty="0" err="1"/>
              <a:t>Carbonaceous_chondrite</a:t>
            </a:r>
            <a:endParaRPr lang="en-US" sz="1200" dirty="0"/>
          </a:p>
        </p:txBody>
      </p:sp>
      <p:sp>
        <p:nvSpPr>
          <p:cNvPr id="8" name="TextBox 7"/>
          <p:cNvSpPr txBox="1"/>
          <p:nvPr/>
        </p:nvSpPr>
        <p:spPr>
          <a:xfrm>
            <a:off x="241300" y="6223000"/>
            <a:ext cx="1536536" cy="307777"/>
          </a:xfrm>
          <a:prstGeom prst="rect">
            <a:avLst/>
          </a:prstGeom>
          <a:noFill/>
        </p:spPr>
        <p:txBody>
          <a:bodyPr wrap="none" rtlCol="0">
            <a:spAutoFit/>
          </a:bodyPr>
          <a:lstStyle/>
          <a:p>
            <a:r>
              <a:rPr lang="en-US" sz="1400" dirty="0" smtClean="0"/>
              <a:t>Sneden et al. 2009</a:t>
            </a:r>
            <a:endParaRPr lang="en-US" sz="1400" dirty="0"/>
          </a:p>
        </p:txBody>
      </p:sp>
      <p:pic>
        <p:nvPicPr>
          <p:cNvPr id="9" name="Picture 8" descr="Carbonaceous_chondrite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2878" y="980694"/>
            <a:ext cx="2327322" cy="1559306"/>
          </a:xfrm>
          <a:prstGeom prst="rect">
            <a:avLst/>
          </a:prstGeom>
        </p:spPr>
      </p:pic>
      <p:sp>
        <p:nvSpPr>
          <p:cNvPr id="10" name="Rectangle 9"/>
          <p:cNvSpPr/>
          <p:nvPr/>
        </p:nvSpPr>
        <p:spPr>
          <a:xfrm>
            <a:off x="4711700" y="863600"/>
            <a:ext cx="4318000" cy="5880100"/>
          </a:xfrm>
          <a:prstGeom prst="rect">
            <a:avLst/>
          </a:prstGeom>
          <a:noFill/>
          <a:ln w="57150" cmpd="sng">
            <a:solidFill>
              <a:srgbClr val="34FF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20615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All you ever want to know …</a:t>
            </a:r>
            <a:endParaRPr lang="en-US" sz="3200" dirty="0"/>
          </a:p>
        </p:txBody>
      </p:sp>
      <p:pic>
        <p:nvPicPr>
          <p:cNvPr id="3" name="Picture 2" descr="kurucz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918254"/>
            <a:ext cx="6819900" cy="5723845"/>
          </a:xfrm>
          <a:prstGeom prst="rect">
            <a:avLst/>
          </a:prstGeom>
        </p:spPr>
      </p:pic>
    </p:spTree>
    <p:extLst>
      <p:ext uri="{BB962C8B-B14F-4D97-AF65-F5344CB8AC3E}">
        <p14:creationId xmlns:p14="http://schemas.microsoft.com/office/powerpoint/2010/main" val="188398112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2900" y="140759"/>
            <a:ext cx="6350000" cy="1053041"/>
          </a:xfrm>
        </p:spPr>
        <p:txBody>
          <a:bodyPr>
            <a:normAutofit fontScale="90000"/>
          </a:bodyPr>
          <a:lstStyle/>
          <a:p>
            <a:r>
              <a:rPr lang="en-US" sz="3200" dirty="0" smtClean="0"/>
              <a:t>A small sample of </a:t>
            </a:r>
            <a:r>
              <a:rPr lang="en-US" sz="3200" dirty="0" err="1" smtClean="0"/>
              <a:t>Kurucz</a:t>
            </a:r>
            <a:r>
              <a:rPr lang="en-US" sz="3200" dirty="0" smtClean="0"/>
              <a:t> database entries in the 4045Å region</a:t>
            </a:r>
            <a:endParaRPr lang="en-US" sz="3200" dirty="0"/>
          </a:p>
        </p:txBody>
      </p:sp>
      <p:pic>
        <p:nvPicPr>
          <p:cNvPr id="4" name="Picture 3" descr="kurucz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1800"/>
            <a:ext cx="9144000" cy="3908885"/>
          </a:xfrm>
          <a:prstGeom prst="rect">
            <a:avLst/>
          </a:prstGeom>
        </p:spPr>
      </p:pic>
    </p:spTree>
    <p:extLst>
      <p:ext uri="{BB962C8B-B14F-4D97-AF65-F5344CB8AC3E}">
        <p14:creationId xmlns:p14="http://schemas.microsoft.com/office/powerpoint/2010/main" val="17502599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Reminder of the basics</a:t>
            </a:r>
            <a:endParaRPr lang="en-US" sz="3200" dirty="0"/>
          </a:p>
        </p:txBody>
      </p:sp>
      <p:pic>
        <p:nvPicPr>
          <p:cNvPr id="4" name="Picture 3" descr="rutte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965200"/>
            <a:ext cx="6794500" cy="1828800"/>
          </a:xfrm>
          <a:prstGeom prst="rect">
            <a:avLst/>
          </a:prstGeom>
        </p:spPr>
      </p:pic>
      <p:pic>
        <p:nvPicPr>
          <p:cNvPr id="5" name="Picture 4" descr="rutten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2882900"/>
            <a:ext cx="6845300" cy="1600200"/>
          </a:xfrm>
          <a:prstGeom prst="rect">
            <a:avLst/>
          </a:prstGeom>
        </p:spPr>
      </p:pic>
      <p:pic>
        <p:nvPicPr>
          <p:cNvPr id="6" name="Picture 5" descr="rutten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900" y="4813300"/>
            <a:ext cx="3759200" cy="1104900"/>
          </a:xfrm>
          <a:prstGeom prst="rect">
            <a:avLst/>
          </a:prstGeom>
        </p:spPr>
      </p:pic>
      <p:sp>
        <p:nvSpPr>
          <p:cNvPr id="7" name="Rectangle 6"/>
          <p:cNvSpPr/>
          <p:nvPr/>
        </p:nvSpPr>
        <p:spPr>
          <a:xfrm>
            <a:off x="800100" y="2921000"/>
            <a:ext cx="6959600" cy="1625600"/>
          </a:xfrm>
          <a:prstGeom prst="rect">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584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59"/>
            <a:ext cx="7772400" cy="649463"/>
          </a:xfrm>
        </p:spPr>
        <p:txBody>
          <a:bodyPr>
            <a:normAutofit/>
          </a:bodyPr>
          <a:lstStyle/>
          <a:p>
            <a:r>
              <a:rPr lang="en-US" sz="3200" dirty="0" smtClean="0"/>
              <a:t>Reminder of the basics</a:t>
            </a:r>
            <a:endParaRPr lang="en-US" sz="3200" dirty="0"/>
          </a:p>
        </p:txBody>
      </p:sp>
      <p:pic>
        <p:nvPicPr>
          <p:cNvPr id="3" name="Picture 2" descr="rutten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159000"/>
            <a:ext cx="7861300" cy="1193800"/>
          </a:xfrm>
          <a:prstGeom prst="rect">
            <a:avLst/>
          </a:prstGeom>
        </p:spPr>
      </p:pic>
      <p:pic>
        <p:nvPicPr>
          <p:cNvPr id="4" name="Picture 3" descr="rutten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25500"/>
            <a:ext cx="7708900" cy="1371600"/>
          </a:xfrm>
          <a:prstGeom prst="rect">
            <a:avLst/>
          </a:prstGeom>
        </p:spPr>
      </p:pic>
      <p:pic>
        <p:nvPicPr>
          <p:cNvPr id="5" name="Picture 4" descr="rutten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100" y="3283725"/>
            <a:ext cx="3594100" cy="3498075"/>
          </a:xfrm>
          <a:prstGeom prst="rect">
            <a:avLst/>
          </a:prstGeom>
        </p:spPr>
      </p:pic>
      <p:pic>
        <p:nvPicPr>
          <p:cNvPr id="6" name="Picture 5" descr="rutten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0" y="4533900"/>
            <a:ext cx="4533900" cy="749300"/>
          </a:xfrm>
          <a:prstGeom prst="rect">
            <a:avLst/>
          </a:prstGeom>
        </p:spPr>
      </p:pic>
      <p:sp>
        <p:nvSpPr>
          <p:cNvPr id="7" name="TextBox 6"/>
          <p:cNvSpPr txBox="1"/>
          <p:nvPr/>
        </p:nvSpPr>
        <p:spPr>
          <a:xfrm>
            <a:off x="647700" y="3962400"/>
            <a:ext cx="3375180" cy="369332"/>
          </a:xfrm>
          <a:prstGeom prst="rect">
            <a:avLst/>
          </a:prstGeom>
          <a:noFill/>
        </p:spPr>
        <p:txBody>
          <a:bodyPr wrap="none" rtlCol="0">
            <a:spAutoFit/>
          </a:bodyPr>
          <a:lstStyle/>
          <a:p>
            <a:r>
              <a:rPr lang="en-US" dirty="0" smtClean="0"/>
              <a:t>Where the exponential integral is:</a:t>
            </a:r>
            <a:endParaRPr lang="en-US" dirty="0"/>
          </a:p>
        </p:txBody>
      </p:sp>
      <p:sp>
        <p:nvSpPr>
          <p:cNvPr id="8" name="Rectangle 7"/>
          <p:cNvSpPr/>
          <p:nvPr/>
        </p:nvSpPr>
        <p:spPr>
          <a:xfrm>
            <a:off x="685800" y="4533900"/>
            <a:ext cx="4330700" cy="762000"/>
          </a:xfrm>
          <a:prstGeom prst="rect">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49300" y="2768600"/>
            <a:ext cx="6515100" cy="596900"/>
          </a:xfrm>
          <a:prstGeom prst="rect">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5622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3736</TotalTime>
  <Words>3790</Words>
  <Application>Microsoft Macintosh PowerPoint</Application>
  <PresentationFormat>On-screen Show (4:3)</PresentationFormat>
  <Paragraphs>437</Paragraphs>
  <Slides>76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Equation</vt:lpstr>
      <vt:lpstr>High resolution abundance work: the details that no one wants to hears dff Chris Sneden, University of Texas at Austin </vt:lpstr>
      <vt:lpstr>An example of the desired output from chemical composition analyses</vt:lpstr>
      <vt:lpstr>But how practically does determine any abundance?  Example:  the holmium abundance from 4045.5Å Ho II; this needs spectrum synthesis</vt:lpstr>
      <vt:lpstr>desired result: holmium from 4045.5Å Ho II</vt:lpstr>
      <vt:lpstr>desired result: holmium from 4045.5Å Ho II</vt:lpstr>
      <vt:lpstr>We start by synthesizing the Sun</vt:lpstr>
      <vt:lpstr>Reminder of the basics</vt:lpstr>
      <vt:lpstr>Reminder of the basics</vt:lpstr>
      <vt:lpstr>Reminder of the basics</vt:lpstr>
      <vt:lpstr>Reminder of the basics</vt:lpstr>
      <vt:lpstr>Reminder of the basics</vt:lpstr>
      <vt:lpstr>Reminder of the basics: Boltzmann/Saha electronic state populations</vt:lpstr>
      <vt:lpstr>Requirement for chemical composition analyses</vt:lpstr>
      <vt:lpstr>Requirement for chemical composition analyses</vt:lpstr>
      <vt:lpstr>Requirement for chemical composition analyses:  “reliable” model atmosphere parameters</vt:lpstr>
      <vt:lpstr>Infrared flux method</vt:lpstr>
      <vt:lpstr>The dominant photometric passbands are:</vt:lpstr>
      <vt:lpstr>Infrared flux method</vt:lpstr>
      <vt:lpstr>Application of IR flux method</vt:lpstr>
      <vt:lpstr>Application of IR flux method</vt:lpstr>
      <vt:lpstr>Requirement for chemical composition analyses:  “reliable” model atmosphere parameters</vt:lpstr>
      <vt:lpstr>Gravity, continued</vt:lpstr>
      <vt:lpstr>The alternative approach to stellar parameters: equivalent width (W or EW) analyses; essentially a Boltzmann-Saha argument</vt:lpstr>
      <vt:lpstr>Teff from Boltzmann argument: want no trend with excitation energy</vt:lpstr>
      <vt:lpstr>Microturbulent velocity argument: want no trend with line strength</vt:lpstr>
      <vt:lpstr>Gravity (Saha) argument: want same abundances from neutral &amp; ionized lines of same element</vt:lpstr>
      <vt:lpstr>Requirement for chemical composition analyses:  synthetic spectrum line lists (or lists of lines for EW analysis) must be developed</vt:lpstr>
      <vt:lpstr>Lab data where possible: radiative liefetimes</vt:lpstr>
      <vt:lpstr>Lifetime decay curves</vt:lpstr>
      <vt:lpstr>The lifetimes must be combined with branching ratios (fractions) to get gf-values</vt:lpstr>
      <vt:lpstr>Same lab emission spectra can do hyperfine and isotopic substructure</vt:lpstr>
      <vt:lpstr>PowerPoint Presentation</vt:lpstr>
      <vt:lpstr>There is lab progress also on the Fe group</vt:lpstr>
      <vt:lpstr>Not the most exciting work, but it pays off</vt:lpstr>
      <vt:lpstr>The careful laboratory work applied: an example of Sm (Z=62)</vt:lpstr>
      <vt:lpstr>A good summary site for lab atomic data</vt:lpstr>
      <vt:lpstr>NIST entries for Fe I near 4045Å:  6 lines</vt:lpstr>
      <vt:lpstr>But my line list has 30 Fe I lines; they come from semi-empirical line databases</vt:lpstr>
      <vt:lpstr>The Kurucz web site</vt:lpstr>
      <vt:lpstr>A good alternate “compilation” site; more tools for applications to stellar spectra  but be careful of multiple gf sources</vt:lpstr>
      <vt:lpstr>Remember our starting spectrum synthesis</vt:lpstr>
      <vt:lpstr>Remember our starting spectrum synthesis</vt:lpstr>
      <vt:lpstr>Odd-Z heavy elements often have significant hyperfine structure; again lab data are needed (this is from NOAO Solar Telescope FTS)</vt:lpstr>
      <vt:lpstr>Makes sense out of strange spectra:  isotopes</vt:lpstr>
      <vt:lpstr>The one isotopic analysis that can be done well with atomic lines: Eu</vt:lpstr>
      <vt:lpstr>Note the hyperfine vs isotopic structures for rare earths</vt:lpstr>
      <vt:lpstr>Less obvious isotopic results</vt:lpstr>
      <vt:lpstr>Less obvious isotopic results</vt:lpstr>
      <vt:lpstr>PowerPoint Presentation</vt:lpstr>
      <vt:lpstr>MUCH more difficult: barium isotopes</vt:lpstr>
      <vt:lpstr>PowerPoint Presentation</vt:lpstr>
      <vt:lpstr>MUCH more difficult: barium isotopes</vt:lpstr>
      <vt:lpstr>Ni isotopes can be detected in some near-IR  Ni I lines and can be accounted for</vt:lpstr>
      <vt:lpstr>Isotopic ratios can be done for molecular features</vt:lpstr>
      <vt:lpstr>simplified molecular equilibrium:  H-C-N-O</vt:lpstr>
      <vt:lpstr>A sample isotopic analysis</vt:lpstr>
      <vt:lpstr>Fundamental problem: is LTE a good assumption?</vt:lpstr>
      <vt:lpstr>Fundamental problem: is LTE a good assumption?</vt:lpstr>
      <vt:lpstr>First issue when facing departures from LTE: continuum scattering</vt:lpstr>
      <vt:lpstr>Situation is better for warmer stars</vt:lpstr>
      <vt:lpstr>Here is an example of a spectrum warning</vt:lpstr>
      <vt:lpstr>The abundances appear to be superficially normal, but why the scatter in silicon abundances?  Like compared to Ca I or Ti II????</vt:lpstr>
      <vt:lpstr>Change of axes reveals the problem</vt:lpstr>
      <vt:lpstr>Turns out this problem had not been “unnoticed” in earlier data sets</vt:lpstr>
      <vt:lpstr>Surely this is a non-LTE symptom; energy-level diagrams give clues</vt:lpstr>
      <vt:lpstr>Grotrian diagram for Si I</vt:lpstr>
      <vt:lpstr>We even have trouble deriving the solar oxygen abundance</vt:lpstr>
      <vt:lpstr>Grotrian diagram for O I</vt:lpstr>
      <vt:lpstr>A major solar oxygen revision, a major headache</vt:lpstr>
      <vt:lpstr>much easier is a species with lots of closely spaced levels  Nd II</vt:lpstr>
      <vt:lpstr>Slide heading</vt:lpstr>
      <vt:lpstr>Some support for standard stellar abundance analyses</vt:lpstr>
      <vt:lpstr>Where do the strongest lines occur?</vt:lpstr>
      <vt:lpstr>Compared to older abundances</vt:lpstr>
      <vt:lpstr>All you ever want to know …</vt:lpstr>
      <vt:lpstr>A small sample of Kurucz database entries in the 4045Å region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heading</dc:title>
  <dc:creator>Chris Sneden</dc:creator>
  <cp:lastModifiedBy>Chris Sneden</cp:lastModifiedBy>
  <cp:revision>160</cp:revision>
  <dcterms:created xsi:type="dcterms:W3CDTF">2012-05-08T08:24:38Z</dcterms:created>
  <dcterms:modified xsi:type="dcterms:W3CDTF">2017-06-13T06:20:22Z</dcterms:modified>
</cp:coreProperties>
</file>