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5" r:id="rId7"/>
    <p:sldId id="272" r:id="rId8"/>
    <p:sldId id="271" r:id="rId9"/>
    <p:sldId id="262" r:id="rId10"/>
    <p:sldId id="266" r:id="rId11"/>
    <p:sldId id="268"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70160" autoAdjust="0"/>
  </p:normalViewPr>
  <p:slideViewPr>
    <p:cSldViewPr>
      <p:cViewPr>
        <p:scale>
          <a:sx n="50" d="100"/>
          <a:sy n="50" d="100"/>
        </p:scale>
        <p:origin x="-2316" y="-102"/>
      </p:cViewPr>
      <p:guideLst>
        <p:guide orient="horz" pos="2160"/>
        <p:guide pos="2880"/>
      </p:guideLst>
    </p:cSldViewPr>
  </p:slideViewPr>
  <p:notesTextViewPr>
    <p:cViewPr>
      <p:scale>
        <a:sx n="66" d="100"/>
        <a:sy n="66" d="100"/>
      </p:scale>
      <p:origin x="0" y="41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4E32D-56B6-4FBB-9336-9728CB8F37EA}" type="datetimeFigureOut">
              <a:rPr lang="en-US" smtClean="0"/>
              <a:t>6/9/2017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EC5F1-2146-4927-BDFC-D7F6C63EA930}" type="slidenum">
              <a:rPr lang="en-US" smtClean="0"/>
              <a:t>‹#›</a:t>
            </a:fld>
            <a:endParaRPr lang="en-US"/>
          </a:p>
        </p:txBody>
      </p:sp>
    </p:spTree>
    <p:extLst>
      <p:ext uri="{BB962C8B-B14F-4D97-AF65-F5344CB8AC3E}">
        <p14:creationId xmlns:p14="http://schemas.microsoft.com/office/powerpoint/2010/main" val="50089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Hello, </a:t>
            </a:r>
          </a:p>
          <a:p>
            <a:r>
              <a:rPr lang="en-US" sz="1600" dirty="0" smtClean="0"/>
              <a:t/>
            </a:r>
            <a:br>
              <a:rPr lang="en-US" sz="1600" dirty="0" smtClean="0"/>
            </a:br>
            <a:r>
              <a:rPr lang="en-US" sz="1600" dirty="0" smtClean="0"/>
              <a:t>I</a:t>
            </a:r>
            <a:r>
              <a:rPr lang="en-US" sz="1600" baseline="0" dirty="0" smtClean="0"/>
              <a:t> will present a short talk about the signatures of GCR events of Magnetar flares.</a:t>
            </a:r>
            <a:endParaRPr lang="en-US" sz="1600" dirty="0"/>
          </a:p>
        </p:txBody>
      </p:sp>
      <p:sp>
        <p:nvSpPr>
          <p:cNvPr id="4" name="Slide Number Placeholder 3"/>
          <p:cNvSpPr>
            <a:spLocks noGrp="1"/>
          </p:cNvSpPr>
          <p:nvPr>
            <p:ph type="sldNum" sz="quarter" idx="10"/>
          </p:nvPr>
        </p:nvSpPr>
        <p:spPr/>
        <p:txBody>
          <a:bodyPr/>
          <a:lstStyle/>
          <a:p>
            <a:fld id="{249EC5F1-2146-4927-BDFC-D7F6C63EA930}" type="slidenum">
              <a:rPr lang="en-US" smtClean="0"/>
              <a:t>1</a:t>
            </a:fld>
            <a:endParaRPr lang="en-US"/>
          </a:p>
        </p:txBody>
      </p:sp>
    </p:spTree>
    <p:extLst>
      <p:ext uri="{BB962C8B-B14F-4D97-AF65-F5344CB8AC3E}">
        <p14:creationId xmlns:p14="http://schemas.microsoft.com/office/powerpoint/2010/main" val="54198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studied the event over Egypt.</a:t>
            </a:r>
          </a:p>
          <a:p>
            <a:r>
              <a:rPr lang="en-US" dirty="0" smtClean="0"/>
              <a:t>To</a:t>
            </a:r>
            <a:r>
              <a:rPr lang="en-US" baseline="0" dirty="0" smtClean="0"/>
              <a:t> make sure that the event doesn’t related to the Sun.</a:t>
            </a:r>
            <a:br>
              <a:rPr lang="en-US" baseline="0" dirty="0" smtClean="0"/>
            </a:br>
            <a:r>
              <a:rPr lang="en-US" baseline="0" dirty="0" smtClean="0"/>
              <a:t>Fortunately, at onset of the event </a:t>
            </a:r>
            <a:r>
              <a:rPr lang="en-US" baseline="0" dirty="0" smtClean="0"/>
              <a:t>, it </a:t>
            </a:r>
            <a:r>
              <a:rPr lang="en-US" baseline="0" dirty="0" smtClean="0"/>
              <a:t>was night at Egypt. And this map shows the position of Sun, Moon, and Magnetar at the time of event.</a:t>
            </a:r>
          </a:p>
          <a:p>
            <a:r>
              <a:rPr lang="en-US" baseline="0" dirty="0" smtClean="0"/>
              <a:t>Ok, That’s a good news. </a:t>
            </a:r>
          </a:p>
          <a:p>
            <a:r>
              <a:rPr lang="en-US" baseline="0" dirty="0" smtClean="0"/>
              <a:t>--------------------------------------</a:t>
            </a:r>
            <a:br>
              <a:rPr lang="en-US" baseline="0" dirty="0" smtClean="0"/>
            </a:br>
            <a:r>
              <a:rPr lang="en-US" baseline="0" dirty="0" smtClean="0"/>
              <a:t>The event started at 2:46 UT. </a:t>
            </a:r>
            <a:br>
              <a:rPr lang="en-US" baseline="0" dirty="0" smtClean="0"/>
            </a:br>
            <a:r>
              <a:rPr lang="en-US" baseline="0" dirty="0" smtClean="0"/>
              <a:t>This the path of the satellite. And this the relative change of TEC versus </a:t>
            </a:r>
            <a:r>
              <a:rPr lang="en-US" baseline="0" dirty="0" smtClean="0"/>
              <a:t>latitude</a:t>
            </a:r>
            <a:r>
              <a:rPr lang="en-US" baseline="0" dirty="0" smtClean="0"/>
              <a:t>.</a:t>
            </a:r>
            <a:br>
              <a:rPr lang="en-US" baseline="0" dirty="0" smtClean="0"/>
            </a:br>
            <a:r>
              <a:rPr lang="en-US" baseline="0" dirty="0" smtClean="0"/>
              <a:t>Before the onset of event, apparently there is no change.</a:t>
            </a:r>
            <a:br>
              <a:rPr lang="en-US" baseline="0" dirty="0" smtClean="0"/>
            </a:br>
            <a:r>
              <a:rPr lang="en-US" baseline="0" dirty="0" smtClean="0"/>
              <a:t>The </a:t>
            </a:r>
            <a:r>
              <a:rPr lang="en-US" baseline="0" dirty="0" smtClean="0"/>
              <a:t>change started with Onset of the event. And still night over Egypt.</a:t>
            </a:r>
            <a:br>
              <a:rPr lang="en-US" baseline="0" dirty="0" smtClean="0"/>
            </a:br>
            <a:r>
              <a:rPr lang="en-US" baseline="0" dirty="0" smtClean="0"/>
              <a:t>The change become greater as the event </a:t>
            </a:r>
            <a:r>
              <a:rPr lang="en-US" baseline="0" dirty="0" smtClean="0"/>
              <a:t>going </a:t>
            </a:r>
            <a:r>
              <a:rPr lang="en-US" baseline="0" dirty="0" smtClean="0"/>
              <a:t>to peak at 6:45.</a:t>
            </a:r>
            <a:br>
              <a:rPr lang="en-US" baseline="0" dirty="0" smtClean="0"/>
            </a:br>
            <a:r>
              <a:rPr lang="en-US" baseline="0" dirty="0" smtClean="0"/>
              <a:t>then a recovery of Plasma content.</a:t>
            </a:r>
            <a:br>
              <a:rPr lang="en-US" baseline="0" dirty="0" smtClean="0"/>
            </a:br>
            <a:r>
              <a:rPr lang="en-US" baseline="0" dirty="0" smtClean="0"/>
              <a:t>-----------------------------------------------</a:t>
            </a:r>
            <a:br>
              <a:rPr lang="en-US" baseline="0" dirty="0" smtClean="0"/>
            </a:br>
            <a:r>
              <a:rPr lang="en-US" baseline="0" dirty="0" smtClean="0"/>
              <a:t> In panels C and D.</a:t>
            </a:r>
            <a:br>
              <a:rPr lang="en-US" baseline="0" dirty="0" smtClean="0"/>
            </a:br>
            <a:r>
              <a:rPr lang="en-US" baseline="0" dirty="0" smtClean="0"/>
              <a:t>The change comes from the lower latitude toward high latitude, toward poles. </a:t>
            </a:r>
            <a:br>
              <a:rPr lang="en-US" baseline="0" dirty="0" smtClean="0"/>
            </a:br>
            <a:r>
              <a:rPr lang="en-US" baseline="0" dirty="0" smtClean="0"/>
              <a:t>It comes from the back of the satellite path direction.</a:t>
            </a:r>
            <a:br>
              <a:rPr lang="en-US" baseline="0" dirty="0" smtClean="0"/>
            </a:br>
            <a:r>
              <a:rPr lang="en-US" baseline="0" dirty="0" smtClean="0"/>
              <a:t>Which mean we have a TID in Pole-ward direction.</a:t>
            </a:r>
            <a:br>
              <a:rPr lang="en-US" baseline="0" dirty="0" smtClean="0"/>
            </a:br>
            <a:r>
              <a:rPr lang="en-US" baseline="0" dirty="0" smtClean="0"/>
              <a:t>So, it’s a Extra-Terrestrial source!</a:t>
            </a:r>
          </a:p>
          <a:p>
            <a:endParaRPr lang="en-US" dirty="0" smtClean="0"/>
          </a:p>
        </p:txBody>
      </p:sp>
      <p:sp>
        <p:nvSpPr>
          <p:cNvPr id="4" name="Slide Number Placeholder 3"/>
          <p:cNvSpPr>
            <a:spLocks noGrp="1"/>
          </p:cNvSpPr>
          <p:nvPr>
            <p:ph type="sldNum" sz="quarter" idx="10"/>
          </p:nvPr>
        </p:nvSpPr>
        <p:spPr/>
        <p:txBody>
          <a:bodyPr/>
          <a:lstStyle/>
          <a:p>
            <a:fld id="{249EC5F1-2146-4927-BDFC-D7F6C63EA930}" type="slidenum">
              <a:rPr lang="en-US" smtClean="0"/>
              <a:t>10</a:t>
            </a:fld>
            <a:endParaRPr lang="en-US"/>
          </a:p>
        </p:txBody>
      </p:sp>
    </p:spTree>
    <p:extLst>
      <p:ext uri="{BB962C8B-B14F-4D97-AF65-F5344CB8AC3E}">
        <p14:creationId xmlns:p14="http://schemas.microsoft.com/office/powerpoint/2010/main" val="339970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EC5F1-2146-4927-BDFC-D7F6C63EA930}" type="slidenum">
              <a:rPr lang="en-US" smtClean="0"/>
              <a:t>11</a:t>
            </a:fld>
            <a:endParaRPr lang="en-US"/>
          </a:p>
        </p:txBody>
      </p:sp>
    </p:spTree>
    <p:extLst>
      <p:ext uri="{BB962C8B-B14F-4D97-AF65-F5344CB8AC3E}">
        <p14:creationId xmlns:p14="http://schemas.microsoft.com/office/powerpoint/2010/main" val="37563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br>
              <a:rPr lang="en-US" dirty="0" smtClean="0"/>
            </a:br>
            <a:r>
              <a:rPr lang="en-US" dirty="0" smtClean="0"/>
              <a:t>1 - </a:t>
            </a:r>
            <a:r>
              <a:rPr lang="en-US" dirty="0" smtClean="0">
                <a:solidFill>
                  <a:srgbClr val="FF0000"/>
                </a:solidFill>
              </a:rPr>
              <a:t>analysis of the recent AXPs /SGRs data detected from both satellites and observatories.</a:t>
            </a:r>
            <a:r>
              <a:rPr lang="en-US" baseline="0" dirty="0" smtClean="0">
                <a:solidFill>
                  <a:srgbClr val="FF0000"/>
                </a:solidFill>
              </a:rPr>
              <a:t> </a:t>
            </a:r>
            <a:r>
              <a:rPr lang="ar-EG" dirty="0" smtClean="0">
                <a:solidFill>
                  <a:srgbClr val="FF0000"/>
                </a:solidFill>
              </a:rPr>
              <a:t>نجيب الايفنتات و القياسات ونبدأ ندور</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 searching for the ionospheric perturbations which are synchronized with the distinguished AXPs /SGRs bursts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 In this task, the ionization profiles at different levels of the atmosphere will be computed using CORIMIA model and CORSIKA . The measured energy spectrum at Task (1) will be the trigger of the simulation codes. The estimated ionization profiles will be compared with TEC and </a:t>
            </a:r>
            <a:r>
              <a:rPr lang="en-US" dirty="0" err="1" smtClean="0"/>
              <a:t>ionosonde</a:t>
            </a:r>
            <a:r>
              <a:rPr lang="en-US" dirty="0" smtClean="0"/>
              <a:t> in Task (2).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9EC5F1-2146-4927-BDFC-D7F6C63EA930}" type="slidenum">
              <a:rPr lang="en-US" smtClean="0"/>
              <a:t>12</a:t>
            </a:fld>
            <a:endParaRPr lang="en-US"/>
          </a:p>
        </p:txBody>
      </p:sp>
    </p:spTree>
    <p:extLst>
      <p:ext uri="{BB962C8B-B14F-4D97-AF65-F5344CB8AC3E}">
        <p14:creationId xmlns:p14="http://schemas.microsoft.com/office/powerpoint/2010/main" val="350646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 massive star ran out of fuel, the outer shells explode in a form of supernova. At the inner shells, electrons degenerate with protons forming neutrons, then creating a new star called Neutron star have 2-3 Solar mass. </a:t>
            </a:r>
            <a:r>
              <a:rPr lang="en-US" baseline="0" dirty="0" smtClean="0"/>
              <a:t/>
            </a:r>
            <a:br>
              <a:rPr lang="en-US" baseline="0" dirty="0" smtClean="0"/>
            </a:br>
            <a:endParaRPr lang="en-US" baseline="0" dirty="0" smtClean="0"/>
          </a:p>
          <a:p>
            <a:r>
              <a:rPr lang="en-US" baseline="0" dirty="0" smtClean="0"/>
              <a:t>The </a:t>
            </a:r>
            <a:r>
              <a:rPr lang="en-US" baseline="0" dirty="0" smtClean="0"/>
              <a:t>diameter of NS is about 10-20 Km where the original star have a diameter of tens to hundreds millions Kilometers. </a:t>
            </a:r>
            <a:r>
              <a:rPr lang="en-US" baseline="0" dirty="0" smtClean="0"/>
              <a:t/>
            </a:r>
            <a:br>
              <a:rPr lang="en-US" baseline="0" dirty="0" smtClean="0"/>
            </a:br>
            <a:endParaRPr lang="en-US" baseline="0" dirty="0" smtClean="0"/>
          </a:p>
          <a:p>
            <a:r>
              <a:rPr lang="en-US" baseline="0" dirty="0" smtClean="0"/>
              <a:t>During </a:t>
            </a:r>
            <a:r>
              <a:rPr lang="en-US" baseline="0" dirty="0" smtClean="0"/>
              <a:t>the collapsing process, the Magnetic Field is conserved, so, the magnetic field of a huge star now concentrated in a few kilometers which mean that, the NS have </a:t>
            </a:r>
            <a:r>
              <a:rPr lang="en-US" baseline="0" dirty="0" smtClean="0"/>
              <a:t>an </a:t>
            </a:r>
            <a:r>
              <a:rPr lang="en-US" baseline="0" dirty="0" smtClean="0"/>
              <a:t>extreme MF.</a:t>
            </a:r>
            <a:endParaRPr lang="en-US" dirty="0"/>
          </a:p>
        </p:txBody>
      </p:sp>
      <p:sp>
        <p:nvSpPr>
          <p:cNvPr id="4" name="Slide Number Placeholder 3"/>
          <p:cNvSpPr>
            <a:spLocks noGrp="1"/>
          </p:cNvSpPr>
          <p:nvPr>
            <p:ph type="sldNum" sz="quarter" idx="10"/>
          </p:nvPr>
        </p:nvSpPr>
        <p:spPr/>
        <p:txBody>
          <a:bodyPr/>
          <a:lstStyle/>
          <a:p>
            <a:fld id="{249EC5F1-2146-4927-BDFC-D7F6C63EA930}" type="slidenum">
              <a:rPr lang="en-US" smtClean="0"/>
              <a:t>2</a:t>
            </a:fld>
            <a:endParaRPr lang="en-US"/>
          </a:p>
        </p:txBody>
      </p:sp>
    </p:spTree>
    <p:extLst>
      <p:ext uri="{BB962C8B-B14F-4D97-AF65-F5344CB8AC3E}">
        <p14:creationId xmlns:p14="http://schemas.microsoft.com/office/powerpoint/2010/main" val="243903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Magnetars are sub-class of neutron stars, which have slower rate of rotation, about 1 to 10 second which the typical neutron star have a rotation period less than 1 second</a:t>
            </a:r>
            <a:r>
              <a:rPr lang="en-US" baseline="0" dirty="0" smtClean="0">
                <a:solidFill>
                  <a:srgbClr val="FF0000"/>
                </a:solidFill>
              </a:rPr>
              <a:t>.</a:t>
            </a:r>
            <a:br>
              <a:rPr lang="en-US" baseline="0" dirty="0" smtClean="0">
                <a:solidFill>
                  <a:srgbClr val="FF0000"/>
                </a:solidFill>
              </a:rPr>
            </a:br>
            <a:r>
              <a:rPr lang="en-US" baseline="0" dirty="0" smtClean="0">
                <a:solidFill>
                  <a:srgbClr val="FF0000"/>
                </a:solidFill>
              </a:rPr>
              <a:t/>
            </a:r>
            <a:br>
              <a:rPr lang="en-US" baseline="0" dirty="0" smtClean="0">
                <a:solidFill>
                  <a:srgbClr val="FF0000"/>
                </a:solidFill>
              </a:rPr>
            </a:br>
            <a:r>
              <a:rPr lang="en-US" baseline="0" dirty="0" smtClean="0">
                <a:solidFill>
                  <a:srgbClr val="FF0000"/>
                </a:solidFill>
              </a:rPr>
              <a:t>Magnetars even have stronger Magnetic field than typical neuron stars. Magnetars have MF of --- to --- Tesla compared with Sun’s which has </a:t>
            </a:r>
            <a:r>
              <a:rPr lang="en-US" baseline="0" dirty="0" smtClean="0">
                <a:solidFill>
                  <a:srgbClr val="FF0000"/>
                </a:solidFill>
              </a:rPr>
              <a:t>MF </a:t>
            </a:r>
            <a:r>
              <a:rPr lang="en-US" baseline="0" dirty="0" smtClean="0">
                <a:solidFill>
                  <a:srgbClr val="FF0000"/>
                </a:solidFill>
              </a:rPr>
              <a:t>of 0.5 Tesla or the LHC the biggest </a:t>
            </a:r>
            <a:r>
              <a:rPr lang="en-US" baseline="0" dirty="0" smtClean="0">
                <a:solidFill>
                  <a:srgbClr val="FF0000"/>
                </a:solidFill>
              </a:rPr>
              <a:t>manmade </a:t>
            </a:r>
            <a:r>
              <a:rPr lang="en-US" baseline="0" dirty="0" smtClean="0">
                <a:solidFill>
                  <a:srgbClr val="FF0000"/>
                </a:solidFill>
              </a:rPr>
              <a:t>machine ever which have MF of 8 Tesla</a:t>
            </a:r>
            <a:r>
              <a:rPr lang="en-US" baseline="0" dirty="0" smtClean="0">
                <a:solidFill>
                  <a:srgbClr val="FF0000"/>
                </a:solidFill>
              </a:rPr>
              <a:t>.</a:t>
            </a:r>
            <a:br>
              <a:rPr lang="en-US" baseline="0" dirty="0" smtClean="0">
                <a:solidFill>
                  <a:srgbClr val="FF0000"/>
                </a:solidFill>
              </a:rPr>
            </a:br>
            <a:r>
              <a:rPr lang="en-US" baseline="0" dirty="0" smtClean="0">
                <a:solidFill>
                  <a:srgbClr val="FF0000"/>
                </a:solidFill>
              </a:rPr>
              <a:t/>
            </a:r>
            <a:br>
              <a:rPr lang="en-US" baseline="0" dirty="0" smtClean="0">
                <a:solidFill>
                  <a:srgbClr val="FF0000"/>
                </a:solidFill>
              </a:rPr>
            </a:br>
            <a:r>
              <a:rPr lang="en-US" baseline="0" dirty="0" smtClean="0">
                <a:solidFill>
                  <a:srgbClr val="FF0000"/>
                </a:solidFill>
              </a:rPr>
              <a:t>The Extreme MF of Magnetars leading to powerful emission of X-ray and Gamma-ray radiation, the first one detected in 1979 when the first Magnetar had been discovered. </a:t>
            </a:r>
            <a:endParaRPr lang="en-US" baseline="0" dirty="0" smtClean="0">
              <a:solidFill>
                <a:srgbClr val="FF0000"/>
              </a:solidFill>
            </a:endParaRPr>
          </a:p>
          <a:p>
            <a:endParaRPr lang="en-US" baseline="0" dirty="0" smtClean="0">
              <a:solidFill>
                <a:srgbClr val="FF0000"/>
              </a:solidFill>
            </a:endParaRPr>
          </a:p>
          <a:p>
            <a:r>
              <a:rPr lang="en-US" baseline="0" dirty="0" smtClean="0">
                <a:solidFill>
                  <a:srgbClr val="FF0000"/>
                </a:solidFill>
              </a:rPr>
              <a:t>And </a:t>
            </a:r>
            <a:r>
              <a:rPr lang="en-US" baseline="0" dirty="0" smtClean="0">
                <a:solidFill>
                  <a:srgbClr val="FF0000"/>
                </a:solidFill>
              </a:rPr>
              <a:t>confirmed as sources of soft gamma-ray repeaters and Anomalous X-rays</a:t>
            </a:r>
            <a:r>
              <a:rPr lang="en-US" baseline="0" dirty="0" smtClean="0">
                <a:solidFill>
                  <a:srgbClr val="FF0000"/>
                </a:solidFill>
              </a:rPr>
              <a:t>.</a:t>
            </a:r>
            <a:br>
              <a:rPr lang="en-US" baseline="0" dirty="0" smtClean="0">
                <a:solidFill>
                  <a:srgbClr val="FF0000"/>
                </a:solidFill>
              </a:rPr>
            </a:br>
            <a:endParaRPr lang="en-US" baseline="0" dirty="0" smtClean="0">
              <a:solidFill>
                <a:srgbClr val="FF0000"/>
              </a:solidFill>
            </a:endParaRPr>
          </a:p>
          <a:p>
            <a:r>
              <a:rPr lang="en-US" baseline="0" dirty="0" smtClean="0">
                <a:solidFill>
                  <a:srgbClr val="FF0000"/>
                </a:solidFill>
              </a:rPr>
              <a:t>The mechanism of radiation that the energetic particle drift toward the open areas of Magnetic field which are the poles then emitting the radiation in two reversed beams. This called “Lighthouse model”, when the beam in the direction of the Earth, we detect it!.</a:t>
            </a:r>
            <a:br>
              <a:rPr lang="en-US" baseline="0" dirty="0" smtClean="0">
                <a:solidFill>
                  <a:srgbClr val="FF0000"/>
                </a:solidFill>
              </a:rPr>
            </a:br>
            <a:r>
              <a:rPr lang="en-US" baseline="0" dirty="0" smtClean="0">
                <a:solidFill>
                  <a:srgbClr val="FF0000"/>
                </a:solidFill>
              </a:rPr>
              <a:t/>
            </a:r>
            <a:br>
              <a:rPr lang="en-US" baseline="0" dirty="0" smtClean="0">
                <a:solidFill>
                  <a:srgbClr val="FF0000"/>
                </a:solidFill>
              </a:rPr>
            </a:br>
            <a:r>
              <a:rPr lang="en-US" baseline="0" dirty="0" smtClean="0">
                <a:solidFill>
                  <a:srgbClr val="FF0000"/>
                </a:solidFill>
              </a:rPr>
              <a:t>We </a:t>
            </a:r>
            <a:r>
              <a:rPr lang="en-US" baseline="0" dirty="0" smtClean="0">
                <a:solidFill>
                  <a:srgbClr val="FF0000"/>
                </a:solidFill>
              </a:rPr>
              <a:t>only know 10 Magnetars in </a:t>
            </a:r>
            <a:r>
              <a:rPr lang="en-US" baseline="0" dirty="0" smtClean="0">
                <a:solidFill>
                  <a:srgbClr val="FF0000"/>
                </a:solidFill>
              </a:rPr>
              <a:t>our galaxy</a:t>
            </a:r>
            <a:r>
              <a:rPr lang="en-US" baseline="0" dirty="0" smtClean="0">
                <a:solidFill>
                  <a:srgbClr val="FF0000"/>
                </a:solidFill>
              </a:rPr>
              <a:t>.</a:t>
            </a:r>
          </a:p>
          <a:p>
            <a:endParaRPr lang="en-US" baseline="0"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49EC5F1-2146-4927-BDFC-D7F6C63EA930}" type="slidenum">
              <a:rPr lang="en-US" smtClean="0"/>
              <a:t>3</a:t>
            </a:fld>
            <a:endParaRPr lang="en-US"/>
          </a:p>
        </p:txBody>
      </p:sp>
    </p:spTree>
    <p:extLst>
      <p:ext uri="{BB962C8B-B14F-4D97-AF65-F5344CB8AC3E}">
        <p14:creationId xmlns:p14="http://schemas.microsoft.com/office/powerpoint/2010/main" val="381895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specific Magnetar of this study called “ SGR 1550 “ SGR stand for Soft Gamma-ray Repeaters.</a:t>
            </a:r>
            <a:br>
              <a:rPr lang="en-US" baseline="0" dirty="0" smtClean="0"/>
            </a:br>
            <a:r>
              <a:rPr lang="en-US" baseline="0" dirty="0" smtClean="0"/>
              <a:t>Discovered in 1980 by Einstein X-ray telescope.</a:t>
            </a:r>
            <a:br>
              <a:rPr lang="en-US" baseline="0" dirty="0" smtClean="0"/>
            </a:br>
            <a:r>
              <a:rPr lang="en-US" baseline="0" dirty="0" smtClean="0"/>
              <a:t>Have MF of --- Tesla which make him known as Anomalous X-rays source.</a:t>
            </a:r>
            <a:br>
              <a:rPr lang="en-US" baseline="0" dirty="0" smtClean="0"/>
            </a:br>
            <a:r>
              <a:rPr lang="en-US" baseline="0" dirty="0" smtClean="0"/>
              <a:t>The X-ray burst of SGR 1550 is 1000 times stronger than a burst of a regular neutron star.</a:t>
            </a:r>
          </a:p>
          <a:p>
            <a:r>
              <a:rPr lang="en-US" baseline="0" dirty="0" smtClean="0"/>
              <a:t>Have rotation period about 2.1 second which considered one of the fastest known Magnetars.  </a:t>
            </a:r>
            <a:r>
              <a:rPr lang="en-US" baseline="0" dirty="0" smtClean="0"/>
              <a:t/>
            </a:r>
            <a:br>
              <a:rPr lang="en-US" baseline="0" dirty="0" smtClean="0"/>
            </a:br>
            <a:endParaRPr lang="en-US" baseline="0" dirty="0" smtClean="0"/>
          </a:p>
          <a:p>
            <a:r>
              <a:rPr lang="en-US" dirty="0" smtClean="0"/>
              <a:t>After it’s first activity in 1980, the Magnetar woke again</a:t>
            </a:r>
            <a:r>
              <a:rPr lang="en-US" baseline="0" dirty="0" smtClean="0"/>
              <a:t> in 2008 and 2009 and named by NASA as SGR 1550-5418.</a:t>
            </a:r>
            <a:br>
              <a:rPr lang="en-US" baseline="0" dirty="0" smtClean="0"/>
            </a:br>
            <a:r>
              <a:rPr lang="en-US" baseline="0" dirty="0" smtClean="0"/>
              <a:t>when it discovered named as AXP 1E----- and PSR -----. </a:t>
            </a:r>
            <a:endParaRPr lang="en-US" baseline="0" dirty="0" smtClean="0"/>
          </a:p>
          <a:p>
            <a:r>
              <a:rPr lang="en-US" baseline="0" dirty="0" smtClean="0"/>
              <a:t>So, we have 3 different names for the same object!</a:t>
            </a:r>
            <a:br>
              <a:rPr lang="en-US" baseline="0" dirty="0" smtClean="0"/>
            </a:br>
            <a:r>
              <a:rPr lang="en-US" baseline="0" dirty="0" smtClean="0"/>
              <a:t/>
            </a:r>
            <a:br>
              <a:rPr lang="en-US" baseline="0" dirty="0" smtClean="0"/>
            </a:br>
            <a:r>
              <a:rPr lang="en-US" baseline="0" dirty="0" smtClean="0"/>
              <a:t>This rise a main problem in Magnetars analysis, the rare activities and the poor knowledge of them made a confusion in determine the events and if there are the same object or not.</a:t>
            </a:r>
            <a:endParaRPr lang="en-US" dirty="0"/>
          </a:p>
        </p:txBody>
      </p:sp>
      <p:sp>
        <p:nvSpPr>
          <p:cNvPr id="4" name="Slide Number Placeholder 3"/>
          <p:cNvSpPr>
            <a:spLocks noGrp="1"/>
          </p:cNvSpPr>
          <p:nvPr>
            <p:ph type="sldNum" sz="quarter" idx="10"/>
          </p:nvPr>
        </p:nvSpPr>
        <p:spPr/>
        <p:txBody>
          <a:bodyPr/>
          <a:lstStyle/>
          <a:p>
            <a:fld id="{249EC5F1-2146-4927-BDFC-D7F6C63EA930}" type="slidenum">
              <a:rPr lang="en-US" smtClean="0"/>
              <a:t>4</a:t>
            </a:fld>
            <a:endParaRPr lang="en-US"/>
          </a:p>
        </p:txBody>
      </p:sp>
    </p:spTree>
    <p:extLst>
      <p:ext uri="{BB962C8B-B14F-4D97-AF65-F5344CB8AC3E}">
        <p14:creationId xmlns:p14="http://schemas.microsoft.com/office/powerpoint/2010/main" val="401431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How that radiation affected on the</a:t>
            </a:r>
            <a:r>
              <a:rPr lang="en-US" sz="1200" b="0" kern="1200" baseline="0" dirty="0" smtClean="0">
                <a:solidFill>
                  <a:schemeClr val="tx1"/>
                </a:solidFill>
                <a:latin typeface="+mn-lt"/>
                <a:ea typeface="+mn-ea"/>
                <a:cs typeface="+mn-cs"/>
              </a:rPr>
              <a:t> Earth!? – </a:t>
            </a:r>
            <a:r>
              <a:rPr lang="en-US" sz="1200" b="0" kern="1200" baseline="0" dirty="0" smtClean="0">
                <a:solidFill>
                  <a:schemeClr val="tx1"/>
                </a:solidFill>
                <a:latin typeface="+mn-lt"/>
                <a:ea typeface="+mn-ea"/>
                <a:cs typeface="+mn-cs"/>
              </a:rPr>
              <a:t>Well</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Earth’s have a neutral atmosphere and ionized </a:t>
            </a:r>
            <a:r>
              <a:rPr lang="en-US" sz="1200" b="0" kern="1200" baseline="0" dirty="0">
                <a:solidFill>
                  <a:schemeClr val="tx1"/>
                </a:solidFill>
                <a:latin typeface="+mn-lt"/>
                <a:ea typeface="+mn-ea"/>
                <a:cs typeface="+mn-cs"/>
              </a:rPr>
              <a:t> </a:t>
            </a:r>
            <a:r>
              <a:rPr lang="en-US" sz="1200" b="0" kern="1200" baseline="0" dirty="0" smtClean="0">
                <a:solidFill>
                  <a:schemeClr val="tx1"/>
                </a:solidFill>
                <a:latin typeface="+mn-lt"/>
                <a:ea typeface="+mn-ea"/>
                <a:cs typeface="+mn-cs"/>
              </a:rPr>
              <a:t>one, the ionized called “Ionosphere”. Ionosphere extended from 70 to 1000 Km consist of 4 layers, from the bottom D, E, F1, and F2.  </a:t>
            </a: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Ionosphere layer formed due to Solar activity mainly Ultra-Violet UV radiation. Which cause partially ionized plasma of 0.1% or </a:t>
            </a:r>
            <a:r>
              <a:rPr lang="en-US" sz="1200" b="0" kern="1200" baseline="0" dirty="0" smtClean="0">
                <a:solidFill>
                  <a:schemeClr val="tx1"/>
                </a:solidFill>
                <a:latin typeface="+mn-lt"/>
                <a:ea typeface="+mn-ea"/>
                <a:cs typeface="+mn-cs"/>
              </a:rPr>
              <a:t>less</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Every sub-layer of ionosphere sensitive to specific energy spectrum. So, The D region formed by GCR interaction, and above this Sun’s radiation is dominant</a:t>
            </a:r>
            <a:r>
              <a:rPr lang="en-US" sz="1200" b="0" kern="1200" baseline="0" dirty="0" smtClean="0">
                <a:solidFill>
                  <a:schemeClr val="tx1"/>
                </a:solidFill>
                <a:latin typeface="+mn-lt"/>
                <a:ea typeface="+mn-ea"/>
                <a:cs typeface="+mn-cs"/>
              </a:rPr>
              <a:t>.</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The I</a:t>
            </a:r>
            <a:r>
              <a:rPr lang="en-US" sz="1200" b="0" kern="1200" dirty="0" smtClean="0">
                <a:solidFill>
                  <a:schemeClr val="tx1"/>
                </a:solidFill>
                <a:latin typeface="+mn-lt"/>
                <a:ea typeface="+mn-ea"/>
                <a:cs typeface="+mn-cs"/>
              </a:rPr>
              <a:t>onosphere considered </a:t>
            </a:r>
            <a:r>
              <a:rPr lang="en-US" sz="1200" b="0" kern="1200" dirty="0" smtClean="0">
                <a:solidFill>
                  <a:schemeClr val="tx1"/>
                </a:solidFill>
                <a:latin typeface="+mn-lt"/>
                <a:ea typeface="+mn-ea"/>
                <a:cs typeface="+mn-cs"/>
              </a:rPr>
              <a:t>as a gigantic detector that </a:t>
            </a:r>
            <a:r>
              <a:rPr lang="en-US" sz="1200" b="0" kern="1200" dirty="0" smtClean="0">
                <a:solidFill>
                  <a:schemeClr val="tx1"/>
                </a:solidFill>
                <a:latin typeface="+mn-lt"/>
                <a:ea typeface="+mn-ea"/>
                <a:cs typeface="+mn-cs"/>
              </a:rPr>
              <a:t>responding </a:t>
            </a:r>
            <a:r>
              <a:rPr lang="en-US" sz="1200" b="0" kern="1200" dirty="0" smtClean="0">
                <a:solidFill>
                  <a:schemeClr val="tx1"/>
                </a:solidFill>
                <a:latin typeface="+mn-lt"/>
                <a:ea typeface="+mn-ea"/>
                <a:cs typeface="+mn-cs"/>
              </a:rPr>
              <a:t>to the ionizing </a:t>
            </a:r>
            <a:r>
              <a:rPr lang="en-US" sz="1200" b="0" kern="1200" dirty="0" smtClean="0">
                <a:solidFill>
                  <a:schemeClr val="tx1"/>
                </a:solidFill>
                <a:latin typeface="+mn-lt"/>
                <a:ea typeface="+mn-ea"/>
                <a:cs typeface="+mn-cs"/>
              </a:rPr>
              <a:t>high-energy radiation of </a:t>
            </a:r>
            <a:r>
              <a:rPr lang="en-US" sz="1200" b="0" kern="1200" dirty="0" smtClean="0">
                <a:solidFill>
                  <a:schemeClr val="tx1"/>
                </a:solidFill>
                <a:latin typeface="+mn-lt"/>
                <a:ea typeface="+mn-ea"/>
                <a:cs typeface="+mn-cs"/>
              </a:rPr>
              <a:t>astrophysical </a:t>
            </a:r>
            <a:r>
              <a:rPr lang="en-US" sz="1200" b="0" kern="1200" dirty="0" smtClean="0">
                <a:solidFill>
                  <a:schemeClr val="tx1"/>
                </a:solidFill>
                <a:latin typeface="+mn-lt"/>
                <a:ea typeface="+mn-ea"/>
                <a:cs typeface="+mn-cs"/>
              </a:rPr>
              <a:t>phenomena. </a:t>
            </a:r>
            <a:endParaRPr lang="en-US" sz="1200" b="0" kern="1200" dirty="0" smtClean="0">
              <a:solidFill>
                <a:schemeClr val="tx1"/>
              </a:solidFill>
              <a:latin typeface="+mn-lt"/>
              <a:ea typeface="+mn-ea"/>
              <a:cs typeface="+mn-cs"/>
            </a:endParaRPr>
          </a:p>
          <a:p>
            <a:pPr rtl="0"/>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9EC5F1-2146-4927-BDFC-D7F6C63EA930}" type="slidenum">
              <a:rPr lang="en-US" smtClean="0"/>
              <a:t>5</a:t>
            </a:fld>
            <a:endParaRPr lang="en-US"/>
          </a:p>
        </p:txBody>
      </p:sp>
    </p:spTree>
    <p:extLst>
      <p:ext uri="{BB962C8B-B14F-4D97-AF65-F5344CB8AC3E}">
        <p14:creationId xmlns:p14="http://schemas.microsoft.com/office/powerpoint/2010/main" val="325426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kern="1200" dirty="0" smtClean="0">
                <a:solidFill>
                  <a:schemeClr val="tx1"/>
                </a:solidFill>
                <a:latin typeface="+mn-lt"/>
                <a:ea typeface="+mn-ea"/>
                <a:cs typeface="+mn-cs"/>
              </a:rPr>
              <a:t>On</a:t>
            </a:r>
            <a:r>
              <a:rPr lang="en-US" sz="1200" b="0" kern="1200" baseline="0" dirty="0" smtClean="0">
                <a:solidFill>
                  <a:schemeClr val="tx1"/>
                </a:solidFill>
                <a:latin typeface="+mn-lt"/>
                <a:ea typeface="+mn-ea"/>
                <a:cs typeface="+mn-cs"/>
              </a:rPr>
              <a:t> October 2008, Magnetar SGR 1550 woke! With high intensity burst detected by two satellites ------- (BAT] and ---- (GBM</a:t>
            </a:r>
            <a:r>
              <a:rPr lang="en-US" sz="1200" b="0" kern="1200" baseline="0" dirty="0" smtClean="0">
                <a:solidFill>
                  <a:schemeClr val="tx1"/>
                </a:solidFill>
                <a:latin typeface="+mn-lt"/>
                <a:ea typeface="+mn-ea"/>
                <a:cs typeface="+mn-cs"/>
              </a:rPr>
              <a:t>).</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Caused a sudden energetic luminosity peak of --- to --- joule/sec</a:t>
            </a:r>
            <a:r>
              <a:rPr lang="en-US" sz="1200" b="0" kern="1200" baseline="0" dirty="0" smtClean="0">
                <a:solidFill>
                  <a:schemeClr val="tx1"/>
                </a:solidFill>
                <a:latin typeface="+mn-lt"/>
                <a:ea typeface="+mn-ea"/>
                <a:cs typeface="+mn-cs"/>
              </a:rPr>
              <a:t>.</a:t>
            </a:r>
            <a:br>
              <a:rPr lang="en-US" sz="1200" b="0" kern="1200" baseline="0" dirty="0" smtClean="0">
                <a:solidFill>
                  <a:schemeClr val="tx1"/>
                </a:solidFill>
                <a:latin typeface="+mn-lt"/>
                <a:ea typeface="+mn-ea"/>
                <a:cs typeface="+mn-cs"/>
              </a:rPr>
            </a:br>
            <a:endParaRPr lang="en-US" sz="1200" b="0" kern="1200" baseline="0" dirty="0" smtClean="0">
              <a:solidFill>
                <a:schemeClr val="tx1"/>
              </a:solidFill>
              <a:latin typeface="+mn-lt"/>
              <a:ea typeface="+mn-ea"/>
              <a:cs typeface="+mn-cs"/>
            </a:endParaRPr>
          </a:p>
          <a:p>
            <a:pPr rtl="0"/>
            <a:r>
              <a:rPr lang="en-US" sz="1200" b="0" kern="1200" baseline="0" dirty="0" smtClean="0">
                <a:solidFill>
                  <a:schemeClr val="tx1"/>
                </a:solidFill>
                <a:latin typeface="+mn-lt"/>
                <a:ea typeface="+mn-ea"/>
                <a:cs typeface="+mn-cs"/>
              </a:rPr>
              <a:t>That confirmed that this Magnetar is a source of SGR and AXR radiation. Then NASA named it as Soft Gamma-ray Repeater J1550.</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9EC5F1-2146-4927-BDFC-D7F6C63EA930}" type="slidenum">
              <a:rPr lang="en-US" smtClean="0"/>
              <a:t>6</a:t>
            </a:fld>
            <a:endParaRPr lang="en-US"/>
          </a:p>
        </p:txBody>
      </p:sp>
    </p:spTree>
    <p:extLst>
      <p:ext uri="{BB962C8B-B14F-4D97-AF65-F5344CB8AC3E}">
        <p14:creationId xmlns:p14="http://schemas.microsoft.com/office/powerpoint/2010/main" val="121892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22 January 2009.</a:t>
            </a:r>
            <a:r>
              <a:rPr lang="en-US" baseline="0" dirty="0" smtClean="0"/>
              <a:t> The Magnetar SHOW OFF.</a:t>
            </a:r>
          </a:p>
          <a:p>
            <a:r>
              <a:rPr lang="en-US" baseline="0" dirty="0" smtClean="0"/>
              <a:t>With even more active event than 2008. with large number of burst and long duration.</a:t>
            </a:r>
          </a:p>
          <a:p>
            <a:r>
              <a:rPr lang="en-US" baseline="0" dirty="0" smtClean="0"/>
              <a:t>This time, many satellites recorded this event, … , …, …., and RHESSI.</a:t>
            </a:r>
          </a:p>
          <a:p>
            <a:r>
              <a:rPr lang="en-US" baseline="0" dirty="0" smtClean="0"/>
              <a:t>1- Swift triggered the event at ------, and the observation of X-ray started after 50 minutes later.</a:t>
            </a:r>
          </a:p>
          <a:p>
            <a:r>
              <a:rPr lang="en-US" baseline="0" dirty="0" smtClean="0"/>
              <a:t>2- -------------------------</a:t>
            </a:r>
            <a:br>
              <a:rPr lang="en-US" baseline="0" dirty="0" smtClean="0"/>
            </a:br>
            <a:r>
              <a:rPr lang="en-US" baseline="0" dirty="0" smtClean="0"/>
              <a:t>3- ----------------------------------- which is Hard X-ray band.</a:t>
            </a:r>
            <a:br>
              <a:rPr lang="en-US" baseline="0" dirty="0" smtClean="0"/>
            </a:br>
            <a:r>
              <a:rPr lang="en-US" baseline="0" dirty="0" smtClean="0"/>
              <a:t>4- ----------------------------------, this range of energies extend from Hard x-ray band to low gamma-ray band which absorbed in D-layer of ionosphere.</a:t>
            </a:r>
            <a:br>
              <a:rPr lang="en-US" baseline="0" dirty="0" smtClean="0"/>
            </a:br>
            <a:r>
              <a:rPr lang="en-US" baseline="0" dirty="0" smtClean="0"/>
              <a:t>5- during the peak duration. Total ---------------.</a:t>
            </a:r>
            <a:endParaRPr lang="en-US" dirty="0" smtClean="0"/>
          </a:p>
        </p:txBody>
      </p:sp>
      <p:sp>
        <p:nvSpPr>
          <p:cNvPr id="4" name="Slide Number Placeholder 3"/>
          <p:cNvSpPr>
            <a:spLocks noGrp="1"/>
          </p:cNvSpPr>
          <p:nvPr>
            <p:ph type="sldNum" sz="quarter" idx="10"/>
          </p:nvPr>
        </p:nvSpPr>
        <p:spPr/>
        <p:txBody>
          <a:bodyPr/>
          <a:lstStyle/>
          <a:p>
            <a:fld id="{249EC5F1-2146-4927-BDFC-D7F6C63EA930}" type="slidenum">
              <a:rPr lang="en-US" smtClean="0"/>
              <a:t>7</a:t>
            </a:fld>
            <a:endParaRPr lang="en-US"/>
          </a:p>
        </p:txBody>
      </p:sp>
    </p:spTree>
    <p:extLst>
      <p:ext uri="{BB962C8B-B14F-4D97-AF65-F5344CB8AC3E}">
        <p14:creationId xmlns:p14="http://schemas.microsoft.com/office/powerpoint/2010/main" val="165527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kern="1200" dirty="0" smtClean="0">
                <a:solidFill>
                  <a:schemeClr val="tx1"/>
                </a:solidFill>
                <a:latin typeface="+mn-lt"/>
                <a:ea typeface="+mn-ea"/>
                <a:cs typeface="+mn-cs"/>
              </a:rPr>
              <a:t>Several</a:t>
            </a:r>
            <a:r>
              <a:rPr lang="en-US" sz="1200" b="0" kern="1200" baseline="0" dirty="0" smtClean="0">
                <a:solidFill>
                  <a:schemeClr val="tx1"/>
                </a:solidFill>
                <a:latin typeface="+mn-lt"/>
                <a:ea typeface="+mn-ea"/>
                <a:cs typeface="+mn-cs"/>
              </a:rPr>
              <a:t> authors studied this event of Magnetar, but their work focused on the </a:t>
            </a:r>
            <a:r>
              <a:rPr lang="en-US" sz="1200" b="0" kern="1200" dirty="0" smtClean="0">
                <a:solidFill>
                  <a:schemeClr val="tx1"/>
                </a:solidFill>
                <a:latin typeface="+mn-lt"/>
                <a:ea typeface="+mn-ea"/>
                <a:cs typeface="+mn-cs"/>
              </a:rPr>
              <a:t>temporal </a:t>
            </a:r>
            <a:r>
              <a:rPr lang="en-US" sz="1200" b="0" kern="1200" dirty="0" smtClean="0">
                <a:solidFill>
                  <a:schemeClr val="tx1"/>
                </a:solidFill>
                <a:latin typeface="+mn-lt"/>
                <a:ea typeface="+mn-ea"/>
                <a:cs typeface="+mn-cs"/>
              </a:rPr>
              <a:t>and sudden </a:t>
            </a:r>
            <a:r>
              <a:rPr lang="en-US" sz="1200" b="0" kern="1200" baseline="0" dirty="0" smtClean="0">
                <a:solidFill>
                  <a:schemeClr val="tx1"/>
                </a:solidFill>
                <a:latin typeface="+mn-lt"/>
                <a:ea typeface="+mn-ea"/>
                <a:cs typeface="+mn-cs"/>
              </a:rPr>
              <a:t>variation </a:t>
            </a:r>
            <a:r>
              <a:rPr lang="en-US" sz="1200" b="0" kern="1200" baseline="0" dirty="0" smtClean="0">
                <a:solidFill>
                  <a:schemeClr val="tx1"/>
                </a:solidFill>
                <a:latin typeface="+mn-lt"/>
                <a:ea typeface="+mn-ea"/>
                <a:cs typeface="+mn-cs"/>
              </a:rPr>
              <a:t>of </a:t>
            </a:r>
            <a:r>
              <a:rPr lang="en-US" sz="1200" b="0" kern="1200" baseline="0" dirty="0" smtClean="0">
                <a:solidFill>
                  <a:schemeClr val="tx1"/>
                </a:solidFill>
                <a:latin typeface="+mn-lt"/>
                <a:ea typeface="+mn-ea"/>
                <a:cs typeface="+mn-cs"/>
              </a:rPr>
              <a:t>ionosphere over </a:t>
            </a:r>
            <a:r>
              <a:rPr lang="en-US" sz="1200" b="0" kern="1200" baseline="0" dirty="0" smtClean="0">
                <a:solidFill>
                  <a:schemeClr val="tx1"/>
                </a:solidFill>
                <a:latin typeface="+mn-lt"/>
                <a:ea typeface="+mn-ea"/>
                <a:cs typeface="+mn-cs"/>
              </a:rPr>
              <a:t>a specific location.  </a:t>
            </a:r>
            <a:r>
              <a:rPr lang="en-US" sz="1200" b="0" kern="1200" baseline="0" dirty="0" smtClean="0">
                <a:solidFill>
                  <a:schemeClr val="tx1"/>
                </a:solidFill>
                <a:latin typeface="+mn-lt"/>
                <a:ea typeface="+mn-ea"/>
                <a:cs typeface="+mn-cs"/>
              </a:rPr>
              <a:t/>
            </a:r>
            <a:br>
              <a:rPr lang="en-US" sz="1200" b="0" kern="1200" baseline="0" dirty="0" smtClean="0">
                <a:solidFill>
                  <a:schemeClr val="tx1"/>
                </a:solidFill>
                <a:latin typeface="+mn-lt"/>
                <a:ea typeface="+mn-ea"/>
                <a:cs typeface="+mn-cs"/>
              </a:rPr>
            </a:b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 sz="1200" b="0" kern="1200" dirty="0" smtClean="0">
                <a:solidFill>
                  <a:schemeClr val="tx1"/>
                </a:solidFill>
                <a:latin typeface="+mn-lt"/>
                <a:ea typeface="+mn-ea"/>
                <a:cs typeface="+mn-cs"/>
              </a:rPr>
              <a:t>But</a:t>
            </a:r>
            <a:r>
              <a:rPr lang="en" sz="1200" b="0" kern="1200" baseline="0" dirty="0" smtClean="0">
                <a:solidFill>
                  <a:schemeClr val="tx1"/>
                </a:solidFill>
                <a:latin typeface="+mn-lt"/>
                <a:ea typeface="+mn-ea"/>
                <a:cs typeface="+mn-cs"/>
              </a:rPr>
              <a:t> when High energy radiation ionozed the ionosphere, that change the density of plasma content. So, the plasma moved to balance this change.</a:t>
            </a:r>
            <a:br>
              <a:rPr lang="en"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T</a:t>
            </a:r>
            <a:r>
              <a:rPr lang="en" sz="1200" b="0" kern="1200" baseline="0" dirty="0" smtClean="0">
                <a:solidFill>
                  <a:schemeClr val="tx1"/>
                </a:solidFill>
                <a:latin typeface="+mn-lt"/>
                <a:ea typeface="+mn-ea"/>
                <a:cs typeface="+mn-cs"/>
              </a:rPr>
              <a:t>his movement called “ Traveling </a:t>
            </a:r>
            <a:r>
              <a:rPr lang="en" sz="1200" b="0" kern="1200" baseline="0" dirty="0" smtClean="0">
                <a:solidFill>
                  <a:schemeClr val="tx1"/>
                </a:solidFill>
                <a:latin typeface="+mn-lt"/>
                <a:ea typeface="+mn-ea"/>
                <a:cs typeface="+mn-cs"/>
              </a:rPr>
              <a:t>Ionospheric Disterbunance (TID) “. </a:t>
            </a:r>
            <a:br>
              <a:rPr lang="en" sz="1200" b="0" kern="1200" baseline="0" dirty="0" smtClean="0">
                <a:solidFill>
                  <a:schemeClr val="tx1"/>
                </a:solidFill>
                <a:latin typeface="+mn-lt"/>
                <a:ea typeface="+mn-ea"/>
                <a:cs typeface="+mn-cs"/>
              </a:rPr>
            </a:br>
            <a:r>
              <a:rPr lang="en" sz="1200" b="0" kern="1200" baseline="0" dirty="0" smtClean="0">
                <a:solidFill>
                  <a:schemeClr val="tx1"/>
                </a:solidFill>
                <a:latin typeface="+mn-lt"/>
                <a:ea typeface="+mn-ea"/>
                <a:cs typeface="+mn-cs"/>
              </a:rPr>
              <a:t/>
            </a:r>
            <a:br>
              <a:rPr lang="en" sz="1200" b="0" kern="1200" baseline="0" dirty="0" smtClean="0">
                <a:solidFill>
                  <a:schemeClr val="tx1"/>
                </a:solidFill>
                <a:latin typeface="+mn-lt"/>
                <a:ea typeface="+mn-ea"/>
                <a:cs typeface="+mn-cs"/>
              </a:rPr>
            </a:br>
            <a:r>
              <a:rPr lang="en" sz="1200" b="0" kern="1200" baseline="0" dirty="0" smtClean="0">
                <a:solidFill>
                  <a:schemeClr val="tx1"/>
                </a:solidFill>
                <a:latin typeface="+mn-lt"/>
                <a:ea typeface="+mn-ea"/>
                <a:cs typeface="+mn-cs"/>
              </a:rPr>
              <a:t>When the energetic particles hit the earth, they travel along MF lines and enter from Poles, then ionized plasme.</a:t>
            </a:r>
            <a:br>
              <a:rPr lang="en" sz="1200" b="0" kern="1200" baseline="0" dirty="0" smtClean="0">
                <a:solidFill>
                  <a:schemeClr val="tx1"/>
                </a:solidFill>
                <a:latin typeface="+mn-lt"/>
                <a:ea typeface="+mn-ea"/>
                <a:cs typeface="+mn-cs"/>
              </a:rPr>
            </a:br>
            <a:r>
              <a:rPr lang="en" sz="1200" b="0" kern="1200" baseline="0" dirty="0" smtClean="0">
                <a:solidFill>
                  <a:schemeClr val="tx1"/>
                </a:solidFill>
                <a:latin typeface="+mn-lt"/>
                <a:ea typeface="+mn-ea"/>
                <a:cs typeface="+mn-cs"/>
              </a:rPr>
              <a:t>The plasma move in Travelling Ionospheric Disturbance in Equator-ward direction to equalize the plasma content.</a:t>
            </a:r>
            <a:br>
              <a:rPr lang="en" sz="1200" b="0" kern="1200" baseline="0" dirty="0" smtClean="0">
                <a:solidFill>
                  <a:schemeClr val="tx1"/>
                </a:solidFill>
                <a:latin typeface="+mn-lt"/>
                <a:ea typeface="+mn-ea"/>
                <a:cs typeface="+mn-cs"/>
              </a:rPr>
            </a:br>
            <a:r>
              <a:rPr lang="en" sz="1200" b="0" kern="1200" baseline="0" dirty="0" smtClean="0">
                <a:solidFill>
                  <a:schemeClr val="tx1"/>
                </a:solidFill>
                <a:latin typeface="+mn-lt"/>
                <a:ea typeface="+mn-ea"/>
                <a:cs typeface="+mn-cs"/>
              </a:rPr>
              <a:t>This is a regular solar event</a:t>
            </a:r>
            <a:r>
              <a:rPr lang="en" sz="1200" b="0" kern="1200" baseline="0" dirty="0" smtClean="0">
                <a:solidFill>
                  <a:schemeClr val="tx1"/>
                </a:solidFill>
                <a:latin typeface="+mn-lt"/>
                <a:ea typeface="+mn-ea"/>
                <a:cs typeface="+mn-cs"/>
              </a:rPr>
              <a:t>.</a:t>
            </a:r>
            <a:br>
              <a:rPr lang="en" sz="1200" b="0" kern="1200" baseline="0" dirty="0" smtClean="0">
                <a:solidFill>
                  <a:schemeClr val="tx1"/>
                </a:solidFill>
                <a:latin typeface="+mn-lt"/>
                <a:ea typeface="+mn-ea"/>
                <a:cs typeface="+mn-cs"/>
              </a:rPr>
            </a:br>
            <a:r>
              <a:rPr lang="en" sz="1200" b="0" kern="1200" baseline="0" dirty="0" smtClean="0">
                <a:solidFill>
                  <a:schemeClr val="tx1"/>
                </a:solidFill>
                <a:latin typeface="+mn-lt"/>
                <a:ea typeface="+mn-ea"/>
                <a:cs typeface="+mn-cs"/>
              </a:rPr>
              <a:t/>
            </a:r>
            <a:br>
              <a:rPr lang="en" sz="1200" b="0" kern="1200" baseline="0" dirty="0" smtClean="0">
                <a:solidFill>
                  <a:schemeClr val="tx1"/>
                </a:solidFill>
                <a:latin typeface="+mn-lt"/>
                <a:ea typeface="+mn-ea"/>
                <a:cs typeface="+mn-cs"/>
              </a:rPr>
            </a:br>
            <a:r>
              <a:rPr lang="en" sz="1200" b="0" kern="1200" baseline="0" dirty="0" smtClean="0">
                <a:solidFill>
                  <a:schemeClr val="tx1"/>
                </a:solidFill>
                <a:latin typeface="+mn-lt"/>
                <a:ea typeface="+mn-ea"/>
                <a:cs typeface="+mn-cs"/>
              </a:rPr>
              <a:t>But, what if the we got a </a:t>
            </a:r>
            <a:r>
              <a:rPr lang="en" sz="1200" b="0" kern="1200" baseline="0" dirty="0" smtClean="0">
                <a:solidFill>
                  <a:schemeClr val="tx1"/>
                </a:solidFill>
                <a:latin typeface="+mn-lt"/>
                <a:ea typeface="+mn-ea"/>
                <a:cs typeface="+mn-cs"/>
              </a:rPr>
              <a:t>Trvelling Ionospheric  Disturerbance  </a:t>
            </a:r>
            <a:r>
              <a:rPr lang="en" sz="1200" b="0" kern="1200" baseline="0" dirty="0" smtClean="0">
                <a:solidFill>
                  <a:schemeClr val="tx1"/>
                </a:solidFill>
                <a:latin typeface="+mn-lt"/>
                <a:ea typeface="+mn-ea"/>
                <a:cs typeface="+mn-cs"/>
              </a:rPr>
              <a:t>in Pole-ward direcrion which the plasma moved toward poles!?</a:t>
            </a:r>
          </a:p>
          <a:p>
            <a:pPr marL="0" marR="0" indent="0" algn="l" defTabSz="914400" rtl="0" eaLnBrk="1" fontAlgn="auto" latinLnBrk="0" hangingPunct="1">
              <a:lnSpc>
                <a:spcPct val="100000"/>
              </a:lnSpc>
              <a:spcBef>
                <a:spcPts val="0"/>
              </a:spcBef>
              <a:spcAft>
                <a:spcPts val="0"/>
              </a:spcAft>
              <a:buClrTx/>
              <a:buSzTx/>
              <a:buFontTx/>
              <a:buNone/>
              <a:tabLst/>
              <a:defRPr/>
            </a:pPr>
            <a:r>
              <a:rPr lang="en" sz="1200" b="0" kern="1200" baseline="0" dirty="0" smtClean="0">
                <a:solidFill>
                  <a:schemeClr val="tx1"/>
                </a:solidFill>
                <a:latin typeface="+mn-lt"/>
                <a:ea typeface="+mn-ea"/>
                <a:cs typeface="+mn-cs"/>
              </a:rPr>
              <a:t>Then, this obviosly a Exra-teresserial source!</a:t>
            </a:r>
            <a:br>
              <a:rPr lang="en"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L</a:t>
            </a:r>
            <a:r>
              <a:rPr lang="en" sz="1200" b="0" kern="1200" baseline="0" dirty="0" smtClean="0">
                <a:solidFill>
                  <a:schemeClr val="tx1"/>
                </a:solidFill>
                <a:latin typeface="+mn-lt"/>
                <a:ea typeface="+mn-ea"/>
                <a:cs typeface="+mn-cs"/>
              </a:rPr>
              <a:t>ike a Magnetar.</a:t>
            </a:r>
          </a:p>
          <a:p>
            <a:pPr marL="0" marR="0" indent="0" algn="l" defTabSz="914400" rtl="0" eaLnBrk="1" fontAlgn="auto" latinLnBrk="0" hangingPunct="1">
              <a:lnSpc>
                <a:spcPct val="100000"/>
              </a:lnSpc>
              <a:spcBef>
                <a:spcPts val="0"/>
              </a:spcBef>
              <a:spcAft>
                <a:spcPts val="0"/>
              </a:spcAft>
              <a:buClrTx/>
              <a:buSzTx/>
              <a:buFontTx/>
              <a:buNone/>
              <a:tabLst/>
              <a:defRPr/>
            </a:pPr>
            <a:r>
              <a:rPr lang="en" sz="1200" b="0" kern="1200" baseline="0" dirty="0" smtClean="0">
                <a:solidFill>
                  <a:schemeClr val="tx1"/>
                </a:solidFill>
                <a:latin typeface="+mn-lt"/>
                <a:ea typeface="+mn-ea"/>
                <a:cs typeface="+mn-cs"/>
              </a:rPr>
              <a:t>We indroduce here the spatial variation of Ionosphere.</a:t>
            </a:r>
            <a:endParaRPr lang="en"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9EC5F1-2146-4927-BDFC-D7F6C63EA930}" type="slidenum">
              <a:rPr lang="en-US" smtClean="0"/>
              <a:t>8</a:t>
            </a:fld>
            <a:endParaRPr lang="en-US"/>
          </a:p>
        </p:txBody>
      </p:sp>
    </p:spTree>
    <p:extLst>
      <p:ext uri="{BB962C8B-B14F-4D97-AF65-F5344CB8AC3E}">
        <p14:creationId xmlns:p14="http://schemas.microsoft.com/office/powerpoint/2010/main" val="150876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a:t>
            </a:r>
            <a:r>
              <a:rPr lang="en-US" baseline="0" dirty="0" smtClean="0"/>
              <a:t> be done by Cohere---------------- (CIDR)</a:t>
            </a:r>
          </a:p>
          <a:p>
            <a:endParaRPr lang="en-US" dirty="0"/>
          </a:p>
        </p:txBody>
      </p:sp>
      <p:sp>
        <p:nvSpPr>
          <p:cNvPr id="4" name="Slide Number Placeholder 3"/>
          <p:cNvSpPr>
            <a:spLocks noGrp="1"/>
          </p:cNvSpPr>
          <p:nvPr>
            <p:ph type="sldNum" sz="quarter" idx="10"/>
          </p:nvPr>
        </p:nvSpPr>
        <p:spPr/>
        <p:txBody>
          <a:bodyPr/>
          <a:lstStyle/>
          <a:p>
            <a:fld id="{249EC5F1-2146-4927-BDFC-D7F6C63EA930}" type="slidenum">
              <a:rPr lang="en-US" smtClean="0"/>
              <a:t>9</a:t>
            </a:fld>
            <a:endParaRPr lang="en-US"/>
          </a:p>
        </p:txBody>
      </p:sp>
    </p:spTree>
    <p:extLst>
      <p:ext uri="{BB962C8B-B14F-4D97-AF65-F5344CB8AC3E}">
        <p14:creationId xmlns:p14="http://schemas.microsoft.com/office/powerpoint/2010/main" val="37420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85571-D1A6-49AD-A303-718ECF5D3C16}"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282907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85571-D1A6-49AD-A303-718ECF5D3C16}"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389922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85571-D1A6-49AD-A303-718ECF5D3C16}"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31607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85571-D1A6-49AD-A303-718ECF5D3C16}"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309823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85571-D1A6-49AD-A303-718ECF5D3C16}"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161449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85571-D1A6-49AD-A303-718ECF5D3C16}"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281279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85571-D1A6-49AD-A303-718ECF5D3C16}"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224156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85571-D1A6-49AD-A303-718ECF5D3C16}"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24236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85571-D1A6-49AD-A303-718ECF5D3C16}"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38734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85571-D1A6-49AD-A303-718ECF5D3C16}"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373097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85571-D1A6-49AD-A303-718ECF5D3C16}"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1288A-E5BD-4C6E-BF06-D8AD60D30A08}" type="slidenum">
              <a:rPr lang="en-US" smtClean="0"/>
              <a:t>‹#›</a:t>
            </a:fld>
            <a:endParaRPr lang="en-US"/>
          </a:p>
        </p:txBody>
      </p:sp>
    </p:spTree>
    <p:extLst>
      <p:ext uri="{BB962C8B-B14F-4D97-AF65-F5344CB8AC3E}">
        <p14:creationId xmlns:p14="http://schemas.microsoft.com/office/powerpoint/2010/main" val="415683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85571-D1A6-49AD-A303-718ECF5D3C16}" type="datetimeFigureOut">
              <a:rPr lang="en-US" smtClean="0"/>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1288A-E5BD-4C6E-BF06-D8AD60D30A08}" type="slidenum">
              <a:rPr lang="en-US" smtClean="0"/>
              <a:t>‹#›</a:t>
            </a:fld>
            <a:endParaRPr lang="en-US"/>
          </a:p>
        </p:txBody>
      </p:sp>
    </p:spTree>
    <p:extLst>
      <p:ext uri="{BB962C8B-B14F-4D97-AF65-F5344CB8AC3E}">
        <p14:creationId xmlns:p14="http://schemas.microsoft.com/office/powerpoint/2010/main" val="3936858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fares\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4135" y="6002124"/>
            <a:ext cx="3934089" cy="523220"/>
          </a:xfrm>
          <a:prstGeom prst="rect">
            <a:avLst/>
          </a:prstGeom>
          <a:noFill/>
        </p:spPr>
        <p:txBody>
          <a:bodyPr wrap="none" rtlCol="0">
            <a:spAutoFit/>
          </a:bodyPr>
          <a:lstStyle/>
          <a:p>
            <a:pPr algn="ctr"/>
            <a:r>
              <a:rPr lang="en-US" sz="1400" b="1" dirty="0" smtClean="0">
                <a:solidFill>
                  <a:srgbClr val="CC9900"/>
                </a:solidFill>
                <a:latin typeface="Century Gothic" pitchFamily="34" charset="0"/>
              </a:rPr>
              <a:t>Helwan University</a:t>
            </a:r>
          </a:p>
          <a:p>
            <a:pPr algn="ctr"/>
            <a:r>
              <a:rPr lang="en-US" sz="1400" b="1" dirty="0" smtClean="0">
                <a:solidFill>
                  <a:srgbClr val="CC9900"/>
                </a:solidFill>
                <a:latin typeface="Century Gothic" pitchFamily="34" charset="0"/>
              </a:rPr>
              <a:t>Space Weather Monitoring Center (SWMC) </a:t>
            </a:r>
            <a:endParaRPr lang="en-US" sz="1400" b="1" dirty="0">
              <a:solidFill>
                <a:srgbClr val="CC9900"/>
              </a:solidFill>
              <a:latin typeface="Century Gothic" pitchFamily="34" charset="0"/>
            </a:endParaRPr>
          </a:p>
        </p:txBody>
      </p:sp>
    </p:spTree>
    <p:extLst>
      <p:ext uri="{BB962C8B-B14F-4D97-AF65-F5344CB8AC3E}">
        <p14:creationId xmlns:p14="http://schemas.microsoft.com/office/powerpoint/2010/main" val="16508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8188" y="260648"/>
            <a:ext cx="3322432" cy="461665"/>
          </a:xfrm>
          <a:prstGeom prst="rect">
            <a:avLst/>
          </a:prstGeom>
          <a:noFill/>
        </p:spPr>
        <p:txBody>
          <a:bodyPr wrap="square" rtlCol="0">
            <a:spAutoFit/>
          </a:bodyPr>
          <a:lstStyle/>
          <a:p>
            <a:pPr algn="ctr"/>
            <a:r>
              <a:rPr lang="en-US" sz="2400" b="1" dirty="0" smtClean="0">
                <a:solidFill>
                  <a:srgbClr val="0070C0"/>
                </a:solidFill>
                <a:latin typeface="Century Gothic" pitchFamily="34" charset="0"/>
              </a:rPr>
              <a:t>Results </a:t>
            </a:r>
            <a:r>
              <a:rPr lang="en-US" sz="2400" b="1" dirty="0" smtClean="0">
                <a:solidFill>
                  <a:srgbClr val="FF0066"/>
                </a:solidFill>
                <a:latin typeface="Century Gothic" pitchFamily="34" charset="0"/>
              </a:rPr>
              <a:t>|</a:t>
            </a:r>
            <a:endParaRPr lang="en-US" sz="2400" b="1" dirty="0">
              <a:solidFill>
                <a:srgbClr val="FF0066"/>
              </a:solidFill>
              <a:latin typeface="Century Gothic"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478" y="1094606"/>
            <a:ext cx="5657850" cy="28384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394" y="1032991"/>
            <a:ext cx="2543175" cy="5029200"/>
          </a:xfrm>
          <a:prstGeom prst="rect">
            <a:avLst/>
          </a:prstGeom>
        </p:spPr>
      </p:pic>
      <p:sp>
        <p:nvSpPr>
          <p:cNvPr id="4" name="Oval 3"/>
          <p:cNvSpPr/>
          <p:nvPr/>
        </p:nvSpPr>
        <p:spPr>
          <a:xfrm>
            <a:off x="2082502" y="617401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115616" y="6174015"/>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1259632" y="6145559"/>
            <a:ext cx="468333" cy="307777"/>
          </a:xfrm>
          <a:prstGeom prst="rect">
            <a:avLst/>
          </a:prstGeom>
          <a:noFill/>
        </p:spPr>
        <p:txBody>
          <a:bodyPr wrap="none" rtlCol="0">
            <a:spAutoFit/>
          </a:bodyPr>
          <a:lstStyle/>
          <a:p>
            <a:r>
              <a:rPr lang="en-US" sz="1400" b="1" dirty="0" smtClean="0"/>
              <a:t>Day</a:t>
            </a:r>
            <a:endParaRPr lang="en-US" sz="1600" b="1" dirty="0" smtClean="0"/>
          </a:p>
        </p:txBody>
      </p:sp>
      <p:sp>
        <p:nvSpPr>
          <p:cNvPr id="12" name="Rectangle 11"/>
          <p:cNvSpPr/>
          <p:nvPr/>
        </p:nvSpPr>
        <p:spPr>
          <a:xfrm>
            <a:off x="827584" y="2381398"/>
            <a:ext cx="7001991" cy="307777"/>
          </a:xfrm>
          <a:prstGeom prst="rect">
            <a:avLst/>
          </a:prstGeom>
        </p:spPr>
        <p:txBody>
          <a:bodyPr wrap="square">
            <a:spAutoFit/>
          </a:bodyPr>
          <a:lstStyle/>
          <a:p>
            <a:r>
              <a:rPr lang="en-US" sz="1400" b="1" dirty="0" smtClean="0"/>
              <a:t>01:21</a:t>
            </a:r>
            <a:r>
              <a:rPr lang="en-US" sz="1400" b="1" dirty="0"/>
              <a:t> </a:t>
            </a:r>
            <a:r>
              <a:rPr lang="en-US" sz="1400" b="1" dirty="0" smtClean="0"/>
              <a:t>                    02:56</a:t>
            </a:r>
            <a:endParaRPr lang="en-US" sz="1400" b="1" dirty="0"/>
          </a:p>
        </p:txBody>
      </p:sp>
      <p:sp>
        <p:nvSpPr>
          <p:cNvPr id="14" name="Rectangle 13"/>
          <p:cNvSpPr/>
          <p:nvPr/>
        </p:nvSpPr>
        <p:spPr>
          <a:xfrm>
            <a:off x="827584" y="4057327"/>
            <a:ext cx="7001991" cy="307777"/>
          </a:xfrm>
          <a:prstGeom prst="rect">
            <a:avLst/>
          </a:prstGeom>
        </p:spPr>
        <p:txBody>
          <a:bodyPr wrap="square">
            <a:spAutoFit/>
          </a:bodyPr>
          <a:lstStyle/>
          <a:p>
            <a:r>
              <a:rPr lang="en-US" sz="1400" b="1" dirty="0" smtClean="0"/>
              <a:t>12:48                     14:36</a:t>
            </a:r>
            <a:endParaRPr lang="en-US" sz="1400" b="1" dirty="0"/>
          </a:p>
        </p:txBody>
      </p:sp>
      <p:sp>
        <p:nvSpPr>
          <p:cNvPr id="15" name="Rectangle 14"/>
          <p:cNvSpPr/>
          <p:nvPr/>
        </p:nvSpPr>
        <p:spPr>
          <a:xfrm>
            <a:off x="827584" y="5713511"/>
            <a:ext cx="7001991" cy="307777"/>
          </a:xfrm>
          <a:prstGeom prst="rect">
            <a:avLst/>
          </a:prstGeom>
        </p:spPr>
        <p:txBody>
          <a:bodyPr wrap="square">
            <a:spAutoFit/>
          </a:bodyPr>
          <a:lstStyle/>
          <a:p>
            <a:r>
              <a:rPr lang="en-US" sz="1400" b="1" dirty="0" smtClean="0"/>
              <a:t>15:44                     04:10</a:t>
            </a:r>
            <a:endParaRPr lang="en-US" sz="1400" b="1" dirty="0"/>
          </a:p>
        </p:txBody>
      </p:sp>
      <p:sp>
        <p:nvSpPr>
          <p:cNvPr id="16" name="Rectangle 15"/>
          <p:cNvSpPr/>
          <p:nvPr/>
        </p:nvSpPr>
        <p:spPr>
          <a:xfrm>
            <a:off x="2081981" y="5477742"/>
            <a:ext cx="872704" cy="307777"/>
          </a:xfrm>
          <a:prstGeom prst="rect">
            <a:avLst/>
          </a:prstGeom>
        </p:spPr>
        <p:txBody>
          <a:bodyPr wrap="square">
            <a:spAutoFit/>
          </a:bodyPr>
          <a:lstStyle/>
          <a:p>
            <a:r>
              <a:rPr lang="en-US" sz="1400" b="1" dirty="0" smtClean="0"/>
              <a:t>23 Jan</a:t>
            </a:r>
            <a:endParaRPr lang="en-US" sz="1400" b="1"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3721" y="1032991"/>
            <a:ext cx="5040560" cy="4988297"/>
          </a:xfrm>
          <a:prstGeom prst="rect">
            <a:avLst/>
          </a:prstGeom>
        </p:spPr>
      </p:pic>
      <p:sp>
        <p:nvSpPr>
          <p:cNvPr id="9" name="Rectangle 8"/>
          <p:cNvSpPr/>
          <p:nvPr/>
        </p:nvSpPr>
        <p:spPr>
          <a:xfrm>
            <a:off x="2253646" y="6145559"/>
            <a:ext cx="590162" cy="307777"/>
          </a:xfrm>
          <a:prstGeom prst="rect">
            <a:avLst/>
          </a:prstGeom>
        </p:spPr>
        <p:txBody>
          <a:bodyPr wrap="none">
            <a:spAutoFit/>
          </a:bodyPr>
          <a:lstStyle/>
          <a:p>
            <a:r>
              <a:rPr lang="en-US" sz="1400" b="1" dirty="0"/>
              <a:t>Night</a:t>
            </a:r>
            <a:endParaRPr lang="en-US" sz="1400" dirty="0"/>
          </a:p>
        </p:txBody>
      </p:sp>
      <p:sp>
        <p:nvSpPr>
          <p:cNvPr id="6" name="Rectangle 5"/>
          <p:cNvSpPr/>
          <p:nvPr/>
        </p:nvSpPr>
        <p:spPr>
          <a:xfrm>
            <a:off x="3370436" y="332656"/>
            <a:ext cx="4063998" cy="646331"/>
          </a:xfrm>
          <a:prstGeom prst="rect">
            <a:avLst/>
          </a:prstGeom>
        </p:spPr>
        <p:txBody>
          <a:bodyPr wrap="none">
            <a:spAutoFit/>
          </a:bodyPr>
          <a:lstStyle/>
          <a:p>
            <a:r>
              <a:rPr lang="en-US" b="1" dirty="0" smtClean="0">
                <a:solidFill>
                  <a:srgbClr val="0070C0"/>
                </a:solidFill>
              </a:rPr>
              <a:t>Record Started at  </a:t>
            </a:r>
            <a:r>
              <a:rPr lang="en-US" b="1" u="sng" dirty="0" smtClean="0">
                <a:solidFill>
                  <a:srgbClr val="FF0066"/>
                </a:solidFill>
              </a:rPr>
              <a:t>02:46 </a:t>
            </a:r>
            <a:r>
              <a:rPr lang="en-US" b="1" dirty="0" smtClean="0">
                <a:solidFill>
                  <a:srgbClr val="0070C0"/>
                </a:solidFill>
              </a:rPr>
              <a:t/>
            </a:r>
            <a:br>
              <a:rPr lang="en-US" b="1" dirty="0" smtClean="0">
                <a:solidFill>
                  <a:srgbClr val="0070C0"/>
                </a:solidFill>
              </a:rPr>
            </a:br>
            <a:r>
              <a:rPr lang="en-US" b="1" dirty="0" smtClean="0">
                <a:solidFill>
                  <a:srgbClr val="0070C0"/>
                </a:solidFill>
              </a:rPr>
              <a:t>The </a:t>
            </a:r>
            <a:r>
              <a:rPr lang="en-US" b="1" dirty="0">
                <a:solidFill>
                  <a:srgbClr val="0070C0"/>
                </a:solidFill>
              </a:rPr>
              <a:t>brightest burst occurred at </a:t>
            </a:r>
            <a:r>
              <a:rPr lang="en-US" b="1" u="sng" dirty="0" smtClean="0">
                <a:solidFill>
                  <a:srgbClr val="FF0066"/>
                </a:solidFill>
              </a:rPr>
              <a:t>06:45:13</a:t>
            </a:r>
            <a:r>
              <a:rPr lang="en-US" b="1" dirty="0" smtClean="0">
                <a:solidFill>
                  <a:srgbClr val="0070C0"/>
                </a:solidFill>
              </a:rPr>
              <a:t> </a:t>
            </a:r>
            <a:endParaRPr lang="en-US" dirty="0"/>
          </a:p>
        </p:txBody>
      </p:sp>
    </p:spTree>
    <p:extLst>
      <p:ext uri="{BB962C8B-B14F-4D97-AF65-F5344CB8AC3E}">
        <p14:creationId xmlns:p14="http://schemas.microsoft.com/office/powerpoint/2010/main" val="23101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p:bldP spid="12" grpId="0"/>
      <p:bldP spid="14" grpId="0"/>
      <p:bldP spid="15" grpId="0"/>
      <p:bldP spid="1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472" y="519063"/>
            <a:ext cx="8435000" cy="461665"/>
          </a:xfrm>
          <a:prstGeom prst="rect">
            <a:avLst/>
          </a:prstGeom>
          <a:noFill/>
        </p:spPr>
        <p:txBody>
          <a:bodyPr wrap="square" rtlCol="0">
            <a:spAutoFit/>
          </a:bodyPr>
          <a:lstStyle/>
          <a:p>
            <a:pPr algn="ctr"/>
            <a:r>
              <a:rPr lang="en-US" sz="2400" b="1" dirty="0" smtClean="0">
                <a:solidFill>
                  <a:srgbClr val="FF0066"/>
                </a:solidFill>
                <a:latin typeface="Century Gothic" pitchFamily="34" charset="0"/>
              </a:rPr>
              <a:t>Conclusion ----------------------</a:t>
            </a:r>
            <a:endParaRPr lang="en-US" sz="2400" b="1" dirty="0">
              <a:solidFill>
                <a:srgbClr val="FF0066"/>
              </a:solidFill>
              <a:latin typeface="Century Gothic" pitchFamily="34" charset="0"/>
            </a:endParaRPr>
          </a:p>
        </p:txBody>
      </p:sp>
      <p:sp>
        <p:nvSpPr>
          <p:cNvPr id="2" name="Rectangle 1"/>
          <p:cNvSpPr/>
          <p:nvPr/>
        </p:nvSpPr>
        <p:spPr>
          <a:xfrm>
            <a:off x="395536" y="1268760"/>
            <a:ext cx="8280920" cy="646331"/>
          </a:xfrm>
          <a:prstGeom prst="rect">
            <a:avLst/>
          </a:prstGeom>
        </p:spPr>
        <p:txBody>
          <a:bodyPr wrap="square">
            <a:spAutoFit/>
          </a:bodyPr>
          <a:lstStyle/>
          <a:p>
            <a:pPr marL="285750" indent="-285750">
              <a:buFont typeface="Arial" pitchFamily="34" charset="0"/>
              <a:buChar char="•"/>
            </a:pPr>
            <a:r>
              <a:rPr lang="en-US" b="1" dirty="0" smtClean="0">
                <a:solidFill>
                  <a:srgbClr val="0070C0"/>
                </a:solidFill>
              </a:rPr>
              <a:t>Present evidence that the source SGR J1550–5418 caused signiﬁcant ionospheric disturbances by enhancing TEC via High Energy Radiation. </a:t>
            </a:r>
            <a:endParaRPr lang="en-US" b="1" dirty="0">
              <a:solidFill>
                <a:srgbClr val="0070C0"/>
              </a:solidFill>
            </a:endParaRPr>
          </a:p>
        </p:txBody>
      </p:sp>
      <p:sp>
        <p:nvSpPr>
          <p:cNvPr id="5" name="Rectangle 4"/>
          <p:cNvSpPr/>
          <p:nvPr/>
        </p:nvSpPr>
        <p:spPr>
          <a:xfrm>
            <a:off x="395536" y="2132856"/>
            <a:ext cx="8352928" cy="369332"/>
          </a:xfrm>
          <a:prstGeom prst="rect">
            <a:avLst/>
          </a:prstGeom>
        </p:spPr>
        <p:txBody>
          <a:bodyPr wrap="square">
            <a:spAutoFit/>
          </a:bodyPr>
          <a:lstStyle/>
          <a:p>
            <a:pPr marL="285750" indent="-285750">
              <a:buFont typeface="Arial" pitchFamily="34" charset="0"/>
              <a:buChar char="•"/>
            </a:pPr>
            <a:r>
              <a:rPr lang="en-US" b="1" dirty="0">
                <a:solidFill>
                  <a:srgbClr val="0070C0"/>
                </a:solidFill>
              </a:rPr>
              <a:t>The nighttime </a:t>
            </a:r>
            <a:r>
              <a:rPr lang="en-US" b="1" dirty="0" smtClean="0">
                <a:solidFill>
                  <a:srgbClr val="0070C0"/>
                </a:solidFill>
              </a:rPr>
              <a:t>, </a:t>
            </a:r>
            <a:r>
              <a:rPr lang="en-US" b="1" dirty="0" smtClean="0">
                <a:solidFill>
                  <a:srgbClr val="0070C0"/>
                </a:solidFill>
                <a:latin typeface="MS PGothic"/>
                <a:ea typeface="MS PGothic"/>
              </a:rPr>
              <a:t>∆</a:t>
            </a:r>
            <a:r>
              <a:rPr lang="en-US" b="1" dirty="0" smtClean="0">
                <a:solidFill>
                  <a:srgbClr val="0070C0"/>
                </a:solidFill>
              </a:rPr>
              <a:t>TEC/</a:t>
            </a:r>
            <a:r>
              <a:rPr lang="en-US" b="1" dirty="0">
                <a:solidFill>
                  <a:srgbClr val="0070C0"/>
                </a:solidFill>
                <a:latin typeface="MS PGothic"/>
                <a:ea typeface="MS PGothic"/>
              </a:rPr>
              <a:t> </a:t>
            </a:r>
            <a:r>
              <a:rPr lang="en-US" b="1" dirty="0" smtClean="0">
                <a:solidFill>
                  <a:srgbClr val="0070C0"/>
                </a:solidFill>
                <a:latin typeface="MS PGothic"/>
                <a:ea typeface="MS PGothic"/>
              </a:rPr>
              <a:t>∆</a:t>
            </a:r>
            <a:r>
              <a:rPr lang="en-US" b="1" dirty="0" smtClean="0">
                <a:solidFill>
                  <a:srgbClr val="0070C0"/>
                </a:solidFill>
              </a:rPr>
              <a:t>t </a:t>
            </a:r>
            <a:r>
              <a:rPr lang="en-US" b="1" dirty="0" smtClean="0">
                <a:solidFill>
                  <a:srgbClr val="0070C0"/>
                </a:solidFill>
                <a:latin typeface="MS PGothic"/>
                <a:ea typeface="MS PGothic"/>
              </a:rPr>
              <a:t>⋝</a:t>
            </a:r>
            <a:r>
              <a:rPr lang="en-US" b="1" dirty="0" smtClean="0">
                <a:solidFill>
                  <a:srgbClr val="0070C0"/>
                </a:solidFill>
              </a:rPr>
              <a:t>  0.05 TEC/s, </a:t>
            </a:r>
            <a:r>
              <a:rPr lang="en-US" b="1" dirty="0">
                <a:solidFill>
                  <a:srgbClr val="0070C0"/>
                </a:solidFill>
              </a:rPr>
              <a:t>synchronized </a:t>
            </a:r>
            <a:r>
              <a:rPr lang="en-US" b="1" dirty="0" smtClean="0">
                <a:solidFill>
                  <a:srgbClr val="0070C0"/>
                </a:solidFill>
              </a:rPr>
              <a:t>with the </a:t>
            </a:r>
            <a:r>
              <a:rPr lang="en-US" b="1" dirty="0" smtClean="0">
                <a:solidFill>
                  <a:srgbClr val="0070C0"/>
                </a:solidFill>
              </a:rPr>
              <a:t>onset time of event.</a:t>
            </a:r>
            <a:endParaRPr lang="en-US" b="1" dirty="0">
              <a:solidFill>
                <a:srgbClr val="0070C0"/>
              </a:solidFill>
            </a:endParaRPr>
          </a:p>
        </p:txBody>
      </p:sp>
      <p:sp>
        <p:nvSpPr>
          <p:cNvPr id="7" name="Rectangle 6"/>
          <p:cNvSpPr/>
          <p:nvPr/>
        </p:nvSpPr>
        <p:spPr>
          <a:xfrm>
            <a:off x="395536" y="2462265"/>
            <a:ext cx="8352928" cy="369332"/>
          </a:xfrm>
          <a:prstGeom prst="rect">
            <a:avLst/>
          </a:prstGeom>
        </p:spPr>
        <p:txBody>
          <a:bodyPr wrap="square">
            <a:spAutoFit/>
          </a:bodyPr>
          <a:lstStyle/>
          <a:p>
            <a:pPr marL="285750" indent="-285750">
              <a:buFont typeface="Arial" pitchFamily="34" charset="0"/>
              <a:buChar char="•"/>
            </a:pPr>
            <a:r>
              <a:rPr lang="en-US" b="1" dirty="0" smtClean="0">
                <a:solidFill>
                  <a:srgbClr val="0070C0"/>
                </a:solidFill>
              </a:rPr>
              <a:t>The daytime , </a:t>
            </a:r>
            <a:r>
              <a:rPr lang="en-US" b="1" dirty="0" smtClean="0">
                <a:solidFill>
                  <a:srgbClr val="0070C0"/>
                </a:solidFill>
                <a:latin typeface="MS PGothic"/>
                <a:ea typeface="MS PGothic"/>
              </a:rPr>
              <a:t>∆</a:t>
            </a:r>
            <a:r>
              <a:rPr lang="en-US" b="1" dirty="0" smtClean="0">
                <a:solidFill>
                  <a:srgbClr val="0070C0"/>
                </a:solidFill>
              </a:rPr>
              <a:t>TEC/</a:t>
            </a:r>
            <a:r>
              <a:rPr lang="en-US" b="1" dirty="0" smtClean="0">
                <a:solidFill>
                  <a:srgbClr val="0070C0"/>
                </a:solidFill>
                <a:latin typeface="MS PGothic"/>
                <a:ea typeface="MS PGothic"/>
              </a:rPr>
              <a:t> ∆</a:t>
            </a:r>
            <a:r>
              <a:rPr lang="en-US" b="1" dirty="0" smtClean="0">
                <a:solidFill>
                  <a:srgbClr val="0070C0"/>
                </a:solidFill>
              </a:rPr>
              <a:t>t </a:t>
            </a:r>
            <a:r>
              <a:rPr lang="en-US" b="1" dirty="0" smtClean="0">
                <a:solidFill>
                  <a:srgbClr val="0070C0"/>
                </a:solidFill>
                <a:latin typeface="MS PGothic"/>
                <a:ea typeface="MS PGothic"/>
              </a:rPr>
              <a:t>⋝</a:t>
            </a:r>
            <a:r>
              <a:rPr lang="en-US" b="1" dirty="0" smtClean="0">
                <a:solidFill>
                  <a:srgbClr val="0070C0"/>
                </a:solidFill>
              </a:rPr>
              <a:t>  0.10 TEC/s, during the daytime 6 h after the main phase.</a:t>
            </a:r>
            <a:endParaRPr lang="en-US" b="1" dirty="0">
              <a:solidFill>
                <a:srgbClr val="0070C0"/>
              </a:solidFill>
            </a:endParaRPr>
          </a:p>
        </p:txBody>
      </p:sp>
      <p:sp>
        <p:nvSpPr>
          <p:cNvPr id="8" name="Rectangle 7"/>
          <p:cNvSpPr/>
          <p:nvPr/>
        </p:nvSpPr>
        <p:spPr>
          <a:xfrm>
            <a:off x="448222" y="3142709"/>
            <a:ext cx="8084218" cy="646331"/>
          </a:xfrm>
          <a:prstGeom prst="rect">
            <a:avLst/>
          </a:prstGeom>
        </p:spPr>
        <p:txBody>
          <a:bodyPr wrap="square">
            <a:spAutoFit/>
          </a:bodyPr>
          <a:lstStyle/>
          <a:p>
            <a:pPr marL="285750" indent="-285750">
              <a:buFont typeface="Arial" pitchFamily="34" charset="0"/>
              <a:buChar char="•"/>
            </a:pPr>
            <a:r>
              <a:rPr lang="en-US" b="1" dirty="0">
                <a:solidFill>
                  <a:srgbClr val="FF0066"/>
                </a:solidFill>
              </a:rPr>
              <a:t>These ionospheric </a:t>
            </a:r>
            <a:r>
              <a:rPr lang="en-US" b="1" dirty="0" smtClean="0">
                <a:solidFill>
                  <a:srgbClr val="FF0066"/>
                </a:solidFill>
              </a:rPr>
              <a:t>perturbations resembled </a:t>
            </a:r>
            <a:r>
              <a:rPr lang="en-US" b="1" dirty="0">
                <a:solidFill>
                  <a:srgbClr val="FF0066"/>
                </a:solidFill>
              </a:rPr>
              <a:t>an unusual </a:t>
            </a:r>
            <a:r>
              <a:rPr lang="en-US" b="1" dirty="0" smtClean="0">
                <a:solidFill>
                  <a:srgbClr val="FF0066"/>
                </a:solidFill>
              </a:rPr>
              <a:t>pole-ward </a:t>
            </a:r>
            <a:r>
              <a:rPr lang="en-US" b="1" dirty="0">
                <a:solidFill>
                  <a:srgbClr val="FF0066"/>
                </a:solidFill>
              </a:rPr>
              <a:t>TID caused by </a:t>
            </a:r>
            <a:r>
              <a:rPr lang="en-US" b="1" dirty="0" smtClean="0">
                <a:solidFill>
                  <a:srgbClr val="FF0066"/>
                </a:solidFill>
              </a:rPr>
              <a:t>an extraterrestrial </a:t>
            </a:r>
            <a:r>
              <a:rPr lang="en-US" b="1" dirty="0">
                <a:solidFill>
                  <a:srgbClr val="FF0066"/>
                </a:solidFill>
              </a:rPr>
              <a:t>source. </a:t>
            </a:r>
          </a:p>
        </p:txBody>
      </p:sp>
      <p:sp>
        <p:nvSpPr>
          <p:cNvPr id="9" name="Rectangle 8"/>
          <p:cNvSpPr/>
          <p:nvPr/>
        </p:nvSpPr>
        <p:spPr>
          <a:xfrm>
            <a:off x="467543" y="4067780"/>
            <a:ext cx="8356051" cy="369332"/>
          </a:xfrm>
          <a:prstGeom prst="rect">
            <a:avLst/>
          </a:prstGeom>
        </p:spPr>
        <p:txBody>
          <a:bodyPr wrap="square">
            <a:spAutoFit/>
          </a:bodyPr>
          <a:lstStyle/>
          <a:p>
            <a:pPr marL="285750" indent="-285750">
              <a:buFont typeface="Arial" pitchFamily="34" charset="0"/>
              <a:buChar char="•"/>
            </a:pPr>
            <a:r>
              <a:rPr lang="en-US" b="1" dirty="0">
                <a:solidFill>
                  <a:srgbClr val="0070C0"/>
                </a:solidFill>
              </a:rPr>
              <a:t>The TID’s </a:t>
            </a:r>
            <a:r>
              <a:rPr lang="en-US" b="1" dirty="0" smtClean="0">
                <a:solidFill>
                  <a:srgbClr val="0070C0"/>
                </a:solidFill>
              </a:rPr>
              <a:t>velocity was </a:t>
            </a:r>
            <a:r>
              <a:rPr lang="en-US" b="1" dirty="0">
                <a:solidFill>
                  <a:srgbClr val="0070C0"/>
                </a:solidFill>
              </a:rPr>
              <a:t>385.8 </a:t>
            </a:r>
            <a:r>
              <a:rPr lang="en-US" b="1" dirty="0" smtClean="0">
                <a:solidFill>
                  <a:srgbClr val="0070C0"/>
                </a:solidFill>
              </a:rPr>
              <a:t>m/s, with  </a:t>
            </a:r>
            <a:r>
              <a:rPr lang="en-US" b="1" dirty="0" smtClean="0">
                <a:solidFill>
                  <a:srgbClr val="0070C0"/>
                </a:solidFill>
                <a:latin typeface="MS PGothic"/>
                <a:ea typeface="MS PGothic"/>
              </a:rPr>
              <a:t>∆</a:t>
            </a:r>
            <a:r>
              <a:rPr lang="en-US" b="1" dirty="0">
                <a:solidFill>
                  <a:srgbClr val="0070C0"/>
                </a:solidFill>
              </a:rPr>
              <a:t>TEC/</a:t>
            </a:r>
            <a:r>
              <a:rPr lang="en-US" b="1" dirty="0">
                <a:solidFill>
                  <a:srgbClr val="0070C0"/>
                </a:solidFill>
                <a:latin typeface="MS PGothic"/>
                <a:ea typeface="MS PGothic"/>
              </a:rPr>
              <a:t> ∆</a:t>
            </a:r>
            <a:r>
              <a:rPr lang="en-US" b="1" dirty="0">
                <a:solidFill>
                  <a:srgbClr val="0070C0"/>
                </a:solidFill>
              </a:rPr>
              <a:t>t </a:t>
            </a:r>
            <a:r>
              <a:rPr lang="en-US" b="1" dirty="0" smtClean="0">
                <a:solidFill>
                  <a:srgbClr val="0070C0"/>
                </a:solidFill>
                <a:latin typeface="+mj-lt"/>
                <a:ea typeface="MS PGothic"/>
              </a:rPr>
              <a:t> ~</a:t>
            </a:r>
            <a:r>
              <a:rPr lang="en-US" b="1" dirty="0" smtClean="0">
                <a:solidFill>
                  <a:srgbClr val="0070C0"/>
                </a:solidFill>
                <a:latin typeface="+mj-lt"/>
              </a:rPr>
              <a:t>  </a:t>
            </a:r>
            <a:r>
              <a:rPr lang="en-US" b="1" dirty="0">
                <a:solidFill>
                  <a:srgbClr val="0070C0"/>
                </a:solidFill>
              </a:rPr>
              <a:t>0.10 TEC/s</a:t>
            </a:r>
          </a:p>
        </p:txBody>
      </p:sp>
      <p:sp>
        <p:nvSpPr>
          <p:cNvPr id="11" name="Rectangle 10"/>
          <p:cNvSpPr/>
          <p:nvPr/>
        </p:nvSpPr>
        <p:spPr>
          <a:xfrm>
            <a:off x="482130" y="4653136"/>
            <a:ext cx="8194326" cy="369332"/>
          </a:xfrm>
          <a:prstGeom prst="rect">
            <a:avLst/>
          </a:prstGeom>
        </p:spPr>
        <p:txBody>
          <a:bodyPr wrap="square">
            <a:spAutoFit/>
          </a:bodyPr>
          <a:lstStyle/>
          <a:p>
            <a:pPr marL="285750" indent="-285750">
              <a:buFont typeface="Arial" pitchFamily="34" charset="0"/>
              <a:buChar char="•"/>
            </a:pPr>
            <a:r>
              <a:rPr lang="en-US" b="1" dirty="0" smtClean="0">
                <a:solidFill>
                  <a:srgbClr val="FF0066"/>
                </a:solidFill>
              </a:rPr>
              <a:t>which consistent with </a:t>
            </a:r>
            <a:r>
              <a:rPr lang="en-US" b="1" dirty="0">
                <a:solidFill>
                  <a:srgbClr val="FF0066"/>
                </a:solidFill>
              </a:rPr>
              <a:t>the ionizing radiation </a:t>
            </a:r>
            <a:r>
              <a:rPr lang="en-US" b="1" dirty="0" smtClean="0">
                <a:solidFill>
                  <a:srgbClr val="FF0066"/>
                </a:solidFill>
              </a:rPr>
              <a:t>of X-ray </a:t>
            </a:r>
            <a:r>
              <a:rPr lang="en-US" b="1" dirty="0">
                <a:solidFill>
                  <a:srgbClr val="FF0066"/>
                </a:solidFill>
              </a:rPr>
              <a:t>emitted by </a:t>
            </a:r>
            <a:r>
              <a:rPr lang="en-US" b="1" dirty="0" smtClean="0">
                <a:solidFill>
                  <a:srgbClr val="FF0066"/>
                </a:solidFill>
              </a:rPr>
              <a:t> SGR J1550–5418</a:t>
            </a:r>
            <a:endParaRPr lang="en-US" b="1" dirty="0">
              <a:solidFill>
                <a:srgbClr val="FF0066"/>
              </a:solidFill>
            </a:endParaRPr>
          </a:p>
        </p:txBody>
      </p:sp>
      <p:sp>
        <p:nvSpPr>
          <p:cNvPr id="13" name="Rectangle 12"/>
          <p:cNvSpPr/>
          <p:nvPr/>
        </p:nvSpPr>
        <p:spPr>
          <a:xfrm>
            <a:off x="858556" y="122148"/>
            <a:ext cx="7488832" cy="369332"/>
          </a:xfrm>
          <a:prstGeom prst="rect">
            <a:avLst/>
          </a:prstGeom>
        </p:spPr>
        <p:txBody>
          <a:bodyPr wrap="square">
            <a:spAutoFit/>
          </a:bodyPr>
          <a:lstStyle/>
          <a:p>
            <a:pPr algn="ctr"/>
            <a:r>
              <a:rPr lang="en-US" b="1" dirty="0" smtClean="0"/>
              <a:t>This paper published by Prof . A. Mahrous on </a:t>
            </a:r>
            <a:r>
              <a:rPr lang="en-US" b="1" dirty="0"/>
              <a:t>0</a:t>
            </a:r>
            <a:r>
              <a:rPr lang="en-US" b="1" dirty="0" smtClean="0"/>
              <a:t>7 March 2017.</a:t>
            </a:r>
            <a:endParaRPr lang="en-US" b="1" dirty="0"/>
          </a:p>
        </p:txBody>
      </p:sp>
    </p:spTree>
    <p:extLst>
      <p:ext uri="{BB962C8B-B14F-4D97-AF65-F5344CB8AC3E}">
        <p14:creationId xmlns:p14="http://schemas.microsoft.com/office/powerpoint/2010/main" val="39390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 y="0"/>
            <a:ext cx="9137668" cy="6858000"/>
          </a:xfrm>
          <a:prstGeom prst="rect">
            <a:avLst/>
          </a:prstGeom>
        </p:spPr>
      </p:pic>
    </p:spTree>
    <p:extLst>
      <p:ext uri="{BB962C8B-B14F-4D97-AF65-F5344CB8AC3E}">
        <p14:creationId xmlns:p14="http://schemas.microsoft.com/office/powerpoint/2010/main" val="4042466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1772816"/>
            <a:ext cx="5468100" cy="307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142406" y="4845757"/>
            <a:ext cx="1149674" cy="276999"/>
          </a:xfrm>
          <a:prstGeom prst="rect">
            <a:avLst/>
          </a:prstGeom>
          <a:noFill/>
        </p:spPr>
        <p:txBody>
          <a:bodyPr wrap="none" rtlCol="0">
            <a:spAutoFit/>
          </a:bodyPr>
          <a:lstStyle/>
          <a:p>
            <a:r>
              <a:rPr lang="en-US" sz="1200" dirty="0" smtClean="0">
                <a:latin typeface="Century Gothic" pitchFamily="34" charset="0"/>
              </a:rPr>
              <a:t>Credit: NASA</a:t>
            </a:r>
            <a:endParaRPr lang="en-US" sz="1200" dirty="0">
              <a:latin typeface="Century Gothic" pitchFamily="34" charset="0"/>
            </a:endParaRPr>
          </a:p>
        </p:txBody>
      </p:sp>
      <p:sp>
        <p:nvSpPr>
          <p:cNvPr id="6" name="TextBox 5"/>
          <p:cNvSpPr txBox="1"/>
          <p:nvPr/>
        </p:nvSpPr>
        <p:spPr>
          <a:xfrm>
            <a:off x="385472" y="611977"/>
            <a:ext cx="8435000" cy="584775"/>
          </a:xfrm>
          <a:prstGeom prst="rect">
            <a:avLst/>
          </a:prstGeom>
          <a:noFill/>
        </p:spPr>
        <p:txBody>
          <a:bodyPr wrap="square" rtlCol="0">
            <a:spAutoFit/>
          </a:bodyPr>
          <a:lstStyle/>
          <a:p>
            <a:pPr algn="ctr"/>
            <a:r>
              <a:rPr lang="en-US" sz="3200" b="1" dirty="0" smtClean="0">
                <a:solidFill>
                  <a:srgbClr val="0070C0"/>
                </a:solidFill>
                <a:latin typeface="Century Gothic" pitchFamily="34" charset="0"/>
              </a:rPr>
              <a:t>Neutron stars ------------------</a:t>
            </a:r>
            <a:endParaRPr lang="en-US" sz="3200" b="1" dirty="0">
              <a:solidFill>
                <a:srgbClr val="0070C0"/>
              </a:solidFill>
              <a:latin typeface="Century Gothic" pitchFamily="34" charset="0"/>
            </a:endParaRPr>
          </a:p>
        </p:txBody>
      </p:sp>
    </p:spTree>
    <p:extLst>
      <p:ext uri="{BB962C8B-B14F-4D97-AF65-F5344CB8AC3E}">
        <p14:creationId xmlns:p14="http://schemas.microsoft.com/office/powerpoint/2010/main" val="14620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472" y="260648"/>
            <a:ext cx="8435000" cy="584775"/>
          </a:xfrm>
          <a:prstGeom prst="rect">
            <a:avLst/>
          </a:prstGeom>
          <a:noFill/>
        </p:spPr>
        <p:txBody>
          <a:bodyPr wrap="square" rtlCol="0">
            <a:spAutoFit/>
          </a:bodyPr>
          <a:lstStyle/>
          <a:p>
            <a:pPr algn="ctr"/>
            <a:r>
              <a:rPr lang="en-US" sz="3200" b="1" dirty="0" smtClean="0">
                <a:solidFill>
                  <a:srgbClr val="0070C0"/>
                </a:solidFill>
                <a:latin typeface="Century Gothic" pitchFamily="34" charset="0"/>
              </a:rPr>
              <a:t>Magnetars ---------------------------</a:t>
            </a:r>
            <a:endParaRPr lang="en-US" sz="3200" b="1" dirty="0">
              <a:solidFill>
                <a:srgbClr val="0070C0"/>
              </a:solidFill>
              <a:latin typeface="Century Gothic" pitchFamily="34" charset="0"/>
            </a:endParaRPr>
          </a:p>
        </p:txBody>
      </p:sp>
      <p:sp>
        <p:nvSpPr>
          <p:cNvPr id="5" name="TextBox 4"/>
          <p:cNvSpPr txBox="1"/>
          <p:nvPr/>
        </p:nvSpPr>
        <p:spPr>
          <a:xfrm>
            <a:off x="1055979" y="1214385"/>
            <a:ext cx="3248646" cy="461665"/>
          </a:xfrm>
          <a:prstGeom prst="rect">
            <a:avLst/>
          </a:prstGeom>
          <a:noFill/>
        </p:spPr>
        <p:txBody>
          <a:bodyPr wrap="none" rtlCol="0">
            <a:spAutoFit/>
          </a:bodyPr>
          <a:lstStyle/>
          <a:p>
            <a:pPr marL="285750" indent="-285750">
              <a:buFont typeface="Wingdings" pitchFamily="2" charset="2"/>
              <a:buChar char="v"/>
            </a:pPr>
            <a:r>
              <a:rPr lang="en-US" sz="2400" b="1" dirty="0" smtClean="0">
                <a:solidFill>
                  <a:srgbClr val="CC9900"/>
                </a:solidFill>
              </a:rPr>
              <a:t>Type of Neutron Stars</a:t>
            </a:r>
          </a:p>
        </p:txBody>
      </p:sp>
      <p:sp>
        <p:nvSpPr>
          <p:cNvPr id="6" name="TextBox 5"/>
          <p:cNvSpPr txBox="1"/>
          <p:nvPr/>
        </p:nvSpPr>
        <p:spPr>
          <a:xfrm>
            <a:off x="1775256" y="2564904"/>
            <a:ext cx="2971387" cy="1302921"/>
          </a:xfrm>
          <a:prstGeom prst="rect">
            <a:avLst/>
          </a:prstGeom>
          <a:noFill/>
        </p:spPr>
        <p:txBody>
          <a:bodyPr wrap="square" rtlCol="0">
            <a:spAutoFit/>
          </a:bodyPr>
          <a:lstStyle/>
          <a:p>
            <a:r>
              <a:rPr lang="en-US" sz="2000" b="1" dirty="0" smtClean="0">
                <a:solidFill>
                  <a:srgbClr val="FF0066"/>
                </a:solidFill>
              </a:rPr>
              <a:t>10</a:t>
            </a:r>
            <a:r>
              <a:rPr lang="en-US" sz="2800" b="1" baseline="30000" dirty="0" smtClean="0">
                <a:solidFill>
                  <a:srgbClr val="FF0066"/>
                </a:solidFill>
              </a:rPr>
              <a:t>8</a:t>
            </a:r>
            <a:r>
              <a:rPr lang="en-US" sz="2800" b="1" dirty="0" smtClean="0">
                <a:solidFill>
                  <a:srgbClr val="FF0066"/>
                </a:solidFill>
              </a:rPr>
              <a:t> – </a:t>
            </a:r>
            <a:r>
              <a:rPr lang="en-US" sz="2000" b="1" dirty="0" smtClean="0">
                <a:solidFill>
                  <a:srgbClr val="FF0066"/>
                </a:solidFill>
              </a:rPr>
              <a:t>10</a:t>
            </a:r>
            <a:r>
              <a:rPr lang="en-US" sz="2800" b="1" baseline="30000" dirty="0" smtClean="0">
                <a:solidFill>
                  <a:srgbClr val="FF0066"/>
                </a:solidFill>
              </a:rPr>
              <a:t>12  </a:t>
            </a:r>
            <a:r>
              <a:rPr lang="en-US" sz="2400" b="1" dirty="0" smtClean="0">
                <a:solidFill>
                  <a:srgbClr val="FF0066"/>
                </a:solidFill>
              </a:rPr>
              <a:t>Tesla</a:t>
            </a:r>
          </a:p>
          <a:p>
            <a:r>
              <a:rPr lang="en-US" sz="1600" b="1" dirty="0" smtClean="0">
                <a:solidFill>
                  <a:srgbClr val="FF0066"/>
                </a:solidFill>
              </a:rPr>
              <a:t>Sun = 0.5 Tesla</a:t>
            </a:r>
            <a:br>
              <a:rPr lang="en-US" sz="1600" b="1" dirty="0" smtClean="0">
                <a:solidFill>
                  <a:srgbClr val="FF0066"/>
                </a:solidFill>
              </a:rPr>
            </a:br>
            <a:r>
              <a:rPr lang="en-US" sz="1600" b="1" dirty="0" smtClean="0">
                <a:solidFill>
                  <a:srgbClr val="FF0066"/>
                </a:solidFill>
              </a:rPr>
              <a:t>LHC = 8  Tesla</a:t>
            </a:r>
            <a:endParaRPr lang="en-US" b="1" dirty="0">
              <a:solidFill>
                <a:srgbClr val="FF0066"/>
              </a:solidFill>
            </a:endParaRPr>
          </a:p>
          <a:p>
            <a:endParaRPr lang="en-US" sz="2800" b="1" baseline="30000" dirty="0">
              <a:solidFill>
                <a:srgbClr val="FF0066"/>
              </a:solidFill>
            </a:endParaRPr>
          </a:p>
        </p:txBody>
      </p:sp>
      <p:sp>
        <p:nvSpPr>
          <p:cNvPr id="9" name="TextBox 8"/>
          <p:cNvSpPr txBox="1"/>
          <p:nvPr/>
        </p:nvSpPr>
        <p:spPr>
          <a:xfrm>
            <a:off x="1041792" y="3831431"/>
            <a:ext cx="3385286" cy="461665"/>
          </a:xfrm>
          <a:prstGeom prst="rect">
            <a:avLst/>
          </a:prstGeom>
          <a:noFill/>
        </p:spPr>
        <p:txBody>
          <a:bodyPr wrap="none" rtlCol="0">
            <a:spAutoFit/>
          </a:bodyPr>
          <a:lstStyle/>
          <a:p>
            <a:pPr marL="285750" indent="-285750">
              <a:buFont typeface="Wingdings" pitchFamily="2" charset="2"/>
              <a:buChar char="v"/>
            </a:pPr>
            <a:r>
              <a:rPr lang="en-US" sz="2400" b="1" dirty="0" smtClean="0">
                <a:solidFill>
                  <a:srgbClr val="CC9900"/>
                </a:solidFill>
              </a:rPr>
              <a:t>X-rays &amp; </a:t>
            </a:r>
            <a:r>
              <a:rPr lang="el-GR" sz="2400" b="1" dirty="0" smtClean="0">
                <a:solidFill>
                  <a:srgbClr val="CC9900"/>
                </a:solidFill>
                <a:latin typeface="+mj-lt"/>
                <a:ea typeface="MS PGothic"/>
              </a:rPr>
              <a:t>γ</a:t>
            </a:r>
            <a:r>
              <a:rPr lang="en-US" sz="2400" b="1" dirty="0" smtClean="0">
                <a:solidFill>
                  <a:srgbClr val="CC9900"/>
                </a:solidFill>
                <a:latin typeface="+mj-lt"/>
                <a:ea typeface="MS PGothic"/>
              </a:rPr>
              <a:t>-rays</a:t>
            </a:r>
            <a:r>
              <a:rPr lang="en-US" sz="2400" b="1" dirty="0" smtClean="0">
                <a:solidFill>
                  <a:srgbClr val="CC9900"/>
                </a:solidFill>
              </a:rPr>
              <a:t> emitter</a:t>
            </a:r>
          </a:p>
        </p:txBody>
      </p:sp>
      <p:sp>
        <p:nvSpPr>
          <p:cNvPr id="13" name="TextBox 12"/>
          <p:cNvSpPr txBox="1"/>
          <p:nvPr/>
        </p:nvSpPr>
        <p:spPr>
          <a:xfrm>
            <a:off x="1044536" y="2132856"/>
            <a:ext cx="3486083" cy="461665"/>
          </a:xfrm>
          <a:prstGeom prst="rect">
            <a:avLst/>
          </a:prstGeom>
          <a:noFill/>
        </p:spPr>
        <p:txBody>
          <a:bodyPr wrap="none" rtlCol="0">
            <a:spAutoFit/>
          </a:bodyPr>
          <a:lstStyle/>
          <a:p>
            <a:pPr marL="285750" indent="-285750">
              <a:buFont typeface="Wingdings" pitchFamily="2" charset="2"/>
              <a:buChar char="v"/>
            </a:pPr>
            <a:r>
              <a:rPr lang="en-US" sz="2400" b="1" dirty="0" smtClean="0">
                <a:solidFill>
                  <a:srgbClr val="CC9900"/>
                </a:solidFill>
              </a:rPr>
              <a:t>Extreme Magnetic Field</a:t>
            </a:r>
          </a:p>
        </p:txBody>
      </p:sp>
      <p:sp>
        <p:nvSpPr>
          <p:cNvPr id="12" name="TextBox 11"/>
          <p:cNvSpPr txBox="1"/>
          <p:nvPr/>
        </p:nvSpPr>
        <p:spPr>
          <a:xfrm>
            <a:off x="1485327" y="1600344"/>
            <a:ext cx="3446713" cy="615553"/>
          </a:xfrm>
          <a:prstGeom prst="rect">
            <a:avLst/>
          </a:prstGeom>
          <a:noFill/>
        </p:spPr>
        <p:txBody>
          <a:bodyPr wrap="none" rtlCol="0">
            <a:spAutoFit/>
          </a:bodyPr>
          <a:lstStyle/>
          <a:p>
            <a:pPr marL="285750" indent="-285750">
              <a:buFont typeface="Arial" pitchFamily="34" charset="0"/>
              <a:buChar char="•"/>
            </a:pPr>
            <a:r>
              <a:rPr lang="en-US" b="1" dirty="0" smtClean="0">
                <a:solidFill>
                  <a:srgbClr val="FF0066"/>
                </a:solidFill>
              </a:rPr>
              <a:t>Rotating slower  ( 1  to 10  sec )</a:t>
            </a:r>
          </a:p>
          <a:p>
            <a:r>
              <a:rPr lang="en-US" sz="1600" b="1" dirty="0" smtClean="0">
                <a:solidFill>
                  <a:srgbClr val="FF0066"/>
                </a:solidFill>
              </a:rPr>
              <a:t>       Typical NS </a:t>
            </a:r>
            <a:r>
              <a:rPr lang="ar-EG" sz="1600" b="1" dirty="0" smtClean="0">
                <a:solidFill>
                  <a:srgbClr val="FF0066"/>
                </a:solidFill>
              </a:rPr>
              <a:t>~ </a:t>
            </a:r>
            <a:r>
              <a:rPr lang="en-US" sz="1600" b="1" dirty="0" smtClean="0">
                <a:solidFill>
                  <a:srgbClr val="FF0066"/>
                </a:solidFill>
              </a:rPr>
              <a:t>&lt; 1  sec</a:t>
            </a:r>
          </a:p>
        </p:txBody>
      </p:sp>
      <p:sp>
        <p:nvSpPr>
          <p:cNvPr id="16" name="Rectangle 15"/>
          <p:cNvSpPr/>
          <p:nvPr/>
        </p:nvSpPr>
        <p:spPr>
          <a:xfrm>
            <a:off x="1008112" y="4437112"/>
            <a:ext cx="4572000" cy="646331"/>
          </a:xfrm>
          <a:prstGeom prst="rect">
            <a:avLst/>
          </a:prstGeom>
        </p:spPr>
        <p:txBody>
          <a:bodyPr>
            <a:spAutoFit/>
          </a:bodyPr>
          <a:lstStyle/>
          <a:p>
            <a:pPr marL="285750" indent="-285750">
              <a:buFont typeface="Arial" pitchFamily="34" charset="0"/>
              <a:buChar char="•"/>
            </a:pPr>
            <a:r>
              <a:rPr lang="en-US" b="1" dirty="0">
                <a:solidFill>
                  <a:srgbClr val="FF0066"/>
                </a:solidFill>
              </a:rPr>
              <a:t>E</a:t>
            </a:r>
            <a:r>
              <a:rPr lang="en-US" b="1" dirty="0" smtClean="0">
                <a:solidFill>
                  <a:srgbClr val="FF0066"/>
                </a:solidFill>
              </a:rPr>
              <a:t>xtremely </a:t>
            </a:r>
            <a:r>
              <a:rPr lang="en-US" b="1" dirty="0">
                <a:solidFill>
                  <a:srgbClr val="FF0066"/>
                </a:solidFill>
              </a:rPr>
              <a:t>powerful </a:t>
            </a:r>
            <a:r>
              <a:rPr lang="en-US" b="1" dirty="0" smtClean="0">
                <a:solidFill>
                  <a:srgbClr val="FF0066"/>
                </a:solidFill>
              </a:rPr>
              <a:t> </a:t>
            </a:r>
            <a:r>
              <a:rPr lang="el-GR" b="1" dirty="0" smtClean="0">
                <a:solidFill>
                  <a:srgbClr val="FF0066"/>
                </a:solidFill>
                <a:ea typeface="MS PGothic"/>
              </a:rPr>
              <a:t>γ</a:t>
            </a:r>
            <a:r>
              <a:rPr lang="en-US" b="1" dirty="0">
                <a:solidFill>
                  <a:srgbClr val="FF0066"/>
                </a:solidFill>
                <a:ea typeface="MS PGothic"/>
              </a:rPr>
              <a:t>-rays</a:t>
            </a:r>
            <a:r>
              <a:rPr lang="en-US" b="1" dirty="0">
                <a:solidFill>
                  <a:srgbClr val="FF0066"/>
                </a:solidFill>
              </a:rPr>
              <a:t> </a:t>
            </a:r>
            <a:r>
              <a:rPr lang="en-US" b="1" dirty="0" smtClean="0">
                <a:solidFill>
                  <a:srgbClr val="FF0066"/>
                </a:solidFill>
              </a:rPr>
              <a:t>flare </a:t>
            </a:r>
            <a:r>
              <a:rPr lang="en-US" b="1" dirty="0">
                <a:solidFill>
                  <a:srgbClr val="FF0066"/>
                </a:solidFill>
              </a:rPr>
              <a:t>emissions </a:t>
            </a:r>
            <a:r>
              <a:rPr lang="en-US" b="1" dirty="0" smtClean="0">
                <a:solidFill>
                  <a:srgbClr val="FF0066"/>
                </a:solidFill>
              </a:rPr>
              <a:t>recorded </a:t>
            </a:r>
            <a:r>
              <a:rPr lang="en-US" b="1" dirty="0">
                <a:solidFill>
                  <a:srgbClr val="FF0066"/>
                </a:solidFill>
              </a:rPr>
              <a:t>on Earth </a:t>
            </a:r>
            <a:r>
              <a:rPr lang="en-US" b="1" dirty="0" smtClean="0">
                <a:solidFill>
                  <a:srgbClr val="FF0066"/>
                </a:solidFill>
              </a:rPr>
              <a:t>since 1979.</a:t>
            </a:r>
            <a:endParaRPr lang="en-US" dirty="0">
              <a:solidFill>
                <a:srgbClr val="FF0066"/>
              </a:solidFill>
            </a:endParaRPr>
          </a:p>
        </p:txBody>
      </p:sp>
      <p:sp>
        <p:nvSpPr>
          <p:cNvPr id="17" name="Rectangle 16"/>
          <p:cNvSpPr/>
          <p:nvPr/>
        </p:nvSpPr>
        <p:spPr>
          <a:xfrm>
            <a:off x="1008112" y="5157192"/>
            <a:ext cx="4572000" cy="923330"/>
          </a:xfrm>
          <a:prstGeom prst="rect">
            <a:avLst/>
          </a:prstGeom>
        </p:spPr>
        <p:txBody>
          <a:bodyPr>
            <a:spAutoFit/>
          </a:bodyPr>
          <a:lstStyle/>
          <a:p>
            <a:pPr marL="285750" indent="-285750">
              <a:buFont typeface="Arial" pitchFamily="34" charset="0"/>
              <a:buChar char="•"/>
            </a:pPr>
            <a:r>
              <a:rPr lang="en-US" b="1" dirty="0" smtClean="0">
                <a:solidFill>
                  <a:srgbClr val="FF0066"/>
                </a:solidFill>
              </a:rPr>
              <a:t>Explained and confirmed </a:t>
            </a:r>
            <a:r>
              <a:rPr lang="en-US" b="1" dirty="0">
                <a:solidFill>
                  <a:srgbClr val="FF0066"/>
                </a:solidFill>
              </a:rPr>
              <a:t>as </a:t>
            </a:r>
            <a:r>
              <a:rPr lang="en-US" b="1" dirty="0" smtClean="0">
                <a:solidFill>
                  <a:srgbClr val="FF0066"/>
                </a:solidFill>
              </a:rPr>
              <a:t>sources </a:t>
            </a:r>
            <a:r>
              <a:rPr lang="en-US" b="1" dirty="0">
                <a:solidFill>
                  <a:srgbClr val="FF0066"/>
                </a:solidFill>
              </a:rPr>
              <a:t>of </a:t>
            </a:r>
            <a:r>
              <a:rPr lang="en-US" b="1" dirty="0" smtClean="0">
                <a:solidFill>
                  <a:srgbClr val="FF0066"/>
                </a:solidFill>
              </a:rPr>
              <a:t/>
            </a:r>
            <a:br>
              <a:rPr lang="en-US" b="1" dirty="0" smtClean="0">
                <a:solidFill>
                  <a:srgbClr val="FF0066"/>
                </a:solidFill>
              </a:rPr>
            </a:br>
            <a:r>
              <a:rPr lang="en-US" b="1" dirty="0" smtClean="0">
                <a:solidFill>
                  <a:srgbClr val="FF0066"/>
                </a:solidFill>
              </a:rPr>
              <a:t>Soft </a:t>
            </a:r>
            <a:r>
              <a:rPr lang="en-US" b="1" dirty="0">
                <a:solidFill>
                  <a:srgbClr val="FF0066"/>
                </a:solidFill>
              </a:rPr>
              <a:t>G</a:t>
            </a:r>
            <a:r>
              <a:rPr lang="en-US" b="1" dirty="0" smtClean="0">
                <a:solidFill>
                  <a:srgbClr val="FF0066"/>
                </a:solidFill>
              </a:rPr>
              <a:t>amma Repeaters </a:t>
            </a:r>
            <a:r>
              <a:rPr lang="en-US" b="1" dirty="0">
                <a:solidFill>
                  <a:srgbClr val="FF0066"/>
                </a:solidFill>
              </a:rPr>
              <a:t>(SGRs) </a:t>
            </a:r>
            <a:r>
              <a:rPr lang="en-US" b="1" dirty="0" smtClean="0">
                <a:solidFill>
                  <a:srgbClr val="FF0066"/>
                </a:solidFill>
              </a:rPr>
              <a:t/>
            </a:r>
            <a:br>
              <a:rPr lang="en-US" b="1" dirty="0" smtClean="0">
                <a:solidFill>
                  <a:srgbClr val="FF0066"/>
                </a:solidFill>
              </a:rPr>
            </a:br>
            <a:r>
              <a:rPr lang="en-US" b="1" dirty="0" smtClean="0">
                <a:solidFill>
                  <a:srgbClr val="FF0066"/>
                </a:solidFill>
              </a:rPr>
              <a:t>and </a:t>
            </a:r>
            <a:r>
              <a:rPr lang="en-US" b="1" dirty="0">
                <a:solidFill>
                  <a:srgbClr val="FF0066"/>
                </a:solidFill>
              </a:rPr>
              <a:t>A</a:t>
            </a:r>
            <a:r>
              <a:rPr lang="en-US" b="1" dirty="0" smtClean="0">
                <a:solidFill>
                  <a:srgbClr val="FF0066"/>
                </a:solidFill>
              </a:rPr>
              <a:t>nomalous </a:t>
            </a:r>
            <a:r>
              <a:rPr lang="en-US" b="1" dirty="0">
                <a:solidFill>
                  <a:srgbClr val="FF0066"/>
                </a:solidFill>
              </a:rPr>
              <a:t>X-ray </a:t>
            </a:r>
            <a:r>
              <a:rPr lang="en-US" b="1" dirty="0" smtClean="0">
                <a:solidFill>
                  <a:srgbClr val="FF0066"/>
                </a:solidFill>
              </a:rPr>
              <a:t>Pulsars </a:t>
            </a:r>
            <a:r>
              <a:rPr lang="en-US" b="1" dirty="0">
                <a:solidFill>
                  <a:srgbClr val="FF0066"/>
                </a:solidFill>
              </a:rPr>
              <a:t>(AXPs</a:t>
            </a:r>
            <a:r>
              <a:rPr lang="en-US" b="1" dirty="0" smtClean="0">
                <a:solidFill>
                  <a:srgbClr val="FF0066"/>
                </a:solidFill>
              </a:rPr>
              <a:t>).</a:t>
            </a:r>
            <a:endParaRPr lang="en-US" b="1" dirty="0">
              <a:solidFill>
                <a:srgbClr val="FF0066"/>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571" y="1214385"/>
            <a:ext cx="2448272" cy="3078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6660232" y="4293096"/>
            <a:ext cx="1166858" cy="276999"/>
          </a:xfrm>
          <a:prstGeom prst="rect">
            <a:avLst/>
          </a:prstGeom>
          <a:noFill/>
        </p:spPr>
        <p:txBody>
          <a:bodyPr wrap="none" rtlCol="0">
            <a:spAutoFit/>
          </a:bodyPr>
          <a:lstStyle/>
          <a:p>
            <a:r>
              <a:rPr lang="en-US" sz="1200" dirty="0" smtClean="0"/>
              <a:t>Credit: Phys.org</a:t>
            </a:r>
            <a:endParaRPr lang="en-US" sz="1200" dirty="0"/>
          </a:p>
        </p:txBody>
      </p:sp>
      <p:sp>
        <p:nvSpPr>
          <p:cNvPr id="22" name="Rectangle 21"/>
          <p:cNvSpPr/>
          <p:nvPr/>
        </p:nvSpPr>
        <p:spPr>
          <a:xfrm>
            <a:off x="5220072" y="5036983"/>
            <a:ext cx="3240360" cy="1200329"/>
          </a:xfrm>
          <a:prstGeom prst="rect">
            <a:avLst/>
          </a:prstGeom>
        </p:spPr>
        <p:txBody>
          <a:bodyPr wrap="square">
            <a:spAutoFit/>
          </a:bodyPr>
          <a:lstStyle/>
          <a:p>
            <a:pPr algn="r"/>
            <a:r>
              <a:rPr lang="en-US" b="1" dirty="0" smtClean="0">
                <a:solidFill>
                  <a:srgbClr val="CC9900"/>
                </a:solidFill>
              </a:rPr>
              <a:t>We </a:t>
            </a:r>
            <a:r>
              <a:rPr lang="en-US" b="1" dirty="0">
                <a:solidFill>
                  <a:srgbClr val="CC9900"/>
                </a:solidFill>
              </a:rPr>
              <a:t>only know of about </a:t>
            </a:r>
            <a:r>
              <a:rPr lang="en-US" b="1" dirty="0" smtClean="0">
                <a:solidFill>
                  <a:srgbClr val="CC9900"/>
                </a:solidFill>
              </a:rPr>
              <a:t/>
            </a:r>
            <a:br>
              <a:rPr lang="en-US" b="1" dirty="0" smtClean="0">
                <a:solidFill>
                  <a:srgbClr val="CC9900"/>
                </a:solidFill>
              </a:rPr>
            </a:br>
            <a:r>
              <a:rPr lang="en-US" b="1" dirty="0" smtClean="0">
                <a:solidFill>
                  <a:srgbClr val="FF0066"/>
                </a:solidFill>
              </a:rPr>
              <a:t>10 Magnetars </a:t>
            </a:r>
          </a:p>
          <a:p>
            <a:pPr algn="r"/>
            <a:r>
              <a:rPr lang="en-US" b="1" dirty="0" smtClean="0">
                <a:solidFill>
                  <a:srgbClr val="CC9900"/>
                </a:solidFill>
              </a:rPr>
              <a:t>in our</a:t>
            </a:r>
            <a:r>
              <a:rPr lang="en-US" b="1" dirty="0">
                <a:solidFill>
                  <a:srgbClr val="CC9900"/>
                </a:solidFill>
              </a:rPr>
              <a:t> </a:t>
            </a:r>
            <a:r>
              <a:rPr lang="en-US" b="1" dirty="0" smtClean="0">
                <a:solidFill>
                  <a:srgbClr val="CC9900"/>
                </a:solidFill>
              </a:rPr>
              <a:t>galaxy. </a:t>
            </a:r>
            <a:br>
              <a:rPr lang="en-US" b="1" dirty="0" smtClean="0">
                <a:solidFill>
                  <a:srgbClr val="CC9900"/>
                </a:solidFill>
              </a:rPr>
            </a:br>
            <a:endParaRPr lang="en-US" i="1" dirty="0">
              <a:solidFill>
                <a:srgbClr val="FF0066"/>
              </a:solidFill>
            </a:endParaRPr>
          </a:p>
        </p:txBody>
      </p:sp>
    </p:spTree>
    <p:extLst>
      <p:ext uri="{BB962C8B-B14F-4D97-AF65-F5344CB8AC3E}">
        <p14:creationId xmlns:p14="http://schemas.microsoft.com/office/powerpoint/2010/main" val="11127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12" grpId="0"/>
      <p:bldP spid="16" grpId="0"/>
      <p:bldP spid="17" grpId="0"/>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5472" y="260648"/>
            <a:ext cx="8435000" cy="584775"/>
          </a:xfrm>
          <a:prstGeom prst="rect">
            <a:avLst/>
          </a:prstGeom>
          <a:noFill/>
        </p:spPr>
        <p:txBody>
          <a:bodyPr wrap="square" rtlCol="0">
            <a:spAutoFit/>
          </a:bodyPr>
          <a:lstStyle/>
          <a:p>
            <a:pPr algn="ctr"/>
            <a:r>
              <a:rPr lang="en-US" sz="3200" b="1" dirty="0" smtClean="0">
                <a:solidFill>
                  <a:srgbClr val="0070C0"/>
                </a:solidFill>
                <a:latin typeface="Century Gothic" pitchFamily="34" charset="0"/>
              </a:rPr>
              <a:t>SGR J1550-5418   ------------------</a:t>
            </a:r>
            <a:endParaRPr lang="en-US" sz="3200" b="1" dirty="0">
              <a:solidFill>
                <a:srgbClr val="0070C0"/>
              </a:solidFill>
              <a:latin typeface="Century Gothic" pitchFamily="34" charset="0"/>
            </a:endParaRPr>
          </a:p>
        </p:txBody>
      </p:sp>
      <p:sp>
        <p:nvSpPr>
          <p:cNvPr id="5" name="TextBox 4"/>
          <p:cNvSpPr txBox="1"/>
          <p:nvPr/>
        </p:nvSpPr>
        <p:spPr>
          <a:xfrm>
            <a:off x="1115616" y="2507412"/>
            <a:ext cx="3847720" cy="1569660"/>
          </a:xfrm>
          <a:prstGeom prst="rect">
            <a:avLst/>
          </a:prstGeom>
          <a:noFill/>
        </p:spPr>
        <p:txBody>
          <a:bodyPr wrap="none" rtlCol="0">
            <a:spAutoFit/>
          </a:bodyPr>
          <a:lstStyle/>
          <a:p>
            <a:pPr marL="285750" indent="-285750">
              <a:buFont typeface="Arial" pitchFamily="34" charset="0"/>
              <a:buChar char="•"/>
            </a:pPr>
            <a:r>
              <a:rPr lang="en-US" sz="1600" b="1" dirty="0" smtClean="0">
                <a:solidFill>
                  <a:srgbClr val="FF0066"/>
                </a:solidFill>
              </a:rPr>
              <a:t>Magnetic field = 10</a:t>
            </a:r>
            <a:r>
              <a:rPr lang="en-US" sz="1600" b="1" baseline="30000" dirty="0" smtClean="0">
                <a:solidFill>
                  <a:srgbClr val="FF0066"/>
                </a:solidFill>
              </a:rPr>
              <a:t>11</a:t>
            </a:r>
            <a:r>
              <a:rPr lang="en-US" sz="1600" b="1" dirty="0" smtClean="0">
                <a:solidFill>
                  <a:srgbClr val="FF0066"/>
                </a:solidFill>
              </a:rPr>
              <a:t> Tesla</a:t>
            </a:r>
          </a:p>
          <a:p>
            <a:pPr marL="285750" indent="-285750">
              <a:buFont typeface="Arial" pitchFamily="34" charset="0"/>
              <a:buChar char="•"/>
            </a:pPr>
            <a:r>
              <a:rPr lang="en-US" sz="1600" b="1" dirty="0" smtClean="0">
                <a:solidFill>
                  <a:srgbClr val="FF0066"/>
                </a:solidFill>
              </a:rPr>
              <a:t>Known as X-rays Source</a:t>
            </a:r>
          </a:p>
          <a:p>
            <a:pPr marL="285750" indent="-285750">
              <a:buFont typeface="Arial" pitchFamily="34" charset="0"/>
              <a:buChar char="•"/>
            </a:pPr>
            <a:r>
              <a:rPr lang="en-US" sz="1600" b="1" dirty="0" smtClean="0">
                <a:solidFill>
                  <a:srgbClr val="FF0066"/>
                </a:solidFill>
              </a:rPr>
              <a:t>1000 times more than regular NS bursts</a:t>
            </a:r>
          </a:p>
          <a:p>
            <a:pPr marL="285750" indent="-285750">
              <a:buFont typeface="Arial" pitchFamily="34" charset="0"/>
              <a:buChar char="•"/>
            </a:pPr>
            <a:r>
              <a:rPr lang="en-US" sz="1600" b="1" dirty="0" smtClean="0">
                <a:solidFill>
                  <a:srgbClr val="FF0066"/>
                </a:solidFill>
              </a:rPr>
              <a:t>Rotation period </a:t>
            </a:r>
            <a:r>
              <a:rPr lang="ar-EG" sz="1600" b="1" dirty="0" smtClean="0">
                <a:solidFill>
                  <a:srgbClr val="FF0066"/>
                </a:solidFill>
              </a:rPr>
              <a:t>~</a:t>
            </a:r>
            <a:r>
              <a:rPr lang="en-US" sz="1600" b="1" dirty="0" smtClean="0">
                <a:solidFill>
                  <a:srgbClr val="FF0066"/>
                </a:solidFill>
              </a:rPr>
              <a:t> 2.1 sec</a:t>
            </a:r>
          </a:p>
          <a:p>
            <a:endParaRPr lang="en-US" sz="1600" b="1" dirty="0" smtClean="0">
              <a:solidFill>
                <a:srgbClr val="FF0066"/>
              </a:solidFill>
            </a:endParaRPr>
          </a:p>
          <a:p>
            <a:endParaRPr lang="en-US" sz="1600" b="1" dirty="0">
              <a:solidFill>
                <a:srgbClr val="FF0066"/>
              </a:solidFill>
            </a:endParaRPr>
          </a:p>
        </p:txBody>
      </p:sp>
      <p:sp>
        <p:nvSpPr>
          <p:cNvPr id="10" name="TextBox 9"/>
          <p:cNvSpPr txBox="1"/>
          <p:nvPr/>
        </p:nvSpPr>
        <p:spPr>
          <a:xfrm>
            <a:off x="827584" y="1373168"/>
            <a:ext cx="2484078" cy="400110"/>
          </a:xfrm>
          <a:prstGeom prst="rect">
            <a:avLst/>
          </a:prstGeom>
          <a:noFill/>
        </p:spPr>
        <p:txBody>
          <a:bodyPr wrap="none" rtlCol="0">
            <a:spAutoFit/>
          </a:bodyPr>
          <a:lstStyle/>
          <a:p>
            <a:pPr marL="285750" indent="-285750">
              <a:buFont typeface="Wingdings" pitchFamily="2" charset="2"/>
              <a:buChar char="v"/>
            </a:pPr>
            <a:r>
              <a:rPr lang="en-US" sz="2000" b="1" dirty="0" smtClean="0">
                <a:solidFill>
                  <a:srgbClr val="CC9900"/>
                </a:solidFill>
              </a:rPr>
              <a:t>Discovered in 1980</a:t>
            </a:r>
          </a:p>
        </p:txBody>
      </p:sp>
      <p:sp>
        <p:nvSpPr>
          <p:cNvPr id="11" name="TextBox 10"/>
          <p:cNvSpPr txBox="1"/>
          <p:nvPr/>
        </p:nvSpPr>
        <p:spPr>
          <a:xfrm>
            <a:off x="827584" y="2092786"/>
            <a:ext cx="1648272" cy="400110"/>
          </a:xfrm>
          <a:prstGeom prst="rect">
            <a:avLst/>
          </a:prstGeom>
          <a:noFill/>
        </p:spPr>
        <p:txBody>
          <a:bodyPr wrap="none" rtlCol="0">
            <a:spAutoFit/>
          </a:bodyPr>
          <a:lstStyle/>
          <a:p>
            <a:pPr marL="285750" indent="-285750">
              <a:buFont typeface="Wingdings" pitchFamily="2" charset="2"/>
              <a:buChar char="v"/>
            </a:pPr>
            <a:r>
              <a:rPr lang="en-US" sz="2000" b="1" dirty="0" smtClean="0">
                <a:solidFill>
                  <a:srgbClr val="CC9900"/>
                </a:solidFill>
              </a:rPr>
              <a:t>Properties:</a:t>
            </a:r>
          </a:p>
        </p:txBody>
      </p:sp>
      <p:sp>
        <p:nvSpPr>
          <p:cNvPr id="12" name="TextBox 11"/>
          <p:cNvSpPr txBox="1"/>
          <p:nvPr/>
        </p:nvSpPr>
        <p:spPr>
          <a:xfrm>
            <a:off x="827584" y="3717032"/>
            <a:ext cx="4250202" cy="707886"/>
          </a:xfrm>
          <a:prstGeom prst="rect">
            <a:avLst/>
          </a:prstGeom>
          <a:noFill/>
        </p:spPr>
        <p:txBody>
          <a:bodyPr wrap="none" rtlCol="0">
            <a:spAutoFit/>
          </a:bodyPr>
          <a:lstStyle/>
          <a:p>
            <a:pPr marL="285750" indent="-285750">
              <a:buFont typeface="Wingdings" pitchFamily="2" charset="2"/>
              <a:buChar char="v"/>
            </a:pPr>
            <a:r>
              <a:rPr lang="en-US" sz="2000" b="1" dirty="0" smtClean="0">
                <a:solidFill>
                  <a:srgbClr val="CC9900"/>
                </a:solidFill>
              </a:rPr>
              <a:t>In 2008 &amp; 2009 </a:t>
            </a:r>
            <a:br>
              <a:rPr lang="en-US" sz="2000" b="1" dirty="0" smtClean="0">
                <a:solidFill>
                  <a:srgbClr val="CC9900"/>
                </a:solidFill>
              </a:rPr>
            </a:br>
            <a:r>
              <a:rPr lang="en-US" sz="2000" b="1" dirty="0" smtClean="0">
                <a:solidFill>
                  <a:srgbClr val="CC9900"/>
                </a:solidFill>
              </a:rPr>
              <a:t>Named by NASA as SGR J1550-5418</a:t>
            </a:r>
          </a:p>
        </p:txBody>
      </p:sp>
      <p:sp>
        <p:nvSpPr>
          <p:cNvPr id="15" name="TextBox 14"/>
          <p:cNvSpPr txBox="1"/>
          <p:nvPr/>
        </p:nvSpPr>
        <p:spPr>
          <a:xfrm>
            <a:off x="1115616" y="4396463"/>
            <a:ext cx="3381054" cy="584775"/>
          </a:xfrm>
          <a:prstGeom prst="rect">
            <a:avLst/>
          </a:prstGeom>
          <a:noFill/>
        </p:spPr>
        <p:txBody>
          <a:bodyPr wrap="none" rtlCol="0">
            <a:spAutoFit/>
          </a:bodyPr>
          <a:lstStyle/>
          <a:p>
            <a:r>
              <a:rPr lang="en-US" sz="1600" b="1" dirty="0" smtClean="0">
                <a:solidFill>
                  <a:srgbClr val="FF0066"/>
                </a:solidFill>
              </a:rPr>
              <a:t>Previously known as </a:t>
            </a:r>
            <a:br>
              <a:rPr lang="en-US" sz="1600" b="1" dirty="0" smtClean="0">
                <a:solidFill>
                  <a:srgbClr val="FF0066"/>
                </a:solidFill>
              </a:rPr>
            </a:br>
            <a:r>
              <a:rPr lang="en-US" sz="1600" b="1" dirty="0" smtClean="0">
                <a:solidFill>
                  <a:srgbClr val="FF0066"/>
                </a:solidFill>
              </a:rPr>
              <a:t>AXP </a:t>
            </a:r>
            <a:r>
              <a:rPr lang="en-US" sz="1600" b="1" dirty="0">
                <a:solidFill>
                  <a:srgbClr val="FF0066"/>
                </a:solidFill>
              </a:rPr>
              <a:t>1E </a:t>
            </a:r>
            <a:r>
              <a:rPr lang="en-US" sz="1600" b="1" dirty="0" smtClean="0">
                <a:solidFill>
                  <a:srgbClr val="FF0066"/>
                </a:solidFill>
              </a:rPr>
              <a:t>1547-5408  </a:t>
            </a:r>
            <a:r>
              <a:rPr lang="en-US" sz="1600" b="1" dirty="0">
                <a:solidFill>
                  <a:srgbClr val="FF0066"/>
                </a:solidFill>
              </a:rPr>
              <a:t>or </a:t>
            </a:r>
            <a:r>
              <a:rPr lang="en-US" sz="1600" b="1" dirty="0" smtClean="0">
                <a:solidFill>
                  <a:srgbClr val="FF0066"/>
                </a:solidFill>
              </a:rPr>
              <a:t>PSR J1550-5418</a:t>
            </a:r>
            <a:endParaRPr lang="en-US" sz="1600" b="1" dirty="0">
              <a:solidFill>
                <a:srgbClr val="FF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628800"/>
            <a:ext cx="3041489" cy="3041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ectangle 21"/>
          <p:cNvSpPr/>
          <p:nvPr/>
        </p:nvSpPr>
        <p:spPr>
          <a:xfrm>
            <a:off x="7380312" y="4682692"/>
            <a:ext cx="1175643" cy="276999"/>
          </a:xfrm>
          <a:prstGeom prst="rect">
            <a:avLst/>
          </a:prstGeom>
        </p:spPr>
        <p:txBody>
          <a:bodyPr wrap="none">
            <a:spAutoFit/>
          </a:bodyPr>
          <a:lstStyle/>
          <a:p>
            <a:r>
              <a:rPr lang="en-US" sz="1200" dirty="0"/>
              <a:t>turbosquid.com</a:t>
            </a:r>
          </a:p>
        </p:txBody>
      </p:sp>
      <p:sp>
        <p:nvSpPr>
          <p:cNvPr id="2" name="Rectangle 1"/>
          <p:cNvSpPr/>
          <p:nvPr/>
        </p:nvSpPr>
        <p:spPr>
          <a:xfrm>
            <a:off x="1143669" y="1772816"/>
            <a:ext cx="2060179" cy="338554"/>
          </a:xfrm>
          <a:prstGeom prst="rect">
            <a:avLst/>
          </a:prstGeom>
        </p:spPr>
        <p:txBody>
          <a:bodyPr wrap="none">
            <a:spAutoFit/>
          </a:bodyPr>
          <a:lstStyle/>
          <a:p>
            <a:pPr marL="285750" indent="-285750">
              <a:buFont typeface="Arial" pitchFamily="34" charset="0"/>
              <a:buChar char="•"/>
            </a:pPr>
            <a:r>
              <a:rPr lang="en-US" sz="1600" b="1" dirty="0">
                <a:solidFill>
                  <a:srgbClr val="FF0066"/>
                </a:solidFill>
              </a:rPr>
              <a:t>AXP 1E 1547-5408 </a:t>
            </a:r>
          </a:p>
        </p:txBody>
      </p:sp>
    </p:spTree>
    <p:extLst>
      <p:ext uri="{BB962C8B-B14F-4D97-AF65-F5344CB8AC3E}">
        <p14:creationId xmlns:p14="http://schemas.microsoft.com/office/powerpoint/2010/main" val="26873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5" grpId="0"/>
      <p:bldP spid="2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472" y="260648"/>
            <a:ext cx="8435000" cy="584775"/>
          </a:xfrm>
          <a:prstGeom prst="rect">
            <a:avLst/>
          </a:prstGeom>
          <a:noFill/>
        </p:spPr>
        <p:txBody>
          <a:bodyPr wrap="square" rtlCol="0">
            <a:spAutoFit/>
          </a:bodyPr>
          <a:lstStyle/>
          <a:p>
            <a:pPr algn="ctr"/>
            <a:r>
              <a:rPr lang="en-US" sz="3200" b="1" dirty="0" smtClean="0">
                <a:solidFill>
                  <a:srgbClr val="0070C0"/>
                </a:solidFill>
                <a:latin typeface="Century Gothic" pitchFamily="34" charset="0"/>
              </a:rPr>
              <a:t>Earth’s atmosphere ------------------</a:t>
            </a:r>
            <a:endParaRPr lang="en-US" sz="3200" b="1" dirty="0">
              <a:solidFill>
                <a:srgbClr val="0070C0"/>
              </a:solidFill>
              <a:latin typeface="Century Gothic" pitchFamily="34" charset="0"/>
            </a:endParaRPr>
          </a:p>
        </p:txBody>
      </p:sp>
      <p:sp>
        <p:nvSpPr>
          <p:cNvPr id="4" name="TextBox 3"/>
          <p:cNvSpPr txBox="1"/>
          <p:nvPr/>
        </p:nvSpPr>
        <p:spPr>
          <a:xfrm>
            <a:off x="467544" y="764704"/>
            <a:ext cx="6120680" cy="400110"/>
          </a:xfrm>
          <a:prstGeom prst="rect">
            <a:avLst/>
          </a:prstGeom>
          <a:noFill/>
        </p:spPr>
        <p:txBody>
          <a:bodyPr wrap="square" rtlCol="0">
            <a:spAutoFit/>
          </a:bodyPr>
          <a:lstStyle/>
          <a:p>
            <a:pPr algn="ctr"/>
            <a:r>
              <a:rPr lang="en-US" sz="2000" b="1" u="sng" dirty="0" smtClean="0">
                <a:solidFill>
                  <a:srgbClr val="CC9900"/>
                </a:solidFill>
                <a:latin typeface="Century Gothic" pitchFamily="34" charset="0"/>
              </a:rPr>
              <a:t>And </a:t>
            </a:r>
            <a:r>
              <a:rPr lang="en-US" sz="2000" b="1" u="sng" dirty="0" smtClean="0">
                <a:solidFill>
                  <a:srgbClr val="0070C0"/>
                </a:solidFill>
                <a:latin typeface="Century Gothic" pitchFamily="34" charset="0"/>
              </a:rPr>
              <a:t>Ionosphere layer</a:t>
            </a:r>
            <a:endParaRPr lang="en-US" sz="2000" b="1" u="sng" dirty="0">
              <a:solidFill>
                <a:srgbClr val="0070C0"/>
              </a:solidFill>
              <a:latin typeface="Century Gothic" pitchFamily="34" charset="0"/>
            </a:endParaRPr>
          </a:p>
        </p:txBody>
      </p:sp>
      <p:sp>
        <p:nvSpPr>
          <p:cNvPr id="5" name="Rectangle 4"/>
          <p:cNvSpPr/>
          <p:nvPr/>
        </p:nvSpPr>
        <p:spPr>
          <a:xfrm>
            <a:off x="683568" y="1425550"/>
            <a:ext cx="4261056" cy="923330"/>
          </a:xfrm>
          <a:prstGeom prst="rect">
            <a:avLst/>
          </a:prstGeom>
        </p:spPr>
        <p:txBody>
          <a:bodyPr wrap="square">
            <a:spAutoFit/>
          </a:bodyPr>
          <a:lstStyle/>
          <a:p>
            <a:pPr marL="285750" indent="-285750">
              <a:buFont typeface="Arial" pitchFamily="34" charset="0"/>
              <a:buChar char="•"/>
            </a:pPr>
            <a:r>
              <a:rPr lang="en-US" b="1" dirty="0" smtClean="0">
                <a:solidFill>
                  <a:srgbClr val="FF0066"/>
                </a:solidFill>
              </a:rPr>
              <a:t>Altitudes of 70 – 1000 km</a:t>
            </a:r>
          </a:p>
          <a:p>
            <a:pPr marL="285750" indent="-285750">
              <a:buFont typeface="Arial" pitchFamily="34" charset="0"/>
              <a:buChar char="•"/>
            </a:pPr>
            <a:r>
              <a:rPr lang="en-US" b="1" dirty="0" smtClean="0">
                <a:solidFill>
                  <a:srgbClr val="FF0066"/>
                </a:solidFill>
              </a:rPr>
              <a:t>Formed due to Sun 's UV radiation</a:t>
            </a:r>
          </a:p>
          <a:p>
            <a:pPr marL="285750" indent="-285750">
              <a:buFont typeface="Arial" pitchFamily="34" charset="0"/>
              <a:buChar char="•"/>
            </a:pPr>
            <a:r>
              <a:rPr lang="en-US" b="1" dirty="0" smtClean="0">
                <a:solidFill>
                  <a:srgbClr val="FF0066"/>
                </a:solidFill>
              </a:rPr>
              <a:t>Partly ionized plasma (0.1% or less)</a:t>
            </a:r>
            <a:endParaRPr lang="en-US" b="1" dirty="0">
              <a:solidFill>
                <a:srgbClr val="FF0066"/>
              </a:solidFill>
            </a:endParaRPr>
          </a:p>
        </p:txBody>
      </p:sp>
      <p:pic>
        <p:nvPicPr>
          <p:cNvPr id="6" name="Picture 2"/>
          <p:cNvPicPr>
            <a:picLocks noChangeAspect="1" noChangeArrowheads="1"/>
          </p:cNvPicPr>
          <p:nvPr/>
        </p:nvPicPr>
        <p:blipFill>
          <a:blip r:embed="rId4"/>
          <a:srcRect/>
          <a:stretch>
            <a:fillRect/>
          </a:stretch>
        </p:blipFill>
        <p:spPr bwMode="auto">
          <a:xfrm>
            <a:off x="5592696" y="1196752"/>
            <a:ext cx="2939744" cy="3916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805994"/>
            <a:ext cx="3291399" cy="1855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683568" y="2420888"/>
            <a:ext cx="4261056" cy="1477328"/>
          </a:xfrm>
          <a:prstGeom prst="rect">
            <a:avLst/>
          </a:prstGeom>
        </p:spPr>
        <p:txBody>
          <a:bodyPr wrap="square">
            <a:spAutoFit/>
          </a:bodyPr>
          <a:lstStyle/>
          <a:p>
            <a:pPr marL="285750" indent="-285750">
              <a:buFont typeface="Arial" pitchFamily="34" charset="0"/>
              <a:buChar char="•"/>
            </a:pPr>
            <a:r>
              <a:rPr lang="en-US" sz="1700" b="1" dirty="0" smtClean="0">
                <a:solidFill>
                  <a:srgbClr val="CC9900"/>
                </a:solidFill>
              </a:rPr>
              <a:t>D-region and most of E-region is formed </a:t>
            </a:r>
            <a:r>
              <a:rPr lang="en-US" sz="1700" b="1" dirty="0">
                <a:solidFill>
                  <a:srgbClr val="CC9900"/>
                </a:solidFill>
              </a:rPr>
              <a:t>by the </a:t>
            </a:r>
            <a:r>
              <a:rPr lang="en-US" sz="1700" b="1" dirty="0" smtClean="0">
                <a:solidFill>
                  <a:srgbClr val="CC9900"/>
                </a:solidFill>
              </a:rPr>
              <a:t>GCR.`</a:t>
            </a:r>
          </a:p>
          <a:p>
            <a:pPr marL="285750" indent="-285750">
              <a:buFont typeface="Arial" pitchFamily="34" charset="0"/>
              <a:buChar char="•"/>
            </a:pPr>
            <a:r>
              <a:rPr lang="en-US" sz="1700" b="1" dirty="0" smtClean="0">
                <a:solidFill>
                  <a:srgbClr val="CC9900"/>
                </a:solidFill>
              </a:rPr>
              <a:t>Above 100 km, X-ray </a:t>
            </a:r>
            <a:r>
              <a:rPr lang="en-US" sz="1700" b="1" dirty="0">
                <a:solidFill>
                  <a:srgbClr val="CC9900"/>
                </a:solidFill>
              </a:rPr>
              <a:t>and UV radiations </a:t>
            </a:r>
            <a:r>
              <a:rPr lang="en-US" sz="1700" b="1" dirty="0" smtClean="0">
                <a:solidFill>
                  <a:srgbClr val="CC9900"/>
                </a:solidFill>
              </a:rPr>
              <a:t>dominates</a:t>
            </a:r>
            <a:r>
              <a:rPr lang="en-US" b="1" dirty="0" smtClean="0">
                <a:solidFill>
                  <a:srgbClr val="CC9900"/>
                </a:solidFill>
              </a:rPr>
              <a:t>.</a:t>
            </a:r>
          </a:p>
          <a:p>
            <a:endParaRPr lang="en-US" b="1" dirty="0"/>
          </a:p>
        </p:txBody>
      </p:sp>
    </p:spTree>
    <p:extLst>
      <p:ext uri="{BB962C8B-B14F-4D97-AF65-F5344CB8AC3E}">
        <p14:creationId xmlns:p14="http://schemas.microsoft.com/office/powerpoint/2010/main" val="189175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95310" y="404664"/>
            <a:ext cx="2934329" cy="769441"/>
          </a:xfrm>
          <a:prstGeom prst="rect">
            <a:avLst/>
          </a:prstGeom>
          <a:noFill/>
        </p:spPr>
        <p:txBody>
          <a:bodyPr wrap="none" rtlCol="0">
            <a:spAutoFit/>
          </a:bodyPr>
          <a:lstStyle/>
          <a:p>
            <a:pPr algn="ctr"/>
            <a:r>
              <a:rPr lang="en-US" sz="2200" b="1" dirty="0" smtClean="0">
                <a:solidFill>
                  <a:srgbClr val="0070C0"/>
                </a:solidFill>
                <a:latin typeface="Century Gothic" pitchFamily="34" charset="0"/>
              </a:rPr>
              <a:t>SGR J1550-5418 </a:t>
            </a:r>
            <a:br>
              <a:rPr lang="en-US" sz="2200" b="1" dirty="0" smtClean="0">
                <a:solidFill>
                  <a:srgbClr val="0070C0"/>
                </a:solidFill>
                <a:latin typeface="Century Gothic" pitchFamily="34" charset="0"/>
              </a:rPr>
            </a:br>
            <a:r>
              <a:rPr lang="en-US" sz="2200" b="1" dirty="0" smtClean="0">
                <a:solidFill>
                  <a:srgbClr val="0070C0"/>
                </a:solidFill>
              </a:rPr>
              <a:t>Woke on  October 2008</a:t>
            </a:r>
          </a:p>
        </p:txBody>
      </p:sp>
      <p:sp>
        <p:nvSpPr>
          <p:cNvPr id="4" name="TextBox 3"/>
          <p:cNvSpPr txBox="1"/>
          <p:nvPr/>
        </p:nvSpPr>
        <p:spPr>
          <a:xfrm>
            <a:off x="827584" y="4469050"/>
            <a:ext cx="184731" cy="400110"/>
          </a:xfrm>
          <a:prstGeom prst="rect">
            <a:avLst/>
          </a:prstGeom>
          <a:noFill/>
        </p:spPr>
        <p:txBody>
          <a:bodyPr wrap="none" rtlCol="0">
            <a:spAutoFit/>
          </a:bodyPr>
          <a:lstStyle/>
          <a:p>
            <a:endParaRPr lang="en-US" sz="2000" b="1" dirty="0" smtClean="0">
              <a:solidFill>
                <a:srgbClr val="CC9900"/>
              </a:solidFill>
            </a:endParaRPr>
          </a:p>
        </p:txBody>
      </p:sp>
      <p:sp>
        <p:nvSpPr>
          <p:cNvPr id="2" name="Rectangle 1"/>
          <p:cNvSpPr/>
          <p:nvPr/>
        </p:nvSpPr>
        <p:spPr>
          <a:xfrm>
            <a:off x="755576" y="4112886"/>
            <a:ext cx="8168395" cy="369332"/>
          </a:xfrm>
          <a:prstGeom prst="rect">
            <a:avLst/>
          </a:prstGeom>
        </p:spPr>
        <p:txBody>
          <a:bodyPr wrap="square">
            <a:spAutoFit/>
          </a:bodyPr>
          <a:lstStyle/>
          <a:p>
            <a:r>
              <a:rPr lang="en-US" b="1" dirty="0" smtClean="0">
                <a:solidFill>
                  <a:srgbClr val="FF0066"/>
                </a:solidFill>
              </a:rPr>
              <a:t>Sudden peak of luminosities range  from 10</a:t>
            </a:r>
            <a:r>
              <a:rPr lang="en-US" b="1" baseline="30000" dirty="0" smtClean="0">
                <a:solidFill>
                  <a:srgbClr val="FF0066"/>
                </a:solidFill>
              </a:rPr>
              <a:t>30</a:t>
            </a:r>
            <a:r>
              <a:rPr lang="en-US" b="1" dirty="0" smtClean="0">
                <a:solidFill>
                  <a:srgbClr val="FF0066"/>
                </a:solidFill>
              </a:rPr>
              <a:t>  to 10</a:t>
            </a:r>
            <a:r>
              <a:rPr lang="en-US" b="1" baseline="30000" dirty="0" smtClean="0">
                <a:solidFill>
                  <a:srgbClr val="FF0066"/>
                </a:solidFill>
              </a:rPr>
              <a:t>40 </a:t>
            </a:r>
            <a:r>
              <a:rPr lang="en-US" b="1" dirty="0" smtClean="0">
                <a:solidFill>
                  <a:srgbClr val="FF0066"/>
                </a:solidFill>
              </a:rPr>
              <a:t>joule/s</a:t>
            </a:r>
            <a:r>
              <a:rPr lang="en-US" dirty="0">
                <a:solidFill>
                  <a:srgbClr val="FF0066"/>
                </a:solidFill>
              </a:rPr>
              <a:t>.</a:t>
            </a:r>
            <a:r>
              <a:rPr lang="en" dirty="0">
                <a:solidFill>
                  <a:srgbClr val="FF0066"/>
                </a:solidFill>
              </a:rPr>
              <a:t> </a:t>
            </a:r>
            <a:endParaRPr lang="en" b="1" dirty="0">
              <a:solidFill>
                <a:srgbClr val="FF0066"/>
              </a:solidFill>
            </a:endParaRPr>
          </a:p>
        </p:txBody>
      </p:sp>
      <p:sp>
        <p:nvSpPr>
          <p:cNvPr id="6" name="Rectangle 5"/>
          <p:cNvSpPr/>
          <p:nvPr/>
        </p:nvSpPr>
        <p:spPr>
          <a:xfrm>
            <a:off x="761045" y="1556792"/>
            <a:ext cx="8350000" cy="954107"/>
          </a:xfrm>
          <a:prstGeom prst="rect">
            <a:avLst/>
          </a:prstGeom>
        </p:spPr>
        <p:txBody>
          <a:bodyPr wrap="square">
            <a:spAutoFit/>
          </a:bodyPr>
          <a:lstStyle/>
          <a:p>
            <a:r>
              <a:rPr lang="en-US" sz="2000" b="1" dirty="0" smtClean="0">
                <a:solidFill>
                  <a:srgbClr val="CC9900"/>
                </a:solidFill>
              </a:rPr>
              <a:t>October 2008</a:t>
            </a:r>
          </a:p>
          <a:p>
            <a:r>
              <a:rPr lang="en-US" b="1" dirty="0" smtClean="0">
                <a:solidFill>
                  <a:srgbClr val="FF0066"/>
                </a:solidFill>
              </a:rPr>
              <a:t>Swift </a:t>
            </a:r>
            <a:r>
              <a:rPr lang="en-US" b="1" dirty="0">
                <a:solidFill>
                  <a:srgbClr val="FF0066"/>
                </a:solidFill>
              </a:rPr>
              <a:t>Burst Alert </a:t>
            </a:r>
            <a:r>
              <a:rPr lang="en-US" b="1" dirty="0" smtClean="0">
                <a:solidFill>
                  <a:srgbClr val="FF0066"/>
                </a:solidFill>
              </a:rPr>
              <a:t>Telescope </a:t>
            </a:r>
            <a:r>
              <a:rPr lang="en-US" b="1" dirty="0">
                <a:solidFill>
                  <a:srgbClr val="FF0066"/>
                </a:solidFill>
              </a:rPr>
              <a:t>(</a:t>
            </a:r>
            <a:r>
              <a:rPr lang="en-US" b="1" dirty="0" smtClean="0">
                <a:solidFill>
                  <a:srgbClr val="FF0066"/>
                </a:solidFill>
              </a:rPr>
              <a:t>BAT)</a:t>
            </a:r>
          </a:p>
          <a:p>
            <a:r>
              <a:rPr lang="en-US" b="1" dirty="0" smtClean="0">
                <a:solidFill>
                  <a:srgbClr val="FF0066"/>
                </a:solidFill>
              </a:rPr>
              <a:t>Fermi </a:t>
            </a:r>
            <a:r>
              <a:rPr lang="en-US" b="1" dirty="0">
                <a:solidFill>
                  <a:srgbClr val="FF0066"/>
                </a:solidFill>
              </a:rPr>
              <a:t>Gamma Ray Burst Monitor (</a:t>
            </a:r>
            <a:r>
              <a:rPr lang="en-US" b="1" dirty="0" smtClean="0">
                <a:solidFill>
                  <a:srgbClr val="FF0066"/>
                </a:solidFill>
              </a:rPr>
              <a:t>GBM)</a:t>
            </a:r>
            <a:endParaRPr lang="en-US" dirty="0">
              <a:solidFill>
                <a:srgbClr val="FF0066"/>
              </a:solidFill>
            </a:endParaRPr>
          </a:p>
        </p:txBody>
      </p:sp>
      <p:sp>
        <p:nvSpPr>
          <p:cNvPr id="13" name="Rectangle 12"/>
          <p:cNvSpPr/>
          <p:nvPr/>
        </p:nvSpPr>
        <p:spPr>
          <a:xfrm>
            <a:off x="0" y="2580393"/>
            <a:ext cx="9111045" cy="461665"/>
          </a:xfrm>
          <a:prstGeom prst="rect">
            <a:avLst/>
          </a:prstGeom>
        </p:spPr>
        <p:txBody>
          <a:bodyPr wrap="square">
            <a:spAutoFit/>
          </a:bodyPr>
          <a:lstStyle/>
          <a:p>
            <a:pPr algn="ctr"/>
            <a:r>
              <a:rPr lang="en-US" sz="2400" b="1" dirty="0" smtClean="0">
                <a:solidFill>
                  <a:srgbClr val="CC9900"/>
                </a:solidFill>
              </a:rPr>
              <a:t>------------------- Triggered </a:t>
            </a:r>
            <a:r>
              <a:rPr lang="en-US" sz="2400" b="1" dirty="0">
                <a:solidFill>
                  <a:srgbClr val="CC9900"/>
                </a:solidFill>
              </a:rPr>
              <a:t>by high </a:t>
            </a:r>
            <a:r>
              <a:rPr lang="en-US" sz="2400" b="1" dirty="0" smtClean="0">
                <a:solidFill>
                  <a:srgbClr val="CC9900"/>
                </a:solidFill>
              </a:rPr>
              <a:t>bursts</a:t>
            </a:r>
            <a:r>
              <a:rPr lang="en-US" sz="2400" b="1" dirty="0">
                <a:solidFill>
                  <a:srgbClr val="CC9900"/>
                </a:solidFill>
              </a:rPr>
              <a:t> -------------------</a:t>
            </a:r>
            <a:endParaRPr lang="en-US" sz="2400" dirty="0">
              <a:solidFill>
                <a:srgbClr val="CC9900"/>
              </a:solidFill>
            </a:endParaRPr>
          </a:p>
        </p:txBody>
      </p:sp>
      <p:sp>
        <p:nvSpPr>
          <p:cNvPr id="18" name="Down Arrow 17"/>
          <p:cNvSpPr/>
          <p:nvPr/>
        </p:nvSpPr>
        <p:spPr>
          <a:xfrm>
            <a:off x="4437509" y="3258082"/>
            <a:ext cx="422523" cy="5436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755576" y="4472926"/>
            <a:ext cx="8168395" cy="369332"/>
          </a:xfrm>
          <a:prstGeom prst="rect">
            <a:avLst/>
          </a:prstGeom>
        </p:spPr>
        <p:txBody>
          <a:bodyPr wrap="square">
            <a:spAutoFit/>
          </a:bodyPr>
          <a:lstStyle/>
          <a:p>
            <a:r>
              <a:rPr lang="en-US" b="1" dirty="0" smtClean="0">
                <a:solidFill>
                  <a:srgbClr val="FF0066"/>
                </a:solidFill>
              </a:rPr>
              <a:t>SGR J1550-5418, Confirmed as SGR and AXP source.! </a:t>
            </a:r>
            <a:endParaRPr lang="en" b="1" dirty="0">
              <a:solidFill>
                <a:srgbClr val="FF0066"/>
              </a:solidFill>
            </a:endParaRPr>
          </a:p>
        </p:txBody>
      </p:sp>
    </p:spTree>
    <p:extLst>
      <p:ext uri="{BB962C8B-B14F-4D97-AF65-F5344CB8AC3E}">
        <p14:creationId xmlns:p14="http://schemas.microsoft.com/office/powerpoint/2010/main" val="16066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6054" y="404664"/>
            <a:ext cx="2412840" cy="1077218"/>
          </a:xfrm>
          <a:prstGeom prst="rect">
            <a:avLst/>
          </a:prstGeom>
          <a:noFill/>
        </p:spPr>
        <p:txBody>
          <a:bodyPr wrap="none" rtlCol="0">
            <a:spAutoFit/>
          </a:bodyPr>
          <a:lstStyle/>
          <a:p>
            <a:pPr algn="ctr"/>
            <a:r>
              <a:rPr lang="en-US" sz="2200" b="1" dirty="0">
                <a:solidFill>
                  <a:srgbClr val="0070C0"/>
                </a:solidFill>
                <a:latin typeface="Century Gothic" pitchFamily="34" charset="0"/>
              </a:rPr>
              <a:t>SGR J1550-5418 </a:t>
            </a:r>
            <a:r>
              <a:rPr lang="en-US" sz="2200" b="1" dirty="0" smtClean="0">
                <a:solidFill>
                  <a:srgbClr val="0070C0"/>
                </a:solidFill>
                <a:latin typeface="Century Gothic" pitchFamily="34" charset="0"/>
              </a:rPr>
              <a:t/>
            </a:r>
            <a:br>
              <a:rPr lang="en-US" sz="2200" b="1" dirty="0" smtClean="0">
                <a:solidFill>
                  <a:srgbClr val="0070C0"/>
                </a:solidFill>
                <a:latin typeface="Century Gothic" pitchFamily="34" charset="0"/>
              </a:rPr>
            </a:br>
            <a:r>
              <a:rPr lang="en-US" sz="2200" b="1" dirty="0" smtClean="0">
                <a:solidFill>
                  <a:srgbClr val="CC9900"/>
                </a:solidFill>
              </a:rPr>
              <a:t>SHOW OFF</a:t>
            </a:r>
            <a:br>
              <a:rPr lang="en-US" sz="2200" b="1" dirty="0" smtClean="0">
                <a:solidFill>
                  <a:srgbClr val="CC9900"/>
                </a:solidFill>
              </a:rPr>
            </a:br>
            <a:r>
              <a:rPr lang="en-US" b="1" dirty="0">
                <a:solidFill>
                  <a:srgbClr val="0070C0"/>
                </a:solidFill>
              </a:rPr>
              <a:t>22 January 2009</a:t>
            </a:r>
            <a:endParaRPr lang="en-US" b="1" dirty="0" smtClean="0">
              <a:solidFill>
                <a:srgbClr val="0070C0"/>
              </a:solidFill>
            </a:endParaRPr>
          </a:p>
        </p:txBody>
      </p:sp>
      <p:sp>
        <p:nvSpPr>
          <p:cNvPr id="4" name="TextBox 3"/>
          <p:cNvSpPr txBox="1"/>
          <p:nvPr/>
        </p:nvSpPr>
        <p:spPr>
          <a:xfrm>
            <a:off x="827584" y="4469050"/>
            <a:ext cx="184731" cy="400110"/>
          </a:xfrm>
          <a:prstGeom prst="rect">
            <a:avLst/>
          </a:prstGeom>
          <a:noFill/>
        </p:spPr>
        <p:txBody>
          <a:bodyPr wrap="none" rtlCol="0">
            <a:spAutoFit/>
          </a:bodyPr>
          <a:lstStyle/>
          <a:p>
            <a:endParaRPr lang="en-US" sz="2000" b="1" dirty="0" smtClean="0">
              <a:solidFill>
                <a:srgbClr val="CC9900"/>
              </a:solidFill>
            </a:endParaRPr>
          </a:p>
        </p:txBody>
      </p:sp>
      <p:sp>
        <p:nvSpPr>
          <p:cNvPr id="7" name="Rectangle 6"/>
          <p:cNvSpPr/>
          <p:nvPr/>
        </p:nvSpPr>
        <p:spPr>
          <a:xfrm>
            <a:off x="611560" y="1556792"/>
            <a:ext cx="7992888" cy="923330"/>
          </a:xfrm>
          <a:prstGeom prst="rect">
            <a:avLst/>
          </a:prstGeom>
        </p:spPr>
        <p:txBody>
          <a:bodyPr wrap="square">
            <a:spAutoFit/>
          </a:bodyPr>
          <a:lstStyle/>
          <a:p>
            <a:r>
              <a:rPr lang="en-US" b="1" dirty="0" smtClean="0">
                <a:solidFill>
                  <a:srgbClr val="CC9900"/>
                </a:solidFill>
              </a:rPr>
              <a:t>More active during</a:t>
            </a:r>
            <a:br>
              <a:rPr lang="en-US" b="1" dirty="0" smtClean="0">
                <a:solidFill>
                  <a:srgbClr val="CC9900"/>
                </a:solidFill>
              </a:rPr>
            </a:br>
            <a:r>
              <a:rPr lang="en-US" b="1" dirty="0" smtClean="0">
                <a:solidFill>
                  <a:srgbClr val="CC9900"/>
                </a:solidFill>
              </a:rPr>
              <a:t>large </a:t>
            </a:r>
            <a:r>
              <a:rPr lang="en-US" b="1" dirty="0">
                <a:solidFill>
                  <a:srgbClr val="CC9900"/>
                </a:solidFill>
              </a:rPr>
              <a:t>number of </a:t>
            </a:r>
            <a:r>
              <a:rPr lang="en-US" b="1" dirty="0" smtClean="0">
                <a:solidFill>
                  <a:srgbClr val="CC9900"/>
                </a:solidFill>
              </a:rPr>
              <a:t>bursts</a:t>
            </a:r>
            <a:br>
              <a:rPr lang="en-US" b="1" dirty="0" smtClean="0">
                <a:solidFill>
                  <a:srgbClr val="CC9900"/>
                </a:solidFill>
              </a:rPr>
            </a:br>
            <a:r>
              <a:rPr lang="en-US" b="1" dirty="0" smtClean="0">
                <a:solidFill>
                  <a:srgbClr val="CC9900"/>
                </a:solidFill>
              </a:rPr>
              <a:t>Several satellites detected Swift BAT, </a:t>
            </a:r>
            <a:r>
              <a:rPr lang="en-US" b="1" dirty="0">
                <a:solidFill>
                  <a:srgbClr val="CC9900"/>
                </a:solidFill>
              </a:rPr>
              <a:t>Fermi GBM, </a:t>
            </a:r>
            <a:r>
              <a:rPr lang="en-US" b="1" dirty="0" err="1">
                <a:solidFill>
                  <a:srgbClr val="CC9900"/>
                </a:solidFill>
              </a:rPr>
              <a:t>Konus</a:t>
            </a:r>
            <a:r>
              <a:rPr lang="en-US" b="1" dirty="0">
                <a:solidFill>
                  <a:srgbClr val="CC9900"/>
                </a:solidFill>
              </a:rPr>
              <a:t>-Wind, and RHESSI</a:t>
            </a:r>
            <a:r>
              <a:rPr lang="en-US" dirty="0">
                <a:solidFill>
                  <a:srgbClr val="CC9900"/>
                </a:solidFill>
              </a:rPr>
              <a:t>. </a:t>
            </a:r>
          </a:p>
        </p:txBody>
      </p:sp>
      <p:sp>
        <p:nvSpPr>
          <p:cNvPr id="8" name="Rectangle 7"/>
          <p:cNvSpPr/>
          <p:nvPr/>
        </p:nvSpPr>
        <p:spPr>
          <a:xfrm>
            <a:off x="611560" y="2638653"/>
            <a:ext cx="7963444" cy="369332"/>
          </a:xfrm>
          <a:prstGeom prst="rect">
            <a:avLst/>
          </a:prstGeom>
        </p:spPr>
        <p:txBody>
          <a:bodyPr wrap="square">
            <a:spAutoFit/>
          </a:bodyPr>
          <a:lstStyle/>
          <a:p>
            <a:r>
              <a:rPr lang="en-US" b="1" dirty="0" smtClean="0">
                <a:solidFill>
                  <a:srgbClr val="0070C0"/>
                </a:solidFill>
              </a:rPr>
              <a:t>1 - Swift triggered at </a:t>
            </a:r>
            <a:r>
              <a:rPr lang="en-US" b="1" u="sng" dirty="0" smtClean="0">
                <a:solidFill>
                  <a:srgbClr val="FF0066"/>
                </a:solidFill>
              </a:rPr>
              <a:t>01:32:41 </a:t>
            </a:r>
            <a:r>
              <a:rPr lang="en-US" b="1" dirty="0" smtClean="0">
                <a:solidFill>
                  <a:srgbClr val="0070C0"/>
                </a:solidFill>
              </a:rPr>
              <a:t>UT and X-ray observation started after 50 min later. </a:t>
            </a:r>
            <a:endParaRPr lang="en-US" b="1" dirty="0">
              <a:solidFill>
                <a:srgbClr val="0070C0"/>
              </a:solidFill>
            </a:endParaRPr>
          </a:p>
        </p:txBody>
      </p:sp>
      <p:sp>
        <p:nvSpPr>
          <p:cNvPr id="9" name="Rectangle 8"/>
          <p:cNvSpPr/>
          <p:nvPr/>
        </p:nvSpPr>
        <p:spPr>
          <a:xfrm>
            <a:off x="611560" y="3142709"/>
            <a:ext cx="7776864" cy="369332"/>
          </a:xfrm>
          <a:prstGeom prst="rect">
            <a:avLst/>
          </a:prstGeom>
        </p:spPr>
        <p:txBody>
          <a:bodyPr wrap="square">
            <a:spAutoFit/>
          </a:bodyPr>
          <a:lstStyle/>
          <a:p>
            <a:r>
              <a:rPr lang="en-US" b="1" dirty="0" smtClean="0">
                <a:solidFill>
                  <a:srgbClr val="FF0066"/>
                </a:solidFill>
              </a:rPr>
              <a:t>2 - The </a:t>
            </a:r>
            <a:r>
              <a:rPr lang="en-US" b="1" dirty="0">
                <a:solidFill>
                  <a:srgbClr val="FF0066"/>
                </a:solidFill>
              </a:rPr>
              <a:t>peak </a:t>
            </a:r>
            <a:r>
              <a:rPr lang="en-US" b="1" dirty="0" smtClean="0">
                <a:solidFill>
                  <a:srgbClr val="FF0066"/>
                </a:solidFill>
              </a:rPr>
              <a:t>of emission </a:t>
            </a:r>
            <a:r>
              <a:rPr lang="en-US" b="1" dirty="0">
                <a:solidFill>
                  <a:srgbClr val="FF0066"/>
                </a:solidFill>
              </a:rPr>
              <a:t>occurred </a:t>
            </a:r>
            <a:r>
              <a:rPr lang="en-US" b="1" dirty="0" smtClean="0">
                <a:solidFill>
                  <a:srgbClr val="FF0066"/>
                </a:solidFill>
              </a:rPr>
              <a:t>~ 5 </a:t>
            </a:r>
            <a:r>
              <a:rPr lang="en-US" b="1" dirty="0">
                <a:solidFill>
                  <a:srgbClr val="FF0066"/>
                </a:solidFill>
              </a:rPr>
              <a:t>h after </a:t>
            </a:r>
            <a:r>
              <a:rPr lang="en-US" b="1" dirty="0" smtClean="0">
                <a:solidFill>
                  <a:srgbClr val="FF0066"/>
                </a:solidFill>
              </a:rPr>
              <a:t>swift </a:t>
            </a:r>
            <a:r>
              <a:rPr lang="en-US" b="1" dirty="0">
                <a:solidFill>
                  <a:srgbClr val="FF0066"/>
                </a:solidFill>
              </a:rPr>
              <a:t>triggered. </a:t>
            </a:r>
          </a:p>
        </p:txBody>
      </p:sp>
      <p:sp>
        <p:nvSpPr>
          <p:cNvPr id="16" name="Rectangle 15"/>
          <p:cNvSpPr/>
          <p:nvPr/>
        </p:nvSpPr>
        <p:spPr>
          <a:xfrm>
            <a:off x="632470" y="4931876"/>
            <a:ext cx="7755954" cy="369332"/>
          </a:xfrm>
          <a:prstGeom prst="rect">
            <a:avLst/>
          </a:prstGeom>
        </p:spPr>
        <p:txBody>
          <a:bodyPr wrap="square">
            <a:spAutoFit/>
          </a:bodyPr>
          <a:lstStyle/>
          <a:p>
            <a:r>
              <a:rPr lang="en-US" b="1" dirty="0" smtClean="0">
                <a:solidFill>
                  <a:srgbClr val="0070C0"/>
                </a:solidFill>
              </a:rPr>
              <a:t>5 - </a:t>
            </a:r>
            <a:r>
              <a:rPr lang="en-US" b="1" dirty="0">
                <a:solidFill>
                  <a:srgbClr val="0070C0"/>
                </a:solidFill>
              </a:rPr>
              <a:t>T</a:t>
            </a:r>
            <a:r>
              <a:rPr lang="en-US" b="1" dirty="0" smtClean="0">
                <a:solidFill>
                  <a:srgbClr val="0070C0"/>
                </a:solidFill>
              </a:rPr>
              <a:t>otal of 125 </a:t>
            </a:r>
            <a:r>
              <a:rPr lang="en-US" b="1" dirty="0">
                <a:solidFill>
                  <a:srgbClr val="0070C0"/>
                </a:solidFill>
              </a:rPr>
              <a:t>bursts emitted from </a:t>
            </a:r>
            <a:r>
              <a:rPr lang="en-US" b="1" u="sng" dirty="0">
                <a:solidFill>
                  <a:srgbClr val="0070C0"/>
                </a:solidFill>
              </a:rPr>
              <a:t>04:30 to 07:00 </a:t>
            </a:r>
            <a:r>
              <a:rPr lang="en-US" b="1" u="sng" dirty="0" smtClean="0">
                <a:solidFill>
                  <a:srgbClr val="0070C0"/>
                </a:solidFill>
              </a:rPr>
              <a:t>UT</a:t>
            </a:r>
            <a:r>
              <a:rPr lang="en-US" b="1" dirty="0" smtClean="0">
                <a:solidFill>
                  <a:srgbClr val="0070C0"/>
                </a:solidFill>
              </a:rPr>
              <a:t>.</a:t>
            </a:r>
            <a:endParaRPr lang="en-US" b="1" dirty="0">
              <a:solidFill>
                <a:srgbClr val="0070C0"/>
              </a:solidFill>
            </a:endParaRPr>
          </a:p>
        </p:txBody>
      </p:sp>
      <p:sp>
        <p:nvSpPr>
          <p:cNvPr id="17" name="Rectangle 16"/>
          <p:cNvSpPr/>
          <p:nvPr/>
        </p:nvSpPr>
        <p:spPr>
          <a:xfrm>
            <a:off x="611560" y="4152562"/>
            <a:ext cx="7971978" cy="646331"/>
          </a:xfrm>
          <a:prstGeom prst="rect">
            <a:avLst/>
          </a:prstGeom>
        </p:spPr>
        <p:txBody>
          <a:bodyPr wrap="square">
            <a:spAutoFit/>
          </a:bodyPr>
          <a:lstStyle/>
          <a:p>
            <a:r>
              <a:rPr lang="en-US" b="1" dirty="0" smtClean="0">
                <a:solidFill>
                  <a:srgbClr val="0070C0"/>
                </a:solidFill>
              </a:rPr>
              <a:t>4 - The brightest burst occurred </a:t>
            </a:r>
            <a:r>
              <a:rPr lang="en-US" b="1" dirty="0">
                <a:solidFill>
                  <a:srgbClr val="0070C0"/>
                </a:solidFill>
              </a:rPr>
              <a:t>at </a:t>
            </a:r>
            <a:r>
              <a:rPr lang="en-US" b="1" u="sng" dirty="0">
                <a:solidFill>
                  <a:srgbClr val="FF0066"/>
                </a:solidFill>
              </a:rPr>
              <a:t>06:45:13</a:t>
            </a:r>
            <a:r>
              <a:rPr lang="en-US" b="1" dirty="0">
                <a:solidFill>
                  <a:srgbClr val="0070C0"/>
                </a:solidFill>
              </a:rPr>
              <a:t> </a:t>
            </a:r>
            <a:r>
              <a:rPr lang="en-US" b="1" dirty="0" smtClean="0">
                <a:solidFill>
                  <a:srgbClr val="0070C0"/>
                </a:solidFill>
              </a:rPr>
              <a:t>UT</a:t>
            </a:r>
            <a:br>
              <a:rPr lang="en-US" b="1" dirty="0" smtClean="0">
                <a:solidFill>
                  <a:srgbClr val="0070C0"/>
                </a:solidFill>
              </a:rPr>
            </a:br>
            <a:r>
              <a:rPr lang="en-US" b="1" dirty="0" smtClean="0">
                <a:solidFill>
                  <a:srgbClr val="0070C0"/>
                </a:solidFill>
              </a:rPr>
              <a:t>      And peaked flux in the </a:t>
            </a:r>
            <a:r>
              <a:rPr lang="en-US" b="1" u="sng" dirty="0" smtClean="0">
                <a:solidFill>
                  <a:srgbClr val="FF0066"/>
                </a:solidFill>
              </a:rPr>
              <a:t>25 </a:t>
            </a:r>
            <a:r>
              <a:rPr lang="en-US" b="1" u="sng" dirty="0" err="1" smtClean="0">
                <a:solidFill>
                  <a:srgbClr val="FF0066"/>
                </a:solidFill>
              </a:rPr>
              <a:t>KeV</a:t>
            </a:r>
            <a:r>
              <a:rPr lang="en-US" b="1" u="sng" dirty="0" smtClean="0">
                <a:solidFill>
                  <a:srgbClr val="FF0066"/>
                </a:solidFill>
              </a:rPr>
              <a:t>–2 MeV</a:t>
            </a:r>
            <a:r>
              <a:rPr lang="en-US" b="1" u="sng" dirty="0" smtClean="0">
                <a:solidFill>
                  <a:srgbClr val="0070C0"/>
                </a:solidFill>
              </a:rPr>
              <a:t>.</a:t>
            </a:r>
            <a:endParaRPr lang="en-US" u="sng" dirty="0">
              <a:solidFill>
                <a:srgbClr val="0070C0"/>
              </a:solidFill>
            </a:endParaRPr>
          </a:p>
        </p:txBody>
      </p:sp>
      <p:sp>
        <p:nvSpPr>
          <p:cNvPr id="11" name="Rectangle 10"/>
          <p:cNvSpPr/>
          <p:nvPr/>
        </p:nvSpPr>
        <p:spPr>
          <a:xfrm>
            <a:off x="611560" y="3637473"/>
            <a:ext cx="6966520" cy="369332"/>
          </a:xfrm>
          <a:prstGeom prst="rect">
            <a:avLst/>
          </a:prstGeom>
        </p:spPr>
        <p:txBody>
          <a:bodyPr wrap="square">
            <a:spAutoFit/>
          </a:bodyPr>
          <a:lstStyle/>
          <a:p>
            <a:r>
              <a:rPr lang="en-US" b="1" dirty="0">
                <a:solidFill>
                  <a:srgbClr val="FF0066"/>
                </a:solidFill>
              </a:rPr>
              <a:t>3 - A hardening of the spectrum in the 10 </a:t>
            </a:r>
            <a:r>
              <a:rPr lang="en-US" b="1" dirty="0" err="1">
                <a:solidFill>
                  <a:srgbClr val="FF0066"/>
                </a:solidFill>
              </a:rPr>
              <a:t>keV</a:t>
            </a:r>
            <a:r>
              <a:rPr lang="en-US" b="1" dirty="0">
                <a:solidFill>
                  <a:srgbClr val="FF0066"/>
                </a:solidFill>
              </a:rPr>
              <a:t> </a:t>
            </a:r>
            <a:r>
              <a:rPr lang="en-US" b="1" dirty="0" smtClean="0">
                <a:solidFill>
                  <a:srgbClr val="FF0066"/>
                </a:solidFill>
              </a:rPr>
              <a:t>band (HXR).</a:t>
            </a:r>
            <a:endParaRPr lang="en-US" dirty="0">
              <a:solidFill>
                <a:srgbClr val="FF0066"/>
              </a:solidFill>
            </a:endParaRPr>
          </a:p>
        </p:txBody>
      </p:sp>
      <p:sp>
        <p:nvSpPr>
          <p:cNvPr id="2" name="Right Arrow 1"/>
          <p:cNvSpPr/>
          <p:nvPr/>
        </p:nvSpPr>
        <p:spPr>
          <a:xfrm>
            <a:off x="4896036" y="4587805"/>
            <a:ext cx="540060" cy="1373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5508104" y="4458598"/>
            <a:ext cx="3528392" cy="338554"/>
          </a:xfrm>
          <a:prstGeom prst="rect">
            <a:avLst/>
          </a:prstGeom>
        </p:spPr>
        <p:txBody>
          <a:bodyPr wrap="square">
            <a:spAutoFit/>
          </a:bodyPr>
          <a:lstStyle/>
          <a:p>
            <a:r>
              <a:rPr lang="en-US" sz="1600" b="1" dirty="0" smtClean="0">
                <a:solidFill>
                  <a:srgbClr val="FF0066"/>
                </a:solidFill>
              </a:rPr>
              <a:t>Absorbed in D-layer of ionosphere</a:t>
            </a:r>
            <a:endParaRPr lang="en-US" sz="1600" dirty="0">
              <a:solidFill>
                <a:srgbClr val="FF0066"/>
              </a:solidFill>
            </a:endParaRPr>
          </a:p>
        </p:txBody>
      </p:sp>
    </p:spTree>
    <p:extLst>
      <p:ext uri="{BB962C8B-B14F-4D97-AF65-F5344CB8AC3E}">
        <p14:creationId xmlns:p14="http://schemas.microsoft.com/office/powerpoint/2010/main" val="2594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p:bldP spid="11" grpId="0"/>
      <p:bldP spid="2"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31315" y="404664"/>
            <a:ext cx="4062331" cy="430887"/>
          </a:xfrm>
          <a:prstGeom prst="rect">
            <a:avLst/>
          </a:prstGeom>
          <a:noFill/>
        </p:spPr>
        <p:txBody>
          <a:bodyPr wrap="none" rtlCol="0">
            <a:spAutoFit/>
          </a:bodyPr>
          <a:lstStyle/>
          <a:p>
            <a:pPr algn="ctr"/>
            <a:r>
              <a:rPr lang="en-US" sz="2200" b="1" dirty="0" smtClean="0">
                <a:solidFill>
                  <a:srgbClr val="0070C0"/>
                </a:solidFill>
                <a:latin typeface="Century Gothic" pitchFamily="34" charset="0"/>
              </a:rPr>
              <a:t>Response and Previous work</a:t>
            </a:r>
            <a:endParaRPr lang="en-US" sz="2200" b="1" dirty="0" smtClean="0">
              <a:solidFill>
                <a:srgbClr val="0070C0"/>
              </a:solidFill>
            </a:endParaRPr>
          </a:p>
        </p:txBody>
      </p:sp>
      <p:sp>
        <p:nvSpPr>
          <p:cNvPr id="4" name="TextBox 3"/>
          <p:cNvSpPr txBox="1"/>
          <p:nvPr/>
        </p:nvSpPr>
        <p:spPr>
          <a:xfrm>
            <a:off x="827584" y="4469050"/>
            <a:ext cx="184731" cy="400110"/>
          </a:xfrm>
          <a:prstGeom prst="rect">
            <a:avLst/>
          </a:prstGeom>
          <a:noFill/>
        </p:spPr>
        <p:txBody>
          <a:bodyPr wrap="none" rtlCol="0">
            <a:spAutoFit/>
          </a:bodyPr>
          <a:lstStyle/>
          <a:p>
            <a:endParaRPr lang="en-US" sz="2000" b="1" dirty="0" smtClean="0">
              <a:solidFill>
                <a:srgbClr val="CC9900"/>
              </a:solidFill>
            </a:endParaRPr>
          </a:p>
        </p:txBody>
      </p:sp>
      <p:sp>
        <p:nvSpPr>
          <p:cNvPr id="11" name="Rectangle 10"/>
          <p:cNvSpPr/>
          <p:nvPr/>
        </p:nvSpPr>
        <p:spPr>
          <a:xfrm>
            <a:off x="683568" y="1213008"/>
            <a:ext cx="7920880" cy="646331"/>
          </a:xfrm>
          <a:prstGeom prst="rect">
            <a:avLst/>
          </a:prstGeom>
        </p:spPr>
        <p:txBody>
          <a:bodyPr wrap="square">
            <a:spAutoFit/>
          </a:bodyPr>
          <a:lstStyle/>
          <a:p>
            <a:pPr algn="ctr"/>
            <a:r>
              <a:rPr lang="en-US" b="1" dirty="0" smtClean="0">
                <a:solidFill>
                  <a:srgbClr val="FF0066"/>
                </a:solidFill>
              </a:rPr>
              <a:t>gamma </a:t>
            </a:r>
            <a:r>
              <a:rPr lang="en-US" b="1" dirty="0">
                <a:solidFill>
                  <a:srgbClr val="FF0066"/>
                </a:solidFill>
              </a:rPr>
              <a:t>rays deposit their energies in the lower </a:t>
            </a:r>
            <a:r>
              <a:rPr lang="en-US" b="1" dirty="0" smtClean="0">
                <a:solidFill>
                  <a:srgbClr val="FF0066"/>
                </a:solidFill>
              </a:rPr>
              <a:t>ionosphere</a:t>
            </a:r>
            <a:r>
              <a:rPr lang="en-US" dirty="0" smtClean="0">
                <a:solidFill>
                  <a:srgbClr val="FF0066"/>
                </a:solidFill>
              </a:rPr>
              <a:t>.</a:t>
            </a:r>
            <a:endParaRPr lang="en-US" dirty="0">
              <a:solidFill>
                <a:srgbClr val="FF0066"/>
              </a:solidFill>
            </a:endParaRPr>
          </a:p>
          <a:p>
            <a:pPr algn="ctr"/>
            <a:r>
              <a:rPr lang="en-US" dirty="0" smtClean="0">
                <a:solidFill>
                  <a:srgbClr val="FF0066"/>
                </a:solidFill>
              </a:rPr>
              <a:t>Caused a moving Ionized Plasma. </a:t>
            </a:r>
            <a:endParaRPr lang="en-US" dirty="0">
              <a:solidFill>
                <a:srgbClr val="FF0066"/>
              </a:solidFill>
            </a:endParaRPr>
          </a:p>
        </p:txBody>
      </p:sp>
      <p:sp>
        <p:nvSpPr>
          <p:cNvPr id="13" name="Rectangle 12"/>
          <p:cNvSpPr/>
          <p:nvPr/>
        </p:nvSpPr>
        <p:spPr>
          <a:xfrm>
            <a:off x="2646602" y="1916832"/>
            <a:ext cx="4661702" cy="369332"/>
          </a:xfrm>
          <a:prstGeom prst="rect">
            <a:avLst/>
          </a:prstGeom>
        </p:spPr>
        <p:txBody>
          <a:bodyPr wrap="square">
            <a:spAutoFit/>
          </a:bodyPr>
          <a:lstStyle/>
          <a:p>
            <a:r>
              <a:rPr lang="en-US" b="1" dirty="0" smtClean="0">
                <a:solidFill>
                  <a:srgbClr val="0070C0"/>
                </a:solidFill>
              </a:rPr>
              <a:t>Traveling </a:t>
            </a:r>
            <a:r>
              <a:rPr lang="en-US" b="1" dirty="0">
                <a:solidFill>
                  <a:srgbClr val="0070C0"/>
                </a:solidFill>
              </a:rPr>
              <a:t>I</a:t>
            </a:r>
            <a:r>
              <a:rPr lang="en-US" b="1" dirty="0" smtClean="0">
                <a:solidFill>
                  <a:srgbClr val="0070C0"/>
                </a:solidFill>
              </a:rPr>
              <a:t>onospheric </a:t>
            </a:r>
            <a:r>
              <a:rPr lang="en-US" b="1" dirty="0">
                <a:solidFill>
                  <a:srgbClr val="0070C0"/>
                </a:solidFill>
              </a:rPr>
              <a:t>D</a:t>
            </a:r>
            <a:r>
              <a:rPr lang="en-US" b="1" dirty="0" smtClean="0">
                <a:solidFill>
                  <a:srgbClr val="0070C0"/>
                </a:solidFill>
              </a:rPr>
              <a:t>isturbance </a:t>
            </a:r>
            <a:r>
              <a:rPr lang="en-US" b="1" dirty="0">
                <a:solidFill>
                  <a:srgbClr val="0070C0"/>
                </a:solidFill>
              </a:rPr>
              <a:t>(TID</a:t>
            </a:r>
            <a:r>
              <a:rPr lang="en-US" b="1" dirty="0" smtClean="0">
                <a:solidFill>
                  <a:srgbClr val="0070C0"/>
                </a:solidFill>
              </a:rPr>
              <a:t>) </a:t>
            </a:r>
            <a:endParaRPr lang="en-US" b="1" dirty="0">
              <a:solidFill>
                <a:srgbClr val="0070C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862" y="2430180"/>
            <a:ext cx="2885306" cy="2885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73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fares\Desktop\بدون عنوان-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872"/>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472" y="260648"/>
            <a:ext cx="8435000" cy="461665"/>
          </a:xfrm>
          <a:prstGeom prst="rect">
            <a:avLst/>
          </a:prstGeom>
          <a:noFill/>
        </p:spPr>
        <p:txBody>
          <a:bodyPr wrap="square" rtlCol="0">
            <a:spAutoFit/>
          </a:bodyPr>
          <a:lstStyle/>
          <a:p>
            <a:pPr algn="ctr"/>
            <a:r>
              <a:rPr lang="en-US" sz="2400" b="1" dirty="0" smtClean="0">
                <a:solidFill>
                  <a:srgbClr val="0070C0"/>
                </a:solidFill>
                <a:latin typeface="Century Gothic" pitchFamily="34" charset="0"/>
              </a:rPr>
              <a:t>Coherent Ionospheric Doppler Radars (CIDR)</a:t>
            </a:r>
            <a:endParaRPr lang="en-US" sz="2400" b="1" dirty="0">
              <a:solidFill>
                <a:srgbClr val="0070C0"/>
              </a:solidFill>
              <a:latin typeface="Century Gothic" pitchFamily="34" charset="0"/>
            </a:endParaRPr>
          </a:p>
        </p:txBody>
      </p:sp>
      <p:sp>
        <p:nvSpPr>
          <p:cNvPr id="2" name="Rectangle 1"/>
          <p:cNvSpPr/>
          <p:nvPr/>
        </p:nvSpPr>
        <p:spPr>
          <a:xfrm>
            <a:off x="539552" y="1844824"/>
            <a:ext cx="8208912" cy="923330"/>
          </a:xfrm>
          <a:prstGeom prst="rect">
            <a:avLst/>
          </a:prstGeom>
        </p:spPr>
        <p:txBody>
          <a:bodyPr wrap="square">
            <a:spAutoFit/>
          </a:bodyPr>
          <a:lstStyle/>
          <a:p>
            <a:pPr marL="285750" indent="-285750">
              <a:buFont typeface="Arial" pitchFamily="34" charset="0"/>
              <a:buChar char="•"/>
            </a:pPr>
            <a:r>
              <a:rPr lang="en-US" b="1" dirty="0" smtClean="0">
                <a:solidFill>
                  <a:srgbClr val="CC9900"/>
                </a:solidFill>
              </a:rPr>
              <a:t>Radio </a:t>
            </a:r>
            <a:r>
              <a:rPr lang="en-US" b="1" dirty="0">
                <a:solidFill>
                  <a:srgbClr val="CC9900"/>
                </a:solidFill>
              </a:rPr>
              <a:t>receivers </a:t>
            </a:r>
            <a:r>
              <a:rPr lang="en-US" b="1" dirty="0" smtClean="0">
                <a:solidFill>
                  <a:srgbClr val="CC9900"/>
                </a:solidFill>
              </a:rPr>
              <a:t>transmit VHF (150 </a:t>
            </a:r>
            <a:r>
              <a:rPr lang="en-US" b="1" dirty="0">
                <a:solidFill>
                  <a:srgbClr val="CC9900"/>
                </a:solidFill>
              </a:rPr>
              <a:t>MHz) and UHF (400 MHz). </a:t>
            </a:r>
            <a:endParaRPr lang="en-US" b="1" dirty="0" smtClean="0">
              <a:solidFill>
                <a:srgbClr val="CC9900"/>
              </a:solidFill>
            </a:endParaRPr>
          </a:p>
          <a:p>
            <a:pPr marL="285750" indent="-285750">
              <a:buFont typeface="Arial" pitchFamily="34" charset="0"/>
              <a:buChar char="•"/>
            </a:pPr>
            <a:r>
              <a:rPr lang="en-US" b="1" dirty="0" smtClean="0">
                <a:solidFill>
                  <a:srgbClr val="CC9900"/>
                </a:solidFill>
              </a:rPr>
              <a:t>CIDRs </a:t>
            </a:r>
            <a:r>
              <a:rPr lang="en-US" b="1" dirty="0">
                <a:solidFill>
                  <a:srgbClr val="CC9900"/>
                </a:solidFill>
              </a:rPr>
              <a:t>observe the </a:t>
            </a:r>
            <a:r>
              <a:rPr lang="en-US" b="1" dirty="0" smtClean="0">
                <a:solidFill>
                  <a:srgbClr val="CC9900"/>
                </a:solidFill>
              </a:rPr>
              <a:t>feedback of Doppler shifting of </a:t>
            </a:r>
            <a:r>
              <a:rPr lang="en-US" b="1" dirty="0">
                <a:solidFill>
                  <a:srgbClr val="CC9900"/>
                </a:solidFill>
              </a:rPr>
              <a:t>signals from LEO radio </a:t>
            </a:r>
            <a:r>
              <a:rPr lang="en-US" b="1" dirty="0" smtClean="0">
                <a:solidFill>
                  <a:srgbClr val="CC9900"/>
                </a:solidFill>
              </a:rPr>
              <a:t>satellites.</a:t>
            </a:r>
            <a:endParaRPr lang="ar-EG" b="1" dirty="0">
              <a:solidFill>
                <a:srgbClr val="CC9900"/>
              </a:solidFill>
            </a:endParaRPr>
          </a:p>
        </p:txBody>
      </p:sp>
      <p:sp>
        <p:nvSpPr>
          <p:cNvPr id="4" name="Rectangle 3"/>
          <p:cNvSpPr/>
          <p:nvPr/>
        </p:nvSpPr>
        <p:spPr>
          <a:xfrm>
            <a:off x="539552" y="1052736"/>
            <a:ext cx="7920880" cy="646331"/>
          </a:xfrm>
          <a:prstGeom prst="rect">
            <a:avLst/>
          </a:prstGeom>
        </p:spPr>
        <p:txBody>
          <a:bodyPr wrap="square">
            <a:spAutoFit/>
          </a:bodyPr>
          <a:lstStyle/>
          <a:p>
            <a:pPr marL="285750" indent="-285750">
              <a:buFont typeface="Arial" pitchFamily="34" charset="0"/>
              <a:buChar char="•"/>
            </a:pPr>
            <a:r>
              <a:rPr lang="en-US" b="1" dirty="0" smtClean="0">
                <a:solidFill>
                  <a:srgbClr val="FF0066"/>
                </a:solidFill>
              </a:rPr>
              <a:t>Developed </a:t>
            </a:r>
            <a:r>
              <a:rPr lang="en-US" b="1" dirty="0">
                <a:solidFill>
                  <a:srgbClr val="FF0066"/>
                </a:solidFill>
              </a:rPr>
              <a:t>by the Applied Research Laboratories, University of Texas at Austin.</a:t>
            </a:r>
          </a:p>
          <a:p>
            <a:pPr marL="285750" indent="-285750">
              <a:buFont typeface="Arial" pitchFamily="34" charset="0"/>
              <a:buChar char="•"/>
            </a:pPr>
            <a:r>
              <a:rPr lang="en-US" b="1" dirty="0" smtClean="0">
                <a:solidFill>
                  <a:srgbClr val="FF0066"/>
                </a:solidFill>
              </a:rPr>
              <a:t>operation as of CIDR global chain at SWMC in 2008.</a:t>
            </a:r>
            <a:endParaRPr lang="en-US" b="1" dirty="0">
              <a:solidFill>
                <a:srgbClr val="FF0066"/>
              </a:solidFill>
            </a:endParaRPr>
          </a:p>
        </p:txBody>
      </p:sp>
      <p:sp>
        <p:nvSpPr>
          <p:cNvPr id="5" name="Rectangle 4"/>
          <p:cNvSpPr/>
          <p:nvPr/>
        </p:nvSpPr>
        <p:spPr>
          <a:xfrm>
            <a:off x="529488" y="2780928"/>
            <a:ext cx="8290984" cy="646331"/>
          </a:xfrm>
          <a:prstGeom prst="rect">
            <a:avLst/>
          </a:prstGeom>
        </p:spPr>
        <p:txBody>
          <a:bodyPr wrap="square">
            <a:spAutoFit/>
          </a:bodyPr>
          <a:lstStyle/>
          <a:p>
            <a:pPr marL="285750" indent="-285750">
              <a:buFont typeface="Arial" pitchFamily="34" charset="0"/>
              <a:buChar char="•"/>
            </a:pPr>
            <a:r>
              <a:rPr lang="en-US" b="1" dirty="0" smtClean="0">
                <a:solidFill>
                  <a:srgbClr val="0070C0"/>
                </a:solidFill>
              </a:rPr>
              <a:t>The </a:t>
            </a:r>
            <a:r>
              <a:rPr lang="en-US" b="1" dirty="0">
                <a:solidFill>
                  <a:srgbClr val="0070C0"/>
                </a:solidFill>
              </a:rPr>
              <a:t>satellite crosses </a:t>
            </a:r>
            <a:r>
              <a:rPr lang="en-US" b="1" dirty="0" smtClean="0">
                <a:solidFill>
                  <a:srgbClr val="0070C0"/>
                </a:solidFill>
              </a:rPr>
              <a:t>rapidly the </a:t>
            </a:r>
            <a:r>
              <a:rPr lang="en-US" b="1" dirty="0">
                <a:solidFill>
                  <a:srgbClr val="0070C0"/>
                </a:solidFill>
              </a:rPr>
              <a:t>receiver’s </a:t>
            </a:r>
            <a:r>
              <a:rPr lang="en-US" b="1" dirty="0" smtClean="0">
                <a:solidFill>
                  <a:srgbClr val="0070C0"/>
                </a:solidFill>
              </a:rPr>
              <a:t>field-of-view quickly </a:t>
            </a:r>
            <a:r>
              <a:rPr lang="en-US" b="1" dirty="0">
                <a:solidFill>
                  <a:srgbClr val="0070C0"/>
                </a:solidFill>
              </a:rPr>
              <a:t>in </a:t>
            </a:r>
            <a:r>
              <a:rPr lang="en-US" b="1" dirty="0" smtClean="0">
                <a:solidFill>
                  <a:srgbClr val="0070C0"/>
                </a:solidFill>
              </a:rPr>
              <a:t>20 </a:t>
            </a:r>
            <a:r>
              <a:rPr lang="en-US" b="1" dirty="0">
                <a:solidFill>
                  <a:srgbClr val="0070C0"/>
                </a:solidFill>
              </a:rPr>
              <a:t>min</a:t>
            </a:r>
            <a:r>
              <a:rPr lang="en-US" b="1" dirty="0" smtClean="0">
                <a:solidFill>
                  <a:srgbClr val="0070C0"/>
                </a:solidFill>
              </a:rPr>
              <a:t>.</a:t>
            </a:r>
          </a:p>
          <a:p>
            <a:pPr marL="285750" indent="-285750">
              <a:buFont typeface="Arial" pitchFamily="34" charset="0"/>
              <a:buChar char="•"/>
            </a:pPr>
            <a:r>
              <a:rPr lang="en-US" b="1" dirty="0" smtClean="0">
                <a:solidFill>
                  <a:srgbClr val="0070C0"/>
                </a:solidFill>
              </a:rPr>
              <a:t>lead </a:t>
            </a:r>
            <a:r>
              <a:rPr lang="en-US" b="1" dirty="0">
                <a:solidFill>
                  <a:srgbClr val="0070C0"/>
                </a:solidFill>
              </a:rPr>
              <a:t>to spatial </a:t>
            </a:r>
            <a:r>
              <a:rPr lang="en-US" b="1" dirty="0" smtClean="0">
                <a:solidFill>
                  <a:srgbClr val="0070C0"/>
                </a:solidFill>
              </a:rPr>
              <a:t>variation measurements of TEC within </a:t>
            </a:r>
            <a:r>
              <a:rPr lang="en-US" b="1" dirty="0">
                <a:solidFill>
                  <a:srgbClr val="0070C0"/>
                </a:solidFill>
              </a:rPr>
              <a:t>the ionosphere .</a:t>
            </a:r>
          </a:p>
        </p:txBody>
      </p:sp>
      <p:pic>
        <p:nvPicPr>
          <p:cNvPr id="7" name="Picture 2" descr="C:\Users\nada\Desktop\data\P1190660.JPG"/>
          <p:cNvPicPr>
            <a:picLocks noChangeAspect="1" noChangeArrowheads="1"/>
          </p:cNvPicPr>
          <p:nvPr/>
        </p:nvPicPr>
        <p:blipFill>
          <a:blip r:embed="rId4" cstate="print"/>
          <a:srcRect r="456" b="7767"/>
          <a:stretch>
            <a:fillRect/>
          </a:stretch>
        </p:blipFill>
        <p:spPr bwMode="auto">
          <a:xfrm>
            <a:off x="5427073" y="4047184"/>
            <a:ext cx="2630799" cy="1828182"/>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5" cstate="print"/>
          <a:srcRect r="71667" b="4936"/>
          <a:stretch>
            <a:fillRect/>
          </a:stretch>
        </p:blipFill>
        <p:spPr bwMode="auto">
          <a:xfrm>
            <a:off x="8088240" y="3428653"/>
            <a:ext cx="660224" cy="2446713"/>
          </a:xfrm>
          <a:prstGeom prst="rect">
            <a:avLst/>
          </a:prstGeom>
          <a:ln>
            <a:noFill/>
          </a:ln>
          <a:effectLst>
            <a:outerShdw blurRad="190500" algn="tl" rotWithShape="0">
              <a:srgbClr val="000000">
                <a:alpha val="70000"/>
              </a:srgbClr>
            </a:outerShdw>
          </a:effectLst>
        </p:spPr>
      </p:pic>
      <p:pic>
        <p:nvPicPr>
          <p:cNvPr id="9" name="Picture 8" descr="C:\Users\nada\Desktop\data\map 286.JPG"/>
          <p:cNvPicPr/>
          <p:nvPr/>
        </p:nvPicPr>
        <p:blipFill>
          <a:blip r:embed="rId6" cstate="print"/>
          <a:srcRect/>
          <a:stretch>
            <a:fillRect/>
          </a:stretch>
        </p:blipFill>
        <p:spPr bwMode="auto">
          <a:xfrm>
            <a:off x="546798" y="4047184"/>
            <a:ext cx="1936970" cy="1828182"/>
          </a:xfrm>
          <a:prstGeom prst="rect">
            <a:avLst/>
          </a:prstGeom>
          <a:ln>
            <a:noFill/>
          </a:ln>
          <a:effectLst>
            <a:outerShdw blurRad="190500" algn="tl" rotWithShape="0">
              <a:srgbClr val="000000">
                <a:alpha val="70000"/>
              </a:srgbClr>
            </a:outerShdw>
          </a:effectLst>
        </p:spPr>
      </p:pic>
      <p:pic>
        <p:nvPicPr>
          <p:cNvPr id="10" name="Content Placeholder 4" descr="C:\Users\nada\Desktop\data\21.JPG"/>
          <p:cNvPicPr>
            <a:picLocks/>
          </p:cNvPicPr>
          <p:nvPr/>
        </p:nvPicPr>
        <p:blipFill>
          <a:blip r:embed="rId7" cstate="print"/>
          <a:srcRect/>
          <a:stretch>
            <a:fillRect/>
          </a:stretch>
        </p:blipFill>
        <p:spPr bwMode="auto">
          <a:xfrm>
            <a:off x="2439610" y="4047184"/>
            <a:ext cx="2996486" cy="1828182"/>
          </a:xfrm>
          <a:prstGeom prst="rect">
            <a:avLst/>
          </a:prstGeom>
          <a:noFill/>
          <a:ln w="9525">
            <a:noFill/>
            <a:miter lim="800000"/>
            <a:headEnd/>
            <a:tailEnd/>
          </a:ln>
        </p:spPr>
      </p:pic>
    </p:spTree>
    <p:extLst>
      <p:ext uri="{BB962C8B-B14F-4D97-AF65-F5344CB8AC3E}">
        <p14:creationId xmlns:p14="http://schemas.microsoft.com/office/powerpoint/2010/main" val="21319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2385</TotalTime>
  <Words>797</Words>
  <Application>Microsoft Office PowerPoint</Application>
  <PresentationFormat>On-screen Show (4:3)</PresentationFormat>
  <Paragraphs>122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m-fares</dc:creator>
  <cp:lastModifiedBy>m-fares</cp:lastModifiedBy>
  <cp:revision>139</cp:revision>
  <dcterms:created xsi:type="dcterms:W3CDTF">2017-05-31T13:41:58Z</dcterms:created>
  <dcterms:modified xsi:type="dcterms:W3CDTF">2017-06-09T23:25:56Z</dcterms:modified>
</cp:coreProperties>
</file>