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6" r:id="rId3"/>
    <p:sldId id="259" r:id="rId4"/>
    <p:sldId id="309" r:id="rId5"/>
    <p:sldId id="311" r:id="rId6"/>
    <p:sldId id="312" r:id="rId7"/>
    <p:sldId id="261" r:id="rId8"/>
    <p:sldId id="314" r:id="rId9"/>
    <p:sldId id="315" r:id="rId10"/>
    <p:sldId id="262" r:id="rId11"/>
    <p:sldId id="302" r:id="rId12"/>
    <p:sldId id="359" r:id="rId13"/>
    <p:sldId id="301" r:id="rId14"/>
    <p:sldId id="263" r:id="rId15"/>
    <p:sldId id="304" r:id="rId16"/>
    <p:sldId id="316" r:id="rId17"/>
    <p:sldId id="364" r:id="rId18"/>
    <p:sldId id="264" r:id="rId19"/>
    <p:sldId id="317" r:id="rId20"/>
    <p:sldId id="331" r:id="rId21"/>
    <p:sldId id="332" r:id="rId22"/>
    <p:sldId id="351" r:id="rId23"/>
    <p:sldId id="360" r:id="rId24"/>
    <p:sldId id="352" r:id="rId25"/>
    <p:sldId id="353" r:id="rId26"/>
    <p:sldId id="356" r:id="rId27"/>
    <p:sldId id="35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er" initials="R" lastIdx="1" clrIdx="0">
    <p:extLst>
      <p:ext uri="{19B8F6BF-5375-455C-9EA6-DF929625EA0E}">
        <p15:presenceInfo xmlns:p15="http://schemas.microsoft.com/office/powerpoint/2012/main" userId="Review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599" autoAdjust="0"/>
  </p:normalViewPr>
  <p:slideViewPr>
    <p:cSldViewPr snapToGrid="0">
      <p:cViewPr varScale="1">
        <p:scale>
          <a:sx n="68" d="100"/>
          <a:sy n="68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5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8.wmf"/><Relationship Id="rId21" Type="http://schemas.openxmlformats.org/officeDocument/2006/relationships/image" Target="../media/image2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20" Type="http://schemas.openxmlformats.org/officeDocument/2006/relationships/image" Target="../media/image25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5.wmf"/><Relationship Id="rId18" Type="http://schemas.openxmlformats.org/officeDocument/2006/relationships/image" Target="../media/image39.wmf"/><Relationship Id="rId3" Type="http://schemas.openxmlformats.org/officeDocument/2006/relationships/image" Target="../media/image28.wmf"/><Relationship Id="rId21" Type="http://schemas.openxmlformats.org/officeDocument/2006/relationships/image" Target="../media/image42.wmf"/><Relationship Id="rId7" Type="http://schemas.openxmlformats.org/officeDocument/2006/relationships/image" Target="../media/image11.wmf"/><Relationship Id="rId12" Type="http://schemas.openxmlformats.org/officeDocument/2006/relationships/image" Target="../media/image34.wmf"/><Relationship Id="rId17" Type="http://schemas.openxmlformats.org/officeDocument/2006/relationships/image" Target="../media/image38.wmf"/><Relationship Id="rId2" Type="http://schemas.openxmlformats.org/officeDocument/2006/relationships/image" Target="../media/image6.wmf"/><Relationship Id="rId16" Type="http://schemas.openxmlformats.org/officeDocument/2006/relationships/image" Target="../media/image37.wmf"/><Relationship Id="rId20" Type="http://schemas.openxmlformats.org/officeDocument/2006/relationships/image" Target="../media/image41.wmf"/><Relationship Id="rId1" Type="http://schemas.openxmlformats.org/officeDocument/2006/relationships/image" Target="../media/image27.wmf"/><Relationship Id="rId6" Type="http://schemas.openxmlformats.org/officeDocument/2006/relationships/image" Target="../media/image10.wmf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23.wmf"/><Relationship Id="rId23" Type="http://schemas.openxmlformats.org/officeDocument/2006/relationships/image" Target="../media/image44.wmf"/><Relationship Id="rId10" Type="http://schemas.openxmlformats.org/officeDocument/2006/relationships/image" Target="../media/image8.wmf"/><Relationship Id="rId19" Type="http://schemas.openxmlformats.org/officeDocument/2006/relationships/image" Target="../media/image40.wmf"/><Relationship Id="rId4" Type="http://schemas.openxmlformats.org/officeDocument/2006/relationships/image" Target="../media/image29.wmf"/><Relationship Id="rId9" Type="http://schemas.openxmlformats.org/officeDocument/2006/relationships/image" Target="../media/image32.wmf"/><Relationship Id="rId14" Type="http://schemas.openxmlformats.org/officeDocument/2006/relationships/image" Target="../media/image36.wmf"/><Relationship Id="rId22" Type="http://schemas.openxmlformats.org/officeDocument/2006/relationships/image" Target="../media/image4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C9156-9706-47C8-A27A-1F359435CABC}" type="datetimeFigureOut">
              <a:rPr lang="en-GB" smtClean="0"/>
              <a:t>13/06/2017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785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E6892-852B-4B3B-9FB8-7888AADBC696}" type="datetimeFigureOut">
              <a:rPr lang="en-GB" smtClean="0"/>
              <a:t>13/06/2017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686DE-C70B-4564-8A1F-AB0D9412B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756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71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790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73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517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796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174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528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643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686DE-C70B-4564-8A1F-AB0D9412B672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42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accent1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just" rt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314076"/>
            <a:ext cx="6297612" cy="365125"/>
          </a:xfrm>
        </p:spPr>
        <p:txBody>
          <a:bodyPr/>
          <a:lstStyle/>
          <a:p>
            <a:r>
              <a:rPr lang="en-US" dirty="0"/>
              <a:t>Master Thesis Mohammed Talafha 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8825" y="6319201"/>
            <a:ext cx="540000" cy="360000"/>
          </a:xfrm>
        </p:spPr>
        <p:txBody>
          <a:bodyPr/>
          <a:lstStyle>
            <a:lvl1pPr>
              <a:defRPr sz="2000"/>
            </a:lvl1pPr>
          </a:lstStyle>
          <a:p>
            <a:fld id="{A1FC4894-7916-4D81-ADA0-A5100B2C524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76644" y="6506580"/>
            <a:ext cx="6297612" cy="365125"/>
          </a:xfrm>
        </p:spPr>
        <p:txBody>
          <a:bodyPr/>
          <a:lstStyle/>
          <a:p>
            <a:r>
              <a:rPr lang="en-US"/>
              <a:t>Master Thesis Mohammed Talafha 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5302" y="6341412"/>
            <a:ext cx="540000" cy="360000"/>
          </a:xfrm>
        </p:spPr>
        <p:txBody>
          <a:bodyPr/>
          <a:lstStyle>
            <a:lvl1pPr>
              <a:defRPr sz="2000"/>
            </a:lvl1pPr>
          </a:lstStyle>
          <a:p>
            <a:fld id="{A1FC4894-7916-4D81-ADA0-A5100B2C524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53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Master Thesis Mohammed Talafha /2016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7801" y="6041362"/>
            <a:ext cx="683339" cy="547687"/>
          </a:xfrm>
        </p:spPr>
        <p:txBody>
          <a:bodyPr/>
          <a:lstStyle>
            <a:lvl1pPr>
              <a:defRPr sz="2000"/>
            </a:lvl1pPr>
          </a:lstStyle>
          <a:p>
            <a:fld id="{A1FC4894-7916-4D81-ADA0-A5100B2C524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1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206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Master Thesis Mohammed Talafha 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2060"/>
                </a:solidFill>
              </a:defRPr>
            </a:lvl1pPr>
          </a:lstStyle>
          <a:p>
            <a:fld id="{A1FC4894-7916-4D81-ADA0-A5100B2C524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19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5400" b="1" kern="1200">
          <a:solidFill>
            <a:srgbClr val="002060"/>
          </a:solidFill>
          <a:latin typeface="Bodoni MT Condensed" panose="02070606080606020203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1" kern="1200">
          <a:solidFill>
            <a:srgbClr val="002060"/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2060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1" kern="1200">
          <a:solidFill>
            <a:srgbClr val="002060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1" kern="1200">
          <a:solidFill>
            <a:srgbClr val="002060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1" kern="1200">
          <a:solidFill>
            <a:srgbClr val="002060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4.bin"/><Relationship Id="rId39" Type="http://schemas.openxmlformats.org/officeDocument/2006/relationships/oleObject" Target="../embeddings/oleObject22.bin"/><Relationship Id="rId21" Type="http://schemas.openxmlformats.org/officeDocument/2006/relationships/oleObject" Target="../embeddings/oleObject11.bin"/><Relationship Id="rId34" Type="http://schemas.openxmlformats.org/officeDocument/2006/relationships/oleObject" Target="../embeddings/oleObject19.bin"/><Relationship Id="rId42" Type="http://schemas.openxmlformats.org/officeDocument/2006/relationships/image" Target="../media/image21.wmf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9.bin"/><Relationship Id="rId55" Type="http://schemas.openxmlformats.org/officeDocument/2006/relationships/image" Target="../media/image26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5" Type="http://schemas.openxmlformats.org/officeDocument/2006/relationships/oleObject" Target="../embeddings/oleObject13.bin"/><Relationship Id="rId33" Type="http://schemas.openxmlformats.org/officeDocument/2006/relationships/image" Target="../media/image18.wmf"/><Relationship Id="rId38" Type="http://schemas.openxmlformats.org/officeDocument/2006/relationships/image" Target="../media/image20.wmf"/><Relationship Id="rId46" Type="http://schemas.openxmlformats.org/officeDocument/2006/relationships/oleObject" Target="../embeddings/oleObject27.bin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oleObject" Target="../embeddings/oleObject16.bin"/><Relationship Id="rId41" Type="http://schemas.openxmlformats.org/officeDocument/2006/relationships/oleObject" Target="../embeddings/oleObject24.bin"/><Relationship Id="rId54" Type="http://schemas.openxmlformats.org/officeDocument/2006/relationships/oleObject" Target="../embeddings/oleObject32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image" Target="../media/image15.wmf"/><Relationship Id="rId32" Type="http://schemas.openxmlformats.org/officeDocument/2006/relationships/oleObject" Target="../embeddings/oleObject18.bin"/><Relationship Id="rId37" Type="http://schemas.openxmlformats.org/officeDocument/2006/relationships/oleObject" Target="../embeddings/oleObject21.bin"/><Relationship Id="rId40" Type="http://schemas.openxmlformats.org/officeDocument/2006/relationships/oleObject" Target="../embeddings/oleObject23.bin"/><Relationship Id="rId45" Type="http://schemas.openxmlformats.org/officeDocument/2006/relationships/image" Target="../media/image22.wmf"/><Relationship Id="rId53" Type="http://schemas.openxmlformats.org/officeDocument/2006/relationships/oleObject" Target="../embeddings/oleObject31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wmf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20.bin"/><Relationship Id="rId49" Type="http://schemas.openxmlformats.org/officeDocument/2006/relationships/image" Target="../media/image24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31" Type="http://schemas.openxmlformats.org/officeDocument/2006/relationships/oleObject" Target="../embeddings/oleObject17.bin"/><Relationship Id="rId44" Type="http://schemas.openxmlformats.org/officeDocument/2006/relationships/oleObject" Target="../embeddings/oleObject26.bin"/><Relationship Id="rId52" Type="http://schemas.openxmlformats.org/officeDocument/2006/relationships/image" Target="../media/image25.wmf"/><Relationship Id="rId4" Type="http://schemas.openxmlformats.org/officeDocument/2006/relationships/image" Target="../media/image6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4.wmf"/><Relationship Id="rId27" Type="http://schemas.openxmlformats.org/officeDocument/2006/relationships/image" Target="../media/image16.wmf"/><Relationship Id="rId30" Type="http://schemas.openxmlformats.org/officeDocument/2006/relationships/image" Target="../media/image17.wmf"/><Relationship Id="rId35" Type="http://schemas.openxmlformats.org/officeDocument/2006/relationships/image" Target="../media/image19.wmf"/><Relationship Id="rId43" Type="http://schemas.openxmlformats.org/officeDocument/2006/relationships/oleObject" Target="../embeddings/oleObject25.bin"/><Relationship Id="rId48" Type="http://schemas.openxmlformats.org/officeDocument/2006/relationships/oleObject" Target="../embeddings/oleObject28.bin"/><Relationship Id="rId8" Type="http://schemas.openxmlformats.org/officeDocument/2006/relationships/oleObject" Target="../embeddings/oleObject4.bin"/><Relationship Id="rId51" Type="http://schemas.openxmlformats.org/officeDocument/2006/relationships/oleObject" Target="../embeddings/oleObject30.bin"/><Relationship Id="rId3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27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wmf"/><Relationship Id="rId18" Type="http://schemas.openxmlformats.org/officeDocument/2006/relationships/oleObject" Target="../embeddings/oleObject45.bin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57.bin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54.bin"/><Relationship Id="rId42" Type="http://schemas.openxmlformats.org/officeDocument/2006/relationships/image" Target="../media/image39.wmf"/><Relationship Id="rId47" Type="http://schemas.openxmlformats.org/officeDocument/2006/relationships/oleObject" Target="../embeddings/oleObject62.bin"/><Relationship Id="rId50" Type="http://schemas.openxmlformats.org/officeDocument/2006/relationships/oleObject" Target="../embeddings/oleObject64.bin"/><Relationship Id="rId55" Type="http://schemas.openxmlformats.org/officeDocument/2006/relationships/oleObject" Target="../embeddings/oleObject69.bin"/><Relationship Id="rId63" Type="http://schemas.openxmlformats.org/officeDocument/2006/relationships/oleObject" Target="../embeddings/oleObject75.bin"/><Relationship Id="rId68" Type="http://schemas.openxmlformats.org/officeDocument/2006/relationships/image" Target="../media/image44.wmf"/><Relationship Id="rId7" Type="http://schemas.openxmlformats.org/officeDocument/2006/relationships/image" Target="../media/image6.wmf"/><Relationship Id="rId71" Type="http://schemas.openxmlformats.org/officeDocument/2006/relationships/oleObject" Target="../embeddings/oleObject82.bin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44.bin"/><Relationship Id="rId29" Type="http://schemas.openxmlformats.org/officeDocument/2006/relationships/image" Target="../media/image3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48.bin"/><Relationship Id="rId32" Type="http://schemas.openxmlformats.org/officeDocument/2006/relationships/oleObject" Target="../embeddings/oleObject53.bin"/><Relationship Id="rId37" Type="http://schemas.openxmlformats.org/officeDocument/2006/relationships/oleObject" Target="../embeddings/oleObject56.bin"/><Relationship Id="rId40" Type="http://schemas.openxmlformats.org/officeDocument/2006/relationships/image" Target="../media/image38.wmf"/><Relationship Id="rId45" Type="http://schemas.openxmlformats.org/officeDocument/2006/relationships/oleObject" Target="../embeddings/oleObject61.bin"/><Relationship Id="rId53" Type="http://schemas.openxmlformats.org/officeDocument/2006/relationships/oleObject" Target="../embeddings/oleObject67.bin"/><Relationship Id="rId58" Type="http://schemas.openxmlformats.org/officeDocument/2006/relationships/oleObject" Target="../embeddings/oleObject71.bin"/><Relationship Id="rId66" Type="http://schemas.openxmlformats.org/officeDocument/2006/relationships/oleObject" Target="../embeddings/oleObject78.bin"/><Relationship Id="rId5" Type="http://schemas.openxmlformats.org/officeDocument/2006/relationships/image" Target="../media/image27.wmf"/><Relationship Id="rId15" Type="http://schemas.openxmlformats.org/officeDocument/2006/relationships/image" Target="../media/image10.wmf"/><Relationship Id="rId23" Type="http://schemas.openxmlformats.org/officeDocument/2006/relationships/image" Target="../media/image8.wmf"/><Relationship Id="rId28" Type="http://schemas.openxmlformats.org/officeDocument/2006/relationships/oleObject" Target="../embeddings/oleObject51.bin"/><Relationship Id="rId36" Type="http://schemas.openxmlformats.org/officeDocument/2006/relationships/image" Target="../media/image23.wmf"/><Relationship Id="rId49" Type="http://schemas.openxmlformats.org/officeDocument/2006/relationships/image" Target="../media/image41.wmf"/><Relationship Id="rId57" Type="http://schemas.openxmlformats.org/officeDocument/2006/relationships/image" Target="../media/image42.wmf"/><Relationship Id="rId61" Type="http://schemas.openxmlformats.org/officeDocument/2006/relationships/oleObject" Target="../embeddings/oleObject73.bin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31.wmf"/><Relationship Id="rId31" Type="http://schemas.openxmlformats.org/officeDocument/2006/relationships/image" Target="../media/image35.wmf"/><Relationship Id="rId44" Type="http://schemas.openxmlformats.org/officeDocument/2006/relationships/oleObject" Target="../embeddings/oleObject60.bin"/><Relationship Id="rId52" Type="http://schemas.openxmlformats.org/officeDocument/2006/relationships/oleObject" Target="../embeddings/oleObject66.bin"/><Relationship Id="rId60" Type="http://schemas.openxmlformats.org/officeDocument/2006/relationships/oleObject" Target="../embeddings/oleObject72.bin"/><Relationship Id="rId65" Type="http://schemas.openxmlformats.org/officeDocument/2006/relationships/oleObject" Target="../embeddings/oleObject77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oleObject" Target="../embeddings/oleObject50.bin"/><Relationship Id="rId30" Type="http://schemas.openxmlformats.org/officeDocument/2006/relationships/oleObject" Target="../embeddings/oleObject52.bin"/><Relationship Id="rId35" Type="http://schemas.openxmlformats.org/officeDocument/2006/relationships/oleObject" Target="../embeddings/oleObject55.bin"/><Relationship Id="rId43" Type="http://schemas.openxmlformats.org/officeDocument/2006/relationships/oleObject" Target="../embeddings/oleObject59.bin"/><Relationship Id="rId48" Type="http://schemas.openxmlformats.org/officeDocument/2006/relationships/oleObject" Target="../embeddings/oleObject63.bin"/><Relationship Id="rId56" Type="http://schemas.openxmlformats.org/officeDocument/2006/relationships/oleObject" Target="../embeddings/oleObject70.bin"/><Relationship Id="rId64" Type="http://schemas.openxmlformats.org/officeDocument/2006/relationships/oleObject" Target="../embeddings/oleObject76.bin"/><Relationship Id="rId69" Type="http://schemas.openxmlformats.org/officeDocument/2006/relationships/oleObject" Target="../embeddings/oleObject80.bin"/><Relationship Id="rId8" Type="http://schemas.openxmlformats.org/officeDocument/2006/relationships/oleObject" Target="../embeddings/oleObject40.bin"/><Relationship Id="rId51" Type="http://schemas.openxmlformats.org/officeDocument/2006/relationships/oleObject" Target="../embeddings/oleObject65.bin"/><Relationship Id="rId3" Type="http://schemas.openxmlformats.org/officeDocument/2006/relationships/notesSlide" Target="../notesSlides/notesSlide7.xml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11.wmf"/><Relationship Id="rId25" Type="http://schemas.openxmlformats.org/officeDocument/2006/relationships/oleObject" Target="../embeddings/oleObject49.bin"/><Relationship Id="rId33" Type="http://schemas.openxmlformats.org/officeDocument/2006/relationships/image" Target="../media/image36.wmf"/><Relationship Id="rId38" Type="http://schemas.openxmlformats.org/officeDocument/2006/relationships/image" Target="../media/image37.wmf"/><Relationship Id="rId46" Type="http://schemas.openxmlformats.org/officeDocument/2006/relationships/image" Target="../media/image40.wmf"/><Relationship Id="rId59" Type="http://schemas.openxmlformats.org/officeDocument/2006/relationships/image" Target="../media/image43.wmf"/><Relationship Id="rId67" Type="http://schemas.openxmlformats.org/officeDocument/2006/relationships/oleObject" Target="../embeddings/oleObject79.bin"/><Relationship Id="rId20" Type="http://schemas.openxmlformats.org/officeDocument/2006/relationships/oleObject" Target="../embeddings/oleObject46.bin"/><Relationship Id="rId41" Type="http://schemas.openxmlformats.org/officeDocument/2006/relationships/oleObject" Target="../embeddings/oleObject58.bin"/><Relationship Id="rId54" Type="http://schemas.openxmlformats.org/officeDocument/2006/relationships/oleObject" Target="../embeddings/oleObject68.bin"/><Relationship Id="rId62" Type="http://schemas.openxmlformats.org/officeDocument/2006/relationships/oleObject" Target="../embeddings/oleObject74.bin"/><Relationship Id="rId70" Type="http://schemas.openxmlformats.org/officeDocument/2006/relationships/oleObject" Target="../embeddings/oleObject8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126" y="1799051"/>
            <a:ext cx="9806696" cy="1646302"/>
          </a:xfrm>
        </p:spPr>
        <p:txBody>
          <a:bodyPr/>
          <a:lstStyle/>
          <a:p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/>
              </a:rPr>
              <a:t>STUDY OF ABUNDANCE OF ELEMENTS IN STARS</a:t>
            </a:r>
            <a:b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/>
              </a:rPr>
            </a:br>
            <a:r>
              <a:rPr lang="en-GB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/>
              </a:rPr>
              <a:t>USING THE OPEN SOURCE PACKAGE </a:t>
            </a:r>
            <a:br>
              <a:rPr lang="en-GB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Nucnet</a:t>
            </a: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1037506" y="3371212"/>
            <a:ext cx="9279755" cy="2185663"/>
          </a:xfr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0078"/>
                </a:solidFill>
              </a:rPr>
              <a:t>Mohammed H. Talafha </a:t>
            </a:r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2000" b="1" dirty="0">
                <a:solidFill>
                  <a:srgbClr val="FF0000"/>
                </a:solidFill>
              </a:rPr>
              <a:t>mtalafha40@yahoo.com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  <a:br>
              <a:rPr lang="en-US" sz="5400" b="1" dirty="0">
                <a:solidFill>
                  <a:srgbClr val="000078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Physics Department, Yarmouk University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Irbid Jordan</a:t>
            </a:r>
            <a:endParaRPr lang="en-US" sz="1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17" y="126791"/>
            <a:ext cx="1403356" cy="16907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509" y="5632959"/>
            <a:ext cx="11623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Fourth Azarquiel </a:t>
            </a:r>
            <a:r>
              <a:rPr lang="en-US" sz="32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School of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Astronomy</a:t>
            </a:r>
          </a:p>
          <a:p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11-16 June 2017, Portopalo di Capo Passero - Syracuse, Italy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607" y="147507"/>
            <a:ext cx="273177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57645"/>
            <a:ext cx="7766936" cy="1646302"/>
          </a:xfrm>
        </p:spPr>
        <p:txBody>
          <a:bodyPr/>
          <a:lstStyle/>
          <a:p>
            <a:r>
              <a:rPr lang="en-US" sz="5400" b="1" dirty="0">
                <a:solidFill>
                  <a:srgbClr val="002060"/>
                </a:solidFill>
              </a:rPr>
              <a:t>Oxygen Production and Destruction</a:t>
            </a:r>
            <a:endParaRPr lang="en-GB" sz="54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592735"/>
            <a:ext cx="10080000" cy="245845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Oxygen, Production, Destruction, 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Oxygen Isotopes, Reaction Rates, Temperature 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18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808896" y="221975"/>
            <a:ext cx="2141511" cy="1417913"/>
            <a:chOff x="4808896" y="221975"/>
            <a:chExt cx="2141511" cy="1417913"/>
          </a:xfrm>
        </p:grpSpPr>
        <p:grpSp>
          <p:nvGrpSpPr>
            <p:cNvPr id="3" name="Group 2"/>
            <p:cNvGrpSpPr/>
            <p:nvPr/>
          </p:nvGrpSpPr>
          <p:grpSpPr>
            <a:xfrm>
              <a:off x="4808896" y="221975"/>
              <a:ext cx="1820504" cy="1417913"/>
              <a:chOff x="4808896" y="221975"/>
              <a:chExt cx="1820504" cy="1417913"/>
            </a:xfrm>
          </p:grpSpPr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53022122"/>
                  </p:ext>
                </p:extLst>
              </p:nvPr>
            </p:nvGraphicFramePr>
            <p:xfrm>
              <a:off x="4808896" y="221975"/>
              <a:ext cx="479384" cy="3994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80" name="Equation" r:id="rId3" imgW="228600" imgH="190440" progId="Equation.3">
                      <p:embed/>
                    </p:oleObj>
                  </mc:Choice>
                  <mc:Fallback>
                    <p:oleObj name="Equation" r:id="rId3" imgW="228600" imgH="190440" progId="Equation.3">
                      <p:embed/>
                      <p:pic>
                        <p:nvPicPr>
                          <p:cNvPr id="5" name="Object 4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808896" y="221975"/>
                            <a:ext cx="479384" cy="39948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" name="Straight Arrow Connector 3"/>
              <p:cNvCxnSpPr/>
              <p:nvPr/>
            </p:nvCxnSpPr>
            <p:spPr>
              <a:xfrm flipH="1">
                <a:off x="5844814" y="651941"/>
                <a:ext cx="183683" cy="4994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Straight Arrow Connector 4"/>
              <p:cNvCxnSpPr/>
              <p:nvPr/>
            </p:nvCxnSpPr>
            <p:spPr>
              <a:xfrm flipV="1">
                <a:off x="6028497" y="1461120"/>
                <a:ext cx="600903" cy="11191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6088844"/>
                  </p:ext>
                </p:extLst>
              </p:nvPr>
            </p:nvGraphicFramePr>
            <p:xfrm>
              <a:off x="5936656" y="252455"/>
              <a:ext cx="479384" cy="3994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81" name="Equation" r:id="rId5" imgW="228600" imgH="190440" progId="Equation.3">
                      <p:embed/>
                    </p:oleObj>
                  </mc:Choice>
                  <mc:Fallback>
                    <p:oleObj name="Equation" r:id="rId5" imgW="228600" imgH="190440" progId="Equation.3">
                      <p:embed/>
                      <p:pic>
                        <p:nvPicPr>
                          <p:cNvPr id="2" name="Object 1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5936656" y="252455"/>
                            <a:ext cx="479384" cy="39948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0" name="Straight Arrow Connector 9"/>
              <p:cNvCxnSpPr/>
              <p:nvPr/>
            </p:nvCxnSpPr>
            <p:spPr>
              <a:xfrm>
                <a:off x="5140029" y="703475"/>
                <a:ext cx="426318" cy="49693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37204616"/>
                  </p:ext>
                </p:extLst>
              </p:nvPr>
            </p:nvGraphicFramePr>
            <p:xfrm>
              <a:off x="5353050" y="1184275"/>
              <a:ext cx="627063" cy="4556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82" name="Equation" r:id="rId6" imgW="279360" imgH="203040" progId="Equation.3">
                      <p:embed/>
                    </p:oleObj>
                  </mc:Choice>
                  <mc:Fallback>
                    <p:oleObj name="Equation" r:id="rId6" imgW="279360" imgH="203040" progId="Equation.3">
                      <p:embed/>
                      <p:pic>
                        <p:nvPicPr>
                          <p:cNvPr id="6" name="Object 5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5353050" y="1184275"/>
                            <a:ext cx="627063" cy="4556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9914445"/>
                </p:ext>
              </p:extLst>
            </p:nvPr>
          </p:nvGraphicFramePr>
          <p:xfrm>
            <a:off x="6677784" y="1178500"/>
            <a:ext cx="272623" cy="393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3" name="Equation" r:id="rId8" imgW="114120" imgH="164880" progId="Equation.3">
                    <p:embed/>
                  </p:oleObj>
                </mc:Choice>
                <mc:Fallback>
                  <p:oleObj name="Equation" r:id="rId8" imgW="114120" imgH="164880" progId="Equation.3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677784" y="1178500"/>
                          <a:ext cx="272623" cy="39378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5360988" y="1742303"/>
            <a:ext cx="533400" cy="677047"/>
            <a:chOff x="5360988" y="1742303"/>
            <a:chExt cx="533400" cy="677047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5666581" y="1742303"/>
              <a:ext cx="0" cy="34889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8826740"/>
                </p:ext>
              </p:extLst>
            </p:nvPr>
          </p:nvGraphicFramePr>
          <p:xfrm>
            <a:off x="5360988" y="2020888"/>
            <a:ext cx="533400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4" name="Equation" r:id="rId10" imgW="253800" imgH="190440" progId="Equation.3">
                    <p:embed/>
                  </p:oleObj>
                </mc:Choice>
                <mc:Fallback>
                  <p:oleObj name="Equation" r:id="rId10" imgW="253800" imgH="190440" progId="Equation.3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360988" y="2020888"/>
                          <a:ext cx="533400" cy="3984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" name="Group 50"/>
          <p:cNvGrpSpPr/>
          <p:nvPr/>
        </p:nvGrpSpPr>
        <p:grpSpPr>
          <a:xfrm>
            <a:off x="5906175" y="1705239"/>
            <a:ext cx="1044232" cy="731471"/>
            <a:chOff x="5906175" y="1705239"/>
            <a:chExt cx="1044232" cy="731471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5924868" y="2299092"/>
              <a:ext cx="600903" cy="11191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5906175" y="1705239"/>
              <a:ext cx="1044232" cy="731471"/>
              <a:chOff x="5906175" y="1705239"/>
              <a:chExt cx="1044232" cy="731471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5906175" y="2069927"/>
                <a:ext cx="600903" cy="11191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graphicFrame>
            <p:nvGraphicFramePr>
              <p:cNvPr id="23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0353838"/>
                  </p:ext>
                </p:extLst>
              </p:nvPr>
            </p:nvGraphicFramePr>
            <p:xfrm>
              <a:off x="6573564" y="2006033"/>
              <a:ext cx="376843" cy="4306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85" name="Equation" r:id="rId12" imgW="177480" imgH="203040" progId="Equation.3">
                      <p:embed/>
                    </p:oleObj>
                  </mc:Choice>
                  <mc:Fallback>
                    <p:oleObj name="Equation" r:id="rId12" imgW="177480" imgH="203040" progId="Equation.3">
                      <p:embed/>
                      <p:pic>
                        <p:nvPicPr>
                          <p:cNvPr id="24" name="Object 23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6573564" y="2006033"/>
                            <a:ext cx="376843" cy="43067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5783435"/>
                  </p:ext>
                </p:extLst>
              </p:nvPr>
            </p:nvGraphicFramePr>
            <p:xfrm>
              <a:off x="6510288" y="1705239"/>
              <a:ext cx="303807" cy="4557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86" name="Equation" r:id="rId14" imgW="152280" imgH="228600" progId="Equation.3">
                      <p:embed/>
                    </p:oleObj>
                  </mc:Choice>
                  <mc:Fallback>
                    <p:oleObj name="Equation" r:id="rId14" imgW="152280" imgH="228600" progId="Equation.3">
                      <p:embed/>
                      <p:pic>
                        <p:nvPicPr>
                          <p:cNvPr id="25" name="Object 24"/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6510288" y="1705239"/>
                            <a:ext cx="303807" cy="4557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7" name="Group 16"/>
          <p:cNvGrpSpPr/>
          <p:nvPr/>
        </p:nvGrpSpPr>
        <p:grpSpPr>
          <a:xfrm>
            <a:off x="6914833" y="1350713"/>
            <a:ext cx="992505" cy="1489325"/>
            <a:chOff x="6914833" y="1350713"/>
            <a:chExt cx="992505" cy="1489325"/>
          </a:xfrm>
        </p:grpSpPr>
        <p:cxnSp>
          <p:nvCxnSpPr>
            <p:cNvPr id="25" name="Straight Arrow Connector 24"/>
            <p:cNvCxnSpPr/>
            <p:nvPr/>
          </p:nvCxnSpPr>
          <p:spPr>
            <a:xfrm flipH="1">
              <a:off x="6993890" y="1735719"/>
              <a:ext cx="275590" cy="33683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6955007"/>
                </p:ext>
              </p:extLst>
            </p:nvPr>
          </p:nvGraphicFramePr>
          <p:xfrm>
            <a:off x="7305084" y="1350713"/>
            <a:ext cx="376843" cy="430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7" name="Equation" r:id="rId16" imgW="177480" imgH="203040" progId="Equation.3">
                    <p:embed/>
                  </p:oleObj>
                </mc:Choice>
                <mc:Fallback>
                  <p:oleObj name="Equation" r:id="rId16" imgW="177480" imgH="203040" progId="Equation.3">
                    <p:embed/>
                    <p:pic>
                      <p:nvPicPr>
                        <p:cNvPr id="23" name="Object 22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7305084" y="1350713"/>
                          <a:ext cx="376843" cy="4306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8" name="Straight Arrow Connector 27"/>
            <p:cNvCxnSpPr/>
            <p:nvPr/>
          </p:nvCxnSpPr>
          <p:spPr>
            <a:xfrm>
              <a:off x="6914833" y="2422384"/>
              <a:ext cx="544298" cy="2231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9497432"/>
                </p:ext>
              </p:extLst>
            </p:nvPr>
          </p:nvGraphicFramePr>
          <p:xfrm>
            <a:off x="7421563" y="2355850"/>
            <a:ext cx="485775" cy="484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8" name="Equation" r:id="rId18" imgW="203040" imgH="203040" progId="Equation.3">
                    <p:embed/>
                  </p:oleObj>
                </mc:Choice>
                <mc:Fallback>
                  <p:oleObj name="Equation" r:id="rId18" imgW="203040" imgH="203040" progId="Equation.3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7421563" y="2355850"/>
                          <a:ext cx="485775" cy="484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4382176" y="2370815"/>
            <a:ext cx="978812" cy="399486"/>
            <a:chOff x="4382176" y="2370815"/>
            <a:chExt cx="978812" cy="399486"/>
          </a:xfrm>
        </p:grpSpPr>
        <p:cxnSp>
          <p:nvCxnSpPr>
            <p:cNvPr id="31" name="Straight Arrow Connector 30"/>
            <p:cNvCxnSpPr/>
            <p:nvPr/>
          </p:nvCxnSpPr>
          <p:spPr>
            <a:xfrm flipV="1">
              <a:off x="4954352" y="2468389"/>
              <a:ext cx="406636" cy="17712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1370048"/>
                </p:ext>
              </p:extLst>
            </p:nvPr>
          </p:nvGraphicFramePr>
          <p:xfrm>
            <a:off x="4382176" y="2370815"/>
            <a:ext cx="479384" cy="399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9" name="Equation" r:id="rId20" imgW="228600" imgH="190440" progId="Equation.3">
                    <p:embed/>
                  </p:oleObj>
                </mc:Choice>
                <mc:Fallback>
                  <p:oleObj name="Equation" r:id="rId20" imgW="228600" imgH="190440" progId="Equation.3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82176" y="2370815"/>
                          <a:ext cx="479384" cy="3994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5383530" y="2563639"/>
            <a:ext cx="627063" cy="783129"/>
            <a:chOff x="5383530" y="2563639"/>
            <a:chExt cx="627063" cy="783129"/>
          </a:xfrm>
        </p:grpSpPr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803780"/>
                </p:ext>
              </p:extLst>
            </p:nvPr>
          </p:nvGraphicFramePr>
          <p:xfrm>
            <a:off x="5383530" y="2891155"/>
            <a:ext cx="627063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0" name="Equation" r:id="rId21" imgW="279360" imgH="203040" progId="Equation.3">
                    <p:embed/>
                  </p:oleObj>
                </mc:Choice>
                <mc:Fallback>
                  <p:oleObj name="Equation" r:id="rId21" imgW="279360" imgH="203040" progId="Equation.3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383530" y="2891155"/>
                          <a:ext cx="627063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5" name="Straight Arrow Connector 34"/>
            <p:cNvCxnSpPr/>
            <p:nvPr/>
          </p:nvCxnSpPr>
          <p:spPr>
            <a:xfrm>
              <a:off x="5666581" y="2563639"/>
              <a:ext cx="0" cy="3962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072890" y="3211195"/>
            <a:ext cx="1196658" cy="455613"/>
            <a:chOff x="4072890" y="3211195"/>
            <a:chExt cx="1196658" cy="455613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4862912" y="3321829"/>
              <a:ext cx="406636" cy="17712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1782559"/>
                </p:ext>
              </p:extLst>
            </p:nvPr>
          </p:nvGraphicFramePr>
          <p:xfrm>
            <a:off x="4072890" y="3211195"/>
            <a:ext cx="627063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1" name="Equation" r:id="rId23" imgW="279360" imgH="203040" progId="Equation.3">
                    <p:embed/>
                  </p:oleObj>
                </mc:Choice>
                <mc:Fallback>
                  <p:oleObj name="Equation" r:id="rId23" imgW="279360" imgH="203040" progId="Equation.3">
                    <p:embed/>
                    <p:pic>
                      <p:nvPicPr>
                        <p:cNvPr id="34" name="Object 33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072890" y="3211195"/>
                          <a:ext cx="627063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6058977" y="2793940"/>
            <a:ext cx="1256223" cy="877948"/>
            <a:chOff x="6058977" y="2793940"/>
            <a:chExt cx="1256223" cy="877948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089457" y="3076560"/>
              <a:ext cx="600903" cy="11191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7260525"/>
                </p:ext>
              </p:extLst>
            </p:nvPr>
          </p:nvGraphicFramePr>
          <p:xfrm>
            <a:off x="6738744" y="2793940"/>
            <a:ext cx="272623" cy="393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2" name="Equation" r:id="rId25" imgW="114120" imgH="164880" progId="Equation.3">
                    <p:embed/>
                  </p:oleObj>
                </mc:Choice>
                <mc:Fallback>
                  <p:oleObj name="Equation" r:id="rId25" imgW="114120" imgH="164880" progId="Equation.3">
                    <p:embed/>
                    <p:pic>
                      <p:nvPicPr>
                        <p:cNvPr id="15" name="Object 14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738744" y="2793940"/>
                          <a:ext cx="272623" cy="39378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0" name="Straight Arrow Connector 39"/>
            <p:cNvCxnSpPr/>
            <p:nvPr/>
          </p:nvCxnSpPr>
          <p:spPr>
            <a:xfrm>
              <a:off x="6058977" y="3388029"/>
              <a:ext cx="616143" cy="18136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8126640"/>
                </p:ext>
              </p:extLst>
            </p:nvPr>
          </p:nvGraphicFramePr>
          <p:xfrm>
            <a:off x="6650038" y="3273425"/>
            <a:ext cx="665162" cy="398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3" name="Equation" r:id="rId26" imgW="317160" imgH="190440" progId="Equation.3">
                    <p:embed/>
                  </p:oleObj>
                </mc:Choice>
                <mc:Fallback>
                  <p:oleObj name="Equation" r:id="rId26" imgW="317160" imgH="190440" progId="Equation.3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6650038" y="3273425"/>
                          <a:ext cx="665162" cy="3984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Group 40"/>
          <p:cNvGrpSpPr/>
          <p:nvPr/>
        </p:nvGrpSpPr>
        <p:grpSpPr>
          <a:xfrm>
            <a:off x="4027170" y="4095115"/>
            <a:ext cx="1196658" cy="455613"/>
            <a:chOff x="4027170" y="4095115"/>
            <a:chExt cx="1196658" cy="455613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4817192" y="4205749"/>
              <a:ext cx="406636" cy="17712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7509608"/>
                </p:ext>
              </p:extLst>
            </p:nvPr>
          </p:nvGraphicFramePr>
          <p:xfrm>
            <a:off x="4027170" y="4095115"/>
            <a:ext cx="627063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4" name="Equation" r:id="rId28" imgW="279360" imgH="203040" progId="Equation.3">
                    <p:embed/>
                  </p:oleObj>
                </mc:Choice>
                <mc:Fallback>
                  <p:oleObj name="Equation" r:id="rId28" imgW="279360" imgH="203040" progId="Equation.3">
                    <p:embed/>
                    <p:pic>
                      <p:nvPicPr>
                        <p:cNvPr id="37" name="Object 36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027170" y="4095115"/>
                          <a:ext cx="627063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" name="Group 66"/>
          <p:cNvGrpSpPr/>
          <p:nvPr/>
        </p:nvGrpSpPr>
        <p:grpSpPr>
          <a:xfrm>
            <a:off x="5426467" y="3478150"/>
            <a:ext cx="1719277" cy="1020330"/>
            <a:chOff x="5426467" y="3478150"/>
            <a:chExt cx="1719277" cy="1020330"/>
          </a:xfrm>
        </p:grpSpPr>
        <p:grpSp>
          <p:nvGrpSpPr>
            <p:cNvPr id="29" name="Group 28"/>
            <p:cNvGrpSpPr/>
            <p:nvPr/>
          </p:nvGrpSpPr>
          <p:grpSpPr>
            <a:xfrm>
              <a:off x="5426467" y="3478150"/>
              <a:ext cx="627063" cy="783129"/>
              <a:chOff x="5368290" y="3478039"/>
              <a:chExt cx="627063" cy="783129"/>
            </a:xfrm>
          </p:grpSpPr>
          <p:graphicFrame>
            <p:nvGraphicFramePr>
              <p:cNvPr id="43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3027751"/>
                  </p:ext>
                </p:extLst>
              </p:nvPr>
            </p:nvGraphicFramePr>
            <p:xfrm>
              <a:off x="5368290" y="3805555"/>
              <a:ext cx="627063" cy="4556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195" name="Equation" r:id="rId29" imgW="279360" imgH="203040" progId="Equation.3">
                      <p:embed/>
                    </p:oleObj>
                  </mc:Choice>
                  <mc:Fallback>
                    <p:oleObj name="Equation" r:id="rId29" imgW="279360" imgH="203040" progId="Equation.3">
                      <p:embed/>
                      <p:pic>
                        <p:nvPicPr>
                          <p:cNvPr id="34" name="Object 33"/>
                          <p:cNvPicPr/>
                          <p:nvPr/>
                        </p:nvPicPr>
                        <p:blipFill>
                          <a:blip r:embed="rId30"/>
                          <a:stretch>
                            <a:fillRect/>
                          </a:stretch>
                        </p:blipFill>
                        <p:spPr>
                          <a:xfrm>
                            <a:off x="5368290" y="3805555"/>
                            <a:ext cx="627063" cy="4556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4" name="Straight Arrow Connector 43"/>
              <p:cNvCxnSpPr/>
              <p:nvPr/>
            </p:nvCxnSpPr>
            <p:spPr>
              <a:xfrm>
                <a:off x="5651341" y="3478039"/>
                <a:ext cx="0" cy="396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>
              <a:off x="6162874" y="4195860"/>
              <a:ext cx="616143" cy="18136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7813809"/>
                </p:ext>
              </p:extLst>
            </p:nvPr>
          </p:nvGraphicFramePr>
          <p:xfrm>
            <a:off x="6873121" y="4104691"/>
            <a:ext cx="272623" cy="393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6" name="Equation" r:id="rId31" imgW="114120" imgH="164880" progId="Equation.3">
                    <p:embed/>
                  </p:oleObj>
                </mc:Choice>
                <mc:Fallback>
                  <p:oleObj name="Equation" r:id="rId31" imgW="114120" imgH="164880" progId="Equation.3">
                    <p:embed/>
                    <p:pic>
                      <p:nvPicPr>
                        <p:cNvPr id="39" name="Object 38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873121" y="4104691"/>
                          <a:ext cx="272623" cy="39378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Group 57"/>
          <p:cNvGrpSpPr/>
          <p:nvPr/>
        </p:nvGrpSpPr>
        <p:grpSpPr>
          <a:xfrm>
            <a:off x="5418897" y="4407679"/>
            <a:ext cx="598488" cy="1467500"/>
            <a:chOff x="5418897" y="4407679"/>
            <a:chExt cx="598488" cy="1467500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5681821" y="4407679"/>
              <a:ext cx="36320" cy="10609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3765254"/>
                </p:ext>
              </p:extLst>
            </p:nvPr>
          </p:nvGraphicFramePr>
          <p:xfrm>
            <a:off x="5418897" y="5419567"/>
            <a:ext cx="598488" cy="455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7" name="Equation" r:id="rId32" imgW="266400" imgH="203040" progId="Equation.3">
                    <p:embed/>
                  </p:oleObj>
                </mc:Choice>
                <mc:Fallback>
                  <p:oleObj name="Equation" r:id="rId32" imgW="266400" imgH="203040" progId="Equation.3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5418897" y="5419567"/>
                          <a:ext cx="598488" cy="4556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4" name="Group 73"/>
          <p:cNvGrpSpPr/>
          <p:nvPr/>
        </p:nvGrpSpPr>
        <p:grpSpPr>
          <a:xfrm>
            <a:off x="5988685" y="5375891"/>
            <a:ext cx="4420553" cy="1276756"/>
            <a:chOff x="5988685" y="5375891"/>
            <a:chExt cx="4420553" cy="1276756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5988685" y="5924218"/>
              <a:ext cx="594843" cy="32185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3144186"/>
                </p:ext>
              </p:extLst>
            </p:nvPr>
          </p:nvGraphicFramePr>
          <p:xfrm>
            <a:off x="6769100" y="6049963"/>
            <a:ext cx="427038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8" name="Equation" r:id="rId34" imgW="190440" imgH="190440" progId="Equation.3">
                    <p:embed/>
                  </p:oleObj>
                </mc:Choice>
                <mc:Fallback>
                  <p:oleObj name="Equation" r:id="rId34" imgW="190440" imgH="190440" progId="Equation.3">
                    <p:embed/>
                    <p:pic>
                      <p:nvPicPr>
                        <p:cNvPr id="50" name="Object 49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6769100" y="6049963"/>
                          <a:ext cx="427038" cy="427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" name="Straight Arrow Connector 60"/>
            <p:cNvCxnSpPr/>
            <p:nvPr/>
          </p:nvCxnSpPr>
          <p:spPr>
            <a:xfrm flipV="1">
              <a:off x="7196138" y="5983558"/>
              <a:ext cx="485789" cy="15759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4207738"/>
                </p:ext>
              </p:extLst>
            </p:nvPr>
          </p:nvGraphicFramePr>
          <p:xfrm>
            <a:off x="7771026" y="5665602"/>
            <a:ext cx="272623" cy="393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9" name="Equation" r:id="rId36" imgW="114120" imgH="164880" progId="Equation.3">
                    <p:embed/>
                  </p:oleObj>
                </mc:Choice>
                <mc:Fallback>
                  <p:oleObj name="Equation" r:id="rId36" imgW="114120" imgH="164880" progId="Equation.3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771026" y="5665602"/>
                          <a:ext cx="272623" cy="39378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5" name="Straight Arrow Connector 64"/>
            <p:cNvCxnSpPr/>
            <p:nvPr/>
          </p:nvCxnSpPr>
          <p:spPr>
            <a:xfrm>
              <a:off x="7318527" y="6465834"/>
              <a:ext cx="725122" cy="6020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8049682" y="5375891"/>
              <a:ext cx="1125765" cy="1276756"/>
              <a:chOff x="8049682" y="5375891"/>
              <a:chExt cx="1125765" cy="1276756"/>
            </a:xfrm>
          </p:grpSpPr>
          <p:graphicFrame>
            <p:nvGraphicFramePr>
              <p:cNvPr id="68" name="Object 6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4001833"/>
                  </p:ext>
                </p:extLst>
              </p:nvPr>
            </p:nvGraphicFramePr>
            <p:xfrm>
              <a:off x="8049682" y="6197035"/>
              <a:ext cx="598488" cy="4556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0" name="Equation" r:id="rId37" imgW="266400" imgH="203040" progId="Equation.3">
                      <p:embed/>
                    </p:oleObj>
                  </mc:Choice>
                  <mc:Fallback>
                    <p:oleObj name="Equation" r:id="rId37" imgW="266400" imgH="203040" progId="Equation.3">
                      <p:embed/>
                      <p:pic>
                        <p:nvPicPr>
                          <p:cNvPr id="50" name="Object 49"/>
                          <p:cNvPicPr/>
                          <p:nvPr/>
                        </p:nvPicPr>
                        <p:blipFill>
                          <a:blip r:embed="rId38"/>
                          <a:stretch>
                            <a:fillRect/>
                          </a:stretch>
                        </p:blipFill>
                        <p:spPr>
                          <a:xfrm>
                            <a:off x="8049682" y="6197035"/>
                            <a:ext cx="598488" cy="45561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69" name="Straight Arrow Connector 68"/>
              <p:cNvCxnSpPr/>
              <p:nvPr/>
            </p:nvCxnSpPr>
            <p:spPr>
              <a:xfrm flipV="1">
                <a:off x="8348926" y="5795135"/>
                <a:ext cx="185474" cy="2969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V="1">
                <a:off x="8648170" y="5956748"/>
                <a:ext cx="248098" cy="35577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graphicFrame>
            <p:nvGraphicFramePr>
              <p:cNvPr id="71" name="Object 7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99046025"/>
                  </p:ext>
                </p:extLst>
              </p:nvPr>
            </p:nvGraphicFramePr>
            <p:xfrm>
              <a:off x="8798604" y="5450273"/>
              <a:ext cx="376843" cy="4306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1" name="Equation" r:id="rId39" imgW="177480" imgH="203040" progId="Equation.3">
                      <p:embed/>
                    </p:oleObj>
                  </mc:Choice>
                  <mc:Fallback>
                    <p:oleObj name="Equation" r:id="rId39" imgW="177480" imgH="203040" progId="Equation.3">
                      <p:embed/>
                      <p:pic>
                        <p:nvPicPr>
                          <p:cNvPr id="23" name="Object 22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8798604" y="5450273"/>
                            <a:ext cx="376843" cy="43067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" name="Object 7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4035688"/>
                  </p:ext>
                </p:extLst>
              </p:nvPr>
            </p:nvGraphicFramePr>
            <p:xfrm>
              <a:off x="8441846" y="5375891"/>
              <a:ext cx="303807" cy="4557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2" name="Equation" r:id="rId40" imgW="152280" imgH="228600" progId="Equation.3">
                      <p:embed/>
                    </p:oleObj>
                  </mc:Choice>
                  <mc:Fallback>
                    <p:oleObj name="Equation" r:id="rId40" imgW="152280" imgH="228600" progId="Equation.3">
                      <p:embed/>
                      <p:pic>
                        <p:nvPicPr>
                          <p:cNvPr id="24" name="Object 23"/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8441846" y="5375891"/>
                            <a:ext cx="303807" cy="4557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4" name="Group 53"/>
            <p:cNvGrpSpPr/>
            <p:nvPr/>
          </p:nvGrpSpPr>
          <p:grpSpPr>
            <a:xfrm>
              <a:off x="8797646" y="6061075"/>
              <a:ext cx="1611592" cy="519446"/>
              <a:chOff x="8797646" y="6061075"/>
              <a:chExt cx="1611592" cy="519446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 flipV="1">
                <a:off x="8797646" y="6465079"/>
                <a:ext cx="709573" cy="1154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aphicFrame>
            <p:nvGraphicFramePr>
              <p:cNvPr id="78" name="Object 7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7810100"/>
                  </p:ext>
                </p:extLst>
              </p:nvPr>
            </p:nvGraphicFramePr>
            <p:xfrm>
              <a:off x="9610725" y="6061075"/>
              <a:ext cx="798513" cy="4556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3" name="Equation" r:id="rId41" imgW="355320" imgH="203040" progId="Equation.3">
                      <p:embed/>
                    </p:oleObj>
                  </mc:Choice>
                  <mc:Fallback>
                    <p:oleObj name="Equation" r:id="rId41" imgW="355320" imgH="203040" progId="Equation.3">
                      <p:embed/>
                      <p:pic>
                        <p:nvPicPr>
                          <p:cNvPr id="43" name="Object 42"/>
                          <p:cNvPicPr/>
                          <p:nvPr/>
                        </p:nvPicPr>
                        <p:blipFill>
                          <a:blip r:embed="rId42"/>
                          <a:stretch>
                            <a:fillRect/>
                          </a:stretch>
                        </p:blipFill>
                        <p:spPr>
                          <a:xfrm>
                            <a:off x="9610725" y="6061075"/>
                            <a:ext cx="798513" cy="4556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5" name="Group 74"/>
          <p:cNvGrpSpPr/>
          <p:nvPr/>
        </p:nvGrpSpPr>
        <p:grpSpPr>
          <a:xfrm>
            <a:off x="6155690" y="5016701"/>
            <a:ext cx="1387795" cy="637250"/>
            <a:chOff x="6155690" y="5016701"/>
            <a:chExt cx="1387795" cy="637250"/>
          </a:xfrm>
        </p:grpSpPr>
        <p:cxnSp>
          <p:nvCxnSpPr>
            <p:cNvPr id="53" name="Straight Arrow Connector 52"/>
            <p:cNvCxnSpPr/>
            <p:nvPr/>
          </p:nvCxnSpPr>
          <p:spPr>
            <a:xfrm flipH="1">
              <a:off x="6155690" y="5273040"/>
              <a:ext cx="855677" cy="38091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6291738" y="5016701"/>
              <a:ext cx="1251747" cy="457243"/>
              <a:chOff x="6291738" y="5016701"/>
              <a:chExt cx="1251747" cy="457243"/>
            </a:xfrm>
          </p:grpSpPr>
          <p:graphicFrame>
            <p:nvGraphicFramePr>
              <p:cNvPr id="56" name="Object 5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04804606"/>
                  </p:ext>
                </p:extLst>
              </p:nvPr>
            </p:nvGraphicFramePr>
            <p:xfrm>
              <a:off x="7064101" y="5016701"/>
              <a:ext cx="479384" cy="3994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4" name="Equation" r:id="rId43" imgW="228600" imgH="190440" progId="Equation.3">
                      <p:embed/>
                    </p:oleObj>
                  </mc:Choice>
                  <mc:Fallback>
                    <p:oleObj name="Equation" r:id="rId43" imgW="228600" imgH="190440" progId="Equation.3">
                      <p:embed/>
                      <p:pic>
                        <p:nvPicPr>
                          <p:cNvPr id="8" name="Object 7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7064101" y="5016701"/>
                            <a:ext cx="479384" cy="39948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1" name="Object 8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72677931"/>
                  </p:ext>
                </p:extLst>
              </p:nvPr>
            </p:nvGraphicFramePr>
            <p:xfrm>
              <a:off x="6291738" y="5158031"/>
              <a:ext cx="766763" cy="3159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5" name="Equation" r:id="rId44" imgW="126720" imgH="164880" progId="Equation.3">
                      <p:embed/>
                    </p:oleObj>
                  </mc:Choice>
                  <mc:Fallback>
                    <p:oleObj name="Equation" r:id="rId44" imgW="126720" imgH="164880" progId="Equation.3">
                      <p:embed/>
                      <p:pic>
                        <p:nvPicPr>
                          <p:cNvPr id="55" name="Object 54"/>
                          <p:cNvPicPr/>
                          <p:nvPr/>
                        </p:nvPicPr>
                        <p:blipFill>
                          <a:blip r:embed="rId45"/>
                          <a:stretch>
                            <a:fillRect/>
                          </a:stretch>
                        </p:blipFill>
                        <p:spPr>
                          <a:xfrm>
                            <a:off x="6291738" y="5158031"/>
                            <a:ext cx="766763" cy="3159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3" name="Group 72"/>
          <p:cNvGrpSpPr/>
          <p:nvPr/>
        </p:nvGrpSpPr>
        <p:grpSpPr>
          <a:xfrm>
            <a:off x="3952666" y="4874748"/>
            <a:ext cx="1620404" cy="845800"/>
            <a:chOff x="3952666" y="4874748"/>
            <a:chExt cx="1620404" cy="845800"/>
          </a:xfrm>
        </p:grpSpPr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6373559"/>
                </p:ext>
              </p:extLst>
            </p:nvPr>
          </p:nvGraphicFramePr>
          <p:xfrm>
            <a:off x="5035765" y="5273022"/>
            <a:ext cx="537305" cy="316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06" name="Equation" r:id="rId46" imgW="88560" imgH="164880" progId="Equation.3">
                    <p:embed/>
                  </p:oleObj>
                </mc:Choice>
                <mc:Fallback>
                  <p:oleObj name="Equation" r:id="rId46" imgW="88560" imgH="164880" progId="Equation.3">
                    <p:embed/>
                    <p:pic>
                      <p:nvPicPr>
                        <p:cNvPr id="64" name="Object 63"/>
                        <p:cNvPicPr/>
                        <p:nvPr/>
                      </p:nvPicPr>
                      <p:blipFill>
                        <a:blip r:embed="rId47"/>
                        <a:stretch>
                          <a:fillRect/>
                        </a:stretch>
                      </p:blipFill>
                      <p:spPr>
                        <a:xfrm>
                          <a:off x="5035765" y="5273022"/>
                          <a:ext cx="537305" cy="316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9" name="Group 58"/>
            <p:cNvGrpSpPr/>
            <p:nvPr/>
          </p:nvGrpSpPr>
          <p:grpSpPr>
            <a:xfrm>
              <a:off x="3952666" y="4874748"/>
              <a:ext cx="1378740" cy="845800"/>
              <a:chOff x="3952666" y="4874748"/>
              <a:chExt cx="1378740" cy="845800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4340701" y="5273040"/>
                <a:ext cx="990705" cy="44750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aphicFrame>
            <p:nvGraphicFramePr>
              <p:cNvPr id="82" name="Object 8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1028471"/>
                  </p:ext>
                </p:extLst>
              </p:nvPr>
            </p:nvGraphicFramePr>
            <p:xfrm>
              <a:off x="3952666" y="4874748"/>
              <a:ext cx="376843" cy="4306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207" name="Equation" r:id="rId48" imgW="177480" imgH="203040" progId="Equation.3">
                      <p:embed/>
                    </p:oleObj>
                  </mc:Choice>
                  <mc:Fallback>
                    <p:oleObj name="Equation" r:id="rId48" imgW="177480" imgH="203040" progId="Equation.3">
                      <p:embed/>
                      <p:pic>
                        <p:nvPicPr>
                          <p:cNvPr id="27" name="Object 26"/>
                          <p:cNvPicPr/>
                          <p:nvPr/>
                        </p:nvPicPr>
                        <p:blipFill>
                          <a:blip r:embed="rId49"/>
                          <a:stretch>
                            <a:fillRect/>
                          </a:stretch>
                        </p:blipFill>
                        <p:spPr>
                          <a:xfrm>
                            <a:off x="3952666" y="4874748"/>
                            <a:ext cx="376843" cy="43067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6" name="Group 65"/>
          <p:cNvGrpSpPr/>
          <p:nvPr/>
        </p:nvGrpSpPr>
        <p:grpSpPr>
          <a:xfrm>
            <a:off x="4713559" y="6392376"/>
            <a:ext cx="852788" cy="399486"/>
            <a:chOff x="4713559" y="6392376"/>
            <a:chExt cx="852788" cy="399486"/>
          </a:xfrm>
        </p:grpSpPr>
        <p:cxnSp>
          <p:nvCxnSpPr>
            <p:cNvPr id="91" name="Straight Arrow Connector 90"/>
            <p:cNvCxnSpPr/>
            <p:nvPr/>
          </p:nvCxnSpPr>
          <p:spPr>
            <a:xfrm flipH="1" flipV="1">
              <a:off x="4713559" y="6580014"/>
              <a:ext cx="269898" cy="6114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2781864"/>
                </p:ext>
              </p:extLst>
            </p:nvPr>
          </p:nvGraphicFramePr>
          <p:xfrm>
            <a:off x="5086963" y="6392376"/>
            <a:ext cx="479384" cy="399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08" name="Equation" r:id="rId50" imgW="228600" imgH="190440" progId="Equation.3">
                    <p:embed/>
                  </p:oleObj>
                </mc:Choice>
                <mc:Fallback>
                  <p:oleObj name="Equation" r:id="rId50" imgW="228600" imgH="190440" progId="Equation.3">
                    <p:embed/>
                    <p:pic>
                      <p:nvPicPr>
                        <p:cNvPr id="33" name="Object 3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086963" y="6392376"/>
                          <a:ext cx="479384" cy="3994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" name="Group 62"/>
          <p:cNvGrpSpPr/>
          <p:nvPr/>
        </p:nvGrpSpPr>
        <p:grpSpPr>
          <a:xfrm>
            <a:off x="2289702" y="5635122"/>
            <a:ext cx="3209593" cy="1109372"/>
            <a:chOff x="2289702" y="5635122"/>
            <a:chExt cx="3209593" cy="1109372"/>
          </a:xfrm>
        </p:grpSpPr>
        <p:cxnSp>
          <p:nvCxnSpPr>
            <p:cNvPr id="83" name="Straight Arrow Connector 82"/>
            <p:cNvCxnSpPr/>
            <p:nvPr/>
          </p:nvCxnSpPr>
          <p:spPr>
            <a:xfrm flipH="1">
              <a:off x="4892675" y="5971913"/>
              <a:ext cx="606620" cy="36600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4613405"/>
                </p:ext>
              </p:extLst>
            </p:nvPr>
          </p:nvGraphicFramePr>
          <p:xfrm>
            <a:off x="4227513" y="6075363"/>
            <a:ext cx="541337" cy="455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09" name="Equation" r:id="rId51" imgW="241200" imgH="203040" progId="Equation.3">
                    <p:embed/>
                  </p:oleObj>
                </mc:Choice>
                <mc:Fallback>
                  <p:oleObj name="Equation" r:id="rId51" imgW="241200" imgH="203040" progId="Equation.3">
                    <p:embed/>
                    <p:pic>
                      <p:nvPicPr>
                        <p:cNvPr id="50" name="Object 49"/>
                        <p:cNvPicPr/>
                        <p:nvPr/>
                      </p:nvPicPr>
                      <p:blipFill>
                        <a:blip r:embed="rId52"/>
                        <a:stretch>
                          <a:fillRect/>
                        </a:stretch>
                      </p:blipFill>
                      <p:spPr>
                        <a:xfrm>
                          <a:off x="4227513" y="6075363"/>
                          <a:ext cx="541337" cy="4556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6" name="Straight Arrow Connector 85"/>
            <p:cNvCxnSpPr/>
            <p:nvPr/>
          </p:nvCxnSpPr>
          <p:spPr>
            <a:xfrm flipH="1" flipV="1">
              <a:off x="3844333" y="6061515"/>
              <a:ext cx="279674" cy="18455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87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84139"/>
                </p:ext>
              </p:extLst>
            </p:nvPr>
          </p:nvGraphicFramePr>
          <p:xfrm>
            <a:off x="3549546" y="5635122"/>
            <a:ext cx="272623" cy="3937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10" name="Equation" r:id="rId53" imgW="114120" imgH="164880" progId="Equation.3">
                    <p:embed/>
                  </p:oleObj>
                </mc:Choice>
                <mc:Fallback>
                  <p:oleObj name="Equation" r:id="rId53" imgW="114120" imgH="164880" progId="Equation.3">
                    <p:embed/>
                    <p:pic>
                      <p:nvPicPr>
                        <p:cNvPr id="64" name="Object 63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549546" y="5635122"/>
                          <a:ext cx="272623" cy="39378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9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5067421"/>
                </p:ext>
              </p:extLst>
            </p:nvPr>
          </p:nvGraphicFramePr>
          <p:xfrm>
            <a:off x="2289702" y="6288881"/>
            <a:ext cx="798513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11" name="Equation" r:id="rId54" imgW="355320" imgH="203040" progId="Equation.3">
                    <p:embed/>
                  </p:oleObj>
                </mc:Choice>
                <mc:Fallback>
                  <p:oleObj name="Equation" r:id="rId54" imgW="355320" imgH="203040" progId="Equation.3">
                    <p:embed/>
                    <p:pic>
                      <p:nvPicPr>
                        <p:cNvPr id="78" name="Object 77"/>
                        <p:cNvPicPr/>
                        <p:nvPr/>
                      </p:nvPicPr>
                      <p:blipFill>
                        <a:blip r:embed="rId55"/>
                        <a:stretch>
                          <a:fillRect/>
                        </a:stretch>
                      </p:blipFill>
                      <p:spPr>
                        <a:xfrm>
                          <a:off x="2289702" y="6288881"/>
                          <a:ext cx="798513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5" name="Straight Arrow Connector 94"/>
            <p:cNvCxnSpPr/>
            <p:nvPr/>
          </p:nvCxnSpPr>
          <p:spPr>
            <a:xfrm flipH="1">
              <a:off x="3210604" y="6516688"/>
              <a:ext cx="1046351" cy="8523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459131" y="3439001"/>
            <a:ext cx="2550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Book Antiqua" panose="02040602050305030304" pitchFamily="18" charset="0"/>
              </a:rPr>
              <a:t>p-p</a:t>
            </a:r>
            <a:r>
              <a:rPr lang="en-US" sz="2800" dirty="0">
                <a:solidFill>
                  <a:srgbClr val="0070C0"/>
                </a:solidFill>
                <a:latin typeface="Book Antiqua" panose="02040602050305030304" pitchFamily="18" charset="0"/>
              </a:rPr>
              <a:t> I ends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7269" y="5801536"/>
            <a:ext cx="2708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p-p II ends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357158" y="5574292"/>
            <a:ext cx="2550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p-p III ends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08919" y="262048"/>
            <a:ext cx="4345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p-p Network Reactions</a:t>
            </a:r>
            <a:endParaRPr lang="en-GB" sz="2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62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6000" dirty="0"/>
              <a:t>Triple-Alpha Reaction</a:t>
            </a:r>
            <a:endParaRPr lang="en-GB" sz="6000" dirty="0"/>
          </a:p>
        </p:txBody>
      </p:sp>
      <p:grpSp>
        <p:nvGrpSpPr>
          <p:cNvPr id="4" name="Group 3"/>
          <p:cNvGrpSpPr/>
          <p:nvPr/>
        </p:nvGrpSpPr>
        <p:grpSpPr>
          <a:xfrm>
            <a:off x="5962650" y="2052955"/>
            <a:ext cx="627063" cy="1101725"/>
            <a:chOff x="5962650" y="2052955"/>
            <a:chExt cx="627063" cy="1101725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5028905"/>
                </p:ext>
              </p:extLst>
            </p:nvPr>
          </p:nvGraphicFramePr>
          <p:xfrm>
            <a:off x="5962650" y="2052955"/>
            <a:ext cx="627063" cy="455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5" name="Equation" r:id="rId4" imgW="279360" imgH="203040" progId="Equation.3">
                    <p:embed/>
                  </p:oleObj>
                </mc:Choice>
                <mc:Fallback>
                  <p:oleObj name="Equation" r:id="rId4" imgW="2793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962650" y="2052955"/>
                          <a:ext cx="627063" cy="4556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/>
            <p:cNvCxnSpPr/>
            <p:nvPr/>
          </p:nvCxnSpPr>
          <p:spPr>
            <a:xfrm flipH="1">
              <a:off x="6111240" y="2508568"/>
              <a:ext cx="128621" cy="6461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488904"/>
              </p:ext>
            </p:extLst>
          </p:nvPr>
        </p:nvGraphicFramePr>
        <p:xfrm>
          <a:off x="5478503" y="3154680"/>
          <a:ext cx="5984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6" name="Equation" r:id="rId6" imgW="266400" imgH="203040" progId="Equation.3">
                  <p:embed/>
                </p:oleObj>
              </mc:Choice>
              <mc:Fallback>
                <p:oleObj name="Equation" r:id="rId6" imgW="266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78503" y="3154680"/>
                        <a:ext cx="598488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4817192" y="2052955"/>
            <a:ext cx="627063" cy="1101725"/>
            <a:chOff x="4817192" y="2052955"/>
            <a:chExt cx="627063" cy="1101725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3651741"/>
                </p:ext>
              </p:extLst>
            </p:nvPr>
          </p:nvGraphicFramePr>
          <p:xfrm>
            <a:off x="4817192" y="2052955"/>
            <a:ext cx="627063" cy="425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7" name="Equation" r:id="rId8" imgW="279360" imgH="203040" progId="Equation.3">
                    <p:embed/>
                  </p:oleObj>
                </mc:Choice>
                <mc:Fallback>
                  <p:oleObj name="Equation" r:id="rId8" imgW="2793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817192" y="2052955"/>
                          <a:ext cx="627063" cy="4257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" name="Straight Arrow Connector 11"/>
            <p:cNvCxnSpPr/>
            <p:nvPr/>
          </p:nvCxnSpPr>
          <p:spPr>
            <a:xfrm>
              <a:off x="5219225" y="2508568"/>
              <a:ext cx="225030" cy="6461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017368" y="3610292"/>
            <a:ext cx="1461135" cy="425768"/>
            <a:chOff x="4017368" y="3610292"/>
            <a:chExt cx="1461135" cy="42576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678680" y="3623666"/>
              <a:ext cx="799823" cy="17712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125439"/>
                </p:ext>
              </p:extLst>
            </p:nvPr>
          </p:nvGraphicFramePr>
          <p:xfrm>
            <a:off x="4017368" y="3610292"/>
            <a:ext cx="627063" cy="425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8" name="Equation" r:id="rId9" imgW="279360" imgH="203040" progId="Equation.3">
                    <p:embed/>
                  </p:oleObj>
                </mc:Choice>
                <mc:Fallback>
                  <p:oleObj name="Equation" r:id="rId9" imgW="2793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017368" y="3610292"/>
                          <a:ext cx="627063" cy="4257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5962650" y="3642167"/>
            <a:ext cx="997883" cy="876493"/>
            <a:chOff x="5962650" y="3642167"/>
            <a:chExt cx="997883" cy="876493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962650" y="3642167"/>
              <a:ext cx="422910" cy="3938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1202960"/>
                </p:ext>
              </p:extLst>
            </p:nvPr>
          </p:nvGraphicFramePr>
          <p:xfrm>
            <a:off x="6385560" y="4034472"/>
            <a:ext cx="574973" cy="484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9" name="Equation" r:id="rId10" imgW="241200" imgH="203040" progId="Equation.3">
                    <p:embed/>
                  </p:oleObj>
                </mc:Choice>
                <mc:Fallback>
                  <p:oleObj name="Equation" r:id="rId10" imgW="24120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385560" y="4034472"/>
                          <a:ext cx="574973" cy="484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68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415896"/>
              </p:ext>
            </p:extLst>
          </p:nvPr>
        </p:nvGraphicFramePr>
        <p:xfrm>
          <a:off x="8506797" y="3325812"/>
          <a:ext cx="57497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4" imgW="241200" imgH="203040" progId="Equation.3">
                  <p:embed/>
                </p:oleObj>
              </mc:Choice>
              <mc:Fallback>
                <p:oleObj name="Equation" r:id="rId4" imgW="241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06797" y="3325812"/>
                        <a:ext cx="574973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41444"/>
              </p:ext>
            </p:extLst>
          </p:nvPr>
        </p:nvGraphicFramePr>
        <p:xfrm>
          <a:off x="9426616" y="305661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6" imgW="228600" imgH="190440" progId="Equation.3">
                  <p:embed/>
                </p:oleObj>
              </mc:Choice>
              <mc:Fallback>
                <p:oleObj name="Equation" r:id="rId6" imgW="22860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26616" y="3056615"/>
                        <a:ext cx="479384" cy="399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9081770" y="3366328"/>
            <a:ext cx="344846" cy="1997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8506797" y="2788920"/>
            <a:ext cx="287486" cy="5368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965269"/>
              </p:ext>
            </p:extLst>
          </p:nvPr>
        </p:nvGraphicFramePr>
        <p:xfrm>
          <a:off x="8052280" y="2316522"/>
          <a:ext cx="590498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8" imgW="253800" imgH="203040" progId="Equation.3">
                  <p:embed/>
                </p:oleObj>
              </mc:Choice>
              <mc:Fallback>
                <p:oleObj name="Equation" r:id="rId8" imgW="253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52280" y="2316522"/>
                        <a:ext cx="590498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8642778" y="2351151"/>
            <a:ext cx="344846" cy="1863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400142"/>
              </p:ext>
            </p:extLst>
          </p:nvPr>
        </p:nvGraphicFramePr>
        <p:xfrm>
          <a:off x="8893175" y="1987051"/>
          <a:ext cx="340101" cy="491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10" imgW="114120" imgH="164880" progId="Equation.3">
                  <p:embed/>
                </p:oleObj>
              </mc:Choice>
              <mc:Fallback>
                <p:oleObj name="Equation" r:id="rId10" imgW="1141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893175" y="1987051"/>
                        <a:ext cx="340101" cy="491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 flipV="1">
            <a:off x="8003877" y="1767840"/>
            <a:ext cx="287486" cy="5368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219500"/>
              </p:ext>
            </p:extLst>
          </p:nvPr>
        </p:nvGraphicFramePr>
        <p:xfrm>
          <a:off x="7546677" y="1329372"/>
          <a:ext cx="57497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12" imgW="241200" imgH="203040" progId="Equation.3">
                  <p:embed/>
                </p:oleObj>
              </mc:Choice>
              <mc:Fallback>
                <p:oleObj name="Equation" r:id="rId12" imgW="241200" imgH="20304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46677" y="1329372"/>
                        <a:ext cx="574973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8063658" y="1208151"/>
            <a:ext cx="344846" cy="1863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231298" y="1482471"/>
            <a:ext cx="344846" cy="1863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470170"/>
              </p:ext>
            </p:extLst>
          </p:nvPr>
        </p:nvGraphicFramePr>
        <p:xfrm>
          <a:off x="8566953" y="1134717"/>
          <a:ext cx="454660" cy="519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14" imgW="177480" imgH="203040" progId="Equation.3">
                  <p:embed/>
                </p:oleObj>
              </mc:Choice>
              <mc:Fallback>
                <p:oleObj name="Equation" r:id="rId14" imgW="1774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566953" y="1134717"/>
                        <a:ext cx="454660" cy="519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708877"/>
              </p:ext>
            </p:extLst>
          </p:nvPr>
        </p:nvGraphicFramePr>
        <p:xfrm>
          <a:off x="8353593" y="754442"/>
          <a:ext cx="42672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16" imgW="152280" imgH="228600" progId="Equation.3">
                  <p:embed/>
                </p:oleObj>
              </mc:Choice>
              <mc:Fallback>
                <p:oleObj name="Equation" r:id="rId16" imgW="152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53593" y="754442"/>
                        <a:ext cx="42672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H="1" flipV="1">
            <a:off x="7117080" y="1028762"/>
            <a:ext cx="503723" cy="239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85524"/>
              </p:ext>
            </p:extLst>
          </p:nvPr>
        </p:nvGraphicFramePr>
        <p:xfrm>
          <a:off x="6528280" y="640122"/>
          <a:ext cx="590498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18" imgW="253800" imgH="203040" progId="Equation.3">
                  <p:embed/>
                </p:oleObj>
              </mc:Choice>
              <mc:Fallback>
                <p:oleObj name="Equation" r:id="rId18" imgW="253800" imgH="203040" progId="Equation.3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528280" y="640122"/>
                        <a:ext cx="590498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931622"/>
              </p:ext>
            </p:extLst>
          </p:nvPr>
        </p:nvGraphicFramePr>
        <p:xfrm>
          <a:off x="8070256" y="35913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20" imgW="228600" imgH="190440" progId="Equation.3">
                  <p:embed/>
                </p:oleObj>
              </mc:Choice>
              <mc:Fallback>
                <p:oleObj name="Equation" r:id="rId20" imgW="228600" imgH="19044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070256" y="35913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Arrow Connector 29"/>
          <p:cNvCxnSpPr/>
          <p:nvPr/>
        </p:nvCxnSpPr>
        <p:spPr>
          <a:xfrm flipH="1">
            <a:off x="7972411" y="819581"/>
            <a:ext cx="179719" cy="4675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118778" y="522351"/>
            <a:ext cx="344846" cy="1863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665029"/>
              </p:ext>
            </p:extLst>
          </p:nvPr>
        </p:nvGraphicFramePr>
        <p:xfrm>
          <a:off x="7369175" y="158251"/>
          <a:ext cx="340101" cy="491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22" imgW="114120" imgH="164880" progId="Equation.3">
                  <p:embed/>
                </p:oleObj>
              </mc:Choice>
              <mc:Fallback>
                <p:oleObj name="Equation" r:id="rId22" imgW="114120" imgH="164880" progId="Equation.3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369175" y="158251"/>
                        <a:ext cx="340101" cy="491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935959"/>
              </p:ext>
            </p:extLst>
          </p:nvPr>
        </p:nvGraphicFramePr>
        <p:xfrm>
          <a:off x="5860456" y="2385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24" imgW="228600" imgH="190440" progId="Equation.3">
                  <p:embed/>
                </p:oleObj>
              </mc:Choice>
              <mc:Fallback>
                <p:oleObj name="Equation" r:id="rId24" imgW="228600" imgH="190440" progId="Equation.3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860456" y="2385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6296942" y="423341"/>
            <a:ext cx="215204" cy="2167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196841" y="876321"/>
            <a:ext cx="1315305" cy="2134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68160"/>
              </p:ext>
            </p:extLst>
          </p:nvPr>
        </p:nvGraphicFramePr>
        <p:xfrm>
          <a:off x="4635868" y="847671"/>
          <a:ext cx="560973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25" imgW="241200" imgH="203040" progId="Equation.3">
                  <p:embed/>
                </p:oleObj>
              </mc:Choice>
              <mc:Fallback>
                <p:oleObj name="Equation" r:id="rId25" imgW="241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635868" y="847671"/>
                        <a:ext cx="560973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Arrow Connector 44"/>
          <p:cNvCxnSpPr/>
          <p:nvPr/>
        </p:nvCxnSpPr>
        <p:spPr>
          <a:xfrm flipV="1">
            <a:off x="5097521" y="629031"/>
            <a:ext cx="110583" cy="218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36721"/>
              </p:ext>
            </p:extLst>
          </p:nvPr>
        </p:nvGraphicFramePr>
        <p:xfrm>
          <a:off x="5113655" y="173491"/>
          <a:ext cx="340101" cy="491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27" imgW="114120" imgH="164880" progId="Equation.3">
                  <p:embed/>
                </p:oleObj>
              </mc:Choice>
              <mc:Fallback>
                <p:oleObj name="Equation" r:id="rId27" imgW="114120" imgH="164880" progId="Equation.3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113655" y="173491"/>
                        <a:ext cx="340101" cy="491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/>
          <p:cNvCxnSpPr/>
          <p:nvPr/>
        </p:nvCxnSpPr>
        <p:spPr>
          <a:xfrm flipH="1">
            <a:off x="3368041" y="1181121"/>
            <a:ext cx="1315305" cy="2134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126250"/>
              </p:ext>
            </p:extLst>
          </p:nvPr>
        </p:nvGraphicFramePr>
        <p:xfrm>
          <a:off x="2840200" y="1082082"/>
          <a:ext cx="590498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28" imgW="253800" imgH="203040" progId="Equation.3">
                  <p:embed/>
                </p:oleObj>
              </mc:Choice>
              <mc:Fallback>
                <p:oleObj name="Equation" r:id="rId28" imgW="253800" imgH="203040" progId="Equation.3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840200" y="1082082"/>
                        <a:ext cx="590498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Arrow Connector 49"/>
          <p:cNvCxnSpPr>
            <a:endCxn id="53" idx="2"/>
          </p:cNvCxnSpPr>
          <p:nvPr/>
        </p:nvCxnSpPr>
        <p:spPr>
          <a:xfrm flipV="1">
            <a:off x="3119341" y="800141"/>
            <a:ext cx="22270" cy="2743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369738" y="800141"/>
            <a:ext cx="216857" cy="320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89202"/>
              </p:ext>
            </p:extLst>
          </p:nvPr>
        </p:nvGraphicFramePr>
        <p:xfrm>
          <a:off x="3490809" y="234831"/>
          <a:ext cx="454660" cy="519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30" imgW="177480" imgH="203040" progId="Equation.3">
                  <p:embed/>
                </p:oleObj>
              </mc:Choice>
              <mc:Fallback>
                <p:oleObj name="Equation" r:id="rId30" imgW="177480" imgH="203040" progId="Equation.3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3490809" y="234831"/>
                        <a:ext cx="454660" cy="519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032735"/>
              </p:ext>
            </p:extLst>
          </p:nvPr>
        </p:nvGraphicFramePr>
        <p:xfrm>
          <a:off x="2928251" y="160061"/>
          <a:ext cx="42672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32" imgW="152280" imgH="228600" progId="Equation.3">
                  <p:embed/>
                </p:oleObj>
              </mc:Choice>
              <mc:Fallback>
                <p:oleObj name="Equation" r:id="rId32" imgW="152280" imgH="228600" progId="Equation.3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928251" y="160061"/>
                        <a:ext cx="42672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908195"/>
              </p:ext>
            </p:extLst>
          </p:nvPr>
        </p:nvGraphicFramePr>
        <p:xfrm>
          <a:off x="2126656" y="51153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34" imgW="228600" imgH="190440" progId="Equation.3">
                  <p:embed/>
                </p:oleObj>
              </mc:Choice>
              <mc:Fallback>
                <p:oleObj name="Equation" r:id="rId34" imgW="228600" imgH="190440" progId="Equation.3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26656" y="51153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>
            <a:off x="2563142" y="911021"/>
            <a:ext cx="215204" cy="2167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433667" y="1546881"/>
            <a:ext cx="4970054" cy="1819447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2412722" y="1592412"/>
            <a:ext cx="634094" cy="712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220805"/>
              </p:ext>
            </p:extLst>
          </p:nvPr>
        </p:nvGraphicFramePr>
        <p:xfrm>
          <a:off x="3887898" y="1365738"/>
          <a:ext cx="768835" cy="453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35" imgW="88560" imgH="164880" progId="Equation.3">
                  <p:embed/>
                </p:oleObj>
              </mc:Choice>
              <mc:Fallback>
                <p:oleObj name="Equation" r:id="rId35" imgW="885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887898" y="1365738"/>
                        <a:ext cx="768835" cy="453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179485"/>
              </p:ext>
            </p:extLst>
          </p:nvPr>
        </p:nvGraphicFramePr>
        <p:xfrm>
          <a:off x="2238998" y="1653519"/>
          <a:ext cx="368172" cy="47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37" imgW="126720" imgH="164880" progId="Equation.3">
                  <p:embed/>
                </p:oleObj>
              </mc:Choice>
              <mc:Fallback>
                <p:oleObj name="Equation" r:id="rId37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238998" y="1653519"/>
                        <a:ext cx="368172" cy="478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>
            <a:off x="9081770" y="3765814"/>
            <a:ext cx="344846" cy="1099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669959"/>
              </p:ext>
            </p:extLst>
          </p:nvPr>
        </p:nvGraphicFramePr>
        <p:xfrm>
          <a:off x="9522459" y="3630612"/>
          <a:ext cx="627381" cy="456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39" imgW="279360" imgH="203040" progId="Equation.3">
                  <p:embed/>
                </p:oleObj>
              </mc:Choice>
              <mc:Fallback>
                <p:oleObj name="Equation" r:id="rId39" imgW="279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9522459" y="3630612"/>
                        <a:ext cx="627381" cy="4562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927401"/>
              </p:ext>
            </p:extLst>
          </p:nvPr>
        </p:nvGraphicFramePr>
        <p:xfrm>
          <a:off x="2001837" y="2321648"/>
          <a:ext cx="495842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41" imgW="241200" imgH="203040" progId="Equation.3">
                  <p:embed/>
                </p:oleObj>
              </mc:Choice>
              <mc:Fallback>
                <p:oleObj name="Equation" r:id="rId41" imgW="241200" imgH="203040" progId="Equation.3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2001837" y="2321648"/>
                        <a:ext cx="495842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Straight Arrow Connector 73"/>
          <p:cNvCxnSpPr/>
          <p:nvPr/>
        </p:nvCxnSpPr>
        <p:spPr>
          <a:xfrm flipV="1">
            <a:off x="2628641" y="2335911"/>
            <a:ext cx="110583" cy="218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013505"/>
              </p:ext>
            </p:extLst>
          </p:nvPr>
        </p:nvGraphicFramePr>
        <p:xfrm>
          <a:off x="2614295" y="1977839"/>
          <a:ext cx="272623" cy="39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43" imgW="114120" imgH="164880" progId="Equation.3">
                  <p:embed/>
                </p:oleObj>
              </mc:Choice>
              <mc:Fallback>
                <p:oleObj name="Equation" r:id="rId43" imgW="114120" imgH="164880" progId="Equation.3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614295" y="1977839"/>
                        <a:ext cx="272623" cy="393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6" name="Straight Arrow Connector 75"/>
          <p:cNvCxnSpPr/>
          <p:nvPr/>
        </p:nvCxnSpPr>
        <p:spPr>
          <a:xfrm flipH="1">
            <a:off x="2650868" y="2523986"/>
            <a:ext cx="327413" cy="1261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66372"/>
              </p:ext>
            </p:extLst>
          </p:nvPr>
        </p:nvGraphicFramePr>
        <p:xfrm>
          <a:off x="2978281" y="218755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44" imgW="228600" imgH="190440" progId="Equation.3">
                  <p:embed/>
                </p:oleObj>
              </mc:Choice>
              <mc:Fallback>
                <p:oleObj name="Equation" r:id="rId44" imgW="228600" imgH="190440" progId="Equation.3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978281" y="218755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1" name="Straight Arrow Connector 80"/>
          <p:cNvCxnSpPr/>
          <p:nvPr/>
        </p:nvCxnSpPr>
        <p:spPr>
          <a:xfrm flipH="1">
            <a:off x="1958491" y="2769342"/>
            <a:ext cx="241113" cy="667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859721"/>
              </p:ext>
            </p:extLst>
          </p:nvPr>
        </p:nvGraphicFramePr>
        <p:xfrm>
          <a:off x="1660797" y="3542770"/>
          <a:ext cx="578201" cy="433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45" imgW="253800" imgH="190440" progId="Equation.3">
                  <p:embed/>
                </p:oleObj>
              </mc:Choice>
              <mc:Fallback>
                <p:oleObj name="Equation" r:id="rId45" imgW="25380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660797" y="3542770"/>
                        <a:ext cx="578201" cy="4336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flipH="1" flipV="1">
            <a:off x="1535264" y="3326511"/>
            <a:ext cx="107978" cy="2193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529414"/>
              </p:ext>
            </p:extLst>
          </p:nvPr>
        </p:nvGraphicFramePr>
        <p:xfrm>
          <a:off x="1364615" y="2937959"/>
          <a:ext cx="272623" cy="39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47" imgW="114120" imgH="164880" progId="Equation.3">
                  <p:embed/>
                </p:oleObj>
              </mc:Choice>
              <mc:Fallback>
                <p:oleObj name="Equation" r:id="rId47" imgW="114120" imgH="164880" progId="Equation.3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364615" y="2937959"/>
                        <a:ext cx="272623" cy="393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Arrow Connector 55"/>
          <p:cNvCxnSpPr/>
          <p:nvPr/>
        </p:nvCxnSpPr>
        <p:spPr>
          <a:xfrm>
            <a:off x="1988577" y="4082508"/>
            <a:ext cx="509102" cy="5678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359230"/>
              </p:ext>
            </p:extLst>
          </p:nvPr>
        </p:nvGraphicFramePr>
        <p:xfrm>
          <a:off x="2550974" y="4557856"/>
          <a:ext cx="495842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48" imgW="241200" imgH="203040" progId="Equation.3">
                  <p:embed/>
                </p:oleObj>
              </mc:Choice>
              <mc:Fallback>
                <p:oleObj name="Equation" r:id="rId48" imgW="241200" imgH="203040" progId="Equation.3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2550974" y="4557856"/>
                        <a:ext cx="495842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 flipV="1">
            <a:off x="2608373" y="4301549"/>
            <a:ext cx="84248" cy="1562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890741" y="4215711"/>
            <a:ext cx="40046" cy="2572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363192"/>
              </p:ext>
            </p:extLst>
          </p:nvPr>
        </p:nvGraphicFramePr>
        <p:xfrm>
          <a:off x="2394851" y="3834669"/>
          <a:ext cx="363173" cy="455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50" imgW="152280" imgH="228600" progId="Equation.3">
                  <p:embed/>
                </p:oleObj>
              </mc:Choice>
              <mc:Fallback>
                <p:oleObj name="Equation" r:id="rId50" imgW="152280" imgH="228600" progId="Equation.3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394851" y="3834669"/>
                        <a:ext cx="363173" cy="455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997168"/>
              </p:ext>
            </p:extLst>
          </p:nvPr>
        </p:nvGraphicFramePr>
        <p:xfrm>
          <a:off x="2789769" y="3827850"/>
          <a:ext cx="364483" cy="416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51" imgW="177480" imgH="203040" progId="Equation.3">
                  <p:embed/>
                </p:oleObj>
              </mc:Choice>
              <mc:Fallback>
                <p:oleObj name="Equation" r:id="rId51" imgW="177480" imgH="203040" progId="Equation.3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789769" y="3827850"/>
                        <a:ext cx="364483" cy="416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641974"/>
              </p:ext>
            </p:extLst>
          </p:nvPr>
        </p:nvGraphicFramePr>
        <p:xfrm>
          <a:off x="2140081" y="528127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52" imgW="228600" imgH="190440" progId="Equation.3">
                  <p:embed/>
                </p:oleObj>
              </mc:Choice>
              <mc:Fallback>
                <p:oleObj name="Equation" r:id="rId52" imgW="228600" imgH="190440" progId="Equation.3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40081" y="528127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Straight Arrow Connector 70"/>
          <p:cNvCxnSpPr/>
          <p:nvPr/>
        </p:nvCxnSpPr>
        <p:spPr>
          <a:xfrm flipV="1">
            <a:off x="2508263" y="5038672"/>
            <a:ext cx="132964" cy="236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137315" y="1141170"/>
            <a:ext cx="3791230" cy="3506047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277768"/>
              </p:ext>
            </p:extLst>
          </p:nvPr>
        </p:nvGraphicFramePr>
        <p:xfrm>
          <a:off x="3596057" y="3556916"/>
          <a:ext cx="768835" cy="453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53" imgW="88560" imgH="164880" progId="Equation.3">
                  <p:embed/>
                </p:oleObj>
              </mc:Choice>
              <mc:Fallback>
                <p:oleObj name="Equation" r:id="rId53" imgW="88560" imgH="164880" progId="Equation.3">
                  <p:embed/>
                  <p:pic>
                    <p:nvPicPr>
                      <p:cNvPr id="64" name="Object 6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596057" y="3556916"/>
                        <a:ext cx="768835" cy="453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Arrow Connector 77"/>
          <p:cNvCxnSpPr/>
          <p:nvPr/>
        </p:nvCxnSpPr>
        <p:spPr>
          <a:xfrm flipH="1">
            <a:off x="6430389" y="1082082"/>
            <a:ext cx="173196" cy="1811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845644"/>
              </p:ext>
            </p:extLst>
          </p:nvPr>
        </p:nvGraphicFramePr>
        <p:xfrm>
          <a:off x="5925819" y="1253172"/>
          <a:ext cx="627381" cy="456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54" imgW="279360" imgH="203040" progId="Equation.3">
                  <p:embed/>
                </p:oleObj>
              </mc:Choice>
              <mc:Fallback>
                <p:oleObj name="Equation" r:id="rId54" imgW="279360" imgH="203040" progId="Equation.3">
                  <p:embed/>
                  <p:pic>
                    <p:nvPicPr>
                      <p:cNvPr id="69" name="Object 68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925819" y="1253172"/>
                        <a:ext cx="627381" cy="4562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Straight Arrow Connector 81"/>
          <p:cNvCxnSpPr/>
          <p:nvPr/>
        </p:nvCxnSpPr>
        <p:spPr>
          <a:xfrm>
            <a:off x="3170178" y="4956418"/>
            <a:ext cx="775291" cy="2859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749787"/>
              </p:ext>
            </p:extLst>
          </p:nvPr>
        </p:nvGraphicFramePr>
        <p:xfrm>
          <a:off x="3394567" y="4557856"/>
          <a:ext cx="326511" cy="424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55" imgW="126720" imgH="164880" progId="Equation.3">
                  <p:embed/>
                </p:oleObj>
              </mc:Choice>
              <mc:Fallback>
                <p:oleObj name="Equation" r:id="rId55" imgW="126720" imgH="164880" progId="Equation.3">
                  <p:embed/>
                  <p:pic>
                    <p:nvPicPr>
                      <p:cNvPr id="65" name="Object 6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3394567" y="4557856"/>
                        <a:ext cx="326511" cy="424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319046"/>
              </p:ext>
            </p:extLst>
          </p:nvPr>
        </p:nvGraphicFramePr>
        <p:xfrm>
          <a:off x="4068831" y="5151371"/>
          <a:ext cx="5492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56" imgW="241200" imgH="190440" progId="Equation.3">
                  <p:embed/>
                </p:oleObj>
              </mc:Choice>
              <mc:Fallback>
                <p:oleObj name="Equation" r:id="rId56" imgW="241200" imgH="190440" progId="Equation.3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4068831" y="5151371"/>
                        <a:ext cx="549275" cy="43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105541"/>
              </p:ext>
            </p:extLst>
          </p:nvPr>
        </p:nvGraphicFramePr>
        <p:xfrm>
          <a:off x="5483635" y="5355086"/>
          <a:ext cx="495842" cy="47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58" imgW="241200" imgH="203040" progId="Equation.3">
                  <p:embed/>
                </p:oleObj>
              </mc:Choice>
              <mc:Fallback>
                <p:oleObj name="Equation" r:id="rId58" imgW="241200" imgH="203040" progId="Equation.3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5483635" y="5355086"/>
                        <a:ext cx="495842" cy="472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Straight Arrow Connector 85"/>
          <p:cNvCxnSpPr/>
          <p:nvPr/>
        </p:nvCxnSpPr>
        <p:spPr>
          <a:xfrm>
            <a:off x="4741836" y="5506373"/>
            <a:ext cx="541869" cy="783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 flipV="1">
            <a:off x="5761597" y="5158781"/>
            <a:ext cx="24744" cy="1676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5961675" y="5084391"/>
            <a:ext cx="154272" cy="2836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582241"/>
              </p:ext>
            </p:extLst>
          </p:nvPr>
        </p:nvGraphicFramePr>
        <p:xfrm>
          <a:off x="5580011" y="4703349"/>
          <a:ext cx="363173" cy="455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60" imgW="152280" imgH="228600" progId="Equation.3">
                  <p:embed/>
                </p:oleObj>
              </mc:Choice>
              <mc:Fallback>
                <p:oleObj name="Equation" r:id="rId60" imgW="152280" imgH="228600" progId="Equation.3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5580011" y="4703349"/>
                        <a:ext cx="363173" cy="455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509569"/>
              </p:ext>
            </p:extLst>
          </p:nvPr>
        </p:nvGraphicFramePr>
        <p:xfrm>
          <a:off x="5974929" y="4696530"/>
          <a:ext cx="364483" cy="416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61" imgW="177480" imgH="203040" progId="Equation.3">
                  <p:embed/>
                </p:oleObj>
              </mc:Choice>
              <mc:Fallback>
                <p:oleObj name="Equation" r:id="rId61" imgW="177480" imgH="203040" progId="Equation.3">
                  <p:embed/>
                  <p:pic>
                    <p:nvPicPr>
                      <p:cNvPr id="68" name="Object 67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974929" y="4696530"/>
                        <a:ext cx="364483" cy="416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1" name="Straight Arrow Connector 90"/>
          <p:cNvCxnSpPr/>
          <p:nvPr/>
        </p:nvCxnSpPr>
        <p:spPr>
          <a:xfrm flipV="1">
            <a:off x="4548881" y="4941951"/>
            <a:ext cx="110583" cy="218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52569"/>
              </p:ext>
            </p:extLst>
          </p:nvPr>
        </p:nvGraphicFramePr>
        <p:xfrm>
          <a:off x="4534535" y="4583879"/>
          <a:ext cx="272623" cy="39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62" imgW="114120" imgH="164880" progId="Equation.3">
                  <p:embed/>
                </p:oleObj>
              </mc:Choice>
              <mc:Fallback>
                <p:oleObj name="Equation" r:id="rId62" imgW="114120" imgH="164880" progId="Equation.3">
                  <p:embed/>
                  <p:pic>
                    <p:nvPicPr>
                      <p:cNvPr id="55" name="Object 54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534535" y="4583879"/>
                        <a:ext cx="272623" cy="393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348281"/>
              </p:ext>
            </p:extLst>
          </p:nvPr>
        </p:nvGraphicFramePr>
        <p:xfrm>
          <a:off x="5142361" y="601279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tion" r:id="rId63" imgW="228600" imgH="190440" progId="Equation.3">
                  <p:embed/>
                </p:oleObj>
              </mc:Choice>
              <mc:Fallback>
                <p:oleObj name="Equation" r:id="rId63" imgW="228600" imgH="190440" progId="Equation.3">
                  <p:embed/>
                  <p:pic>
                    <p:nvPicPr>
                      <p:cNvPr id="70" name="Object 6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142361" y="601279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5" name="Straight Arrow Connector 94"/>
          <p:cNvCxnSpPr/>
          <p:nvPr/>
        </p:nvCxnSpPr>
        <p:spPr>
          <a:xfrm flipV="1">
            <a:off x="5510543" y="5770192"/>
            <a:ext cx="132964" cy="236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 flipV="1">
            <a:off x="3400979" y="1751872"/>
            <a:ext cx="2087784" cy="3490488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67079"/>
              </p:ext>
            </p:extLst>
          </p:nvPr>
        </p:nvGraphicFramePr>
        <p:xfrm>
          <a:off x="1323340" y="1207453"/>
          <a:ext cx="529320" cy="38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64" imgW="279360" imgH="203040" progId="Equation.3">
                  <p:embed/>
                </p:oleObj>
              </mc:Choice>
              <mc:Fallback>
                <p:oleObj name="Equation" r:id="rId64" imgW="279360" imgH="203040" progId="Equation.3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323340" y="1207453"/>
                        <a:ext cx="529320" cy="38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1" name="Straight Arrow Connector 100"/>
          <p:cNvCxnSpPr/>
          <p:nvPr/>
        </p:nvCxnSpPr>
        <p:spPr>
          <a:xfrm flipH="1">
            <a:off x="2041219" y="1380986"/>
            <a:ext cx="815143" cy="1269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067546"/>
              </p:ext>
            </p:extLst>
          </p:nvPr>
        </p:nvGraphicFramePr>
        <p:xfrm>
          <a:off x="4921937" y="3846476"/>
          <a:ext cx="768835" cy="453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tion" r:id="rId65" imgW="88560" imgH="164880" progId="Equation.3">
                  <p:embed/>
                </p:oleObj>
              </mc:Choice>
              <mc:Fallback>
                <p:oleObj name="Equation" r:id="rId65" imgW="88560" imgH="164880" progId="Equation.3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921937" y="3846476"/>
                        <a:ext cx="768835" cy="453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Arrow Connector 103"/>
          <p:cNvCxnSpPr/>
          <p:nvPr/>
        </p:nvCxnSpPr>
        <p:spPr>
          <a:xfrm flipV="1">
            <a:off x="6078611" y="4457764"/>
            <a:ext cx="849934" cy="11269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963728"/>
              </p:ext>
            </p:extLst>
          </p:nvPr>
        </p:nvGraphicFramePr>
        <p:xfrm>
          <a:off x="6564487" y="4877896"/>
          <a:ext cx="326511" cy="424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66" imgW="126720" imgH="164880" progId="Equation.3">
                  <p:embed/>
                </p:oleObj>
              </mc:Choice>
              <mc:Fallback>
                <p:oleObj name="Equation" r:id="rId66" imgW="126720" imgH="164880" progId="Equation.3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564487" y="4877896"/>
                        <a:ext cx="326511" cy="424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467125"/>
              </p:ext>
            </p:extLst>
          </p:nvPr>
        </p:nvGraphicFramePr>
        <p:xfrm>
          <a:off x="6629400" y="4038600"/>
          <a:ext cx="5778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67" imgW="253800" imgH="190440" progId="Equation.3">
                  <p:embed/>
                </p:oleObj>
              </mc:Choice>
              <mc:Fallback>
                <p:oleObj name="Equation" r:id="rId67" imgW="253800" imgH="190440" progId="Equation.3">
                  <p:embed/>
                  <p:pic>
                    <p:nvPicPr>
                      <p:cNvPr id="84" name="Object 83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6629400" y="4038600"/>
                        <a:ext cx="577850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0" name="Straight Arrow Connector 109"/>
          <p:cNvCxnSpPr>
            <a:stCxn id="109" idx="3"/>
          </p:cNvCxnSpPr>
          <p:nvPr/>
        </p:nvCxnSpPr>
        <p:spPr>
          <a:xfrm flipV="1">
            <a:off x="7207250" y="4058031"/>
            <a:ext cx="195414" cy="1972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248270"/>
              </p:ext>
            </p:extLst>
          </p:nvPr>
        </p:nvGraphicFramePr>
        <p:xfrm>
          <a:off x="7277735" y="3699959"/>
          <a:ext cx="272623" cy="39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69" imgW="114120" imgH="164880" progId="Equation.3">
                  <p:embed/>
                </p:oleObj>
              </mc:Choice>
              <mc:Fallback>
                <p:oleObj name="Equation" r:id="rId69" imgW="114120" imgH="164880" progId="Equation.3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277735" y="3699959"/>
                        <a:ext cx="272623" cy="393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739862"/>
              </p:ext>
            </p:extLst>
          </p:nvPr>
        </p:nvGraphicFramePr>
        <p:xfrm>
          <a:off x="6453001" y="3345795"/>
          <a:ext cx="479384" cy="399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70" imgW="228600" imgH="190440" progId="Equation.3">
                  <p:embed/>
                </p:oleObj>
              </mc:Choice>
              <mc:Fallback>
                <p:oleObj name="Equation" r:id="rId70" imgW="228600" imgH="190440" progId="Equation.3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453001" y="3345795"/>
                        <a:ext cx="479384" cy="399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4" name="Straight Arrow Connector 113"/>
          <p:cNvCxnSpPr/>
          <p:nvPr/>
        </p:nvCxnSpPr>
        <p:spPr>
          <a:xfrm>
            <a:off x="6683416" y="3793048"/>
            <a:ext cx="153630" cy="2275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H="1" flipV="1">
            <a:off x="2587761" y="2748867"/>
            <a:ext cx="3907120" cy="1381991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621633"/>
              </p:ext>
            </p:extLst>
          </p:nvPr>
        </p:nvGraphicFramePr>
        <p:xfrm>
          <a:off x="408940" y="2396173"/>
          <a:ext cx="529320" cy="38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Equation" r:id="rId71" imgW="279360" imgH="203040" progId="Equation.3">
                  <p:embed/>
                </p:oleObj>
              </mc:Choice>
              <mc:Fallback>
                <p:oleObj name="Equation" r:id="rId71" imgW="279360" imgH="203040" progId="Equation.3">
                  <p:embed/>
                  <p:pic>
                    <p:nvPicPr>
                      <p:cNvPr id="100" name="Object 99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408940" y="2396173"/>
                        <a:ext cx="529320" cy="38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9" name="Straight Arrow Connector 118"/>
          <p:cNvCxnSpPr/>
          <p:nvPr/>
        </p:nvCxnSpPr>
        <p:spPr>
          <a:xfrm flipH="1">
            <a:off x="1126819" y="2569706"/>
            <a:ext cx="815143" cy="1269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356465" y="511535"/>
            <a:ext cx="245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CNO Cycles</a:t>
            </a:r>
            <a:endParaRPr lang="en-GB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0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025185"/>
            <a:ext cx="10080000" cy="1646302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Computational</a:t>
            </a:r>
            <a:endParaRPr lang="en-GB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115697"/>
            <a:ext cx="10080000" cy="2585323"/>
          </a:xfr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</a:rPr>
              <a:t>C++, </a:t>
            </a:r>
            <a:r>
              <a:rPr lang="en-US" sz="3600" dirty="0">
                <a:solidFill>
                  <a:srgbClr val="002060"/>
                </a:solidFill>
              </a:rPr>
              <a:t>Object Oriented Programming, OP, </a:t>
            </a:r>
            <a:r>
              <a:rPr lang="en-US" sz="3600" b="1" dirty="0">
                <a:solidFill>
                  <a:srgbClr val="002060"/>
                </a:solidFill>
              </a:rPr>
              <a:t>ROOT CERN, nucnet-tools, Ubuntu, Terminal, Pre-Installation, JINA, Macros</a:t>
            </a:r>
            <a:endParaRPr lang="en-GB" sz="36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26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0000" y="609600"/>
            <a:ext cx="9360000" cy="769441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Nucnet Tool Codes</a:t>
            </a:r>
            <a:endParaRPr lang="en-GB" sz="4400" b="1" dirty="0">
              <a:solidFill>
                <a:srgbClr val="002060"/>
              </a:solidFill>
            </a:endParaRPr>
          </a:p>
        </p:txBody>
      </p:sp>
      <p:sp>
        <p:nvSpPr>
          <p:cNvPr id="7" name="CustomShape 3"/>
          <p:cNvSpPr/>
          <p:nvPr/>
        </p:nvSpPr>
        <p:spPr>
          <a:xfrm>
            <a:off x="360000" y="1415880"/>
            <a:ext cx="9720000" cy="138717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002060"/>
                </a:solidFill>
                <a:latin typeface="Book Antiqua"/>
              </a:rPr>
              <a:t> - This is the name of the open source package initiated and built by the Webnucleo group Clemson University, SC. Prof, Bradley S. Meyer. </a:t>
            </a:r>
            <a:endParaRPr sz="2800" b="1" dirty="0">
              <a:solidFill>
                <a:srgbClr val="002060"/>
              </a:solidFill>
            </a:endParaRPr>
          </a:p>
        </p:txBody>
      </p:sp>
      <p:sp>
        <p:nvSpPr>
          <p:cNvPr id="8" name="CustomShape 4"/>
          <p:cNvSpPr/>
          <p:nvPr/>
        </p:nvSpPr>
        <p:spPr>
          <a:xfrm>
            <a:off x="360000" y="2839895"/>
            <a:ext cx="9720000" cy="143098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002060"/>
                </a:solidFill>
                <a:latin typeface="Book Antiqua"/>
              </a:rPr>
              <a:t>- The Nucnet-tools package is a set of online C/C++ codes and modules that are useful for computing various aspects of stellar and explosive nucleosynthesis.</a:t>
            </a:r>
            <a:endParaRPr sz="2800" b="1" dirty="0">
              <a:solidFill>
                <a:srgbClr val="002060"/>
              </a:solidFill>
            </a:endParaRPr>
          </a:p>
        </p:txBody>
      </p:sp>
      <p:sp>
        <p:nvSpPr>
          <p:cNvPr id="9" name="CustomShape 5"/>
          <p:cNvSpPr/>
          <p:nvPr/>
        </p:nvSpPr>
        <p:spPr>
          <a:xfrm>
            <a:off x="360000" y="4254651"/>
            <a:ext cx="9720000" cy="95628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002060"/>
                </a:solidFill>
                <a:latin typeface="Book Antiqua"/>
              </a:rPr>
              <a:t>- This naturally includes studying elements formation in stars.</a:t>
            </a:r>
            <a:endParaRPr sz="2800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55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2628"/>
            <a:ext cx="8604000" cy="1320800"/>
          </a:xfrm>
        </p:spPr>
        <p:txBody>
          <a:bodyPr/>
          <a:lstStyle/>
          <a:p>
            <a:r>
              <a:rPr lang="en-US" sz="5400" b="1" dirty="0">
                <a:solidFill>
                  <a:srgbClr val="002060"/>
                </a:solidFill>
              </a:rPr>
              <a:t>Methodology</a:t>
            </a:r>
            <a:endParaRPr lang="en-GB" sz="5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432171"/>
            <a:ext cx="10080000" cy="3554819"/>
          </a:xfrm>
        </p:spPr>
        <p:txBody>
          <a:bodyPr>
            <a:spAutoFit/>
          </a:bodyPr>
          <a:lstStyle/>
          <a:p>
            <a:r>
              <a:rPr lang="en-GB" sz="3600" b="1" dirty="0">
                <a:solidFill>
                  <a:srgbClr val="000046"/>
                </a:solidFill>
                <a:latin typeface="Book Antiqua"/>
                <a:ea typeface="Droid Sans Fallback"/>
              </a:rPr>
              <a:t>A systematic “run” of Meyer’s (Webnucleo) scripts related to </a:t>
            </a:r>
          </a:p>
          <a:p>
            <a:pPr lvl="1"/>
            <a:r>
              <a:rPr lang="en-US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Binding energy for oxygen isotopes.</a:t>
            </a:r>
          </a:p>
          <a:p>
            <a:pPr lvl="1"/>
            <a:r>
              <a:rPr lang="en-US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Partition function for oxygen isotopes.</a:t>
            </a:r>
            <a:endParaRPr lang="en-GB" sz="3200" b="1" dirty="0">
              <a:solidFill>
                <a:srgbClr val="000046"/>
              </a:solidFill>
              <a:latin typeface="Book Antiqua"/>
              <a:ea typeface="Droid Sans Fallback"/>
            </a:endParaRPr>
          </a:p>
          <a:p>
            <a:pPr lvl="1"/>
            <a:r>
              <a:rPr lang="en-GB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the abundance of oxygen isotopes in the sun, </a:t>
            </a:r>
            <a:r>
              <a:rPr lang="en-GB" sz="3600" b="1" baseline="30000" dirty="0">
                <a:solidFill>
                  <a:srgbClr val="000046"/>
                </a:solidFill>
                <a:latin typeface="Book Antiqua"/>
                <a:ea typeface="Droid Sans Fallback"/>
              </a:rPr>
              <a:t>15</a:t>
            </a:r>
            <a:r>
              <a:rPr lang="en-GB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O, </a:t>
            </a:r>
            <a:r>
              <a:rPr lang="en-GB" sz="3200" b="1" baseline="30000" dirty="0">
                <a:solidFill>
                  <a:srgbClr val="000046"/>
                </a:solidFill>
                <a:latin typeface="Book Antiqua"/>
                <a:ea typeface="Droid Sans Fallback"/>
              </a:rPr>
              <a:t>16</a:t>
            </a:r>
            <a:r>
              <a:rPr lang="en-GB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O, </a:t>
            </a:r>
            <a:r>
              <a:rPr lang="en-GB" sz="3200" b="1" baseline="30000" dirty="0">
                <a:solidFill>
                  <a:srgbClr val="000046"/>
                </a:solidFill>
                <a:latin typeface="Book Antiqua"/>
                <a:ea typeface="Droid Sans Fallback"/>
              </a:rPr>
              <a:t>17</a:t>
            </a:r>
            <a:r>
              <a:rPr lang="en-GB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O, </a:t>
            </a:r>
            <a:r>
              <a:rPr lang="en-GB" sz="3200" b="1" baseline="30000" dirty="0">
                <a:solidFill>
                  <a:srgbClr val="000046"/>
                </a:solidFill>
                <a:latin typeface="Book Antiqua"/>
                <a:ea typeface="Droid Sans Fallback"/>
              </a:rPr>
              <a:t>18</a:t>
            </a:r>
            <a:r>
              <a:rPr lang="en-GB" sz="3200" b="1" dirty="0">
                <a:solidFill>
                  <a:srgbClr val="000046"/>
                </a:solidFill>
                <a:latin typeface="Book Antiqua"/>
                <a:ea typeface="Droid Sans Fallback"/>
              </a:rPr>
              <a:t>O.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5275750"/>
            <a:ext cx="10080000" cy="120032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0046"/>
                </a:solidFill>
                <a:latin typeface="Book Antiqua"/>
              </a:rPr>
              <a:t>ROOT scripts had been written to produce figures.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82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0437" y="0"/>
            <a:ext cx="7124131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•	Macro to plot Abundance per nucleon vs. Atomic Number (( Example))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#include "</a:t>
            </a:r>
            <a:r>
              <a:rPr lang="en-US" sz="1200" b="0" dirty="0" err="1"/>
              <a:t>TTree.h</a:t>
            </a:r>
            <a:r>
              <a:rPr lang="en-US" sz="1200" b="0" dirty="0"/>
              <a:t>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#include "</a:t>
            </a:r>
            <a:r>
              <a:rPr lang="en-US" sz="1200" b="0" dirty="0" err="1"/>
              <a:t>TFile.h</a:t>
            </a:r>
            <a:r>
              <a:rPr lang="en-US" sz="1200" b="0" dirty="0"/>
              <a:t>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#include "</a:t>
            </a:r>
            <a:r>
              <a:rPr lang="en-US" sz="1200" b="0" dirty="0" err="1"/>
              <a:t>TGraph.h</a:t>
            </a:r>
            <a:r>
              <a:rPr lang="en-US" sz="1200" b="0" dirty="0"/>
              <a:t>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void Abundance()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{    // open ROOT file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 err="1"/>
              <a:t>TFile</a:t>
            </a:r>
            <a:r>
              <a:rPr lang="en-US" sz="1200" b="0" dirty="0"/>
              <a:t> *</a:t>
            </a:r>
            <a:r>
              <a:rPr lang="en-US" sz="1200" b="0" dirty="0" err="1"/>
              <a:t>ftree</a:t>
            </a:r>
            <a:r>
              <a:rPr lang="en-US" sz="1200" b="0" dirty="0"/>
              <a:t> = new </a:t>
            </a:r>
            <a:r>
              <a:rPr lang="en-US" sz="1200" b="0" dirty="0" err="1"/>
              <a:t>TFile</a:t>
            </a:r>
            <a:r>
              <a:rPr lang="en-US" sz="1200" b="0" dirty="0"/>
              <a:t>("../</a:t>
            </a:r>
            <a:r>
              <a:rPr lang="en-US" sz="1200" b="0" dirty="0" err="1"/>
              <a:t>ROOT_files</a:t>
            </a:r>
            <a:r>
              <a:rPr lang="en-US" sz="1200" b="0" dirty="0"/>
              <a:t>/</a:t>
            </a:r>
            <a:r>
              <a:rPr lang="en-US" sz="1200" b="0" dirty="0" err="1"/>
              <a:t>Abundance_O.root</a:t>
            </a:r>
            <a:r>
              <a:rPr lang="en-US" sz="1200" b="0" dirty="0"/>
              <a:t>", "recreate");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</a:t>
            </a:r>
            <a:r>
              <a:rPr lang="en-US" sz="1200" b="0" dirty="0" err="1"/>
              <a:t>TTree</a:t>
            </a:r>
            <a:r>
              <a:rPr lang="en-US" sz="1200" b="0" dirty="0"/>
              <a:t> *yz1 = new </a:t>
            </a:r>
            <a:r>
              <a:rPr lang="en-US" sz="1200" b="0" dirty="0" err="1"/>
              <a:t>TTree</a:t>
            </a:r>
            <a:r>
              <a:rPr lang="en-US" sz="1200" b="0" dirty="0"/>
              <a:t>("yz1", "");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yz1-&gt;</a:t>
            </a:r>
            <a:r>
              <a:rPr lang="en-US" sz="1200" b="0" dirty="0" err="1"/>
              <a:t>ReadFile</a:t>
            </a:r>
            <a:r>
              <a:rPr lang="en-US" sz="1200" b="0" dirty="0"/>
              <a:t>("../Data/yz1.txt","Z_1:Y_1");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yz1-&gt;Write();	 yz1-&gt;Scan(); yz1-&gt;Print();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</a:t>
            </a:r>
            <a:r>
              <a:rPr lang="en-US" sz="1200" b="0" dirty="0" err="1"/>
              <a:t>TTree</a:t>
            </a:r>
            <a:r>
              <a:rPr lang="en-US" sz="1200" b="0" dirty="0"/>
              <a:t> *</a:t>
            </a:r>
            <a:r>
              <a:rPr lang="en-US" sz="1200" b="0" dirty="0" err="1"/>
              <a:t>yz_last</a:t>
            </a:r>
            <a:r>
              <a:rPr lang="en-US" sz="1200" b="0" dirty="0"/>
              <a:t> = new </a:t>
            </a:r>
            <a:r>
              <a:rPr lang="en-US" sz="1200" b="0" dirty="0" err="1"/>
              <a:t>TTree</a:t>
            </a:r>
            <a:r>
              <a:rPr lang="en-US" sz="1200" b="0" dirty="0"/>
              <a:t>("</a:t>
            </a:r>
            <a:r>
              <a:rPr lang="en-US" sz="1200" b="0" dirty="0" err="1"/>
              <a:t>yz_last</a:t>
            </a:r>
            <a:r>
              <a:rPr lang="en-US" sz="1200" b="0" dirty="0"/>
              <a:t>", "");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</a:t>
            </a:r>
            <a:r>
              <a:rPr lang="en-US" sz="1200" b="0" dirty="0" err="1"/>
              <a:t>yz_last</a:t>
            </a:r>
            <a:r>
              <a:rPr lang="en-US" sz="1200" b="0" dirty="0"/>
              <a:t>-&gt;</a:t>
            </a:r>
            <a:r>
              <a:rPr lang="en-US" sz="1200" b="0" dirty="0" err="1"/>
              <a:t>ReadFile</a:t>
            </a:r>
            <a:r>
              <a:rPr lang="en-US" sz="1200" b="0" dirty="0"/>
              <a:t>("../Data/yz_last.txt","</a:t>
            </a:r>
            <a:r>
              <a:rPr lang="en-US" sz="1200" b="0" dirty="0" err="1"/>
              <a:t>Z_last:Y_last</a:t>
            </a:r>
            <a:r>
              <a:rPr lang="en-US" sz="1200" b="0" dirty="0"/>
              <a:t>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	</a:t>
            </a:r>
            <a:r>
              <a:rPr lang="en-US" sz="1200" b="0" dirty="0" err="1"/>
              <a:t>yz_last</a:t>
            </a:r>
            <a:r>
              <a:rPr lang="en-US" sz="1200" b="0" dirty="0"/>
              <a:t>-&gt;Write(); </a:t>
            </a:r>
            <a:r>
              <a:rPr lang="en-US" sz="1200" b="0" dirty="0" err="1"/>
              <a:t>yz_last</a:t>
            </a:r>
            <a:r>
              <a:rPr lang="en-US" sz="1200" b="0" dirty="0"/>
              <a:t>-&gt;Scan(); 	</a:t>
            </a:r>
            <a:r>
              <a:rPr lang="en-US" sz="1200" b="0" dirty="0" err="1"/>
              <a:t>yz_last</a:t>
            </a:r>
            <a:r>
              <a:rPr lang="en-US" sz="1200" b="0" dirty="0"/>
              <a:t>-&gt;Print();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 err="1"/>
              <a:t>TCanvas</a:t>
            </a:r>
            <a:r>
              <a:rPr lang="en-US" sz="1200" b="0" dirty="0"/>
              <a:t> *c = new </a:t>
            </a:r>
            <a:r>
              <a:rPr lang="en-US" sz="1200" b="0" dirty="0" err="1"/>
              <a:t>TCanvas</a:t>
            </a:r>
            <a:r>
              <a:rPr lang="en-US" sz="1200" b="0" dirty="0"/>
              <a:t>("c", "c");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c-&gt;</a:t>
            </a:r>
            <a:r>
              <a:rPr lang="en-US" sz="1200" b="0" dirty="0" err="1"/>
              <a:t>SetLogy</a:t>
            </a:r>
            <a:r>
              <a:rPr lang="en-US" sz="1200" b="0" dirty="0"/>
              <a:t>();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yz1-&gt;</a:t>
            </a:r>
            <a:r>
              <a:rPr lang="en-US" sz="1200" b="0" dirty="0" err="1"/>
              <a:t>SetLineWidth</a:t>
            </a:r>
            <a:r>
              <a:rPr lang="en-US" sz="1200" b="0" dirty="0"/>
              <a:t>(3);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yz1-&gt;</a:t>
            </a:r>
            <a:r>
              <a:rPr lang="en-US" sz="1200" b="0" dirty="0" err="1"/>
              <a:t>SetLineColor</a:t>
            </a:r>
            <a:r>
              <a:rPr lang="en-US" sz="1200" b="0" dirty="0"/>
              <a:t>(</a:t>
            </a:r>
            <a:r>
              <a:rPr lang="en-US" sz="1200" b="0" dirty="0" err="1"/>
              <a:t>kBlack</a:t>
            </a:r>
            <a:r>
              <a:rPr lang="en-US" sz="1200" b="0" dirty="0"/>
              <a:t>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/>
              <a:t>yz1-&gt;Draw("Y_1:Z_1 ", "" , "line");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 err="1"/>
              <a:t>yz_last</a:t>
            </a:r>
            <a:r>
              <a:rPr lang="en-US" sz="1200" b="0" dirty="0"/>
              <a:t>-&gt;</a:t>
            </a:r>
            <a:r>
              <a:rPr lang="en-US" sz="1200" b="0" dirty="0" err="1"/>
              <a:t>SetLineColor</a:t>
            </a:r>
            <a:r>
              <a:rPr lang="en-US" sz="1200" b="0" dirty="0"/>
              <a:t>(</a:t>
            </a:r>
            <a:r>
              <a:rPr lang="en-US" sz="1200" b="0" dirty="0" err="1"/>
              <a:t>kBlue</a:t>
            </a:r>
            <a:r>
              <a:rPr lang="en-US" sz="1200" b="0" dirty="0"/>
              <a:t>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0" dirty="0" err="1"/>
              <a:t>yz_last</a:t>
            </a:r>
            <a:r>
              <a:rPr lang="en-US" sz="1200" b="0" dirty="0"/>
              <a:t>-&gt;Draw("</a:t>
            </a:r>
            <a:r>
              <a:rPr lang="en-US" sz="1200" b="0" dirty="0" err="1"/>
              <a:t>Y_last:Z_last</a:t>
            </a:r>
            <a:r>
              <a:rPr lang="en-US" sz="1200" b="0" dirty="0"/>
              <a:t>", "","SAME line ");}// End Macro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016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solidFill>
                  <a:srgbClr val="002060"/>
                </a:solidFill>
              </a:rPr>
              <a:t>Results</a:t>
            </a:r>
            <a:endParaRPr lang="en-GB" sz="115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313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9214"/>
            <a:ext cx="10080000" cy="1320800"/>
          </a:xfrm>
        </p:spPr>
        <p:txBody>
          <a:bodyPr/>
          <a:lstStyle/>
          <a:p>
            <a:r>
              <a:rPr lang="en-US" sz="4400" b="1" dirty="0">
                <a:solidFill>
                  <a:srgbClr val="002060"/>
                </a:solidFill>
              </a:rPr>
              <a:t>Our Work</a:t>
            </a:r>
            <a:endParaRPr lang="en-GB" sz="4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722302"/>
            <a:ext cx="10080000" cy="620682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</a:rPr>
              <a:t>Main topics of our Study:</a:t>
            </a:r>
            <a:endParaRPr lang="en-US" sz="3200" dirty="0"/>
          </a:p>
          <a:p>
            <a:pPr marL="571500" indent="-571500">
              <a:buAutoNum type="romanUcParenR"/>
            </a:pPr>
            <a:r>
              <a:rPr lang="en-US" sz="3200" b="1" dirty="0">
                <a:solidFill>
                  <a:srgbClr val="002060"/>
                </a:solidFill>
              </a:rPr>
              <a:t>The valley of beta stability for oxygen isotopes.</a:t>
            </a:r>
          </a:p>
          <a:p>
            <a:pPr marL="571500" indent="-571500">
              <a:buAutoNum type="romanUcParenR"/>
            </a:pPr>
            <a:r>
              <a:rPr lang="en-US" sz="3200" b="1" dirty="0">
                <a:solidFill>
                  <a:srgbClr val="002060"/>
                </a:solidFill>
              </a:rPr>
              <a:t>The partition function and the reaction rates for the oxygen isotopes</a:t>
            </a:r>
          </a:p>
          <a:p>
            <a:pPr marL="571500" indent="-571500">
              <a:buAutoNum type="romanUcParenR"/>
            </a:pPr>
            <a:r>
              <a:rPr lang="en-US" sz="3200" b="1" dirty="0">
                <a:solidFill>
                  <a:srgbClr val="002060"/>
                </a:solidFill>
              </a:rPr>
              <a:t>Abundance of oxygen isotopes for the Sun at present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A) Static Calculations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B) Static Calculations considering electron screening and NSE correction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C) Dynamic Calculations</a:t>
            </a:r>
            <a:endParaRPr lang="en-US" sz="3200" b="1" dirty="0">
              <a:solidFill>
                <a:srgbClr val="002060"/>
              </a:solidFill>
            </a:endParaRPr>
          </a:p>
          <a:p>
            <a:pPr marL="571500" indent="-571500">
              <a:buAutoNum type="romanUcParenR"/>
            </a:pPr>
            <a:r>
              <a:rPr lang="en-US" sz="3200" dirty="0"/>
              <a:t>Abundance for the total lifetime of the sun </a:t>
            </a:r>
            <a:r>
              <a:rPr lang="en-US" dirty="0"/>
              <a:t>(Speculative).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5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666" y="272717"/>
            <a:ext cx="8596668" cy="923330"/>
          </a:xfrm>
        </p:spPr>
        <p:txBody>
          <a:bodyPr>
            <a:spAutoFit/>
          </a:bodyPr>
          <a:lstStyle/>
          <a:p>
            <a:r>
              <a:rPr lang="en-US" sz="5400" dirty="0"/>
              <a:t>Table of content</a:t>
            </a:r>
            <a:endParaRPr lang="en-GB" sz="5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37034"/>
              </p:ext>
            </p:extLst>
          </p:nvPr>
        </p:nvGraphicFramePr>
        <p:xfrm>
          <a:off x="741210" y="1299483"/>
          <a:ext cx="9569123" cy="4445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53">
                  <a:extLst>
                    <a:ext uri="{9D8B030D-6E8A-4147-A177-3AD203B41FA5}">
                      <a16:colId xmlns:a16="http://schemas.microsoft.com/office/drawing/2014/main" val="3743049235"/>
                    </a:ext>
                  </a:extLst>
                </a:gridCol>
                <a:gridCol w="7717715">
                  <a:extLst>
                    <a:ext uri="{9D8B030D-6E8A-4147-A177-3AD203B41FA5}">
                      <a16:colId xmlns:a16="http://schemas.microsoft.com/office/drawing/2014/main" val="3293627444"/>
                    </a:ext>
                  </a:extLst>
                </a:gridCol>
                <a:gridCol w="1388755">
                  <a:extLst>
                    <a:ext uri="{9D8B030D-6E8A-4147-A177-3AD203B41FA5}">
                      <a16:colId xmlns:a16="http://schemas.microsoft.com/office/drawing/2014/main" val="1171170583"/>
                    </a:ext>
                  </a:extLst>
                </a:gridCol>
              </a:tblGrid>
              <a:tr h="574842">
                <a:tc>
                  <a:txBody>
                    <a:bodyPr/>
                    <a:lstStyle/>
                    <a:p>
                      <a:r>
                        <a:rPr lang="en-US" sz="2800" dirty="0"/>
                        <a:t>#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Content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Slide #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13065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Sun Evolution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441373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The Abundance of Elements in stars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092616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Oxygen Production and destruction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86970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Computational Part,</a:t>
                      </a:r>
                      <a:r>
                        <a:rPr lang="en-US" sz="2800" baseline="0" dirty="0"/>
                        <a:t> ROOT, NucNet-tool-Codes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6845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Results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20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3419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792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0151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Abundance</a:t>
            </a: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000" y="978927"/>
            <a:ext cx="10578294" cy="1938992"/>
          </a:xfr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solidFill>
                  <a:srgbClr val="002060"/>
                </a:solidFill>
              </a:rPr>
              <a:t>To determine the abundance </a:t>
            </a:r>
            <a:r>
              <a:rPr lang="en-US" sz="3000" b="1" u="sng" dirty="0">
                <a:solidFill>
                  <a:srgbClr val="002060"/>
                </a:solidFill>
              </a:rPr>
              <a:t>at instant of time</a:t>
            </a:r>
            <a:r>
              <a:rPr lang="en-US" sz="3000" b="1" dirty="0">
                <a:solidFill>
                  <a:srgbClr val="002060"/>
                </a:solidFill>
              </a:rPr>
              <a:t>, one needs to solve the system of coupled equations for the production and destruction a specific species. For a system involving three “objects” we have: </a:t>
            </a:r>
            <a:endParaRPr lang="en-GB" sz="3000" b="1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20</a:t>
            </a:fld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389183"/>
              </p:ext>
            </p:extLst>
          </p:nvPr>
        </p:nvGraphicFramePr>
        <p:xfrm>
          <a:off x="1266825" y="2836863"/>
          <a:ext cx="8153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3" imgW="2717640" imgH="431640" progId="Equation.DSMT4">
                  <p:embed/>
                </p:oleObj>
              </mc:Choice>
              <mc:Fallback>
                <p:oleObj name="Equation" r:id="rId3" imgW="271764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2836863"/>
                        <a:ext cx="81534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962065"/>
              </p:ext>
            </p:extLst>
          </p:nvPr>
        </p:nvGraphicFramePr>
        <p:xfrm>
          <a:off x="1304925" y="4179888"/>
          <a:ext cx="81915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Equation" r:id="rId5" imgW="2730240" imgH="431640" progId="Equation.DSMT4">
                  <p:embed/>
                </p:oleObj>
              </mc:Choice>
              <mc:Fallback>
                <p:oleObj name="Equation" r:id="rId5" imgW="273024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4179888"/>
                        <a:ext cx="81915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23592"/>
              </p:ext>
            </p:extLst>
          </p:nvPr>
        </p:nvGraphicFramePr>
        <p:xfrm>
          <a:off x="1360488" y="5567363"/>
          <a:ext cx="6897687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7" imgW="2298600" imgH="431640" progId="Equation.DSMT4">
                  <p:embed/>
                </p:oleObj>
              </mc:Choice>
              <mc:Fallback>
                <p:oleObj name="Equation" r:id="rId7" imgW="229860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567363"/>
                        <a:ext cx="6897687" cy="1293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823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000" y="1782054"/>
            <a:ext cx="10440000" cy="4919295"/>
          </a:xfrm>
        </p:spPr>
        <p:txBody>
          <a:bodyPr wrap="square">
            <a:spAutoFit/>
          </a:bodyPr>
          <a:lstStyle/>
          <a:p>
            <a:r>
              <a:rPr lang="en-US" sz="4800" dirty="0"/>
              <a:t>We Solve these equations</a:t>
            </a:r>
          </a:p>
          <a:p>
            <a:pPr lvl="2"/>
            <a:r>
              <a:rPr lang="en-US" sz="4000" dirty="0"/>
              <a:t>For the Sun at present (4.56 Gy)</a:t>
            </a:r>
          </a:p>
          <a:p>
            <a:pPr lvl="3"/>
            <a:r>
              <a:rPr lang="en-US" sz="3600" dirty="0"/>
              <a:t>Static Calculation</a:t>
            </a:r>
          </a:p>
          <a:p>
            <a:pPr lvl="3"/>
            <a:r>
              <a:rPr lang="en-US" sz="3600" dirty="0"/>
              <a:t>Dynamic Calculation </a:t>
            </a:r>
          </a:p>
          <a:p>
            <a:pPr lvl="3"/>
            <a:r>
              <a:rPr lang="en-US" sz="3600" dirty="0"/>
              <a:t>Static Calculation considering electron screening and NSE correction</a:t>
            </a:r>
          </a:p>
          <a:p>
            <a:pPr lvl="2"/>
            <a:r>
              <a:rPr lang="en-US" sz="4000" dirty="0"/>
              <a:t>For the lifetime of the sun (12.334 Gy).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Content Placeholder 2"/>
          <p:cNvSpPr txBox="1">
            <a:spLocks noChangeAspect="1"/>
          </p:cNvSpPr>
          <p:nvPr/>
        </p:nvSpPr>
        <p:spPr>
          <a:xfrm>
            <a:off x="360000" y="489074"/>
            <a:ext cx="10440000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600" b="1" dirty="0">
                <a:solidFill>
                  <a:srgbClr val="002060"/>
                </a:solidFill>
              </a:rPr>
              <a:t>This system is </a:t>
            </a:r>
            <a:r>
              <a:rPr lang="en-US" sz="3600" b="1" u="sng" dirty="0">
                <a:solidFill>
                  <a:srgbClr val="002060"/>
                </a:solidFill>
              </a:rPr>
              <a:t>solved using Newton-Raphson iteration</a:t>
            </a:r>
            <a:r>
              <a:rPr lang="en-US" sz="3600" b="1" dirty="0">
                <a:solidFill>
                  <a:srgbClr val="002060"/>
                </a:solidFill>
              </a:rPr>
              <a:t> method and </a:t>
            </a:r>
            <a:r>
              <a:rPr lang="en-US" sz="3600" b="1" u="sng" dirty="0">
                <a:solidFill>
                  <a:srgbClr val="002060"/>
                </a:solidFill>
              </a:rPr>
              <a:t>Taylor series expansion</a:t>
            </a:r>
            <a:r>
              <a:rPr lang="en-US" sz="3600" b="1" dirty="0">
                <a:solidFill>
                  <a:srgbClr val="002060"/>
                </a:solidFill>
              </a:rPr>
              <a:t>.</a:t>
            </a:r>
            <a:endParaRPr lang="en-GB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62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84136"/>
            <a:ext cx="10080000" cy="4247317"/>
          </a:xfrm>
          <a:effectLst>
            <a:outerShdw blurRad="50800" dist="50800" dir="6600000" algn="ctr" rotWithShape="0">
              <a:srgbClr val="FFFF00">
                <a:alpha val="63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GB" sz="5400" cap="small" dirty="0"/>
              <a:t>Static calculation in the centre of the sun – Whole life of our preferred star</a:t>
            </a:r>
            <a:br>
              <a:rPr lang="en-GB" sz="5400" cap="small" dirty="0"/>
            </a:br>
            <a:br>
              <a:rPr lang="en-GB" sz="5400" dirty="0"/>
            </a:br>
            <a:r>
              <a:rPr lang="en-GB" sz="5400" i="1" dirty="0"/>
              <a:t>Speculative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983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839" y="284136"/>
            <a:ext cx="8596668" cy="1320800"/>
          </a:xfrm>
        </p:spPr>
        <p:txBody>
          <a:bodyPr/>
          <a:lstStyle/>
          <a:p>
            <a:r>
              <a:rPr lang="en-GB" dirty="0"/>
              <a:t>Static calculation in the centre of the sun – Phase by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2129595"/>
            <a:ext cx="10080000" cy="1559004"/>
          </a:xfrm>
        </p:spPr>
        <p:txBody>
          <a:bodyPr>
            <a:noAutofit/>
          </a:bodyPr>
          <a:lstStyle/>
          <a:p>
            <a:pPr algn="just"/>
            <a:r>
              <a:rPr lang="en-GB" sz="3200" dirty="0"/>
              <a:t>We run our calculation as </a:t>
            </a:r>
            <a:r>
              <a:rPr lang="en-GB" sz="3200" u="sng" dirty="0"/>
              <a:t>static</a:t>
            </a:r>
            <a:r>
              <a:rPr lang="en-GB" sz="3200" dirty="0"/>
              <a:t> (expansion timescale is infinity) and according to the initial conditions in the next table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400" y="4947699"/>
            <a:ext cx="10080000" cy="1747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3200" dirty="0"/>
              <a:t>The radius of the sun changes during phases (Pogge, 1997), so that, the density changes accordingly.</a:t>
            </a:r>
          </a:p>
          <a:p>
            <a:pPr algn="just"/>
            <a:endParaRPr lang="en-GB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2400" y="3862822"/>
            <a:ext cx="10080000" cy="1022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3200" dirty="0"/>
              <a:t>Electron screening and nuclear statistical corrections </a:t>
            </a:r>
            <a:r>
              <a:rPr lang="en-GB" sz="3200" u="sng" dirty="0"/>
              <a:t>were not </a:t>
            </a:r>
            <a:r>
              <a:rPr lang="en-GB" sz="3200" dirty="0"/>
              <a:t>considered.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290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16473"/>
              </p:ext>
            </p:extLst>
          </p:nvPr>
        </p:nvGraphicFramePr>
        <p:xfrm>
          <a:off x="505334" y="96983"/>
          <a:ext cx="10822193" cy="6723947"/>
        </p:xfrm>
        <a:graphic>
          <a:graphicData uri="http://schemas.openxmlformats.org/drawingml/2006/table">
            <a:tbl>
              <a:tblPr firstRow="1" firstCol="1" bandRow="1"/>
              <a:tblGrid>
                <a:gridCol w="2705549">
                  <a:extLst>
                    <a:ext uri="{9D8B030D-6E8A-4147-A177-3AD203B41FA5}">
                      <a16:colId xmlns:a16="http://schemas.microsoft.com/office/drawing/2014/main" val="316036528"/>
                    </a:ext>
                  </a:extLst>
                </a:gridCol>
                <a:gridCol w="1515107">
                  <a:extLst>
                    <a:ext uri="{9D8B030D-6E8A-4147-A177-3AD203B41FA5}">
                      <a16:colId xmlns:a16="http://schemas.microsoft.com/office/drawing/2014/main" val="2708424329"/>
                    </a:ext>
                  </a:extLst>
                </a:gridCol>
                <a:gridCol w="1839772">
                  <a:extLst>
                    <a:ext uri="{9D8B030D-6E8A-4147-A177-3AD203B41FA5}">
                      <a16:colId xmlns:a16="http://schemas.microsoft.com/office/drawing/2014/main" val="963885581"/>
                    </a:ext>
                  </a:extLst>
                </a:gridCol>
                <a:gridCol w="2601655">
                  <a:extLst>
                    <a:ext uri="{9D8B030D-6E8A-4147-A177-3AD203B41FA5}">
                      <a16:colId xmlns:a16="http://schemas.microsoft.com/office/drawing/2014/main" val="2075208996"/>
                    </a:ext>
                  </a:extLst>
                </a:gridCol>
                <a:gridCol w="2160110">
                  <a:extLst>
                    <a:ext uri="{9D8B030D-6E8A-4147-A177-3AD203B41FA5}">
                      <a16:colId xmlns:a16="http://schemas.microsoft.com/office/drawing/2014/main" val="697067834"/>
                    </a:ext>
                  </a:extLst>
                </a:gridCol>
              </a:tblGrid>
              <a:tr h="571656">
                <a:tc gridSpan="5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Initial conditions for each phase in the sun's lifetime.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175468"/>
                  </a:ext>
                </a:extLst>
              </a:tr>
              <a:tr h="114331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Phase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Duration (tend)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Temperature (t9_0)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Density (rho_0) (g/cc)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Abundance to start with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442856"/>
                  </a:ext>
                </a:extLst>
              </a:tr>
              <a:tr h="57165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Hydrogen Burning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10.9 Gy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0.0154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lang="en-US" sz="2000" b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ʘ 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150.5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Lodders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62487"/>
                  </a:ext>
                </a:extLst>
              </a:tr>
              <a:tr h="77972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Lively old age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700 My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0.0154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ρ = ρ</a:t>
                      </a:r>
                      <a:r>
                        <a:rPr lang="en-US" sz="2000" b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ʘ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/2.3 = 65.4317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from last step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08901"/>
                  </a:ext>
                </a:extLst>
              </a:tr>
              <a:tr h="114331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Onset rapid growth and red giant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601 My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0.1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ρ = ρ</a:t>
                      </a:r>
                      <a:r>
                        <a:rPr lang="en-US" sz="2000" b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ʘ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/166 = 0.906626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idem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51969"/>
                  </a:ext>
                </a:extLst>
              </a:tr>
              <a:tr h="114331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Helium burning 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110 My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0.1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ρ = ρ</a:t>
                      </a:r>
                      <a:r>
                        <a:rPr lang="en-US" sz="2000" b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ʘ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/9.5 = 15.8421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idem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673912"/>
                  </a:ext>
                </a:extLst>
              </a:tr>
              <a:tr h="114331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Helium exhaustion 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20 My 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0.6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ρ = ρ</a:t>
                      </a:r>
                      <a:r>
                        <a:rPr lang="en-US" sz="2000" b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ʘ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/18 = 8.3612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raditional Arabic" panose="02020603050405020304" pitchFamily="18" charset="-78"/>
                        </a:rPr>
                        <a:t>idem</a:t>
                      </a:r>
                      <a:endParaRPr lang="en-GB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raditional Arabic" panose="02020603050405020304" pitchFamily="18" charset="-78"/>
                      </a:endParaRPr>
                    </a:p>
                  </a:txBody>
                  <a:tcPr marL="66161" marR="66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615448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895738" y="6341412"/>
            <a:ext cx="540000" cy="360000"/>
          </a:xfrm>
        </p:spPr>
        <p:txBody>
          <a:bodyPr/>
          <a:lstStyle/>
          <a:p>
            <a:fld id="{A1FC4894-7916-4D81-ADA0-A5100B2C524F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382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97" y="425483"/>
            <a:ext cx="11382696" cy="6179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For these Calculations</a:t>
            </a:r>
          </a:p>
          <a:p>
            <a:pPr fontAlgn="t"/>
            <a:r>
              <a:rPr lang="en-US" sz="3200" dirty="0"/>
              <a:t>Hydrogen mass fraction </a:t>
            </a:r>
            <a:r>
              <a:rPr lang="en-US" sz="3200" u="sng" dirty="0"/>
              <a:t>started at 0.73 </a:t>
            </a:r>
            <a:r>
              <a:rPr lang="en-US" sz="3200" dirty="0"/>
              <a:t>in the proto-sun, and </a:t>
            </a:r>
            <a:r>
              <a:rPr lang="en-US" sz="3200" u="sng" dirty="0"/>
              <a:t>decreased</a:t>
            </a:r>
            <a:r>
              <a:rPr lang="en-US" sz="3200" dirty="0"/>
              <a:t> during the five phase.</a:t>
            </a:r>
          </a:p>
          <a:p>
            <a:pPr fontAlgn="t"/>
            <a:r>
              <a:rPr lang="en-US" sz="3200" dirty="0"/>
              <a:t> Helium mass fraction </a:t>
            </a:r>
            <a:r>
              <a:rPr lang="en-US" sz="3200" u="sng" dirty="0"/>
              <a:t>started at 0.27 </a:t>
            </a:r>
            <a:r>
              <a:rPr lang="en-US" sz="3200" dirty="0"/>
              <a:t>in the early sun and start to </a:t>
            </a:r>
            <a:r>
              <a:rPr lang="en-US" sz="3200" u="sng" dirty="0"/>
              <a:t>increase</a:t>
            </a:r>
            <a:r>
              <a:rPr lang="en-US" sz="3200" dirty="0"/>
              <a:t> as a product of hydrogen burning </a:t>
            </a:r>
            <a:r>
              <a:rPr lang="en-US" sz="3200" u="sng" dirty="0"/>
              <a:t>until it reaches 0.98 in the third phase, then decreases approaching zero </a:t>
            </a:r>
            <a:r>
              <a:rPr lang="en-US" sz="3200" dirty="0"/>
              <a:t>in the last phase.</a:t>
            </a:r>
            <a:endParaRPr lang="en-GB" sz="3200" dirty="0"/>
          </a:p>
          <a:p>
            <a:pPr algn="just" fontAlgn="t">
              <a:lnSpc>
                <a:spcPct val="125000"/>
              </a:lnSpc>
              <a:spcBef>
                <a:spcPts val="0"/>
              </a:spcBef>
            </a:pPr>
            <a:r>
              <a:rPr lang="en-US" sz="3200" dirty="0"/>
              <a:t>The mass fractions for Carbon 12 and Nitrogen 15 ' </a:t>
            </a:r>
            <a:r>
              <a:rPr lang="en-US" sz="3200" u="sng" dirty="0"/>
              <a:t>started with values 2.4568659×10</a:t>
            </a:r>
            <a:r>
              <a:rPr lang="en-US" sz="3200" u="sng" baseline="30000" dirty="0"/>
              <a:t>-3</a:t>
            </a:r>
            <a:r>
              <a:rPr lang="en-US" sz="3200" u="sng" dirty="0"/>
              <a:t>, 7.9550153288×10</a:t>
            </a:r>
            <a:r>
              <a:rPr lang="en-US" sz="3200" u="sng" baseline="30000" dirty="0"/>
              <a:t>-4</a:t>
            </a:r>
            <a:r>
              <a:rPr lang="en-US" sz="3200" u="sng" dirty="0"/>
              <a:t> </a:t>
            </a:r>
            <a:r>
              <a:rPr lang="en-US" sz="3200" dirty="0"/>
              <a:t>respectively and </a:t>
            </a:r>
            <a:r>
              <a:rPr lang="en-US" sz="3200" u="sng" dirty="0"/>
              <a:t>increase</a:t>
            </a:r>
            <a:r>
              <a:rPr lang="en-US" sz="3200" dirty="0"/>
              <a:t> in the early phases </a:t>
            </a:r>
            <a:r>
              <a:rPr lang="en-US" sz="3200" u="sng" dirty="0"/>
              <a:t>then remain practically constant reaching the last phase</a:t>
            </a:r>
            <a:r>
              <a:rPr lang="en-US" sz="3200" dirty="0"/>
              <a:t>.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07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60000" y="2703322"/>
            <a:ext cx="10915398" cy="1769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The mass fraction of the oxygen isotope </a:t>
            </a:r>
            <a:r>
              <a:rPr lang="en-US" sz="3200" baseline="30000" dirty="0"/>
              <a:t>17</a:t>
            </a:r>
            <a:r>
              <a:rPr lang="en-US" sz="3200" dirty="0"/>
              <a:t>O starts with </a:t>
            </a:r>
            <a:r>
              <a:rPr lang="en-US" dirty="0"/>
              <a:t>2.615018×10</a:t>
            </a:r>
            <a:r>
              <a:rPr lang="en-US" baseline="30000" dirty="0"/>
              <a:t>-6</a:t>
            </a:r>
            <a:r>
              <a:rPr lang="en-US" sz="3200" dirty="0"/>
              <a:t> and </a:t>
            </a:r>
            <a:r>
              <a:rPr lang="en-US" sz="3200" u="sng" dirty="0"/>
              <a:t>increases in the first two phases</a:t>
            </a:r>
            <a:r>
              <a:rPr lang="en-US" sz="3200" dirty="0"/>
              <a:t> then it </a:t>
            </a:r>
            <a:r>
              <a:rPr lang="en-US" sz="3200" u="sng" dirty="0"/>
              <a:t>remains constant for the rest</a:t>
            </a:r>
            <a:r>
              <a:rPr lang="en-US" sz="3200" dirty="0"/>
              <a:t> of the lifetime of the sun.</a:t>
            </a:r>
            <a:endParaRPr lang="en-GB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000" y="110838"/>
            <a:ext cx="11101378" cy="2581894"/>
          </a:xfrm>
        </p:spPr>
        <p:txBody>
          <a:bodyPr>
            <a:noAutofit/>
          </a:bodyPr>
          <a:lstStyle/>
          <a:p>
            <a:pPr algn="just" fontAlgn="t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For the oxygen isotope </a:t>
            </a:r>
            <a:r>
              <a:rPr lang="en-US" sz="3200" baseline="30000" dirty="0"/>
              <a:t>15</a:t>
            </a:r>
            <a:r>
              <a:rPr lang="en-US" sz="3200" dirty="0"/>
              <a:t>O, the mass fraction </a:t>
            </a:r>
            <a:r>
              <a:rPr lang="en-US" sz="3200" u="sng" dirty="0"/>
              <a:t>starts</a:t>
            </a:r>
            <a:r>
              <a:rPr lang="en-US" sz="3200" dirty="0"/>
              <a:t> from </a:t>
            </a:r>
            <a:r>
              <a:rPr lang="en-US" sz="3200" u="sng" dirty="0"/>
              <a:t>zero</a:t>
            </a:r>
            <a:r>
              <a:rPr lang="en-US" sz="3200" dirty="0"/>
              <a:t> while the </a:t>
            </a:r>
            <a:r>
              <a:rPr lang="en-US" sz="3200" baseline="30000" dirty="0"/>
              <a:t>16</a:t>
            </a:r>
            <a:r>
              <a:rPr lang="en-US" sz="3200" dirty="0"/>
              <a:t>O mass fraction starts with value 6.597497×10</a:t>
            </a:r>
            <a:r>
              <a:rPr lang="en-US" sz="3200" baseline="30000" dirty="0"/>
              <a:t>-3</a:t>
            </a:r>
            <a:r>
              <a:rPr lang="en-US" sz="3200" dirty="0"/>
              <a:t>, they both </a:t>
            </a:r>
            <a:r>
              <a:rPr lang="en-US" sz="3200" u="sng" dirty="0"/>
              <a:t>decrease till the third phase</a:t>
            </a:r>
            <a:r>
              <a:rPr lang="en-US" sz="3200" dirty="0"/>
              <a:t>, after that they </a:t>
            </a:r>
            <a:r>
              <a:rPr lang="en-US" sz="3200" u="sng" dirty="0"/>
              <a:t>start to increase for the rest of the phases</a:t>
            </a:r>
            <a:r>
              <a:rPr lang="en-US" sz="3200" dirty="0"/>
              <a:t>.</a:t>
            </a:r>
            <a:endParaRPr lang="en-GB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0000" y="4491418"/>
            <a:ext cx="11232732" cy="1747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1" kern="1200">
                <a:solidFill>
                  <a:srgbClr val="002060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ctr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The mass fraction of the oxygen isotope </a:t>
            </a:r>
            <a:r>
              <a:rPr lang="en-US" sz="3200" baseline="30000" dirty="0"/>
              <a:t>18</a:t>
            </a:r>
            <a:r>
              <a:rPr lang="en-US" sz="3200" dirty="0"/>
              <a:t>O starts with 1.488121×10</a:t>
            </a:r>
            <a:r>
              <a:rPr lang="en-US" sz="3200" baseline="30000" dirty="0"/>
              <a:t>-6 </a:t>
            </a:r>
            <a:r>
              <a:rPr lang="en-US" sz="3200" dirty="0"/>
              <a:t>and </a:t>
            </a:r>
            <a:r>
              <a:rPr lang="en-US" sz="3200" u="sng" dirty="0"/>
              <a:t>increases all the way </a:t>
            </a:r>
            <a:r>
              <a:rPr lang="en-US" sz="3200" dirty="0"/>
              <a:t>in the lifetime of the sun.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51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748" y="1894258"/>
            <a:ext cx="8596668" cy="1320800"/>
          </a:xfrm>
        </p:spPr>
        <p:txBody>
          <a:bodyPr>
            <a:normAutofit/>
          </a:bodyPr>
          <a:lstStyle/>
          <a:p>
            <a:r>
              <a:rPr lang="en-US" sz="8000" dirty="0"/>
              <a:t>Thank you!</a:t>
            </a:r>
            <a:endParaRPr lang="en-GB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2509" y="3581733"/>
            <a:ext cx="11623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Special thanks to the organizing committee for their efficiency and hospitality.</a:t>
            </a:r>
            <a:endParaRPr lang="it-IT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15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661" y="835224"/>
            <a:ext cx="10343063" cy="1646302"/>
          </a:xfrm>
        </p:spPr>
        <p:txBody>
          <a:bodyPr/>
          <a:lstStyle/>
          <a:p>
            <a:r>
              <a:rPr lang="en-US" sz="7200" dirty="0"/>
              <a:t>Sun Evolution</a:t>
            </a:r>
            <a:endParaRPr lang="en-GB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5661" y="2580377"/>
            <a:ext cx="10343063" cy="3139321"/>
          </a:xfr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rgbClr val="002060"/>
                </a:solidFill>
              </a:rPr>
              <a:t>Lifetime, Proto-star, Main-sequence, RGB stars, Dwarfs, Black holes, Nova, Super Nova, HR-Diagram </a:t>
            </a:r>
            <a:endParaRPr lang="en-GB" sz="44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64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" y="540000"/>
            <a:ext cx="10363200" cy="58293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34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39" y="171442"/>
            <a:ext cx="8596668" cy="1320800"/>
          </a:xfrm>
        </p:spPr>
        <p:txBody>
          <a:bodyPr/>
          <a:lstStyle/>
          <a:p>
            <a:r>
              <a:rPr lang="en-US" dirty="0"/>
              <a:t>HR-Diagram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5" y="921975"/>
            <a:ext cx="5600700" cy="5747385"/>
          </a:xfrm>
        </p:spPr>
      </p:pic>
      <p:cxnSp>
        <p:nvCxnSpPr>
          <p:cNvPr id="7" name="Straight Arrow Connector 6"/>
          <p:cNvCxnSpPr/>
          <p:nvPr/>
        </p:nvCxnSpPr>
        <p:spPr>
          <a:xfrm flipH="1">
            <a:off x="3825498" y="4271260"/>
            <a:ext cx="2819400" cy="10668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27777" y="4149340"/>
            <a:ext cx="3290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Our Sun is here</a:t>
            </a:r>
            <a:endParaRPr lang="en-GB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557018" y="2366260"/>
            <a:ext cx="2087880" cy="111252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36338" y="1909060"/>
            <a:ext cx="3421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But it will move up here</a:t>
            </a:r>
            <a:endParaRPr lang="en-GB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1920498" y="5597140"/>
            <a:ext cx="4907280" cy="7620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56378" y="5429500"/>
            <a:ext cx="26368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Eventually it Ends here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21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During the lifetime of the stars</a:t>
            </a: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18033"/>
            <a:ext cx="10124985" cy="413172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Hydrogen Burning </a:t>
            </a:r>
            <a:endParaRPr lang="en-GB" sz="3200" b="1" dirty="0">
              <a:solidFill>
                <a:srgbClr val="002060"/>
              </a:solidFill>
            </a:endParaRP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p-p reaction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Helium Burning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Triple alpha reaction (3</a:t>
            </a:r>
            <a:r>
              <a:rPr lang="el-GR" sz="2800" b="1" dirty="0">
                <a:solidFill>
                  <a:srgbClr val="002060"/>
                </a:solidFill>
              </a:rPr>
              <a:t>α</a:t>
            </a:r>
            <a:r>
              <a:rPr lang="en-US" sz="2800" b="1" dirty="0">
                <a:solidFill>
                  <a:srgbClr val="002060"/>
                </a:solidFill>
              </a:rPr>
              <a:t>)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(( In massive stars)) Advance burning phases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CNO Cycle (Instead of p-p Reaction)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Ne, Mg, Si, …etc. Burning up to Iron.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3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443635"/>
            <a:ext cx="7766936" cy="1646302"/>
          </a:xfrm>
        </p:spPr>
        <p:txBody>
          <a:bodyPr/>
          <a:lstStyle/>
          <a:p>
            <a:r>
              <a:rPr lang="en-US" dirty="0"/>
              <a:t>Abundance of Chemical Elements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1185" y="3089934"/>
            <a:ext cx="10256147" cy="25359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Metallicity, Lodders, Isotopes, 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Mass Fraction, Reaction Rates, 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Reaction Flows, Coupled Equations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3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835" y="346510"/>
            <a:ext cx="8596668" cy="1320800"/>
          </a:xfrm>
        </p:spPr>
        <p:txBody>
          <a:bodyPr/>
          <a:lstStyle/>
          <a:p>
            <a:r>
              <a:rPr lang="en-US" sz="4800" b="1" dirty="0">
                <a:solidFill>
                  <a:srgbClr val="002060"/>
                </a:solidFill>
              </a:rPr>
              <a:t>Abundances in the Sun</a:t>
            </a:r>
            <a:endParaRPr lang="en-GB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21807"/>
            <a:ext cx="10080000" cy="1826141"/>
          </a:xfr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2060"/>
                </a:solidFill>
              </a:rPr>
              <a:t>Abundance studies are based on two parameters:</a:t>
            </a:r>
          </a:p>
          <a:p>
            <a:pPr marL="0" indent="0" algn="just">
              <a:buNone/>
            </a:pPr>
            <a:r>
              <a:rPr lang="en-US" sz="3200" b="1" dirty="0">
                <a:solidFill>
                  <a:srgbClr val="002060"/>
                </a:solidFill>
              </a:rPr>
              <a:t>- </a:t>
            </a:r>
            <a:r>
              <a:rPr lang="en-GB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 photosphere</a:t>
            </a:r>
            <a:r>
              <a:rPr lang="en-GB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32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GB" sz="3200" b="1" dirty="0">
                <a:solidFill>
                  <a:srgbClr val="002060"/>
                </a:solidFill>
              </a:rPr>
              <a:t> - </a:t>
            </a:r>
            <a:r>
              <a:rPr lang="en-GB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eteoritic CI chondrite.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0000" y="2973597"/>
            <a:ext cx="10080000" cy="206210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3200" b="1" dirty="0">
                <a:solidFill>
                  <a:srgbClr val="002060"/>
                </a:solidFill>
              </a:rPr>
              <a:t>In 2001-2002, Allende Prieto, Lambert, &amp; Asplund presented substantial downward revisions of the solar abundances of oxygen and carbon compared to previous compilations.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0000" y="5019515"/>
            <a:ext cx="10080000" cy="15696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solidFill>
                  <a:srgbClr val="002060"/>
                </a:solidFill>
              </a:rPr>
              <a:t>In 2003, Katharina Lodders studied the abundance of the chemical elements in the solar system and in the proto-sun.</a:t>
            </a:r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1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327" y="78508"/>
            <a:ext cx="9021012" cy="6660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4894-7916-4D81-ADA0-A5100B2C524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9047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10607</TotalTime>
  <Words>1003</Words>
  <Application>Microsoft Office PowerPoint</Application>
  <PresentationFormat>Widescreen</PresentationFormat>
  <Paragraphs>188</Paragraphs>
  <Slides>27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SimSun</vt:lpstr>
      <vt:lpstr>Arial</vt:lpstr>
      <vt:lpstr>Bodoni MT Condensed</vt:lpstr>
      <vt:lpstr>Book Antiqua</vt:lpstr>
      <vt:lpstr>Calibri</vt:lpstr>
      <vt:lpstr>Droid Sans Fallback</vt:lpstr>
      <vt:lpstr>Times New Roman</vt:lpstr>
      <vt:lpstr>Traditional Arabic</vt:lpstr>
      <vt:lpstr>Trebuchet MS</vt:lpstr>
      <vt:lpstr>Wingdings 3</vt:lpstr>
      <vt:lpstr>Facet</vt:lpstr>
      <vt:lpstr>Equation</vt:lpstr>
      <vt:lpstr>STUDY OF ABUNDANCE OF ELEMENTS IN STARS USING THE OPEN SOURCE PACKAGE  Nucnet</vt:lpstr>
      <vt:lpstr>Table of content</vt:lpstr>
      <vt:lpstr>Sun Evolution</vt:lpstr>
      <vt:lpstr>PowerPoint Presentation</vt:lpstr>
      <vt:lpstr>HR-Diagram</vt:lpstr>
      <vt:lpstr>During the lifetime of the stars</vt:lpstr>
      <vt:lpstr>Abundance of Chemical Elements</vt:lpstr>
      <vt:lpstr>Abundances in the Sun</vt:lpstr>
      <vt:lpstr>PowerPoint Presentation</vt:lpstr>
      <vt:lpstr>Oxygen Production and Destruction</vt:lpstr>
      <vt:lpstr>PowerPoint Presentation</vt:lpstr>
      <vt:lpstr>PowerPoint Presentation</vt:lpstr>
      <vt:lpstr>PowerPoint Presentation</vt:lpstr>
      <vt:lpstr>Computational</vt:lpstr>
      <vt:lpstr>Nucnet Tool Codes</vt:lpstr>
      <vt:lpstr>Methodology</vt:lpstr>
      <vt:lpstr>PowerPoint Presentation</vt:lpstr>
      <vt:lpstr>Results</vt:lpstr>
      <vt:lpstr>Our Work</vt:lpstr>
      <vt:lpstr>Abundance</vt:lpstr>
      <vt:lpstr>PowerPoint Presentation</vt:lpstr>
      <vt:lpstr>Static calculation in the centre of the sun – Whole life of our preferred star  Speculative</vt:lpstr>
      <vt:lpstr>Static calculation in the centre of the sun – Phase by phase</vt:lpstr>
      <vt:lpstr>PowerPoint Presentation</vt:lpstr>
      <vt:lpstr>PowerPoint Presentation</vt:lpstr>
      <vt:lpstr>PowerPoint Presentation</vt:lpstr>
      <vt:lpstr>Thank you!</vt:lpstr>
    </vt:vector>
  </TitlesOfParts>
  <Company>Physics Department Yarmouk University, 21163 Irbid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ABUNDANCE OF ELEMENTS IN STARSAN USING THE OPEN SOURCE PACKAGE</dc:title>
  <dc:subject>Fourth Azarquiel School on Astronomy.</dc:subject>
  <dc:creator>Mohammed H. Talafha</dc:creator>
  <dc:description>June 2017</dc:description>
  <cp:lastModifiedBy>Mohammed Talafha</cp:lastModifiedBy>
  <cp:revision>235</cp:revision>
  <dcterms:created xsi:type="dcterms:W3CDTF">2016-11-04T14:33:55Z</dcterms:created>
  <dcterms:modified xsi:type="dcterms:W3CDTF">2017-06-13T10:47:40Z</dcterms:modified>
</cp:coreProperties>
</file>