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9163A58-E9A5-4ED1-A156-0DAC91A16371}" type="datetimeFigureOut">
              <a:rPr lang="ru-RU" smtClean="0"/>
              <a:t>12.06.2017</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6DB20A3-4070-4DB8-9091-20600A334FAB}" type="slidenum">
              <a:rPr lang="ru-RU" smtClean="0"/>
              <a:t>‹#›</a:t>
            </a:fld>
            <a:endParaRPr lang="ru-RU"/>
          </a:p>
        </p:txBody>
      </p:sp>
    </p:spTree>
    <p:extLst>
      <p:ext uri="{BB962C8B-B14F-4D97-AF65-F5344CB8AC3E}">
        <p14:creationId xmlns:p14="http://schemas.microsoft.com/office/powerpoint/2010/main" val="163471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163A58-E9A5-4ED1-A156-0DAC91A16371}" type="datetimeFigureOut">
              <a:rPr lang="ru-RU" smtClean="0"/>
              <a:t>12.06.2017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16036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9163A58-E9A5-4ED1-A156-0DAC91A16371}" type="datetimeFigureOut">
              <a:rPr lang="ru-RU" smtClean="0"/>
              <a:t>12.06.2017</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6DB20A3-4070-4DB8-9091-20600A334FAB}" type="slidenum">
              <a:rPr lang="ru-RU" smtClean="0"/>
              <a:t>‹#›</a:t>
            </a:fld>
            <a:endParaRPr lang="ru-RU"/>
          </a:p>
        </p:txBody>
      </p:sp>
    </p:spTree>
    <p:extLst>
      <p:ext uri="{BB962C8B-B14F-4D97-AF65-F5344CB8AC3E}">
        <p14:creationId xmlns:p14="http://schemas.microsoft.com/office/powerpoint/2010/main" val="417676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163A58-E9A5-4ED1-A156-0DAC91A16371}" type="datetimeFigureOut">
              <a:rPr lang="ru-RU" smtClean="0"/>
              <a:t>12.06.2017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317124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9163A58-E9A5-4ED1-A156-0DAC91A16371}" type="datetimeFigureOut">
              <a:rPr lang="ru-RU" smtClean="0"/>
              <a:t>12.06.2017</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6DB20A3-4070-4DB8-9091-20600A334FAB}" type="slidenum">
              <a:rPr lang="ru-RU" smtClean="0"/>
              <a:t>‹#›</a:t>
            </a:fld>
            <a:endParaRPr lang="ru-RU"/>
          </a:p>
        </p:txBody>
      </p:sp>
    </p:spTree>
    <p:extLst>
      <p:ext uri="{BB962C8B-B14F-4D97-AF65-F5344CB8AC3E}">
        <p14:creationId xmlns:p14="http://schemas.microsoft.com/office/powerpoint/2010/main" val="108338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163A58-E9A5-4ED1-A156-0DAC91A16371}" type="datetimeFigureOut">
              <a:rPr lang="ru-RU" smtClean="0"/>
              <a:t>12.06.2017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248413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163A58-E9A5-4ED1-A156-0DAC91A16371}" type="datetimeFigureOut">
              <a:rPr lang="ru-RU" smtClean="0"/>
              <a:t>12.06.2017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149517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163A58-E9A5-4ED1-A156-0DAC91A16371}" type="datetimeFigureOut">
              <a:rPr lang="ru-RU" smtClean="0"/>
              <a:t>12.06.2017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208829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3A58-E9A5-4ED1-A156-0DAC91A16371}" type="datetimeFigureOut">
              <a:rPr lang="ru-RU" smtClean="0"/>
              <a:t>12.06.2017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310049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9163A58-E9A5-4ED1-A156-0DAC91A16371}" type="datetimeFigureOut">
              <a:rPr lang="ru-RU" smtClean="0"/>
              <a:t>12.06.2017</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6DB20A3-4070-4DB8-9091-20600A334FAB}" type="slidenum">
              <a:rPr lang="ru-RU" smtClean="0"/>
              <a:t>‹#›</a:t>
            </a:fld>
            <a:endParaRPr lang="ru-RU"/>
          </a:p>
        </p:txBody>
      </p:sp>
    </p:spTree>
    <p:extLst>
      <p:ext uri="{BB962C8B-B14F-4D97-AF65-F5344CB8AC3E}">
        <p14:creationId xmlns:p14="http://schemas.microsoft.com/office/powerpoint/2010/main" val="412462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163A58-E9A5-4ED1-A156-0DAC91A16371}" type="datetimeFigureOut">
              <a:rPr lang="ru-RU" smtClean="0"/>
              <a:t>12.06.2017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B20A3-4070-4DB8-9091-20600A334FAB}" type="slidenum">
              <a:rPr lang="ru-RU" smtClean="0"/>
              <a:t>‹#›</a:t>
            </a:fld>
            <a:endParaRPr lang="ru-RU"/>
          </a:p>
        </p:txBody>
      </p:sp>
    </p:spTree>
    <p:extLst>
      <p:ext uri="{BB962C8B-B14F-4D97-AF65-F5344CB8AC3E}">
        <p14:creationId xmlns:p14="http://schemas.microsoft.com/office/powerpoint/2010/main" val="20799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9163A58-E9A5-4ED1-A156-0DAC91A16371}" type="datetimeFigureOut">
              <a:rPr lang="ru-RU" smtClean="0"/>
              <a:t>12.06.2017</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6DB20A3-4070-4DB8-9091-20600A334FAB}"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05371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67000"/>
              </a:schemeClr>
            </a:gs>
            <a:gs pos="19000">
              <a:schemeClr val="accent1">
                <a:lumMod val="97000"/>
                <a:lumOff val="3000"/>
              </a:schemeClr>
            </a:gs>
            <a:gs pos="73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701675"/>
            <a:ext cx="11029950" cy="1014413"/>
          </a:xfrm>
        </p:spPr>
        <p:txBody>
          <a:bodyPr>
            <a:normAutofit/>
          </a:bodyPr>
          <a:lstStyle/>
          <a:p>
            <a:r>
              <a:rPr lang="ru-RU" dirty="0"/>
              <a:t/>
            </a:r>
            <a:br>
              <a:rPr lang="ru-RU" dirty="0"/>
            </a:b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914400"/>
            <a:ext cx="5303520" cy="5303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640" y="914400"/>
            <a:ext cx="5303520" cy="5303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1497495" y="68596"/>
            <a:ext cx="9660835" cy="646331"/>
          </a:xfrm>
          <a:prstGeom prst="rect">
            <a:avLst/>
          </a:prstGeom>
          <a:noFill/>
        </p:spPr>
        <p:txBody>
          <a:bodyPr wrap="square" rtlCol="0">
            <a:spAutoFit/>
          </a:bodyPr>
          <a:lstStyle/>
          <a:p>
            <a:r>
              <a:rPr lang="en-US" sz="3600" b="1" dirty="0" smtClean="0"/>
              <a:t>BYURAKAN ASTROPHYSICAL OBSERVATORY</a:t>
            </a:r>
            <a:endParaRPr lang="ru-RU" sz="3600" b="1" dirty="0"/>
          </a:p>
        </p:txBody>
      </p:sp>
    </p:spTree>
    <p:extLst>
      <p:ext uri="{BB962C8B-B14F-4D97-AF65-F5344CB8AC3E}">
        <p14:creationId xmlns:p14="http://schemas.microsoft.com/office/powerpoint/2010/main" val="10460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22" y="1005840"/>
            <a:ext cx="4244157" cy="5278802"/>
          </a:xfrm>
          <a:prstGeom prst="rect">
            <a:avLst/>
          </a:prstGeom>
        </p:spPr>
      </p:pic>
      <p:sp>
        <p:nvSpPr>
          <p:cNvPr id="3" name="TextBox 2"/>
          <p:cNvSpPr txBox="1"/>
          <p:nvPr/>
        </p:nvSpPr>
        <p:spPr>
          <a:xfrm>
            <a:off x="5745480" y="1229195"/>
            <a:ext cx="5303520" cy="4832092"/>
          </a:xfrm>
          <a:prstGeom prst="rect">
            <a:avLst/>
          </a:prstGeom>
          <a:noFill/>
        </p:spPr>
        <p:txBody>
          <a:bodyPr wrap="square" rtlCol="0">
            <a:spAutoFit/>
          </a:bodyPr>
          <a:lstStyle/>
          <a:p>
            <a:r>
              <a:rPr lang="en-GB" sz="2800" b="1" dirty="0"/>
              <a:t>Byurakan  Astrophysical  </a:t>
            </a:r>
            <a:r>
              <a:rPr lang="en-GB" sz="2800" b="1" dirty="0" smtClean="0"/>
              <a:t>Observatory (</a:t>
            </a:r>
            <a:r>
              <a:rPr lang="en-GB" sz="2800" b="1" dirty="0"/>
              <a:t>BAO) was founded in 1946 on the </a:t>
            </a:r>
            <a:r>
              <a:rPr lang="en-GB" sz="2800" b="1" dirty="0" smtClean="0"/>
              <a:t>initiative </a:t>
            </a:r>
            <a:r>
              <a:rPr lang="en-GB" sz="2800" b="1" dirty="0"/>
              <a:t>of academician Victor </a:t>
            </a:r>
            <a:r>
              <a:rPr lang="en-GB" sz="2800" b="1" dirty="0" err="1"/>
              <a:t>Ambartsumian</a:t>
            </a:r>
            <a:r>
              <a:rPr lang="en-GB" sz="2800" b="1" dirty="0"/>
              <a:t>, who became the first director of the observatory</a:t>
            </a:r>
            <a:r>
              <a:rPr lang="en-GB" sz="2800" b="1" dirty="0" smtClean="0"/>
              <a:t>. </a:t>
            </a:r>
          </a:p>
          <a:p>
            <a:r>
              <a:rPr lang="en-GB" sz="2800" b="1" dirty="0"/>
              <a:t>Byurakan Observatory's main telescope is a </a:t>
            </a:r>
            <a:r>
              <a:rPr lang="en-GB" sz="2800" b="1"/>
              <a:t>2.6 </a:t>
            </a:r>
            <a:r>
              <a:rPr lang="en-GB" sz="2800" b="1" smtClean="0"/>
              <a:t>m, </a:t>
            </a:r>
            <a:r>
              <a:rPr lang="en-GB" sz="2800" b="1" dirty="0"/>
              <a:t>along with a 1 </a:t>
            </a:r>
            <a:r>
              <a:rPr lang="en-GB" sz="2800" b="1"/>
              <a:t>and </a:t>
            </a:r>
            <a:r>
              <a:rPr lang="en-GB" sz="2800" b="1" smtClean="0"/>
              <a:t>1.5 </a:t>
            </a:r>
            <a:r>
              <a:rPr lang="en-GB" sz="2800" b="1" dirty="0"/>
              <a:t>m </a:t>
            </a:r>
            <a:r>
              <a:rPr lang="en-GB" sz="2800" b="1" dirty="0" smtClean="0"/>
              <a:t>Schmidt camera</a:t>
            </a:r>
            <a:r>
              <a:rPr lang="en-GB" sz="2800" b="1" dirty="0"/>
              <a:t> as well as other smaller telescopes.</a:t>
            </a:r>
            <a:endParaRPr lang="ru-RU" sz="2800" b="1" dirty="0"/>
          </a:p>
        </p:txBody>
      </p:sp>
    </p:spTree>
    <p:extLst>
      <p:ext uri="{BB962C8B-B14F-4D97-AF65-F5344CB8AC3E}">
        <p14:creationId xmlns:p14="http://schemas.microsoft.com/office/powerpoint/2010/main" val="322626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67000"/>
                </a:schemeClr>
              </a:gs>
              <a:gs pos="58000">
                <a:schemeClr val="accent1">
                  <a:lumMod val="60000"/>
                  <a:lumOff val="40000"/>
                </a:schemeClr>
              </a:gs>
            </a:gsLst>
            <a:lin ang="16200000" scaled="1"/>
          </a:gradFill>
        </p:spPr>
        <p:txBody>
          <a:bodyPr>
            <a:normAutofit/>
          </a:bodyPr>
          <a:lstStyle/>
          <a:p>
            <a:r>
              <a:rPr lang="en-US" dirty="0" smtClean="0"/>
              <a:t>      New Powerful outburst of the unusual young star </a:t>
            </a:r>
            <a:br>
              <a:rPr lang="en-US" dirty="0" smtClean="0"/>
            </a:br>
            <a:r>
              <a:rPr lang="en-US" dirty="0" smtClean="0"/>
              <a:t>                                          v1318 </a:t>
            </a:r>
            <a:r>
              <a:rPr lang="en-US" dirty="0" err="1" smtClean="0"/>
              <a:t>CYg</a:t>
            </a:r>
            <a:r>
              <a:rPr lang="en-US" dirty="0" smtClean="0"/>
              <a:t> S </a:t>
            </a:r>
            <a:endParaRPr lang="ru-RU" dirty="0"/>
          </a:p>
        </p:txBody>
      </p:sp>
      <p:sp>
        <p:nvSpPr>
          <p:cNvPr id="3" name="Объект 2"/>
          <p:cNvSpPr>
            <a:spLocks noGrp="1"/>
          </p:cNvSpPr>
          <p:nvPr>
            <p:ph idx="1"/>
          </p:nvPr>
        </p:nvSpPr>
        <p:spPr>
          <a:xfrm>
            <a:off x="581192" y="2575560"/>
            <a:ext cx="11029615" cy="3908079"/>
          </a:xfrm>
          <a:solidFill>
            <a:schemeClr val="accent2">
              <a:lumMod val="20000"/>
              <a:lumOff val="80000"/>
              <a:alpha val="98000"/>
            </a:schemeClr>
          </a:solidFill>
        </p:spPr>
        <p:txBody>
          <a:bodyPr>
            <a:noAutofit/>
          </a:bodyPr>
          <a:lstStyle/>
          <a:p>
            <a:endParaRPr lang="en-US" sz="2400" b="1" dirty="0" smtClean="0"/>
          </a:p>
          <a:p>
            <a:r>
              <a:rPr lang="en-US" sz="2400" b="1" dirty="0" smtClean="0"/>
              <a:t>Abstract</a:t>
            </a:r>
            <a:r>
              <a:rPr lang="en-US" sz="2400" b="1" dirty="0"/>
              <a:t>. </a:t>
            </a:r>
            <a:r>
              <a:rPr lang="en-US" sz="2400" dirty="0"/>
              <a:t>Young double star V1318 </a:t>
            </a:r>
            <a:r>
              <a:rPr lang="en-US" sz="2400" dirty="0" err="1"/>
              <a:t>Cyg</a:t>
            </a:r>
            <a:r>
              <a:rPr lang="en-US" sz="2400" dirty="0"/>
              <a:t> has very unusual photometric and spectral</a:t>
            </a:r>
            <a:r>
              <a:rPr lang="en-US" sz="2400" b="1" dirty="0"/>
              <a:t> </a:t>
            </a:r>
            <a:r>
              <a:rPr lang="en-US" sz="2400" dirty="0"/>
              <a:t>behavior. We analyze its historical </a:t>
            </a:r>
            <a:r>
              <a:rPr lang="en-US" sz="2400" dirty="0" err="1"/>
              <a:t>lightcurve</a:t>
            </a:r>
            <a:r>
              <a:rPr lang="en-US" sz="2400" dirty="0"/>
              <a:t> and show, that the southern component V1318 </a:t>
            </a:r>
            <a:r>
              <a:rPr lang="en-US" sz="2400" dirty="0" err="1"/>
              <a:t>Cyg</a:t>
            </a:r>
            <a:r>
              <a:rPr lang="en-US" sz="2400" dirty="0"/>
              <a:t> S after being rather bright (13-14 magnitude in V) in 70ies started to lower brightness and in the 1990 became practically invisible in optics and very faint in IR. After its reappearance in the second half of 90ies the star very slowly raised its bright-ness. In 2016 we found that V1318 </a:t>
            </a:r>
            <a:r>
              <a:rPr lang="en-US" sz="2400" dirty="0" err="1"/>
              <a:t>Cyg</a:t>
            </a:r>
            <a:r>
              <a:rPr lang="en-US" sz="2400" dirty="0"/>
              <a:t> S again brightened up to 7 magnitudes in </a:t>
            </a:r>
            <a:r>
              <a:rPr lang="en-US" sz="2400" dirty="0" smtClean="0"/>
              <a:t>visible </a:t>
            </a:r>
            <a:r>
              <a:rPr lang="en-US" sz="2400" dirty="0"/>
              <a:t>light. We present the new photometric data and discuss its spectrum. V1318 </a:t>
            </a:r>
            <a:r>
              <a:rPr lang="en-US" sz="2400" dirty="0" err="1"/>
              <a:t>Cyg</a:t>
            </a:r>
            <a:r>
              <a:rPr lang="en-US" sz="2400" dirty="0"/>
              <a:t> S can be an extreme case of </a:t>
            </a:r>
            <a:r>
              <a:rPr lang="en-US" sz="2400" dirty="0" err="1"/>
              <a:t>EXors</a:t>
            </a:r>
            <a:r>
              <a:rPr lang="en-US" sz="2400" dirty="0"/>
              <a:t> or even belong to some intermediate class between </a:t>
            </a:r>
            <a:r>
              <a:rPr lang="en-US" sz="2400" dirty="0" err="1"/>
              <a:t>EXors</a:t>
            </a:r>
            <a:r>
              <a:rPr lang="en-US" sz="2400" dirty="0"/>
              <a:t> and </a:t>
            </a:r>
            <a:r>
              <a:rPr lang="en-US" sz="2400" dirty="0" err="1"/>
              <a:t>FUors</a:t>
            </a:r>
            <a:r>
              <a:rPr lang="en-US" sz="2400" dirty="0"/>
              <a:t>.</a:t>
            </a:r>
            <a:endParaRPr lang="ru-RU" sz="2400" dirty="0"/>
          </a:p>
          <a:p>
            <a:endParaRPr lang="ru-RU" sz="2400" dirty="0"/>
          </a:p>
        </p:txBody>
      </p:sp>
    </p:spTree>
    <p:extLst>
      <p:ext uri="{BB962C8B-B14F-4D97-AF65-F5344CB8AC3E}">
        <p14:creationId xmlns:p14="http://schemas.microsoft.com/office/powerpoint/2010/main" val="421079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 y="1091402"/>
            <a:ext cx="6472237" cy="4719800"/>
          </a:xfrm>
          <a:prstGeom prst="rect">
            <a:avLst/>
          </a:prstGeom>
          <a:effectLst>
            <a:glow rad="101600">
              <a:schemeClr val="accent2">
                <a:satMod val="175000"/>
                <a:alpha val="40000"/>
              </a:schemeClr>
            </a:glow>
          </a:effectLst>
        </p:spPr>
      </p:pic>
      <p:sp>
        <p:nvSpPr>
          <p:cNvPr id="5" name="TextBox 4"/>
          <p:cNvSpPr txBox="1"/>
          <p:nvPr/>
        </p:nvSpPr>
        <p:spPr>
          <a:xfrm>
            <a:off x="7223760" y="655321"/>
            <a:ext cx="4587240" cy="6186309"/>
          </a:xfrm>
          <a:prstGeom prst="rect">
            <a:avLst/>
          </a:prstGeom>
          <a:solidFill>
            <a:schemeClr val="accent1">
              <a:lumMod val="25000"/>
              <a:lumOff val="75000"/>
              <a:alpha val="42000"/>
            </a:schemeClr>
          </a:solidFill>
        </p:spPr>
        <p:txBody>
          <a:bodyPr wrap="square" rtlCol="0">
            <a:spAutoFit/>
          </a:bodyPr>
          <a:lstStyle/>
          <a:p>
            <a:pPr hangingPunct="0"/>
            <a:r>
              <a:rPr lang="en-US" sz="2400" dirty="0" err="1" smtClean="0"/>
              <a:t>D</a:t>
            </a:r>
            <a:r>
              <a:rPr lang="ru-RU" sz="2400" dirty="0" err="1" smtClean="0"/>
              <a:t>uring</a:t>
            </a:r>
            <a:r>
              <a:rPr lang="ru-RU" sz="2400" dirty="0" smtClean="0"/>
              <a:t> </a:t>
            </a:r>
            <a:r>
              <a:rPr lang="ru-RU" sz="2400" dirty="0" err="1"/>
              <a:t>our</a:t>
            </a:r>
            <a:r>
              <a:rPr lang="ru-RU" sz="2400" dirty="0"/>
              <a:t> </a:t>
            </a:r>
            <a:r>
              <a:rPr lang="ru-RU" sz="2400" dirty="0" err="1"/>
              <a:t>observations</a:t>
            </a:r>
            <a:r>
              <a:rPr lang="ru-RU" sz="2400" dirty="0"/>
              <a:t> </a:t>
            </a:r>
            <a:r>
              <a:rPr lang="ru-RU" sz="2400" dirty="0" err="1"/>
              <a:t>in</a:t>
            </a:r>
            <a:r>
              <a:rPr lang="ru-RU" sz="2400" dirty="0"/>
              <a:t> 2015 </a:t>
            </a:r>
            <a:r>
              <a:rPr lang="ru-RU" sz="2400" dirty="0" err="1"/>
              <a:t>October</a:t>
            </a:r>
            <a:r>
              <a:rPr lang="ru-RU" sz="2400" dirty="0"/>
              <a:t> </a:t>
            </a:r>
            <a:r>
              <a:rPr lang="ru-RU" sz="2400" dirty="0" err="1"/>
              <a:t>with</a:t>
            </a:r>
            <a:r>
              <a:rPr lang="ru-RU" sz="2400" dirty="0"/>
              <a:t> Byurakan 2.6 m </a:t>
            </a:r>
            <a:r>
              <a:rPr lang="ru-RU" sz="2400" dirty="0" err="1"/>
              <a:t>telescope</a:t>
            </a:r>
            <a:r>
              <a:rPr lang="ru-RU" sz="2400" dirty="0"/>
              <a:t> </a:t>
            </a:r>
            <a:r>
              <a:rPr lang="ru-RU" sz="2400" dirty="0" err="1"/>
              <a:t>and</a:t>
            </a:r>
            <a:r>
              <a:rPr lang="ru-RU" sz="2400" dirty="0"/>
              <a:t> SCORPIO </a:t>
            </a:r>
            <a:r>
              <a:rPr lang="ru-RU" sz="2400" dirty="0" err="1"/>
              <a:t>spectral</a:t>
            </a:r>
            <a:r>
              <a:rPr lang="ru-RU" sz="2400" dirty="0"/>
              <a:t> </a:t>
            </a:r>
            <a:r>
              <a:rPr lang="ru-RU" sz="2400" dirty="0" err="1"/>
              <a:t>camera</a:t>
            </a:r>
            <a:r>
              <a:rPr lang="ru-RU" sz="2400" dirty="0"/>
              <a:t> </a:t>
            </a:r>
            <a:r>
              <a:rPr lang="ru-RU" sz="2400" dirty="0" err="1"/>
              <a:t>we</a:t>
            </a:r>
            <a:r>
              <a:rPr lang="ru-RU" sz="2400" dirty="0"/>
              <a:t> </a:t>
            </a:r>
            <a:r>
              <a:rPr lang="ru-RU" sz="2400" dirty="0" err="1"/>
              <a:t>found</a:t>
            </a:r>
            <a:r>
              <a:rPr lang="ru-RU" sz="2400" dirty="0"/>
              <a:t> </a:t>
            </a:r>
            <a:r>
              <a:rPr lang="ru-RU" sz="2400" dirty="0" err="1"/>
              <a:t>that</a:t>
            </a:r>
            <a:r>
              <a:rPr lang="ru-RU" sz="2400" dirty="0"/>
              <a:t> V1318 </a:t>
            </a:r>
            <a:r>
              <a:rPr lang="ru-RU" sz="2400" dirty="0" err="1"/>
              <a:t>Cyg</a:t>
            </a:r>
            <a:r>
              <a:rPr lang="ru-RU" sz="2400" dirty="0"/>
              <a:t> S </a:t>
            </a:r>
            <a:r>
              <a:rPr lang="ru-RU" sz="2400" dirty="0" err="1"/>
              <a:t>underwent</a:t>
            </a:r>
            <a:r>
              <a:rPr lang="ru-RU" sz="2400" dirty="0"/>
              <a:t> </a:t>
            </a:r>
            <a:r>
              <a:rPr lang="ru-RU" sz="2400" dirty="0" err="1"/>
              <a:t>new</a:t>
            </a:r>
            <a:r>
              <a:rPr lang="ru-RU" sz="2400" dirty="0"/>
              <a:t> </a:t>
            </a:r>
            <a:r>
              <a:rPr lang="ru-RU" sz="2400" dirty="0" err="1"/>
              <a:t>powerful</a:t>
            </a:r>
            <a:r>
              <a:rPr lang="ru-RU" sz="2400" dirty="0"/>
              <a:t> </a:t>
            </a:r>
            <a:r>
              <a:rPr lang="ru-RU" sz="2400" dirty="0" err="1" smtClean="0"/>
              <a:t>outburst</a:t>
            </a:r>
            <a:r>
              <a:rPr lang="ru-RU" sz="2400" dirty="0" smtClean="0"/>
              <a:t>. </a:t>
            </a:r>
            <a:r>
              <a:rPr lang="ru-RU" sz="2400" dirty="0" err="1"/>
              <a:t>According</a:t>
            </a:r>
            <a:r>
              <a:rPr lang="ru-RU" sz="2400" dirty="0"/>
              <a:t> </a:t>
            </a:r>
            <a:r>
              <a:rPr lang="ru-RU" sz="2400" dirty="0" err="1"/>
              <a:t>to</a:t>
            </a:r>
            <a:r>
              <a:rPr lang="ru-RU" sz="2400" dirty="0"/>
              <a:t> </a:t>
            </a:r>
            <a:r>
              <a:rPr lang="ru-RU" sz="2400" dirty="0" err="1"/>
              <a:t>our</a:t>
            </a:r>
            <a:r>
              <a:rPr lang="ru-RU" sz="2400" dirty="0"/>
              <a:t> </a:t>
            </a:r>
            <a:r>
              <a:rPr lang="ru-RU" sz="2400" dirty="0" err="1"/>
              <a:t>further</a:t>
            </a:r>
            <a:r>
              <a:rPr lang="ru-RU" sz="2400" dirty="0"/>
              <a:t> </a:t>
            </a:r>
            <a:r>
              <a:rPr lang="ru-RU" sz="2400" dirty="0" err="1"/>
              <a:t>observations</a:t>
            </a:r>
            <a:r>
              <a:rPr lang="ru-RU" sz="2400" dirty="0"/>
              <a:t>, </a:t>
            </a:r>
            <a:r>
              <a:rPr lang="ru-RU" sz="2400" dirty="0" err="1"/>
              <a:t>it</a:t>
            </a:r>
            <a:r>
              <a:rPr lang="ru-RU" sz="2400" dirty="0"/>
              <a:t> </a:t>
            </a:r>
            <a:r>
              <a:rPr lang="ru-RU" sz="2400" dirty="0" err="1"/>
              <a:t>still</a:t>
            </a:r>
            <a:r>
              <a:rPr lang="ru-RU" sz="2400" dirty="0"/>
              <a:t> </a:t>
            </a:r>
            <a:r>
              <a:rPr lang="ru-RU" sz="2400" dirty="0" err="1"/>
              <a:t>keeps</a:t>
            </a:r>
            <a:r>
              <a:rPr lang="ru-RU" sz="2400" dirty="0"/>
              <a:t> </a:t>
            </a:r>
            <a:r>
              <a:rPr lang="ru-RU" sz="2400" dirty="0" err="1"/>
              <a:t>this</a:t>
            </a:r>
            <a:r>
              <a:rPr lang="ru-RU" sz="2400" dirty="0"/>
              <a:t> </a:t>
            </a:r>
            <a:r>
              <a:rPr lang="ru-RU" sz="2400" dirty="0" err="1"/>
              <a:t>maximum</a:t>
            </a:r>
            <a:r>
              <a:rPr lang="ru-RU" sz="2400" dirty="0"/>
              <a:t> </a:t>
            </a:r>
            <a:r>
              <a:rPr lang="ru-RU" sz="2400" dirty="0" err="1"/>
              <a:t>level</a:t>
            </a:r>
            <a:r>
              <a:rPr lang="ru-RU" sz="2400" dirty="0"/>
              <a:t> </a:t>
            </a:r>
            <a:r>
              <a:rPr lang="ru-RU" sz="2400" dirty="0" err="1"/>
              <a:t>up</a:t>
            </a:r>
            <a:r>
              <a:rPr lang="ru-RU" sz="2400" dirty="0"/>
              <a:t> </a:t>
            </a:r>
            <a:r>
              <a:rPr lang="ru-RU" sz="2400" dirty="0" err="1"/>
              <a:t>to</a:t>
            </a:r>
            <a:r>
              <a:rPr lang="ru-RU" sz="2400" dirty="0"/>
              <a:t> </a:t>
            </a:r>
            <a:r>
              <a:rPr lang="ru-RU" sz="2400" dirty="0" err="1"/>
              <a:t>the</a:t>
            </a:r>
            <a:r>
              <a:rPr lang="ru-RU" sz="2400" dirty="0"/>
              <a:t> </a:t>
            </a:r>
            <a:r>
              <a:rPr lang="ru-RU" sz="2400" dirty="0" err="1"/>
              <a:t>fall</a:t>
            </a:r>
            <a:r>
              <a:rPr lang="ru-RU" sz="2400" dirty="0"/>
              <a:t> </a:t>
            </a:r>
            <a:r>
              <a:rPr lang="ru-RU" sz="2400" dirty="0" err="1"/>
              <a:t>of</a:t>
            </a:r>
            <a:r>
              <a:rPr lang="ru-RU" sz="2400" dirty="0"/>
              <a:t> 2016. </a:t>
            </a:r>
            <a:r>
              <a:rPr lang="ru-RU" sz="2400" dirty="0" err="1"/>
              <a:t>To</a:t>
            </a:r>
            <a:r>
              <a:rPr lang="ru-RU" sz="2400" dirty="0"/>
              <a:t> </a:t>
            </a:r>
            <a:r>
              <a:rPr lang="ru-RU" sz="2400" dirty="0" err="1"/>
              <a:t>give</a:t>
            </a:r>
            <a:r>
              <a:rPr lang="ru-RU" sz="2400" dirty="0"/>
              <a:t> </a:t>
            </a:r>
            <a:r>
              <a:rPr lang="ru-RU" sz="2400" dirty="0" err="1"/>
              <a:t>impression</a:t>
            </a:r>
            <a:r>
              <a:rPr lang="ru-RU" sz="2400" dirty="0"/>
              <a:t> </a:t>
            </a:r>
            <a:r>
              <a:rPr lang="ru-RU" sz="2400" dirty="0" err="1"/>
              <a:t>about</a:t>
            </a:r>
            <a:r>
              <a:rPr lang="ru-RU" sz="2400" dirty="0"/>
              <a:t> </a:t>
            </a:r>
            <a:r>
              <a:rPr lang="ru-RU" sz="2400" dirty="0" err="1"/>
              <a:t>the</a:t>
            </a:r>
            <a:r>
              <a:rPr lang="ru-RU" sz="2400" dirty="0"/>
              <a:t> </a:t>
            </a:r>
            <a:r>
              <a:rPr lang="ru-RU" sz="2400" dirty="0" err="1"/>
              <a:t>amplitude</a:t>
            </a:r>
            <a:r>
              <a:rPr lang="ru-RU" sz="2400" dirty="0"/>
              <a:t> </a:t>
            </a:r>
            <a:r>
              <a:rPr lang="ru-RU" sz="2400" dirty="0" err="1"/>
              <a:t>of</a:t>
            </a:r>
            <a:r>
              <a:rPr lang="ru-RU" sz="2400" dirty="0"/>
              <a:t> </a:t>
            </a:r>
            <a:r>
              <a:rPr lang="ru-RU" sz="2400" dirty="0" err="1"/>
              <a:t>the</a:t>
            </a:r>
            <a:r>
              <a:rPr lang="ru-RU" sz="2400" dirty="0"/>
              <a:t> </a:t>
            </a:r>
            <a:r>
              <a:rPr lang="ru-RU" sz="2400" dirty="0" err="1"/>
              <a:t>outburst</a:t>
            </a:r>
            <a:r>
              <a:rPr lang="ru-RU" sz="2400" dirty="0"/>
              <a:t> </a:t>
            </a:r>
            <a:r>
              <a:rPr lang="ru-RU" sz="2400" dirty="0" err="1"/>
              <a:t>we</a:t>
            </a:r>
            <a:r>
              <a:rPr lang="ru-RU" sz="2400" dirty="0"/>
              <a:t> </a:t>
            </a:r>
            <a:r>
              <a:rPr lang="ru-RU" sz="2400" dirty="0" err="1"/>
              <a:t>present</a:t>
            </a:r>
            <a:r>
              <a:rPr lang="ru-RU" sz="2400" dirty="0"/>
              <a:t> </a:t>
            </a:r>
            <a:r>
              <a:rPr lang="ru-RU" sz="2400" dirty="0" err="1"/>
              <a:t>the</a:t>
            </a:r>
            <a:r>
              <a:rPr lang="ru-RU" sz="2400" dirty="0"/>
              <a:t> V1318 </a:t>
            </a:r>
            <a:r>
              <a:rPr lang="ru-RU" sz="2400" dirty="0" err="1"/>
              <a:t>Cyg</a:t>
            </a:r>
            <a:r>
              <a:rPr lang="ru-RU" sz="2400" dirty="0"/>
              <a:t> S </a:t>
            </a:r>
            <a:r>
              <a:rPr lang="ru-RU" sz="2400" dirty="0" err="1"/>
              <a:t>photometric</a:t>
            </a:r>
            <a:r>
              <a:rPr lang="ru-RU" sz="2400" dirty="0"/>
              <a:t> </a:t>
            </a:r>
            <a:r>
              <a:rPr lang="ru-RU" sz="2400" dirty="0" err="1"/>
              <a:t>data</a:t>
            </a:r>
            <a:r>
              <a:rPr lang="ru-RU" sz="2400" dirty="0"/>
              <a:t> </a:t>
            </a:r>
            <a:r>
              <a:rPr lang="ru-RU" sz="2400" dirty="0" err="1"/>
              <a:t>for</a:t>
            </a:r>
            <a:r>
              <a:rPr lang="ru-RU" sz="2400" dirty="0"/>
              <a:t> </a:t>
            </a:r>
            <a:r>
              <a:rPr lang="ru-RU" sz="2400" dirty="0" err="1"/>
              <a:t>the</a:t>
            </a:r>
            <a:r>
              <a:rPr lang="ru-RU" sz="2400" dirty="0"/>
              <a:t> 2016 </a:t>
            </a:r>
            <a:r>
              <a:rPr lang="ru-RU" sz="2400" dirty="0" err="1"/>
              <a:t>March</a:t>
            </a:r>
            <a:r>
              <a:rPr lang="ru-RU" sz="2400" dirty="0"/>
              <a:t>:</a:t>
            </a:r>
          </a:p>
          <a:p>
            <a:r>
              <a:rPr lang="ru-RU" sz="2400" dirty="0"/>
              <a:t> </a:t>
            </a:r>
          </a:p>
          <a:p>
            <a:r>
              <a:rPr lang="ru-RU" sz="2400" dirty="0"/>
              <a:t>B=18.81; V=14.01; R=12.25; I=10.50</a:t>
            </a:r>
          </a:p>
          <a:p>
            <a:r>
              <a:rPr lang="ru-RU" dirty="0"/>
              <a:t/>
            </a:r>
            <a:br>
              <a:rPr lang="ru-RU" dirty="0"/>
            </a:br>
            <a:endParaRPr lang="ru-RU" dirty="0"/>
          </a:p>
        </p:txBody>
      </p:sp>
    </p:spTree>
    <p:extLst>
      <p:ext uri="{BB962C8B-B14F-4D97-AF65-F5344CB8AC3E}">
        <p14:creationId xmlns:p14="http://schemas.microsoft.com/office/powerpoint/2010/main" val="299877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56" y="853440"/>
            <a:ext cx="6789419" cy="4861559"/>
          </a:xfrm>
          <a:prstGeom prst="rect">
            <a:avLst/>
          </a:prstGeom>
          <a:solidFill>
            <a:schemeClr val="accent1">
              <a:lumMod val="25000"/>
              <a:lumOff val="75000"/>
            </a:schemeClr>
          </a:solidFill>
          <a:effectLst>
            <a:glow rad="101600">
              <a:schemeClr val="accent2">
                <a:satMod val="175000"/>
                <a:alpha val="40000"/>
              </a:schemeClr>
            </a:glow>
          </a:effectLst>
        </p:spPr>
      </p:pic>
      <p:sp>
        <p:nvSpPr>
          <p:cNvPr id="3" name="TextBox 2"/>
          <p:cNvSpPr txBox="1"/>
          <p:nvPr/>
        </p:nvSpPr>
        <p:spPr>
          <a:xfrm>
            <a:off x="7391400" y="1005840"/>
            <a:ext cx="4495800" cy="4154984"/>
          </a:xfrm>
          <a:prstGeom prst="rect">
            <a:avLst/>
          </a:prstGeom>
          <a:solidFill>
            <a:schemeClr val="accent1">
              <a:lumMod val="25000"/>
              <a:lumOff val="75000"/>
              <a:alpha val="33000"/>
            </a:schemeClr>
          </a:solidFill>
        </p:spPr>
        <p:txBody>
          <a:bodyPr wrap="square" rtlCol="0">
            <a:spAutoFit/>
          </a:bodyPr>
          <a:lstStyle/>
          <a:p>
            <a:pPr hangingPunct="0"/>
            <a:r>
              <a:rPr lang="ru-RU" sz="2400" dirty="0" err="1"/>
              <a:t>In</a:t>
            </a:r>
            <a:r>
              <a:rPr lang="ru-RU" sz="2400" dirty="0"/>
              <a:t> </a:t>
            </a:r>
            <a:r>
              <a:rPr lang="ru-RU" sz="2400" dirty="0" err="1"/>
              <a:t>the</a:t>
            </a:r>
            <a:r>
              <a:rPr lang="ru-RU" sz="2400" dirty="0"/>
              <a:t> 2016 </a:t>
            </a:r>
            <a:r>
              <a:rPr lang="ru-RU" sz="2400" dirty="0" err="1"/>
              <a:t>June</a:t>
            </a:r>
            <a:r>
              <a:rPr lang="ru-RU" sz="2400" dirty="0"/>
              <a:t> </a:t>
            </a:r>
            <a:r>
              <a:rPr lang="ru-RU" sz="2400" dirty="0" err="1"/>
              <a:t>we</a:t>
            </a:r>
            <a:r>
              <a:rPr lang="ru-RU" sz="2400" dirty="0"/>
              <a:t> </a:t>
            </a:r>
            <a:r>
              <a:rPr lang="ru-RU" sz="2400" dirty="0" err="1"/>
              <a:t>obtained</a:t>
            </a:r>
            <a:r>
              <a:rPr lang="ru-RU" sz="2400" dirty="0"/>
              <a:t> </a:t>
            </a:r>
            <a:r>
              <a:rPr lang="ru-RU" sz="2400" dirty="0" err="1"/>
              <a:t>the</a:t>
            </a:r>
            <a:r>
              <a:rPr lang="ru-RU" sz="2400" dirty="0"/>
              <a:t> </a:t>
            </a:r>
            <a:r>
              <a:rPr lang="ru-RU" sz="2400" dirty="0" err="1"/>
              <a:t>spectrum</a:t>
            </a:r>
            <a:r>
              <a:rPr lang="ru-RU" sz="2400" dirty="0"/>
              <a:t> </a:t>
            </a:r>
            <a:r>
              <a:rPr lang="ru-RU" sz="2400" dirty="0" err="1"/>
              <a:t>of</a:t>
            </a:r>
            <a:r>
              <a:rPr lang="ru-RU" sz="2400" dirty="0"/>
              <a:t> V1318 </a:t>
            </a:r>
            <a:r>
              <a:rPr lang="ru-RU" sz="2400" dirty="0" err="1"/>
              <a:t>Cyg</a:t>
            </a:r>
            <a:r>
              <a:rPr lang="ru-RU" sz="2400" dirty="0"/>
              <a:t> S </a:t>
            </a:r>
            <a:r>
              <a:rPr lang="ru-RU" sz="2400" dirty="0" err="1"/>
              <a:t>with</a:t>
            </a:r>
            <a:r>
              <a:rPr lang="ru-RU" sz="2400" dirty="0"/>
              <a:t> 2.6 m </a:t>
            </a:r>
            <a:r>
              <a:rPr lang="ru-RU" sz="2400" dirty="0" err="1"/>
              <a:t>telescope</a:t>
            </a:r>
            <a:r>
              <a:rPr lang="ru-RU" sz="2400" dirty="0"/>
              <a:t>. </a:t>
            </a:r>
            <a:r>
              <a:rPr lang="ru-RU" sz="2400" dirty="0" err="1" smtClean="0"/>
              <a:t>As</a:t>
            </a:r>
            <a:r>
              <a:rPr lang="ru-RU" sz="2400" dirty="0" smtClean="0"/>
              <a:t> </a:t>
            </a:r>
            <a:r>
              <a:rPr lang="ru-RU" sz="2400" dirty="0" err="1"/>
              <a:t>can</a:t>
            </a:r>
            <a:r>
              <a:rPr lang="ru-RU" sz="2400" dirty="0"/>
              <a:t> </a:t>
            </a:r>
            <a:r>
              <a:rPr lang="ru-RU" sz="2400" dirty="0" err="1"/>
              <a:t>be</a:t>
            </a:r>
            <a:r>
              <a:rPr lang="ru-RU" sz="2400" dirty="0"/>
              <a:t> </a:t>
            </a:r>
            <a:r>
              <a:rPr lang="ru-RU" sz="2400" dirty="0" err="1" smtClean="0"/>
              <a:t>seen</a:t>
            </a:r>
            <a:r>
              <a:rPr lang="ru-RU" sz="2400" dirty="0" smtClean="0"/>
              <a:t>, </a:t>
            </a:r>
            <a:r>
              <a:rPr lang="ru-RU" sz="2400" dirty="0" err="1"/>
              <a:t>it</a:t>
            </a:r>
            <a:r>
              <a:rPr lang="ru-RU" sz="2400" dirty="0"/>
              <a:t> </a:t>
            </a:r>
            <a:r>
              <a:rPr lang="ru-RU" sz="2400" dirty="0" err="1"/>
              <a:t>can</a:t>
            </a:r>
            <a:r>
              <a:rPr lang="ru-RU" sz="2400" dirty="0"/>
              <a:t> </a:t>
            </a:r>
            <a:r>
              <a:rPr lang="ru-RU" sz="2400" dirty="0" err="1"/>
              <a:t>be</a:t>
            </a:r>
            <a:r>
              <a:rPr lang="ru-RU" sz="2400" dirty="0"/>
              <a:t> </a:t>
            </a:r>
            <a:r>
              <a:rPr lang="ru-RU" sz="2400" dirty="0" err="1"/>
              <a:t>classified</a:t>
            </a:r>
            <a:r>
              <a:rPr lang="ru-RU" sz="2400" dirty="0"/>
              <a:t> </a:t>
            </a:r>
            <a:r>
              <a:rPr lang="ru-RU" sz="2400" dirty="0" err="1"/>
              <a:t>as</a:t>
            </a:r>
            <a:r>
              <a:rPr lang="ru-RU" sz="2400" dirty="0"/>
              <a:t> </a:t>
            </a:r>
            <a:r>
              <a:rPr lang="ru-RU" sz="2400" dirty="0" err="1"/>
              <a:t>the</a:t>
            </a:r>
            <a:r>
              <a:rPr lang="ru-RU" sz="2400" dirty="0"/>
              <a:t> T </a:t>
            </a:r>
            <a:r>
              <a:rPr lang="ru-RU" sz="2400" dirty="0" err="1"/>
              <a:t>Tau</a:t>
            </a:r>
            <a:r>
              <a:rPr lang="ru-RU" sz="2400" dirty="0"/>
              <a:t> </a:t>
            </a:r>
            <a:r>
              <a:rPr lang="ru-RU" sz="2400" dirty="0" err="1"/>
              <a:t>type</a:t>
            </a:r>
            <a:r>
              <a:rPr lang="ru-RU" sz="2400" dirty="0"/>
              <a:t> </a:t>
            </a:r>
            <a:r>
              <a:rPr lang="ru-RU" sz="2400" dirty="0" err="1"/>
              <a:t>spectrum</a:t>
            </a:r>
            <a:r>
              <a:rPr lang="ru-RU" sz="2400" dirty="0"/>
              <a:t>. </a:t>
            </a:r>
            <a:r>
              <a:rPr lang="ru-RU" sz="2400" dirty="0" err="1" smtClean="0"/>
              <a:t>However</a:t>
            </a:r>
            <a:r>
              <a:rPr lang="ru-RU" sz="2400" dirty="0"/>
              <a:t>, </a:t>
            </a:r>
            <a:r>
              <a:rPr lang="ru-RU" sz="2400" dirty="0" err="1"/>
              <a:t>it</a:t>
            </a:r>
            <a:r>
              <a:rPr lang="ru-RU" sz="2400" dirty="0"/>
              <a:t> </a:t>
            </a:r>
            <a:r>
              <a:rPr lang="ru-RU" sz="2400" dirty="0" err="1"/>
              <a:t>has</a:t>
            </a:r>
            <a:r>
              <a:rPr lang="ru-RU" sz="2400" dirty="0"/>
              <a:t> </a:t>
            </a:r>
            <a:r>
              <a:rPr lang="ru-RU" sz="2400" dirty="0" err="1"/>
              <a:t>some</a:t>
            </a:r>
            <a:r>
              <a:rPr lang="ru-RU" sz="2400" dirty="0"/>
              <a:t> </a:t>
            </a:r>
            <a:r>
              <a:rPr lang="ru-RU" sz="2400" dirty="0" err="1"/>
              <a:t>remarkable</a:t>
            </a:r>
            <a:r>
              <a:rPr lang="ru-RU" sz="2400" dirty="0"/>
              <a:t> </a:t>
            </a:r>
            <a:r>
              <a:rPr lang="ru-RU" sz="2400" dirty="0" err="1"/>
              <a:t>features</a:t>
            </a:r>
            <a:r>
              <a:rPr lang="ru-RU" sz="2400" dirty="0"/>
              <a:t>: P </a:t>
            </a:r>
            <a:r>
              <a:rPr lang="ru-RU" sz="2400" dirty="0" err="1"/>
              <a:t>Cyg</a:t>
            </a:r>
            <a:r>
              <a:rPr lang="ru-RU" sz="2400" dirty="0"/>
              <a:t> </a:t>
            </a:r>
            <a:r>
              <a:rPr lang="ru-RU" sz="2400" dirty="0" err="1"/>
              <a:t>profile</a:t>
            </a:r>
            <a:r>
              <a:rPr lang="ru-RU" sz="2400" dirty="0"/>
              <a:t> </a:t>
            </a:r>
            <a:r>
              <a:rPr lang="ru-RU" sz="2400" dirty="0" err="1"/>
              <a:t>of</a:t>
            </a:r>
            <a:r>
              <a:rPr lang="ru-RU" sz="2400" dirty="0"/>
              <a:t> </a:t>
            </a:r>
            <a:r>
              <a:rPr lang="ru-RU" sz="2400" dirty="0" smtClean="0"/>
              <a:t>Hα </a:t>
            </a:r>
            <a:r>
              <a:rPr lang="ru-RU" sz="2400" dirty="0" err="1"/>
              <a:t>line</a:t>
            </a:r>
            <a:r>
              <a:rPr lang="ru-RU" sz="2400" dirty="0"/>
              <a:t> </a:t>
            </a:r>
            <a:r>
              <a:rPr lang="ru-RU" sz="2400" dirty="0" err="1"/>
              <a:t>with</a:t>
            </a:r>
            <a:r>
              <a:rPr lang="ru-RU" sz="2400" dirty="0"/>
              <a:t> a </a:t>
            </a:r>
            <a:r>
              <a:rPr lang="ru-RU" sz="2400" dirty="0" err="1"/>
              <a:t>strong</a:t>
            </a:r>
            <a:r>
              <a:rPr lang="ru-RU" sz="2400" dirty="0"/>
              <a:t> </a:t>
            </a:r>
            <a:r>
              <a:rPr lang="ru-RU" sz="2400" dirty="0" err="1"/>
              <a:t>absorption</a:t>
            </a:r>
            <a:r>
              <a:rPr lang="ru-RU" sz="2400" dirty="0"/>
              <a:t> </a:t>
            </a:r>
            <a:r>
              <a:rPr lang="ru-RU" sz="2400" dirty="0" err="1"/>
              <a:t>component</a:t>
            </a:r>
            <a:r>
              <a:rPr lang="ru-RU" sz="2400" dirty="0"/>
              <a:t>, </a:t>
            </a:r>
            <a:r>
              <a:rPr lang="ru-RU" sz="2400" dirty="0" err="1"/>
              <a:t>blueshifted</a:t>
            </a:r>
            <a:r>
              <a:rPr lang="ru-RU" sz="2400" dirty="0"/>
              <a:t> </a:t>
            </a:r>
            <a:r>
              <a:rPr lang="ru-RU" sz="2400" dirty="0" err="1"/>
              <a:t>NaD</a:t>
            </a:r>
            <a:r>
              <a:rPr lang="ru-RU" sz="2400" dirty="0"/>
              <a:t> </a:t>
            </a:r>
            <a:r>
              <a:rPr lang="ru-RU" sz="2400" dirty="0" err="1"/>
              <a:t>absorptions</a:t>
            </a:r>
            <a:r>
              <a:rPr lang="ru-RU" sz="2400" dirty="0"/>
              <a:t> </a:t>
            </a:r>
            <a:r>
              <a:rPr lang="ru-RU" sz="2400" dirty="0" err="1"/>
              <a:t>and</a:t>
            </a:r>
            <a:r>
              <a:rPr lang="ru-RU" sz="2400" dirty="0"/>
              <a:t> </a:t>
            </a:r>
            <a:r>
              <a:rPr lang="ru-RU" sz="2400" dirty="0" err="1"/>
              <a:t>large</a:t>
            </a:r>
            <a:r>
              <a:rPr lang="ru-RU" sz="2400" dirty="0"/>
              <a:t> </a:t>
            </a:r>
            <a:r>
              <a:rPr lang="ru-RU" sz="2400" dirty="0" err="1"/>
              <a:t>number</a:t>
            </a:r>
            <a:r>
              <a:rPr lang="ru-RU" sz="2400" dirty="0"/>
              <a:t> </a:t>
            </a:r>
            <a:r>
              <a:rPr lang="ru-RU" sz="2400" dirty="0" err="1"/>
              <a:t>of</a:t>
            </a:r>
            <a:r>
              <a:rPr lang="ru-RU" sz="2400" dirty="0"/>
              <a:t> </a:t>
            </a:r>
            <a:r>
              <a:rPr lang="ru-RU" sz="2400" dirty="0" err="1"/>
              <a:t>low-excitation</a:t>
            </a:r>
            <a:r>
              <a:rPr lang="ru-RU" sz="2400" dirty="0"/>
              <a:t> </a:t>
            </a:r>
            <a:r>
              <a:rPr lang="ru-RU" sz="2400" dirty="0" err="1"/>
              <a:t>FeI</a:t>
            </a:r>
            <a:r>
              <a:rPr lang="ru-RU" sz="2400" dirty="0"/>
              <a:t> </a:t>
            </a:r>
            <a:r>
              <a:rPr lang="ru-RU" sz="2400" dirty="0" err="1" smtClean="0"/>
              <a:t>emission</a:t>
            </a:r>
            <a:r>
              <a:rPr lang="ru-RU" sz="2400" dirty="0" smtClean="0"/>
              <a:t> </a:t>
            </a:r>
            <a:r>
              <a:rPr lang="ru-RU" sz="2400" dirty="0" err="1"/>
              <a:t>lines</a:t>
            </a:r>
            <a:r>
              <a:rPr lang="ru-RU" sz="2400" dirty="0"/>
              <a:t>.</a:t>
            </a:r>
          </a:p>
        </p:txBody>
      </p:sp>
    </p:spTree>
    <p:extLst>
      <p:ext uri="{BB962C8B-B14F-4D97-AF65-F5344CB8AC3E}">
        <p14:creationId xmlns:p14="http://schemas.microsoft.com/office/powerpoint/2010/main" val="186102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0" y="1310640"/>
            <a:ext cx="7223760" cy="2123658"/>
          </a:xfrm>
          <a:prstGeom prst="rect">
            <a:avLst/>
          </a:prstGeom>
          <a:solidFill>
            <a:schemeClr val="accent1">
              <a:lumMod val="25000"/>
              <a:lumOff val="75000"/>
              <a:alpha val="59000"/>
            </a:schemeClr>
          </a:solidFill>
        </p:spPr>
        <p:txBody>
          <a:bodyPr wrap="square" rtlCol="0">
            <a:spAutoFit/>
          </a:bodyPr>
          <a:lstStyle/>
          <a:p>
            <a:r>
              <a:rPr lang="en-US" sz="3200" b="1" i="1" dirty="0" smtClean="0">
                <a:effectLst>
                  <a:outerShdw blurRad="38100" dist="38100" dir="2700000" algn="tl">
                    <a:srgbClr val="000000">
                      <a:alpha val="43137"/>
                    </a:srgbClr>
                  </a:outerShdw>
                </a:effectLst>
              </a:rPr>
              <a:t>HASMIK ANDREASYAN </a:t>
            </a:r>
          </a:p>
          <a:p>
            <a:r>
              <a:rPr lang="ru-RU" sz="2400" b="1" i="1" dirty="0">
                <a:effectLst>
                  <a:outerShdw blurRad="38100" dist="38100" dir="2700000" algn="tl">
                    <a:srgbClr val="000000">
                      <a:alpha val="43137"/>
                    </a:srgbClr>
                  </a:outerShdw>
                </a:effectLst>
              </a:rPr>
              <a:t>Byurakan </a:t>
            </a:r>
            <a:r>
              <a:rPr lang="ru-RU" sz="2400" b="1" i="1" dirty="0" err="1">
                <a:effectLst>
                  <a:outerShdw blurRad="38100" dist="38100" dir="2700000" algn="tl">
                    <a:srgbClr val="000000">
                      <a:alpha val="43137"/>
                    </a:srgbClr>
                  </a:outerShdw>
                </a:effectLst>
              </a:rPr>
              <a:t>Observatory</a:t>
            </a:r>
            <a:r>
              <a:rPr lang="ru-RU" sz="2400" b="1" i="1" dirty="0">
                <a:effectLst>
                  <a:outerShdw blurRad="38100" dist="38100" dir="2700000" algn="tl">
                    <a:srgbClr val="000000">
                      <a:alpha val="43137"/>
                    </a:srgbClr>
                  </a:outerShdw>
                </a:effectLst>
              </a:rPr>
              <a:t> NAS </a:t>
            </a:r>
            <a:r>
              <a:rPr lang="ru-RU" sz="2400" b="1" i="1" dirty="0" err="1">
                <a:effectLst>
                  <a:outerShdw blurRad="38100" dist="38100" dir="2700000" algn="tl">
                    <a:srgbClr val="000000">
                      <a:alpha val="43137"/>
                    </a:srgbClr>
                  </a:outerShdw>
                </a:effectLst>
              </a:rPr>
              <a:t>Armenia</a:t>
            </a:r>
            <a:r>
              <a:rPr lang="ru-RU" sz="2400" b="1" i="1" dirty="0">
                <a:effectLst>
                  <a:outerShdw blurRad="38100" dist="38100" dir="2700000" algn="tl">
                    <a:srgbClr val="000000">
                      <a:alpha val="43137"/>
                    </a:srgbClr>
                  </a:outerShdw>
                </a:effectLst>
              </a:rPr>
              <a:t>, Byurakan, </a:t>
            </a:r>
            <a:r>
              <a:rPr lang="ru-RU" sz="2400" b="1" i="1" dirty="0" err="1">
                <a:effectLst>
                  <a:outerShdw blurRad="38100" dist="38100" dir="2700000" algn="tl">
                    <a:srgbClr val="000000">
                      <a:alpha val="43137"/>
                    </a:srgbClr>
                  </a:outerShdw>
                </a:effectLst>
              </a:rPr>
              <a:t>Aragatsotn</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prov</a:t>
            </a:r>
            <a:r>
              <a:rPr lang="ru-RU" sz="2400" b="1" i="1" dirty="0" smtClean="0">
                <a:effectLst>
                  <a:outerShdw blurRad="38100" dist="38100" dir="2700000" algn="tl">
                    <a:srgbClr val="000000">
                      <a:alpha val="43137"/>
                    </a:srgbClr>
                  </a:outerShdw>
                </a:effectLst>
              </a:rPr>
              <a:t>.,</a:t>
            </a:r>
            <a:r>
              <a:rPr lang="en-US" sz="2400" b="1" i="1" dirty="0" smtClean="0">
                <a:effectLst>
                  <a:outerShdw blurRad="38100" dist="38100" dir="2700000" algn="tl">
                    <a:srgbClr val="000000">
                      <a:alpha val="43137"/>
                    </a:srgbClr>
                  </a:outerShdw>
                </a:effectLst>
              </a:rPr>
              <a:t> </a:t>
            </a:r>
            <a:r>
              <a:rPr lang="ru-RU" sz="2400" b="1" i="1" dirty="0" smtClean="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Armenia</a:t>
            </a:r>
            <a:endParaRPr lang="en-US" sz="2400" b="1" i="1" dirty="0" smtClean="0">
              <a:effectLst>
                <a:outerShdw blurRad="38100" dist="38100" dir="2700000" algn="tl">
                  <a:srgbClr val="000000">
                    <a:alpha val="43137"/>
                  </a:srgbClr>
                </a:outerShdw>
              </a:effectLst>
            </a:endParaRPr>
          </a:p>
          <a:p>
            <a:endParaRPr lang="en-US" sz="2400" b="1" i="1" dirty="0" smtClean="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h</a:t>
            </a:r>
            <a:r>
              <a:rPr lang="en-US" sz="2800" b="1" i="1" dirty="0" smtClean="0">
                <a:effectLst>
                  <a:outerShdw blurRad="38100" dist="38100" dir="2700000" algn="tl">
                    <a:srgbClr val="000000">
                      <a:alpha val="43137"/>
                    </a:srgbClr>
                  </a:outerShdw>
                </a:effectLst>
              </a:rPr>
              <a:t>asmik.andreasyan@gmail.com</a:t>
            </a:r>
          </a:p>
        </p:txBody>
      </p:sp>
      <p:sp>
        <p:nvSpPr>
          <p:cNvPr id="3" name="TextBox 2"/>
          <p:cNvSpPr txBox="1"/>
          <p:nvPr/>
        </p:nvSpPr>
        <p:spPr>
          <a:xfrm>
            <a:off x="2560320" y="4937761"/>
            <a:ext cx="7223760" cy="830997"/>
          </a:xfrm>
          <a:prstGeom prst="rect">
            <a:avLst/>
          </a:prstGeom>
          <a:solidFill>
            <a:schemeClr val="accent1">
              <a:lumMod val="25000"/>
              <a:lumOff val="75000"/>
              <a:alpha val="43000"/>
            </a:schemeClr>
          </a:solidFill>
        </p:spPr>
        <p:txBody>
          <a:bodyPr wrap="square" rtlCol="0">
            <a:spAutoFit/>
          </a:bodyPr>
          <a:lstStyle/>
          <a:p>
            <a:r>
              <a:rPr lang="en-US" sz="4800" b="1" i="1" dirty="0" smtClean="0">
                <a:effectLst>
                  <a:outerShdw blurRad="38100" dist="38100" dir="2700000" algn="tl">
                    <a:srgbClr val="000000">
                      <a:alpha val="43137"/>
                    </a:srgbClr>
                  </a:outerShdw>
                </a:effectLst>
              </a:rPr>
              <a:t>Thank You! Grazie mille!</a:t>
            </a:r>
            <a:endParaRPr lang="ru-RU"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739475"/>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TM03457464[[fn=Дивиденд]]</Template>
  <TotalTime>84</TotalTime>
  <Words>295</Words>
  <Application>Microsoft Office PowerPoint</Application>
  <PresentationFormat>Широкоэкранный</PresentationFormat>
  <Paragraphs>17</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Corbel</vt:lpstr>
      <vt:lpstr>Gill Sans MT</vt:lpstr>
      <vt:lpstr>Wingdings 2</vt:lpstr>
      <vt:lpstr>Дивиденд</vt:lpstr>
      <vt:lpstr> </vt:lpstr>
      <vt:lpstr>Презентация PowerPoint</vt:lpstr>
      <vt:lpstr>      New Powerful outburst of the unusual young star                                            v1318 CYg S </vt:lpstr>
      <vt:lpstr>Презентация PowerPoint</vt:lpstr>
      <vt:lpstr>Презентация PowerPoint</vt:lpstr>
      <vt:lpstr>Презентация PowerPoint</vt:lpstr>
    </vt:vector>
  </TitlesOfParts>
  <Company>Byurakan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Hasmik Andreasian</dc:creator>
  <cp:lastModifiedBy>Hasmik Andreasian</cp:lastModifiedBy>
  <cp:revision>13</cp:revision>
  <dcterms:created xsi:type="dcterms:W3CDTF">2017-05-16T18:15:00Z</dcterms:created>
  <dcterms:modified xsi:type="dcterms:W3CDTF">2017-06-11T21:41:32Z</dcterms:modified>
</cp:coreProperties>
</file>