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5" r:id="rId3"/>
    <p:sldId id="266" r:id="rId4"/>
    <p:sldId id="276" r:id="rId5"/>
    <p:sldId id="277" r:id="rId6"/>
    <p:sldId id="278" r:id="rId7"/>
    <p:sldId id="267" r:id="rId8"/>
    <p:sldId id="286" r:id="rId9"/>
    <p:sldId id="287" r:id="rId10"/>
    <p:sldId id="288" r:id="rId11"/>
    <p:sldId id="289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3368">
                  <a:alpha val="70000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prstClr val="whit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6D83-CACB-154D-9D1D-B3B7B3C20FF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0"/>
            <a:ext cx="10890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3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BFC15-F18A-B845-AABA-24A4CFB93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AB701-760C-0F44-8256-5CFAD1D67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9900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prstClr val="whit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9900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prstClr val="whit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518"/>
            <a:ext cx="8229600" cy="560777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90"/>
                </a:solidFill>
              </a:defRPr>
            </a:lvl1pPr>
            <a:lvl2pPr>
              <a:defRPr sz="2000">
                <a:solidFill>
                  <a:srgbClr val="008000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33637" y="0"/>
            <a:ext cx="7102565" cy="762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24638"/>
            <a:ext cx="2133600" cy="193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510A81-E1C6-BD42-BE73-1B3BB53E266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0"/>
            <a:ext cx="769937" cy="774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31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927100" y="0"/>
            <a:ext cx="6921500" cy="7239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C0475-24BF-7F4E-9255-78E39A0AF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48707-C888-CA4B-994F-55D4AED5B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D04A-A083-BE49-9731-6D73254B3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86B2F-5DA3-FD4E-A95D-E27942384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8EEB-376D-AF49-BB1F-F487B3622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A470D-9CCC-5B43-B6AB-9A9CADDDD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4D7D-D3D3-7940-90E5-BC08E3A97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A9029F-3AFF-9844-9A3F-3AC0137A69E9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50D88A-B7B3-9749-A63D-E32351EFE25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73038" y="1714500"/>
            <a:ext cx="883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Proposta</a:t>
            </a:r>
            <a:r>
              <a:rPr lang="en-US" sz="4400" b="1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4400" b="1" dirty="0" err="1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Laurea</a:t>
            </a:r>
            <a:r>
              <a:rPr lang="en-US" sz="4400" b="1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Magistrale</a:t>
            </a:r>
            <a:r>
              <a:rPr lang="en-US" sz="4400" b="1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 in: </a:t>
            </a:r>
            <a:r>
              <a:rPr lang="en-US" sz="4400" b="1" i="1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“Data Science for Physics </a:t>
            </a:r>
            <a:r>
              <a:rPr lang="en-US" sz="4400" b="1" i="1" dirty="0" err="1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Modelling</a:t>
            </a:r>
            <a:r>
              <a:rPr lang="en-US" sz="4400" b="1" i="1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i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ubtitle 5"/>
          <p:cNvSpPr>
            <a:spLocks noGrp="1"/>
          </p:cNvSpPr>
          <p:nvPr>
            <p:ph type="subTitle" idx="1"/>
          </p:nvPr>
        </p:nvSpPr>
        <p:spPr>
          <a:xfrm>
            <a:off x="1371600" y="3905250"/>
            <a:ext cx="6810375" cy="20383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Marco Zanetti,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Coordinatore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comitato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ordinatore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Insegnamenti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magine 6"/>
          <p:cNvPicPr/>
          <p:nvPr/>
        </p:nvPicPr>
        <p:blipFill>
          <a:blip r:embed="rId2"/>
          <a:stretch/>
        </p:blipFill>
        <p:spPr>
          <a:xfrm>
            <a:off x="4092480" y="3932640"/>
            <a:ext cx="1857960" cy="100620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65844"/>
              </p:ext>
            </p:extLst>
          </p:nvPr>
        </p:nvGraphicFramePr>
        <p:xfrm>
          <a:off x="457200" y="2095149"/>
          <a:ext cx="8229601" cy="4103485"/>
        </p:xfrm>
        <a:graphic>
          <a:graphicData uri="http://schemas.openxmlformats.org/drawingml/2006/table">
            <a:tbl>
              <a:tblPr/>
              <a:tblGrid>
                <a:gridCol w="1173854"/>
                <a:gridCol w="2107888"/>
                <a:gridCol w="1666115"/>
                <a:gridCol w="820436"/>
                <a:gridCol w="820436"/>
                <a:gridCol w="820436"/>
                <a:gridCol w="820436"/>
              </a:tblGrid>
              <a:tr h="557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Ordine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Insegnamento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SSD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Tot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aula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lab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 of Computational Physics, Mod. A 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25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 of Computational Physics, Mod. B 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Theoretical Physics,           Mod. A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FIS02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Astrophysics and Cosmology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FIS05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Quantitative Life Science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FIS03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4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Particle Physics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FIS01/4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4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Econophysics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FIS02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22" marR="12622" marT="12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01513" y="1180981"/>
            <a:ext cx="275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spc="-1" dirty="0" smtClean="0">
                <a:solidFill>
                  <a:srgbClr val="9B0014"/>
                </a:solidFill>
                <a:uFill>
                  <a:solidFill>
                    <a:srgbClr val="FFFFFF"/>
                  </a:solidFill>
                </a:uFill>
                <a:latin typeface="Bodoni MT"/>
              </a:rPr>
              <a:t>Primo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Insegnamenti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magine 6"/>
          <p:cNvPicPr/>
          <p:nvPr/>
        </p:nvPicPr>
        <p:blipFill>
          <a:blip r:embed="rId2"/>
          <a:stretch/>
        </p:blipFill>
        <p:spPr>
          <a:xfrm>
            <a:off x="4092480" y="3635730"/>
            <a:ext cx="1857960" cy="100620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53127"/>
              </p:ext>
            </p:extLst>
          </p:nvPr>
        </p:nvGraphicFramePr>
        <p:xfrm>
          <a:off x="1638502" y="1351310"/>
          <a:ext cx="5980634" cy="5182759"/>
        </p:xfrm>
        <a:graphic>
          <a:graphicData uri="http://schemas.openxmlformats.org/drawingml/2006/table">
            <a:tbl>
              <a:tblPr/>
              <a:tblGrid>
                <a:gridCol w="853066"/>
                <a:gridCol w="1531849"/>
                <a:gridCol w="1210803"/>
                <a:gridCol w="596229"/>
                <a:gridCol w="596229"/>
                <a:gridCol w="596229"/>
                <a:gridCol w="596229"/>
              </a:tblGrid>
              <a:tr h="346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Insegnamento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SSD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Tot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aula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CFU lab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Theoretical Physics,           Mod. B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FIS03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Advanced statistics for physics analysis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management for data science, Mod. 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ING-IND/35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 Learning and Predictive Analytics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INF/01         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management for data science, Mod. B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Numerical methods for modeling and physics data analysis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Caratterizzante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Theory and Computation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FIS03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159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Deviations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Computational Neuroscience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M-PSI01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Bioinformatics and genomics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BIO11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Algorithms and data structures for big data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INF/01          ING-INF/05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Performance Computing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 Processing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INF/01          ING-INF/05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1599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Mining techniques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31228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Astro-statistics and cosmology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Affine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FIS05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90793" y="762481"/>
            <a:ext cx="4506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spc="-1" dirty="0" smtClean="0">
                <a:solidFill>
                  <a:srgbClr val="9B0014"/>
                </a:solidFill>
                <a:uFill>
                  <a:solidFill>
                    <a:srgbClr val="FFFFFF"/>
                  </a:solidFill>
                </a:uFill>
                <a:latin typeface="Bodoni MT"/>
              </a:rPr>
              <a:t>Secondo e Terzo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1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~50 </a:t>
            </a:r>
            <a:r>
              <a:rPr lang="en-US" dirty="0" err="1" smtClean="0"/>
              <a:t>nuovi</a:t>
            </a:r>
            <a:r>
              <a:rPr lang="en-US" dirty="0" smtClean="0"/>
              <a:t> CFU (</a:t>
            </a:r>
            <a:r>
              <a:rPr lang="en-US" dirty="0" err="1" smtClean="0"/>
              <a:t>esempio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59717"/>
              </p:ext>
            </p:extLst>
          </p:nvPr>
        </p:nvGraphicFramePr>
        <p:xfrm>
          <a:off x="461836" y="1210994"/>
          <a:ext cx="8013991" cy="535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6743700" imgH="4508500" progId="Word.Document.12">
                  <p:embed/>
                </p:oleObj>
              </mc:Choice>
              <mc:Fallback>
                <p:oleObj name="Document" r:id="rId3" imgW="6743700" imgH="450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36" y="1210994"/>
                        <a:ext cx="8013991" cy="5357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45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Sondaggio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609"/>
            <a:ext cx="4255052" cy="1940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68" y="939321"/>
            <a:ext cx="4739132" cy="2090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68" y="3765902"/>
            <a:ext cx="6990834" cy="26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Sondaggio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95" y="1029361"/>
            <a:ext cx="6463383" cy="2470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99" y="3697999"/>
            <a:ext cx="6810934" cy="28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Necessita</a:t>
            </a:r>
            <a:r>
              <a:rPr lang="en-US" sz="3200" dirty="0"/>
              <a:t> di </a:t>
            </a:r>
            <a:r>
              <a:rPr lang="en-US" sz="3200" dirty="0" err="1"/>
              <a:t>aggiornare</a:t>
            </a:r>
            <a:r>
              <a:rPr lang="en-US" sz="3200" dirty="0"/>
              <a:t> </a:t>
            </a:r>
            <a:r>
              <a:rPr lang="en-US" sz="3200" dirty="0" err="1"/>
              <a:t>conoscenza</a:t>
            </a:r>
            <a:r>
              <a:rPr lang="en-US" sz="3200" dirty="0"/>
              <a:t>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moderni</a:t>
            </a:r>
            <a:r>
              <a:rPr lang="en-US" sz="3200" dirty="0"/>
              <a:t> </a:t>
            </a:r>
            <a:r>
              <a:rPr lang="en-US" sz="3200" dirty="0" err="1"/>
              <a:t>strumenti</a:t>
            </a:r>
            <a:r>
              <a:rPr lang="en-US" sz="3200" dirty="0"/>
              <a:t> di </a:t>
            </a:r>
            <a:r>
              <a:rPr lang="en-US" sz="3200" dirty="0" err="1"/>
              <a:t>analisi</a:t>
            </a:r>
            <a:r>
              <a:rPr lang="en-US" sz="3200" dirty="0"/>
              <a:t> e </a:t>
            </a:r>
            <a:r>
              <a:rPr lang="en-US" sz="3200" dirty="0" err="1"/>
              <a:t>modellizzazione</a:t>
            </a:r>
            <a:endParaRPr lang="en-US" sz="3200" dirty="0"/>
          </a:p>
          <a:p>
            <a:pPr lvl="1"/>
            <a:r>
              <a:rPr lang="en-US" sz="2800" dirty="0" err="1"/>
              <a:t>Nell’ambito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ricerca</a:t>
            </a:r>
            <a:endParaRPr lang="en-US" sz="2800" dirty="0"/>
          </a:p>
          <a:p>
            <a:pPr lvl="1"/>
            <a:r>
              <a:rPr lang="en-US" sz="2800" dirty="0"/>
              <a:t>Per un </a:t>
            </a:r>
            <a:r>
              <a:rPr lang="en-US" sz="2800" dirty="0" err="1"/>
              <a:t>immediato</a:t>
            </a:r>
            <a:r>
              <a:rPr lang="en-US" sz="2800" dirty="0"/>
              <a:t> </a:t>
            </a:r>
            <a:r>
              <a:rPr lang="en-US" sz="2800" dirty="0" err="1"/>
              <a:t>inserimento</a:t>
            </a:r>
            <a:r>
              <a:rPr lang="en-US" sz="2800" dirty="0"/>
              <a:t>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mercato</a:t>
            </a:r>
            <a:r>
              <a:rPr lang="en-US" sz="2800" dirty="0"/>
              <a:t> del </a:t>
            </a:r>
            <a:r>
              <a:rPr lang="en-US" sz="2800" dirty="0" err="1"/>
              <a:t>lavoro</a:t>
            </a:r>
            <a:endParaRPr lang="en-US" sz="2800" dirty="0"/>
          </a:p>
          <a:p>
            <a:r>
              <a:rPr lang="en-US" sz="3200" dirty="0" err="1"/>
              <a:t>Opportunita</a:t>
            </a:r>
            <a:r>
              <a:rPr lang="en-US" sz="3200" dirty="0"/>
              <a:t>’ di </a:t>
            </a:r>
            <a:r>
              <a:rPr lang="en-US" sz="3200" dirty="0" err="1"/>
              <a:t>ampliare</a:t>
            </a:r>
            <a:r>
              <a:rPr lang="en-US" sz="3200" dirty="0"/>
              <a:t> la nostra </a:t>
            </a:r>
            <a:r>
              <a:rPr lang="en-US" sz="3200" dirty="0" err="1"/>
              <a:t>offerta</a:t>
            </a:r>
            <a:r>
              <a:rPr lang="en-US" sz="3200" dirty="0"/>
              <a:t> </a:t>
            </a:r>
            <a:r>
              <a:rPr lang="en-US" sz="3200" dirty="0" err="1"/>
              <a:t>didattica</a:t>
            </a:r>
            <a:r>
              <a:rPr lang="en-US" sz="3200" dirty="0"/>
              <a:t>, </a:t>
            </a:r>
            <a:r>
              <a:rPr lang="en-US" sz="3200" dirty="0" err="1"/>
              <a:t>puntando</a:t>
            </a:r>
            <a:r>
              <a:rPr lang="en-US" sz="3200" dirty="0"/>
              <a:t> a:</a:t>
            </a:r>
          </a:p>
          <a:p>
            <a:pPr lvl="1"/>
            <a:r>
              <a:rPr lang="en-US" sz="2800" dirty="0" err="1"/>
              <a:t>Introduzione</a:t>
            </a:r>
            <a:r>
              <a:rPr lang="en-US" sz="2800" dirty="0"/>
              <a:t> di </a:t>
            </a:r>
            <a:r>
              <a:rPr lang="en-US" sz="2800" dirty="0" err="1"/>
              <a:t>argomenti</a:t>
            </a:r>
            <a:r>
              <a:rPr lang="en-US" sz="2800" dirty="0"/>
              <a:t> di </a:t>
            </a:r>
            <a:r>
              <a:rPr lang="en-US" sz="2800" dirty="0" err="1"/>
              <a:t>grande</a:t>
            </a:r>
            <a:r>
              <a:rPr lang="en-US" sz="2800" dirty="0"/>
              <a:t> </a:t>
            </a:r>
            <a:r>
              <a:rPr lang="en-US" sz="2800" dirty="0" err="1"/>
              <a:t>interesse</a:t>
            </a:r>
            <a:r>
              <a:rPr lang="en-US" sz="2800" dirty="0"/>
              <a:t> </a:t>
            </a:r>
            <a:r>
              <a:rPr lang="en-US" sz="2800" dirty="0" err="1"/>
              <a:t>attuale</a:t>
            </a:r>
            <a:r>
              <a:rPr lang="en-US" sz="2800" dirty="0"/>
              <a:t> e </a:t>
            </a:r>
            <a:r>
              <a:rPr lang="en-US" sz="2800" dirty="0" err="1"/>
              <a:t>trasversali</a:t>
            </a:r>
            <a:r>
              <a:rPr lang="en-US" sz="2800" dirty="0"/>
              <a:t> a </a:t>
            </a:r>
            <a:r>
              <a:rPr lang="en-US" sz="2800" dirty="0" err="1"/>
              <a:t>tutte</a:t>
            </a:r>
            <a:r>
              <a:rPr lang="en-US" sz="2800" dirty="0"/>
              <a:t> le </a:t>
            </a:r>
            <a:r>
              <a:rPr lang="en-US" sz="2800" dirty="0" err="1"/>
              <a:t>aree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fisica</a:t>
            </a:r>
            <a:endParaRPr lang="en-US" sz="2800" dirty="0"/>
          </a:p>
          <a:p>
            <a:pPr lvl="1"/>
            <a:r>
              <a:rPr lang="en-US" sz="2800" dirty="0" err="1"/>
              <a:t>Attrattivita</a:t>
            </a:r>
            <a:r>
              <a:rPr lang="en-US" sz="2800" dirty="0"/>
              <a:t>’ per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stranieri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Motivazioni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8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e </a:t>
            </a:r>
            <a:r>
              <a:rPr lang="en-US" dirty="0" err="1" smtClean="0"/>
              <a:t>Fisica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5119"/>
            <a:ext cx="4370810" cy="2943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26" y="3705119"/>
            <a:ext cx="4888274" cy="2919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92" y="762001"/>
            <a:ext cx="5334308" cy="25762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762001"/>
            <a:ext cx="4099454" cy="22654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ctangle 9"/>
          <p:cNvSpPr/>
          <p:nvPr/>
        </p:nvSpPr>
        <p:spPr>
          <a:xfrm rot="19644743">
            <a:off x="5444799" y="4514401"/>
            <a:ext cx="32788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Asimmetrie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(INFN)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644743">
            <a:off x="7178830" y="1491631"/>
            <a:ext cx="8527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HEP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644743">
            <a:off x="11133" y="1170083"/>
            <a:ext cx="20467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Mecc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. Stat.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9644743">
            <a:off x="1497164" y="5315548"/>
            <a:ext cx="29482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Material Science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7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direttive</a:t>
            </a:r>
            <a:r>
              <a:rPr lang="en-US" dirty="0" smtClean="0"/>
              <a:t> del MIUR (</a:t>
            </a:r>
            <a:r>
              <a:rPr lang="en-US" dirty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5280" y="-1019"/>
            <a:ext cx="4151091" cy="74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direttive</a:t>
            </a:r>
            <a:r>
              <a:rPr lang="en-US" dirty="0" smtClean="0"/>
              <a:t> del MIUR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3374" y="-235523"/>
            <a:ext cx="4056903" cy="79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direttive</a:t>
            </a:r>
            <a:r>
              <a:rPr lang="en-US" dirty="0" smtClean="0"/>
              <a:t> del MIUR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63460" y="-209541"/>
            <a:ext cx="4337813" cy="78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Corsi</a:t>
            </a:r>
            <a:r>
              <a:rPr lang="en-US" dirty="0" smtClean="0"/>
              <a:t> in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tenei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Immagine 6"/>
          <p:cNvPicPr/>
          <p:nvPr/>
        </p:nvPicPr>
        <p:blipFill>
          <a:blip r:embed="rId2"/>
          <a:stretch/>
        </p:blipFill>
        <p:spPr>
          <a:xfrm>
            <a:off x="4092480" y="3644040"/>
            <a:ext cx="1857960" cy="10062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640"/>
            <a:ext cx="5082387" cy="2946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2536"/>
            <a:ext cx="4439383" cy="2715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0673"/>
          <a:stretch/>
        </p:blipFill>
        <p:spPr>
          <a:xfrm>
            <a:off x="5082387" y="785640"/>
            <a:ext cx="4042126" cy="2194874"/>
          </a:xfrm>
          <a:prstGeom prst="rect">
            <a:avLst/>
          </a:prstGeom>
        </p:spPr>
      </p:pic>
      <p:pic>
        <p:nvPicPr>
          <p:cNvPr id="13" name="Picture 12" descr="Screen Shot 2016-09-23 at 09.10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5" y="3814739"/>
            <a:ext cx="4583725" cy="2715048"/>
          </a:xfrm>
          <a:prstGeom prst="rect">
            <a:avLst/>
          </a:prstGeom>
        </p:spPr>
      </p:pic>
      <p:pic>
        <p:nvPicPr>
          <p:cNvPr id="14" name="Picture 13" descr="Screen Shot 2016-09-23 at 09.07.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63" y="2446592"/>
            <a:ext cx="307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6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Il </a:t>
            </a:r>
            <a:r>
              <a:rPr lang="en-US" sz="2800" dirty="0" err="1" smtClean="0"/>
              <a:t>corso</a:t>
            </a:r>
            <a:r>
              <a:rPr lang="en-US" sz="2800" dirty="0" smtClean="0"/>
              <a:t> </a:t>
            </a:r>
            <a:r>
              <a:rPr lang="en-US" sz="2800" dirty="0" err="1"/>
              <a:t>a</a:t>
            </a:r>
            <a:r>
              <a:rPr lang="en-US" sz="2800" dirty="0" err="1" smtClean="0"/>
              <a:t>ppartiene</a:t>
            </a:r>
            <a:r>
              <a:rPr lang="en-US" sz="2800" dirty="0" smtClean="0"/>
              <a:t> </a:t>
            </a:r>
            <a:r>
              <a:rPr lang="en-US" sz="2800" dirty="0" err="1"/>
              <a:t>alla</a:t>
            </a:r>
            <a:r>
              <a:rPr lang="en-US" sz="2800" dirty="0"/>
              <a:t> </a:t>
            </a:r>
            <a:r>
              <a:rPr lang="en-US" sz="2800" dirty="0" err="1"/>
              <a:t>Classe</a:t>
            </a:r>
            <a:r>
              <a:rPr lang="en-US" sz="2800" dirty="0"/>
              <a:t> di </a:t>
            </a:r>
            <a:r>
              <a:rPr lang="en-US" sz="2800" dirty="0" err="1"/>
              <a:t>Laurea</a:t>
            </a:r>
            <a:r>
              <a:rPr lang="en-US" sz="2800" dirty="0"/>
              <a:t> </a:t>
            </a:r>
            <a:r>
              <a:rPr lang="en-US" sz="2800" dirty="0" err="1"/>
              <a:t>Magistrale</a:t>
            </a:r>
            <a:r>
              <a:rPr lang="en-US" sz="2800" dirty="0"/>
              <a:t> in FISICA, LM-17</a:t>
            </a:r>
          </a:p>
          <a:p>
            <a:endParaRPr lang="en-US" sz="2800" dirty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corso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rodurrà</a:t>
            </a:r>
            <a:r>
              <a:rPr lang="en-US" sz="2800" dirty="0" smtClean="0"/>
              <a:t> </a:t>
            </a:r>
            <a:r>
              <a:rPr lang="en-US" sz="2800" dirty="0" err="1"/>
              <a:t>laureati</a:t>
            </a:r>
            <a:r>
              <a:rPr lang="en-US" sz="2800" dirty="0"/>
              <a:t> in </a:t>
            </a:r>
            <a:r>
              <a:rPr lang="en-US" sz="2800" dirty="0" err="1"/>
              <a:t>Fisica</a:t>
            </a:r>
            <a:r>
              <a:rPr lang="en-US" sz="2800" dirty="0"/>
              <a:t> con </a:t>
            </a:r>
            <a:r>
              <a:rPr lang="en-US" sz="2800" dirty="0" err="1"/>
              <a:t>connotazione</a:t>
            </a:r>
            <a:r>
              <a:rPr lang="en-US" sz="2800" dirty="0"/>
              <a:t> di data scientist e </a:t>
            </a:r>
            <a:r>
              <a:rPr lang="en-US" sz="2800" dirty="0" err="1"/>
              <a:t>prospettive</a:t>
            </a:r>
            <a:r>
              <a:rPr lang="en-US" sz="2800" dirty="0"/>
              <a:t> di </a:t>
            </a:r>
          </a:p>
          <a:p>
            <a:pPr lvl="1"/>
            <a:r>
              <a:rPr lang="en-US" sz="2400" dirty="0" err="1"/>
              <a:t>Impieghi</a:t>
            </a:r>
            <a:r>
              <a:rPr lang="en-US" sz="2400" dirty="0"/>
              <a:t> di alto </a:t>
            </a:r>
            <a:r>
              <a:rPr lang="en-US" sz="2400" dirty="0" err="1"/>
              <a:t>livello</a:t>
            </a:r>
            <a:r>
              <a:rPr lang="en-US" sz="2400" dirty="0"/>
              <a:t> in </a:t>
            </a:r>
            <a:r>
              <a:rPr lang="en-US" sz="2400" dirty="0" err="1"/>
              <a:t>azienda</a:t>
            </a:r>
            <a:r>
              <a:rPr lang="en-US" sz="2400" dirty="0"/>
              <a:t> o </a:t>
            </a:r>
            <a:r>
              <a:rPr lang="en-US" sz="2400" dirty="0" err="1"/>
              <a:t>enti</a:t>
            </a:r>
            <a:r>
              <a:rPr lang="en-US" sz="2400" dirty="0"/>
              <a:t> </a:t>
            </a:r>
            <a:r>
              <a:rPr lang="en-US" sz="2400" dirty="0" err="1"/>
              <a:t>pubblici</a:t>
            </a:r>
            <a:r>
              <a:rPr lang="en-US" sz="2400" dirty="0"/>
              <a:t>/</a:t>
            </a:r>
            <a:r>
              <a:rPr lang="en-US" sz="2400" dirty="0" err="1"/>
              <a:t>privati</a:t>
            </a:r>
            <a:endParaRPr lang="en-US" sz="2400" dirty="0"/>
          </a:p>
          <a:p>
            <a:pPr lvl="1"/>
            <a:r>
              <a:rPr lang="en-US" sz="2400" dirty="0" err="1"/>
              <a:t>Carriera</a:t>
            </a:r>
            <a:r>
              <a:rPr lang="en-US" sz="2400" dirty="0"/>
              <a:t> </a:t>
            </a:r>
            <a:r>
              <a:rPr lang="en-US" sz="2400" dirty="0" err="1"/>
              <a:t>accademica</a:t>
            </a:r>
            <a:r>
              <a:rPr lang="en-US" sz="2400" dirty="0"/>
              <a:t>, </a:t>
            </a:r>
            <a:r>
              <a:rPr lang="en-US" sz="2400" dirty="0" err="1"/>
              <a:t>passo</a:t>
            </a:r>
            <a:r>
              <a:rPr lang="en-US" sz="2400" dirty="0"/>
              <a:t> </a:t>
            </a:r>
            <a:r>
              <a:rPr lang="en-US" sz="2400" dirty="0" err="1"/>
              <a:t>successivo</a:t>
            </a:r>
            <a:r>
              <a:rPr lang="en-US" sz="2400" dirty="0"/>
              <a:t>: </a:t>
            </a:r>
            <a:r>
              <a:rPr lang="en-US" sz="2400" dirty="0" err="1"/>
              <a:t>dottorato</a:t>
            </a:r>
            <a:r>
              <a:rPr lang="en-US" sz="2400" dirty="0"/>
              <a:t> di </a:t>
            </a:r>
            <a:r>
              <a:rPr lang="en-US" sz="2400" dirty="0" err="1"/>
              <a:t>ricerca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Generalit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5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Accesso</a:t>
            </a:r>
            <a:endParaRPr lang="en-US" sz="2800" dirty="0"/>
          </a:p>
          <a:p>
            <a:pPr lvl="1"/>
            <a:r>
              <a:rPr lang="en-US" sz="2400" dirty="0" err="1"/>
              <a:t>Numero</a:t>
            </a:r>
            <a:r>
              <a:rPr lang="en-US" sz="2400" dirty="0"/>
              <a:t> </a:t>
            </a:r>
            <a:r>
              <a:rPr lang="en-US" sz="2400" dirty="0" err="1"/>
              <a:t>programmato</a:t>
            </a:r>
            <a:r>
              <a:rPr lang="en-US" sz="2400" dirty="0"/>
              <a:t> (30)</a:t>
            </a:r>
          </a:p>
          <a:p>
            <a:pPr lvl="1"/>
            <a:r>
              <a:rPr lang="en-US" sz="2400" dirty="0" err="1"/>
              <a:t>Necessarie</a:t>
            </a:r>
            <a:r>
              <a:rPr lang="en-US" sz="2400" dirty="0"/>
              <a:t> </a:t>
            </a:r>
            <a:r>
              <a:rPr lang="en-US" sz="2400" dirty="0" err="1"/>
              <a:t>solide</a:t>
            </a:r>
            <a:r>
              <a:rPr lang="en-US" sz="2400" dirty="0"/>
              <a:t> </a:t>
            </a:r>
            <a:r>
              <a:rPr lang="en-US" sz="2400" dirty="0" err="1"/>
              <a:t>competenze</a:t>
            </a:r>
            <a:r>
              <a:rPr lang="en-US" sz="2400" dirty="0"/>
              <a:t> in </a:t>
            </a:r>
            <a:r>
              <a:rPr lang="en-US" sz="2400" dirty="0" err="1"/>
              <a:t>fisica</a:t>
            </a:r>
            <a:r>
              <a:rPr lang="en-US" sz="2400" dirty="0"/>
              <a:t> di base</a:t>
            </a:r>
          </a:p>
          <a:p>
            <a:pPr lvl="1"/>
            <a:r>
              <a:rPr lang="en-US" sz="2400" dirty="0" err="1"/>
              <a:t>Selezione</a:t>
            </a:r>
            <a:r>
              <a:rPr lang="en-US" sz="2400" dirty="0"/>
              <a:t> </a:t>
            </a:r>
            <a:r>
              <a:rPr lang="en-US" sz="2400" dirty="0" err="1"/>
              <a:t>basata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CV, </a:t>
            </a:r>
            <a:r>
              <a:rPr lang="en-US" sz="2400" dirty="0" err="1"/>
              <a:t>percorso</a:t>
            </a:r>
            <a:r>
              <a:rPr lang="en-US" sz="2400" dirty="0"/>
              <a:t> di </a:t>
            </a:r>
            <a:r>
              <a:rPr lang="en-US" sz="2400" dirty="0" err="1"/>
              <a:t>didattico</a:t>
            </a:r>
            <a:r>
              <a:rPr lang="en-US" sz="2400" dirty="0"/>
              <a:t> </a:t>
            </a:r>
            <a:r>
              <a:rPr lang="en-US" sz="2400" dirty="0" err="1"/>
              <a:t>seguito</a:t>
            </a:r>
            <a:r>
              <a:rPr lang="en-US" sz="2400" dirty="0"/>
              <a:t>, </a:t>
            </a:r>
            <a:r>
              <a:rPr lang="en-US" sz="2400" dirty="0" err="1"/>
              <a:t>lettera</a:t>
            </a:r>
            <a:r>
              <a:rPr lang="en-US" sz="2400" dirty="0"/>
              <a:t> </a:t>
            </a:r>
            <a:r>
              <a:rPr lang="en-US" sz="2400" dirty="0" err="1"/>
              <a:t>motivazionale</a:t>
            </a:r>
            <a:endParaRPr lang="en-US" sz="2400" dirty="0"/>
          </a:p>
          <a:p>
            <a:r>
              <a:rPr lang="en-US" sz="2800" dirty="0" err="1"/>
              <a:t>Didattica</a:t>
            </a:r>
            <a:r>
              <a:rPr lang="en-US" sz="2800" dirty="0"/>
              <a:t> </a:t>
            </a:r>
            <a:r>
              <a:rPr lang="en-US" sz="2800" dirty="0" err="1"/>
              <a:t>erogata</a:t>
            </a:r>
            <a:r>
              <a:rPr lang="en-US" sz="2800" dirty="0"/>
              <a:t> in </a:t>
            </a:r>
            <a:r>
              <a:rPr lang="en-US" sz="2800" dirty="0" err="1"/>
              <a:t>inglese</a:t>
            </a:r>
            <a:endParaRPr lang="en-US" sz="2800" dirty="0"/>
          </a:p>
          <a:p>
            <a:r>
              <a:rPr lang="en-US" sz="2800" dirty="0" err="1"/>
              <a:t>Insegnamenti</a:t>
            </a:r>
            <a:endParaRPr lang="en-US" sz="2800" dirty="0"/>
          </a:p>
          <a:p>
            <a:pPr lvl="1"/>
            <a:r>
              <a:rPr lang="en-US" sz="2400" dirty="0" err="1"/>
              <a:t>Percorso</a:t>
            </a:r>
            <a:r>
              <a:rPr lang="en-US" sz="2400" dirty="0"/>
              <a:t> </a:t>
            </a:r>
            <a:r>
              <a:rPr lang="en-US" sz="2400" dirty="0" err="1"/>
              <a:t>flessibile</a:t>
            </a:r>
            <a:r>
              <a:rPr lang="en-US" sz="2400" dirty="0"/>
              <a:t>, </a:t>
            </a:r>
            <a:r>
              <a:rPr lang="en-US" sz="2400" dirty="0" err="1"/>
              <a:t>insieme</a:t>
            </a:r>
            <a:r>
              <a:rPr lang="en-US" sz="2400" dirty="0"/>
              <a:t> di </a:t>
            </a:r>
            <a:r>
              <a:rPr lang="en-US" sz="2400" dirty="0" err="1"/>
              <a:t>corsi</a:t>
            </a:r>
            <a:r>
              <a:rPr lang="en-US" sz="2400" dirty="0"/>
              <a:t> </a:t>
            </a:r>
            <a:r>
              <a:rPr lang="en-US" sz="2400" dirty="0" err="1"/>
              <a:t>obbligatori</a:t>
            </a:r>
            <a:r>
              <a:rPr lang="en-US" sz="2400" dirty="0"/>
              <a:t> e </a:t>
            </a:r>
            <a:r>
              <a:rPr lang="en-US" sz="2400" dirty="0" err="1"/>
              <a:t>opzionali</a:t>
            </a:r>
            <a:endParaRPr lang="en-US" sz="2400" dirty="0"/>
          </a:p>
          <a:p>
            <a:pPr lvl="2"/>
            <a:r>
              <a:rPr lang="en-US" sz="2000" dirty="0" err="1"/>
              <a:t>Corsi</a:t>
            </a:r>
            <a:r>
              <a:rPr lang="en-US" sz="2000" dirty="0"/>
              <a:t> </a:t>
            </a:r>
            <a:r>
              <a:rPr lang="en-US" sz="2000" dirty="0" err="1"/>
              <a:t>specializzanti</a:t>
            </a:r>
            <a:r>
              <a:rPr lang="en-US" sz="2000" dirty="0"/>
              <a:t> di </a:t>
            </a:r>
            <a:r>
              <a:rPr lang="en-US" sz="2000" dirty="0" err="1"/>
              <a:t>fisica</a:t>
            </a:r>
            <a:r>
              <a:rPr lang="en-US" sz="2000" dirty="0"/>
              <a:t> </a:t>
            </a:r>
            <a:r>
              <a:rPr lang="en-US" sz="2000" dirty="0" err="1"/>
              <a:t>avanzata</a:t>
            </a:r>
            <a:endParaRPr lang="en-US" sz="2000" dirty="0"/>
          </a:p>
          <a:p>
            <a:pPr lvl="2"/>
            <a:r>
              <a:rPr lang="en-US" sz="2000" dirty="0" err="1"/>
              <a:t>Corsi</a:t>
            </a:r>
            <a:r>
              <a:rPr lang="en-US" sz="2000" dirty="0"/>
              <a:t> </a:t>
            </a:r>
            <a:r>
              <a:rPr lang="en-US" sz="2000" dirty="0" err="1"/>
              <a:t>teorici</a:t>
            </a:r>
            <a:r>
              <a:rPr lang="en-US" sz="2000" dirty="0"/>
              <a:t> e </a:t>
            </a:r>
            <a:r>
              <a:rPr lang="en-US" sz="2000" dirty="0" err="1"/>
              <a:t>applicati</a:t>
            </a:r>
            <a:r>
              <a:rPr lang="en-US" sz="2000" dirty="0"/>
              <a:t> (</a:t>
            </a:r>
            <a:r>
              <a:rPr lang="en-US" sz="2000" dirty="0" err="1"/>
              <a:t>laboratorio</a:t>
            </a:r>
            <a:r>
              <a:rPr lang="en-US" sz="2000" dirty="0"/>
              <a:t>) di </a:t>
            </a:r>
            <a:r>
              <a:rPr lang="en-US" sz="2000" dirty="0" err="1"/>
              <a:t>statistica</a:t>
            </a:r>
            <a:r>
              <a:rPr lang="en-US" sz="2000" dirty="0"/>
              <a:t> </a:t>
            </a:r>
            <a:r>
              <a:rPr lang="en-US" sz="2000" dirty="0" err="1"/>
              <a:t>avanzata</a:t>
            </a:r>
            <a:r>
              <a:rPr lang="en-US" sz="2000" dirty="0"/>
              <a:t>, data science, computing, etc. </a:t>
            </a:r>
          </a:p>
          <a:p>
            <a:pPr lvl="1"/>
            <a:r>
              <a:rPr lang="en-US" sz="2400" dirty="0"/>
              <a:t>Forte </a:t>
            </a:r>
            <a:r>
              <a:rPr lang="en-US" sz="2400" dirty="0" err="1"/>
              <a:t>collaborazione</a:t>
            </a:r>
            <a:r>
              <a:rPr lang="en-US" sz="2400" dirty="0"/>
              <a:t> con LM in </a:t>
            </a:r>
            <a:r>
              <a:rPr lang="en-US" sz="2400" dirty="0" err="1"/>
              <a:t>Fisica</a:t>
            </a:r>
            <a:r>
              <a:rPr lang="en-US" sz="2400" dirty="0"/>
              <a:t> e LM in Data Science</a:t>
            </a:r>
          </a:p>
          <a:p>
            <a:r>
              <a:rPr lang="en-US" sz="2800" dirty="0" err="1"/>
              <a:t>Tirocinio</a:t>
            </a:r>
            <a:r>
              <a:rPr lang="en-US" sz="2800" dirty="0"/>
              <a:t> </a:t>
            </a:r>
            <a:r>
              <a:rPr lang="en-US" sz="2800" dirty="0" err="1"/>
              <a:t>obbligatorio</a:t>
            </a:r>
            <a:r>
              <a:rPr lang="en-US" sz="2800" dirty="0"/>
              <a:t> (in </a:t>
            </a:r>
            <a:r>
              <a:rPr lang="en-US" sz="2800" dirty="0" err="1"/>
              <a:t>azienda</a:t>
            </a:r>
            <a:r>
              <a:rPr lang="en-US" sz="2800" dirty="0"/>
              <a:t> o </a:t>
            </a:r>
            <a:r>
              <a:rPr lang="en-US" sz="2800" dirty="0" err="1"/>
              <a:t>ente</a:t>
            </a:r>
            <a:r>
              <a:rPr lang="en-US" sz="2800" dirty="0"/>
              <a:t> partner)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Organizzazione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0A81-E1C6-BD42-BE73-1B3BB53E2664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1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5935</TotalTime>
  <Words>564</Words>
  <Application>Microsoft Macintosh PowerPoint</Application>
  <PresentationFormat>On-screen Show (4:3)</PresentationFormat>
  <Paragraphs>226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Document</vt:lpstr>
      <vt:lpstr>PowerPoint Presentation</vt:lpstr>
      <vt:lpstr>Motivazioni</vt:lpstr>
      <vt:lpstr>Data Science e Fisica</vt:lpstr>
      <vt:lpstr>Le direttive del MIUR (I)</vt:lpstr>
      <vt:lpstr>Le direttive del MIUR (II)</vt:lpstr>
      <vt:lpstr>Le direttive del MIUR (III)</vt:lpstr>
      <vt:lpstr>Corsi in altri atenei</vt:lpstr>
      <vt:lpstr>Generalità </vt:lpstr>
      <vt:lpstr>Organizzazione</vt:lpstr>
      <vt:lpstr>Insegnamenti</vt:lpstr>
      <vt:lpstr>Insegnamenti</vt:lpstr>
      <vt:lpstr>I ~50 nuovi CFU (esempio)</vt:lpstr>
      <vt:lpstr>Sondaggio tra gli studenti</vt:lpstr>
      <vt:lpstr>Sondaggio tra gli studenti</vt:lpstr>
    </vt:vector>
  </TitlesOfParts>
  <Company>INFN Padov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dal Manifesto</dc:title>
  <dc:creator>Marco Zanetti</dc:creator>
  <cp:lastModifiedBy>Marco Zanetti</cp:lastModifiedBy>
  <cp:revision>19</cp:revision>
  <dcterms:created xsi:type="dcterms:W3CDTF">2016-05-23T13:25:29Z</dcterms:created>
  <dcterms:modified xsi:type="dcterms:W3CDTF">2016-09-26T13:42:33Z</dcterms:modified>
</cp:coreProperties>
</file>