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3" r:id="rId4"/>
    <p:sldId id="259" r:id="rId5"/>
    <p:sldId id="289" r:id="rId6"/>
    <p:sldId id="274" r:id="rId7"/>
    <p:sldId id="282" r:id="rId8"/>
    <p:sldId id="263" r:id="rId9"/>
    <p:sldId id="262" r:id="rId10"/>
    <p:sldId id="286" r:id="rId11"/>
    <p:sldId id="267" r:id="rId12"/>
    <p:sldId id="281" r:id="rId13"/>
    <p:sldId id="275" r:id="rId14"/>
    <p:sldId id="266" r:id="rId15"/>
    <p:sldId id="271" r:id="rId16"/>
    <p:sldId id="287" r:id="rId17"/>
    <p:sldId id="273" r:id="rId18"/>
    <p:sldId id="276" r:id="rId19"/>
    <p:sldId id="293" r:id="rId20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792" autoAdjust="0"/>
  </p:normalViewPr>
  <p:slideViewPr>
    <p:cSldViewPr snapToGrid="0">
      <p:cViewPr varScale="1">
        <p:scale>
          <a:sx n="79" d="100"/>
          <a:sy n="79" d="100"/>
        </p:scale>
        <p:origin x="-8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B69BF-7C52-4589-8F67-4403B39689C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CD593-77A1-4BA9-91D4-EA3EF5DEF2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3845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50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9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L’architettura di OCP illustrata</a:t>
            </a:r>
            <a:r>
              <a:rPr lang="it-IT" baseline="0" dirty="0" smtClean="0"/>
              <a:t> nella figura</a:t>
            </a:r>
            <a:r>
              <a:rPr lang="it-IT" dirty="0" smtClean="0"/>
              <a:t> </a:t>
            </a:r>
            <a:r>
              <a:rPr lang="it-IT" baseline="0" dirty="0" smtClean="0"/>
              <a:t>si basa il più possibile su prodotti, componenti o servizi esistenti e ben supportati, come ad es., oltre alle soluzioni a livello fisico, i servizi per </a:t>
            </a:r>
            <a:r>
              <a:rPr lang="it-IT" baseline="0" dirty="0" err="1" smtClean="0"/>
              <a:t>monitoring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Zabbix</a:t>
            </a:r>
            <a:r>
              <a:rPr lang="it-IT" baseline="0" dirty="0" smtClean="0"/>
              <a:t>), billing (</a:t>
            </a:r>
            <a:r>
              <a:rPr lang="it-IT" baseline="0" dirty="0" err="1" smtClean="0"/>
              <a:t>KillBill</a:t>
            </a:r>
            <a:r>
              <a:rPr lang="it-IT" baseline="0" dirty="0" smtClean="0"/>
              <a:t>), </a:t>
            </a:r>
            <a:r>
              <a:rPr lang="it-IT" baseline="0" dirty="0" err="1" smtClean="0"/>
              <a:t>OpenStack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Cloudify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Openshift</a:t>
            </a:r>
            <a:r>
              <a:rPr lang="it-IT" baseline="0" dirty="0" smtClean="0"/>
              <a:t>, i portali di accesso per gli open data (CKAN, </a:t>
            </a:r>
            <a:r>
              <a:rPr lang="it-IT" baseline="0" dirty="0" err="1" smtClean="0"/>
              <a:t>StatPortal</a:t>
            </a:r>
            <a:r>
              <a:rPr lang="it-IT" baseline="0" dirty="0" smtClean="0"/>
              <a:t>), WSO2 per l’</a:t>
            </a:r>
            <a:r>
              <a:rPr lang="it-IT" baseline="0" dirty="0" err="1" smtClean="0"/>
              <a:t>App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Store</a:t>
            </a:r>
            <a:r>
              <a:rPr lang="it-IT" baseline="0" dirty="0" smtClean="0"/>
              <a:t>, lo standard TOSCA per la gestione dei </a:t>
            </a:r>
            <a:r>
              <a:rPr lang="it-IT" baseline="0" dirty="0" err="1" smtClean="0"/>
              <a:t>workflow</a:t>
            </a:r>
            <a:r>
              <a:rPr lang="it-IT" baseline="0" dirty="0" smtClean="0"/>
              <a:t>, etc. 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CD593-77A1-4BA9-91D4-EA3EF5DEF2C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2382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0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CD593-77A1-4BA9-91D4-EA3EF5DEF2C1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1125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 orchestratore è il componente core della </a:t>
            </a:r>
            <a:r>
              <a:rPr lang="it-IT" baseline="0" dirty="0" smtClean="0"/>
              <a:t>piattaforma OCP ed è in grado di far interagire i diversi elementi dell’architettura.</a:t>
            </a:r>
          </a:p>
          <a:p>
            <a:r>
              <a:rPr lang="it-IT" baseline="0" dirty="0" smtClean="0"/>
              <a:t>L’OCP </a:t>
            </a:r>
            <a:r>
              <a:rPr lang="it-IT" baseline="0" dirty="0" err="1" smtClean="0"/>
              <a:t>platform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engine</a:t>
            </a:r>
            <a:r>
              <a:rPr lang="it-IT" baseline="0" dirty="0" smtClean="0"/>
              <a:t> espone un’interfaccia REST TOSCA </a:t>
            </a:r>
            <a:r>
              <a:rPr lang="it-IT" baseline="0" dirty="0" err="1" smtClean="0"/>
              <a:t>compliant</a:t>
            </a:r>
            <a:r>
              <a:rPr lang="it-IT" baseline="0" dirty="0" smtClean="0"/>
              <a:t> in grado di riceve dal Portale di </a:t>
            </a:r>
            <a:r>
              <a:rPr lang="it-IT" baseline="0" dirty="0" err="1" smtClean="0"/>
              <a:t>Managment</a:t>
            </a:r>
            <a:r>
              <a:rPr lang="it-IT" baseline="0" dirty="0" smtClean="0"/>
              <a:t>, dall’ </a:t>
            </a:r>
            <a:r>
              <a:rPr lang="it-IT" baseline="0" dirty="0" err="1" smtClean="0"/>
              <a:t>AppStore</a:t>
            </a:r>
            <a:r>
              <a:rPr lang="it-IT" baseline="0" dirty="0" smtClean="0"/>
              <a:t> o direttamente tramite client REST le differenti richieste di creazione e gestione del ciclo di vita dei servizi erogati dalla PA. 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TOSCA è lo standard de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 </a:t>
            </a:r>
            <a:r>
              <a:rPr lang="en-US" sz="9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pone </a:t>
            </a:r>
            <a:r>
              <a:rPr lang="en-US" sz="9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l’obiettivo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m</a:t>
            </a:r>
            <a:r>
              <a:rPr lang="it-IT" sz="9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igliorare</a:t>
            </a:r>
            <a:r>
              <a:rPr lang="it-IT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portabilità e la gestione di applicazioni e servizi </a:t>
            </a:r>
            <a:r>
              <a:rPr lang="it-IT" sz="9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it-IT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tutto il loro ciclo di vita garantendo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l’iteroperabilità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delle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applicazioni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dall’infrastruttura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andrà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ospitare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Inoltre, l’orchestrator aggiunge l’intelligenza necessaria per comprendere come e dove creare le applicazioni e quindi scegliere a quale componente dello strato sottostante delegare l’erogazione del servizio rendendo le richieste TOSCA compatibili con i diversi </a:t>
            </a:r>
            <a:r>
              <a:rPr lang="it-IT" baseline="0" dirty="0" err="1" smtClean="0"/>
              <a:t>PaaS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IaaS</a:t>
            </a:r>
            <a:r>
              <a:rPr lang="it-IT" baseline="0" dirty="0" smtClean="0"/>
              <a:t> provider.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Importante sottolineare che le tecnologie dei </a:t>
            </a:r>
            <a:r>
              <a:rPr lang="it-IT" baseline="0" dirty="0" err="1" smtClean="0"/>
              <a:t>layer</a:t>
            </a:r>
            <a:r>
              <a:rPr lang="it-IT" baseline="0" dirty="0" smtClean="0"/>
              <a:t> sottostanti rappresentano i best of </a:t>
            </a:r>
            <a:r>
              <a:rPr lang="it-IT" baseline="0" dirty="0" err="1" smtClean="0"/>
              <a:t>breed</a:t>
            </a:r>
            <a:r>
              <a:rPr lang="it-IT" baseline="0" dirty="0" smtClean="0"/>
              <a:t> del mercato attuale e in qualche modo, come </a:t>
            </a:r>
            <a:r>
              <a:rPr lang="it-IT" baseline="0" dirty="0" err="1" smtClean="0"/>
              <a:t>openstack</a:t>
            </a:r>
            <a:r>
              <a:rPr lang="it-IT" baseline="0" dirty="0" smtClean="0"/>
              <a:t>, stanno diventando standard de facto.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CD593-77A1-4BA9-91D4-EA3EF5DEF2C1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9847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CD593-77A1-4BA9-91D4-EA3EF5DEF2C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3187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Tramite l’ </a:t>
            </a:r>
            <a:r>
              <a:rPr lang="it-IT" b="1" i="1" dirty="0" smtClean="0"/>
              <a:t>Application </a:t>
            </a:r>
            <a:r>
              <a:rPr lang="it-IT" b="1" i="1" dirty="0" err="1" smtClean="0"/>
              <a:t>Store</a:t>
            </a:r>
            <a:endParaRPr lang="it-IT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 i="0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le Pubbliche Amministrazioni che agiscono da Stazione Appaltante ( Regioni, Consip, AgID…) potranno abilitare i provider a rendere disponibili i prodotti acquisiti via gara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 i="0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Le Pubbliche  Amministrazioni Locali Acquirenti potranno  acquisire e abilitare l’erogazione dei servizi applicativi disponibili verso il cittadino/impresa in infrastrutture Cloud.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 i="0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Il processo di attivazione - automatizzato dalla Piattaforma Cloud di OCP (o altre) – renderà disponibili via cloud le risorse Software ed Hardware (virtuale) e i sistemi di monitoring  e billing necessari al corretto utilizzo dei Prodotti“acquistati”.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b="1" i="1" dirty="0" smtClean="0"/>
              <a:t>Service Marketplace</a:t>
            </a:r>
          </a:p>
          <a:p>
            <a:r>
              <a:rPr lang="it-IT" dirty="0" smtClean="0"/>
              <a:t>Mette</a:t>
            </a:r>
            <a:r>
              <a:rPr lang="it-IT" baseline="0" dirty="0" smtClean="0"/>
              <a:t> a disposizione degli sviluppatori pezzi di codice riutilizzabile per integrare e/o sviluppare nuove funzioni senza per questo dover riscrivere da capo i moduli completi e sprecare codice già disponibile</a:t>
            </a:r>
          </a:p>
          <a:p>
            <a:endParaRPr lang="it-IT" baseline="0" dirty="0" smtClean="0"/>
          </a:p>
          <a:p>
            <a:r>
              <a:rPr lang="it-IT" baseline="0" dirty="0" smtClean="0"/>
              <a:t>Il </a:t>
            </a:r>
            <a:r>
              <a:rPr lang="it-IT" b="1" i="1" baseline="0" dirty="0" smtClean="0"/>
              <a:t>Citizen’s Marketplace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1" i="0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è un luogo unico </a:t>
            </a:r>
            <a:r>
              <a:rPr lang="en" sz="900" b="0" i="0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nel quale la PAL e le Aziende possono esporre  i propri </a:t>
            </a:r>
            <a:r>
              <a:rPr lang="en" sz="9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Servizi ai Cittadini.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 i="0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Il Cittadino potrà scegliere di usare o acquistare i servizi proposti e avrà a disposizione un’area tramite la quale – in un unico contesto – potrà verificare amministrativamente i consumi e i costi a lui riferiti su tutti i </a:t>
            </a:r>
            <a:r>
              <a:rPr lang="en" sz="900" b="0" i="1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contratti di servizio</a:t>
            </a:r>
            <a:r>
              <a:rPr lang="en" sz="900" b="0" i="0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in essere con i vari </a:t>
            </a:r>
            <a:r>
              <a:rPr lang="en" sz="900" b="0" i="1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fornitori di Servizi</a:t>
            </a:r>
            <a:r>
              <a:rPr lang="en" sz="900" b="0" i="0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 i="0" u="none" strike="noStrike" cap="none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Oppure il Cittadino potrà interfacciarsi con i servizi applicativi che le PAL attivano per lui sul Cloud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CD593-77A1-4BA9-91D4-EA3EF5DEF2C1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98005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55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9514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317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6006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056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0888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5295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2615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9891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627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048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8048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F64F-3D0B-4367-BF99-F8BAE400572D}" type="datetimeFigureOut">
              <a:rPr lang="it-IT" smtClean="0"/>
              <a:pPr/>
              <a:t>26/09/2016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01EF-B9FA-4BFF-BF57-BA8AB97D32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868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jpeg"/><Relationship Id="rId4" Type="http://schemas.openxmlformats.org/officeDocument/2006/relationships/image" Target="../media/image35.gif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jpeg"/><Relationship Id="rId4" Type="http://schemas.openxmlformats.org/officeDocument/2006/relationships/image" Target="../media/image35.gif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0"/>
          <p:cNvSpPr txBox="1">
            <a:spLocks noGrp="1"/>
          </p:cNvSpPr>
          <p:nvPr>
            <p:ph type="ctrTitle"/>
          </p:nvPr>
        </p:nvSpPr>
        <p:spPr>
          <a:xfrm>
            <a:off x="685800" y="1964341"/>
            <a:ext cx="7772400" cy="696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Smart Cities and Communities and Social Innovation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600" b="0" i="0" u="none" strike="noStrike" cap="none" dirty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Bando MIUR</a:t>
            </a:r>
          </a:p>
        </p:txBody>
      </p:sp>
      <p:sp>
        <p:nvSpPr>
          <p:cNvPr id="9" name="Shape 71"/>
          <p:cNvSpPr txBox="1">
            <a:spLocks noGrp="1"/>
          </p:cNvSpPr>
          <p:nvPr>
            <p:ph type="subTitle" idx="1"/>
          </p:nvPr>
        </p:nvSpPr>
        <p:spPr>
          <a:xfrm>
            <a:off x="574069" y="2779263"/>
            <a:ext cx="7995863" cy="13167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D.D. 391/Ric. del 5 luglio 2012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600" b="1" i="0" u="none" strike="noStrike" cap="none" dirty="0">
              <a:solidFill>
                <a:srgbClr val="362C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1600" b="1" i="0" u="none" strike="noStrike" cap="none" dirty="0" smtClean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" sz="1600" b="1" i="0" u="none" strike="noStrike" cap="none" dirty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City Platform: </a:t>
            </a:r>
            <a:r>
              <a:rPr lang="en" sz="1600" b="1" i="0" u="none" strike="noStrike" cap="none" dirty="0" smtClean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una piattaforma Cloud per sostenere  la digitalizzazione del paese e l’offerta di servizi in </a:t>
            </a:r>
            <a:r>
              <a:rPr lang="en" sz="1600" b="1" i="0" u="none" strike="noStrike" cap="none" dirty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cloud </a:t>
            </a:r>
            <a:r>
              <a:rPr lang="en" sz="1600" b="1" i="0" u="none" strike="noStrike" cap="none" dirty="0" smtClean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da parte  della </a:t>
            </a:r>
            <a:r>
              <a:rPr lang="en" sz="1600" b="1" i="0" u="none" strike="noStrike" cap="none" dirty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Pubblica </a:t>
            </a:r>
            <a:r>
              <a:rPr lang="en" sz="1600" b="1" i="0" u="none" strike="noStrike" cap="none" dirty="0" smtClean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Amministrazione a cittadini, imprese e altre PA</a:t>
            </a:r>
            <a:endParaRPr lang="en" sz="1600" b="1" i="0" u="none" strike="noStrike" cap="none" dirty="0">
              <a:solidFill>
                <a:srgbClr val="362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55725" y="4131319"/>
            <a:ext cx="1832554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Clr>
                <a:schemeClr val="dk2"/>
              </a:buClr>
              <a:buSzPct val="25000"/>
            </a:pPr>
            <a:r>
              <a:rPr lang="en" sz="1200" i="1" dirty="0" smtClean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Mirco Mazzucato</a:t>
            </a:r>
            <a:endParaRPr lang="en" sz="1200" i="1" dirty="0">
              <a:solidFill>
                <a:srgbClr val="362C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2"/>
              </a:buClr>
              <a:buSzPct val="25000"/>
            </a:pPr>
            <a:r>
              <a:rPr lang="en" sz="1100" i="1" dirty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INFN </a:t>
            </a:r>
            <a:r>
              <a:rPr lang="en" sz="1100" i="1" dirty="0" smtClean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- OCP </a:t>
            </a:r>
            <a:r>
              <a:rPr lang="it-IT" sz="1100" i="1" dirty="0" smtClean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Project Manager </a:t>
            </a:r>
            <a:endParaRPr lang="it-IT" sz="1100" i="1" dirty="0">
              <a:solidFill>
                <a:srgbClr val="362C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2"/>
              </a:buClr>
              <a:buSzPct val="25000"/>
            </a:pPr>
            <a:r>
              <a:rPr lang="it-IT" sz="1100" i="1" dirty="0" smtClean="0">
                <a:solidFill>
                  <a:srgbClr val="362C7C"/>
                </a:solidFill>
                <a:latin typeface="Calibri"/>
                <a:ea typeface="Calibri"/>
                <a:cs typeface="Calibri"/>
                <a:sym typeface="Calibri"/>
              </a:rPr>
              <a:t>Mirco.mazzucato@pd.infn.it</a:t>
            </a:r>
            <a:endParaRPr lang="en" sz="1100" i="1" dirty="0">
              <a:solidFill>
                <a:srgbClr val="362C7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878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/>
        </p:nvSpPr>
        <p:spPr>
          <a:xfrm>
            <a:off x="3888700" y="4771600"/>
            <a:ext cx="5134200" cy="329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536"/>
          <p:cNvGrpSpPr/>
          <p:nvPr/>
        </p:nvGrpSpPr>
        <p:grpSpPr>
          <a:xfrm>
            <a:off x="30216" y="19318"/>
            <a:ext cx="8992748" cy="874661"/>
            <a:chOff x="40288" y="25757"/>
            <a:chExt cx="11990330" cy="1166215"/>
          </a:xfrm>
        </p:grpSpPr>
        <p:pic>
          <p:nvPicPr>
            <p:cNvPr id="537" name="Shape 537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40288" y="25757"/>
              <a:ext cx="1815966" cy="116621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8" name="Shape 538"/>
            <p:cNvCxnSpPr/>
            <p:nvPr/>
          </p:nvCxnSpPr>
          <p:spPr>
            <a:xfrm>
              <a:off x="1878617" y="764360"/>
              <a:ext cx="10152000" cy="0"/>
            </a:xfrm>
            <a:prstGeom prst="straightConnector1">
              <a:avLst/>
            </a:prstGeom>
            <a:noFill/>
            <a:ln w="12700" cap="flat" cmpd="sng">
              <a:solidFill>
                <a:srgbClr val="2A2C89"/>
              </a:solidFill>
              <a:prstDash val="solid"/>
              <a:round/>
              <a:headEnd type="oval" w="sm" len="sm"/>
              <a:tailEnd type="oval" w="sm" len="sm"/>
            </a:ln>
          </p:spPr>
        </p:cxnSp>
      </p:grpSp>
      <p:grpSp>
        <p:nvGrpSpPr>
          <p:cNvPr id="3" name="Shape 539"/>
          <p:cNvGrpSpPr/>
          <p:nvPr/>
        </p:nvGrpSpPr>
        <p:grpSpPr>
          <a:xfrm>
            <a:off x="30217" y="4782026"/>
            <a:ext cx="8388134" cy="338802"/>
            <a:chOff x="80820" y="6274439"/>
            <a:chExt cx="11184179" cy="451737"/>
          </a:xfrm>
        </p:grpSpPr>
        <p:pic>
          <p:nvPicPr>
            <p:cNvPr id="540" name="Shape 540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80820" y="6281769"/>
              <a:ext cx="722855" cy="367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Shape 541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900391" y="6359762"/>
              <a:ext cx="648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Shape 542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565070" y="6283503"/>
              <a:ext cx="468000" cy="43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Shape 543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2073743" y="6274439"/>
              <a:ext cx="788129" cy="374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Shape 544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2890122" y="6387848"/>
              <a:ext cx="759440" cy="193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Shape 545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5142851" y="6324828"/>
              <a:ext cx="750485" cy="252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Shape 546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4367544" y="6307528"/>
              <a:ext cx="742308" cy="27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Shape 547"/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>
              <a:off x="6411392" y="6352219"/>
              <a:ext cx="701840" cy="37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Shape 548"/>
            <p:cNvPicPr preferRelativeResize="0"/>
            <p:nvPr/>
          </p:nvPicPr>
          <p:blipFill rotWithShape="1">
            <a:blip r:embed="rId12" cstate="print">
              <a:alphaModFix/>
            </a:blip>
            <a:srcRect/>
            <a:stretch/>
          </p:blipFill>
          <p:spPr>
            <a:xfrm>
              <a:off x="10724999" y="6356257"/>
              <a:ext cx="540000" cy="25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Shape 549"/>
            <p:cNvPicPr preferRelativeResize="0"/>
            <p:nvPr/>
          </p:nvPicPr>
          <p:blipFill rotWithShape="1">
            <a:blip r:embed="rId13" cstate="print">
              <a:alphaModFix/>
            </a:blip>
            <a:srcRect/>
            <a:stretch/>
          </p:blipFill>
          <p:spPr>
            <a:xfrm>
              <a:off x="8946525" y="6335805"/>
              <a:ext cx="576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Shape 550"/>
            <p:cNvPicPr preferRelativeResize="0"/>
            <p:nvPr/>
          </p:nvPicPr>
          <p:blipFill rotWithShape="1">
            <a:blip r:embed="rId14" cstate="print">
              <a:alphaModFix/>
            </a:blip>
            <a:srcRect/>
            <a:stretch/>
          </p:blipFill>
          <p:spPr>
            <a:xfrm>
              <a:off x="10144200" y="6365430"/>
              <a:ext cx="556583" cy="212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Shape 551"/>
            <p:cNvPicPr preferRelativeResize="0"/>
            <p:nvPr/>
          </p:nvPicPr>
          <p:blipFill rotWithShape="1">
            <a:blip r:embed="rId15" cstate="print">
              <a:alphaModFix/>
            </a:blip>
            <a:srcRect/>
            <a:stretch/>
          </p:blipFill>
          <p:spPr>
            <a:xfrm>
              <a:off x="8340353" y="6294953"/>
              <a:ext cx="581538" cy="321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Shape 552"/>
            <p:cNvPicPr preferRelativeResize="0"/>
            <p:nvPr/>
          </p:nvPicPr>
          <p:blipFill rotWithShape="1">
            <a:blip r:embed="rId16" cstate="print">
              <a:alphaModFix/>
            </a:blip>
            <a:srcRect/>
            <a:stretch/>
          </p:blipFill>
          <p:spPr>
            <a:xfrm>
              <a:off x="7135675" y="6350914"/>
              <a:ext cx="575572" cy="219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Shape 553"/>
            <p:cNvSpPr/>
            <p:nvPr/>
          </p:nvSpPr>
          <p:spPr>
            <a:xfrm>
              <a:off x="402778" y="6526935"/>
              <a:ext cx="412454" cy="1924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4" name="Shape 554"/>
            <p:cNvPicPr preferRelativeResize="0"/>
            <p:nvPr/>
          </p:nvPicPr>
          <p:blipFill rotWithShape="1">
            <a:blip r:embed="rId17" cstate="print">
              <a:alphaModFix/>
            </a:blip>
            <a:srcRect/>
            <a:stretch/>
          </p:blipFill>
          <p:spPr>
            <a:xfrm>
              <a:off x="569412" y="6277130"/>
              <a:ext cx="324000" cy="431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6" name="Shape 556"/>
          <p:cNvPicPr preferRelativeResize="0"/>
          <p:nvPr/>
        </p:nvPicPr>
        <p:blipFill rotWithShape="1">
          <a:blip r:embed="rId18" cstate="print">
            <a:alphaModFix/>
          </a:blip>
          <a:srcRect/>
          <a:stretch/>
        </p:blipFill>
        <p:spPr>
          <a:xfrm>
            <a:off x="5757707" y="4824451"/>
            <a:ext cx="497100" cy="1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 rotWithShape="1">
          <a:blip r:embed="rId19" cstate="print">
            <a:alphaModFix/>
          </a:blip>
          <a:srcRect/>
          <a:stretch/>
        </p:blipFill>
        <p:spPr>
          <a:xfrm>
            <a:off x="2706773" y="4792519"/>
            <a:ext cx="525600" cy="2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 rotWithShape="1">
          <a:blip r:embed="rId20" cstate="print">
            <a:alphaModFix/>
          </a:blip>
          <a:srcRect/>
          <a:stretch/>
        </p:blipFill>
        <p:spPr>
          <a:xfrm>
            <a:off x="4386705" y="4831953"/>
            <a:ext cx="386700" cy="1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 rotWithShape="1">
          <a:blip r:embed="rId21" cstate="print">
            <a:alphaModFix/>
          </a:blip>
          <a:srcRect/>
          <a:stretch/>
        </p:blipFill>
        <p:spPr>
          <a:xfrm>
            <a:off x="7105982" y="4828150"/>
            <a:ext cx="465900" cy="2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22" cstate="print">
            <a:alphaModFix/>
          </a:blip>
          <a:srcRect/>
          <a:stretch/>
        </p:blipFill>
        <p:spPr>
          <a:xfrm>
            <a:off x="8437525" y="4852178"/>
            <a:ext cx="446400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23" cstate="print">
            <a:alphaModFix/>
          </a:blip>
          <a:srcRect l="45017" t="22651" r="34097" b="7700"/>
          <a:stretch/>
        </p:blipFill>
        <p:spPr>
          <a:xfrm>
            <a:off x="8910264" y="4699112"/>
            <a:ext cx="185399" cy="3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olo 2"/>
          <p:cNvSpPr txBox="1">
            <a:spLocks/>
          </p:cNvSpPr>
          <p:nvPr/>
        </p:nvSpPr>
        <p:spPr>
          <a:xfrm>
            <a:off x="2166281" y="2404801"/>
            <a:ext cx="4811438" cy="333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  <a:tabLst/>
              <a:defRPr/>
            </a:pPr>
            <a:r>
              <a:rPr lang="en" sz="2400" b="1" dirty="0" smtClean="0">
                <a:solidFill>
                  <a:srgbClr val="002060"/>
                </a:solidFill>
              </a:rPr>
              <a:t>Cosa è in fase di rilascio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9520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457200" y="901551"/>
            <a:ext cx="8228880" cy="176256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91440" rIns="90000" bIns="91440"/>
          <a:lstStyle/>
          <a:p>
            <a:pPr marL="72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Requirement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: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Arial"/>
              </a:rPr>
              <a:t>i servizi erogati dalle piattaforme Cloud devono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Arial"/>
              </a:rPr>
              <a:t>interoperare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Arial"/>
              </a:rPr>
              <a:t> facilmente tra loro e con i servizi comuni nazionali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Arial"/>
              </a:rPr>
              <a:t> come definito da </a:t>
            </a:r>
            <a:r>
              <a:rPr kumimoji="0" lang="it-I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Arial"/>
              </a:rPr>
              <a:t>AgID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Arial"/>
              </a:rPr>
              <a:t> (ad es. SPID)</a:t>
            </a:r>
          </a:p>
          <a:p>
            <a:pPr marL="72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  <a:sym typeface="Arial"/>
            </a:endParaRPr>
          </a:p>
          <a:p>
            <a:pPr marL="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kern="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Arial"/>
                <a:sym typeface="Arial"/>
              </a:rPr>
              <a:t>OCP ha realizzato un </a:t>
            </a:r>
            <a:r>
              <a:rPr kumimoji="0" lang="it-IT" sz="1400" b="1" i="0" u="none" strike="noStrike" kern="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Framework di Sicurezza che:</a:t>
            </a:r>
            <a:endParaRPr kumimoji="0" lang="en-US" sz="1400" b="0" i="0" u="none" strike="noStrike" kern="0" cap="none" spc="-1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>
                <a:solidFill>
                  <a:srgbClr val="FFFFFF"/>
                </a:solidFill>
              </a:uFill>
              <a:ea typeface="Arial"/>
              <a:cs typeface="+mn-cs"/>
              <a:sym typeface="Arial"/>
            </a:endParaRPr>
          </a:p>
          <a:p>
            <a:pPr marL="285840" marR="0" lvl="0" indent="-2851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garantisce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ad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ogni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utente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della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PA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l’accesso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a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tutti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servizi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disponibili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in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domini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amministrativi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diversi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a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seconda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degli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attributi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che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possiede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e le policy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d’uso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definite, la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possibilità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di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cooperazione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tra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servizi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diversi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 e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“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servizi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comuni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nazionali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”  per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soddisfare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le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richieste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di un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utente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  <a:sym typeface="Arial"/>
            </a:endParaRPr>
          </a:p>
          <a:p>
            <a:pPr marL="285840" marR="0" lvl="0" indent="-2851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è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modulare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rispetto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ai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vari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aspetti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della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sicurezza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coperti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: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autenticazione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,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autorizzazione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,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trasmissione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di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credenziali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  <a:sym typeface="Arial"/>
            </a:endParaRPr>
          </a:p>
          <a:p>
            <a:pPr marL="72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  <a:sym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1828800" y="114300"/>
            <a:ext cx="6119446" cy="435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defTabSz="914400">
              <a:buClr>
                <a:srgbClr val="002060"/>
              </a:buClr>
              <a:buSzPct val="25000"/>
              <a:buFont typeface="Arial"/>
              <a:buNone/>
            </a:pPr>
            <a:r>
              <a:rPr lang="en-US" sz="20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Il Framework </a:t>
            </a:r>
            <a:r>
              <a:rPr lang="en-US" sz="2000" b="1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</a:t>
            </a:r>
            <a:r>
              <a:rPr lang="en-US" sz="20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Sicurezza</a:t>
            </a:r>
            <a:r>
              <a:rPr lang="en-US" sz="20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 OCP</a:t>
            </a:r>
            <a:endParaRPr sz="2000" b="1" kern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magine 1"/>
          <p:cNvPicPr/>
          <p:nvPr/>
        </p:nvPicPr>
        <p:blipFill>
          <a:blip r:embed="rId4" cstate="print"/>
          <a:stretch/>
        </p:blipFill>
        <p:spPr>
          <a:xfrm>
            <a:off x="0" y="2854566"/>
            <a:ext cx="2142360" cy="214236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2142360" y="2854566"/>
            <a:ext cx="6754213" cy="20544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91440" rIns="90000" bIns="91440"/>
          <a:lstStyle/>
          <a:p>
            <a:pPr marL="285840" marR="0" lvl="0" indent="-2851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Ha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componenti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basate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sui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più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recenti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standard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riconosciuti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a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livello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internazionale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: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  <a:sym typeface="Arial"/>
            </a:endParaRPr>
          </a:p>
          <a:p>
            <a:pPr marL="743040" marR="0" lvl="1" indent="-2851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Autenticazione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federata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: SAML2/SPID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  <a:sym typeface="Arial"/>
            </a:endParaRPr>
          </a:p>
          <a:p>
            <a:pPr marL="743040" marR="0" lvl="1" indent="-2851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Autorizzazione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: XACML3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  <a:sym typeface="Arial"/>
            </a:endParaRPr>
          </a:p>
          <a:p>
            <a:pPr marL="743040" marR="0" lvl="1" indent="-2851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Delega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e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Trasmissione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di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credenziali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: 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OAuth2/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OpnID</a:t>
            </a:r>
            <a:endParaRPr kumimoji="0" lang="en-US" sz="1400" b="0" i="0" u="none" strike="noStrike" kern="0" cap="none" spc="-1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ea typeface="Arial"/>
              <a:cs typeface="+mn-cs"/>
              <a:sym typeface="Arial"/>
            </a:endParaRPr>
          </a:p>
          <a:p>
            <a:pPr marL="743040" marR="0" lvl="1" indent="-28512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  <a:sym typeface="Arial"/>
            </a:endParaRPr>
          </a:p>
          <a:p>
            <a:pPr marL="72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Il framework è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concepito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per un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ambito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di </a:t>
            </a:r>
            <a:r>
              <a:rPr kumimoji="0" lang="en-US" sz="1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Service Oriented Architecture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, con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più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servizi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comunicanti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fra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loro</a:t>
            </a:r>
            <a:r>
              <a:rPr kumimoji="0" lang="en-US" sz="1400" b="0" i="0" u="none" strike="noStrike" kern="0" cap="none" spc="-1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e </a:t>
            </a:r>
            <a:r>
              <a:rPr kumimoji="0" lang="en-US" sz="1400" b="0" i="0" u="none" strike="noStrike" kern="0" cap="none" spc="-1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il</a:t>
            </a:r>
            <a:r>
              <a:rPr kumimoji="0" lang="en-US" sz="1400" b="0" i="0" u="none" strike="noStrike" kern="0" cap="none" spc="-1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suo</a:t>
            </a:r>
            <a:r>
              <a:rPr kumimoji="0" lang="en-US" sz="1400" b="0" i="0" u="none" strike="noStrike" kern="0" cap="none" spc="-1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sviluppo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è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il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risultato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della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continua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collaborazione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con le </a:t>
            </a:r>
            <a:r>
              <a:rPr lang="en-US" sz="1400" kern="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Arial"/>
                <a:sym typeface="Arial"/>
              </a:rPr>
              <a:t>P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ubbliche</a:t>
            </a:r>
            <a:r>
              <a:rPr lang="en-US" sz="1400" kern="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Arial"/>
                <a:sym typeface="Arial"/>
              </a:rPr>
              <a:t> </a:t>
            </a:r>
            <a:r>
              <a:rPr lang="en-US" sz="1400" kern="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Arial"/>
                <a:sym typeface="Arial"/>
              </a:rPr>
              <a:t>A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mministrazioni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e con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progetti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internazionali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ed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Europei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quali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INDIGO-</a:t>
            </a:r>
            <a:r>
              <a:rPr kumimoji="0" lang="en-US" sz="14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DataCloud</a:t>
            </a:r>
            <a:r>
              <a:rPr kumimoji="0" lang="en-US" sz="1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Arial"/>
                <a:cs typeface="+mn-cs"/>
                <a:sym typeface="Arial"/>
              </a:rPr>
              <a:t> e FIWARE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3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/>
          <p:cNvSpPr txBox="1"/>
          <p:nvPr/>
        </p:nvSpPr>
        <p:spPr>
          <a:xfrm>
            <a:off x="2513671" y="2402955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544129" y="3527055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Regione 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Provider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568331" y="3250284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491976" y="3250284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899891" y="4417165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144346" y="4382495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063377" y="2308409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093835" y="3432509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Regione 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Provider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118037" y="315573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041682" y="315573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449597" y="4322619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694052" y="4287949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Comune</a:t>
            </a:r>
          </a:p>
          <a:p>
            <a:pPr algn="ctr" defTabSz="914400"/>
            <a:r>
              <a:rPr lang="it-IT" sz="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Consumer</a:t>
            </a:r>
            <a:endParaRPr lang="it-IT"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Segnaposto testo 2"/>
          <p:cNvSpPr txBox="1">
            <a:spLocks/>
          </p:cNvSpPr>
          <p:nvPr/>
        </p:nvSpPr>
        <p:spPr>
          <a:xfrm>
            <a:off x="254041" y="875306"/>
            <a:ext cx="8608533" cy="11569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914400"/>
            <a:r>
              <a:rPr lang="it-IT" b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Requirement</a:t>
            </a:r>
            <a:r>
              <a:rPr lang="it-IT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possibilità per una PA di dotarsi di </a:t>
            </a:r>
            <a:r>
              <a:rPr lang="it-IT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una piattaforma per l’erogazione di servizi secondo i paradigmi tipici del </a:t>
            </a:r>
            <a:r>
              <a:rPr lang="it-IT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Cloud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astraendo ed integrando le diverse componenti dell’architettura per consentire l’orchestrazione di processi complessi che coinvolgono elementi eterogenei.</a:t>
            </a:r>
          </a:p>
          <a:p>
            <a:pPr algn="just" defTabSz="914400"/>
            <a:endParaRPr lang="it-IT" sz="700" b="1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 defTabSz="914400"/>
            <a:r>
              <a:rPr lang="it-IT" b="1" kern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PaaS</a:t>
            </a:r>
            <a:r>
              <a:rPr lang="it-IT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&amp; </a:t>
            </a:r>
            <a:r>
              <a:rPr lang="it-IT" b="1" kern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IaaS</a:t>
            </a:r>
            <a:r>
              <a:rPr lang="it-IT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Orchestrator Engine di OCP:</a:t>
            </a:r>
            <a:endParaRPr lang="it-IT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Shape 101"/>
          <p:cNvSpPr txBox="1">
            <a:spLocks/>
          </p:cNvSpPr>
          <p:nvPr/>
        </p:nvSpPr>
        <p:spPr>
          <a:xfrm>
            <a:off x="1246922" y="237332"/>
            <a:ext cx="7602599" cy="33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pPr defTabSz="914400">
              <a:buClr>
                <a:srgbClr val="002060"/>
              </a:buClr>
              <a:buSzPct val="25000"/>
            </a:pPr>
            <a:r>
              <a:rPr lang="en" sz="2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OCP PaaS &amp; </a:t>
            </a:r>
            <a:r>
              <a:rPr lang="en" sz="2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IaaS  </a:t>
            </a:r>
            <a:r>
              <a:rPr lang="en" sz="2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Engine - Orchestratore </a:t>
            </a:r>
            <a:r>
              <a:rPr lang="en" sz="2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di servizi </a:t>
            </a:r>
            <a:r>
              <a:rPr lang="en" sz="2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 risorse</a:t>
            </a:r>
            <a:endParaRPr lang="en" sz="2400" b="1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799300" y="1858012"/>
            <a:ext cx="50632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>
              <a:defRPr b="1" i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pPr algn="just"/>
            <a:r>
              <a:rPr lang="it-IT" sz="1400" i="0" kern="0" dirty="0" smtClean="0">
                <a:cs typeface="Arial"/>
                <a:sym typeface="Arial"/>
              </a:rPr>
              <a:t>Standard (e consorzi di standardizzazione):</a:t>
            </a:r>
            <a:r>
              <a:rPr lang="it-IT" sz="1400" b="0" i="0" kern="0" dirty="0" smtClean="0">
                <a:cs typeface="Arial"/>
                <a:sym typeface="Arial"/>
              </a:rPr>
              <a:t> input </a:t>
            </a:r>
            <a:r>
              <a:rPr lang="it-IT" sz="1400" b="0" i="0" kern="0" dirty="0">
                <a:cs typeface="Arial"/>
                <a:sym typeface="Arial"/>
              </a:rPr>
              <a:t>TOSCA (OASIS </a:t>
            </a:r>
            <a:r>
              <a:rPr lang="it-IT" sz="1400" b="0" i="0" kern="0" dirty="0" err="1">
                <a:cs typeface="Arial"/>
                <a:sym typeface="Arial"/>
              </a:rPr>
              <a:t>consortium</a:t>
            </a:r>
            <a:r>
              <a:rPr lang="it-IT" sz="1400" b="0" i="0" kern="0" dirty="0">
                <a:cs typeface="Arial"/>
                <a:sym typeface="Arial"/>
              </a:rPr>
              <a:t>), </a:t>
            </a:r>
            <a:r>
              <a:rPr lang="it-IT" sz="1400" b="0" i="0" kern="0" dirty="0" smtClean="0">
                <a:cs typeface="Arial"/>
                <a:sym typeface="Arial"/>
              </a:rPr>
              <a:t>interfacce HTTPS, REST, </a:t>
            </a:r>
            <a:r>
              <a:rPr lang="it-IT" sz="1400" b="0" i="0" kern="0" dirty="0">
                <a:cs typeface="Arial"/>
                <a:sym typeface="Arial"/>
              </a:rPr>
              <a:t>pubbliche (W3C), </a:t>
            </a:r>
            <a:r>
              <a:rPr lang="it-IT" sz="1400" b="0" i="0" kern="0" dirty="0" err="1">
                <a:cs typeface="Arial"/>
                <a:sym typeface="Arial"/>
              </a:rPr>
              <a:t>workflow</a:t>
            </a:r>
            <a:r>
              <a:rPr lang="it-IT" sz="1400" b="0" i="0" kern="0" dirty="0">
                <a:cs typeface="Arial"/>
                <a:sym typeface="Arial"/>
              </a:rPr>
              <a:t> BPMN (OMG </a:t>
            </a:r>
            <a:r>
              <a:rPr lang="it-IT" sz="1400" b="0" i="0" kern="0" dirty="0" err="1">
                <a:cs typeface="Arial"/>
                <a:sym typeface="Arial"/>
              </a:rPr>
              <a:t>consortium</a:t>
            </a:r>
            <a:r>
              <a:rPr lang="it-IT" sz="1400" b="0" i="0" kern="0" dirty="0">
                <a:cs typeface="Arial"/>
                <a:sym typeface="Arial"/>
              </a:rPr>
              <a:t>).</a:t>
            </a:r>
          </a:p>
          <a:p>
            <a:pPr algn="just"/>
            <a:endParaRPr lang="it-IT" sz="1400" b="0" i="0" kern="0" dirty="0">
              <a:cs typeface="Arial"/>
              <a:sym typeface="Arial"/>
            </a:endParaRPr>
          </a:p>
          <a:p>
            <a:pPr algn="just"/>
            <a:r>
              <a:rPr lang="it-IT" sz="1400" i="0" kern="0" dirty="0" smtClean="0">
                <a:cs typeface="Arial"/>
                <a:sym typeface="Arial"/>
              </a:rPr>
              <a:t>Orchestratore:</a:t>
            </a:r>
            <a:r>
              <a:rPr lang="it-IT" sz="1400" b="0" i="0" kern="0" dirty="0" smtClean="0">
                <a:cs typeface="Arial"/>
                <a:sym typeface="Arial"/>
              </a:rPr>
              <a:t> </a:t>
            </a:r>
            <a:r>
              <a:rPr lang="it-IT" sz="1400" b="0" i="0" kern="0" dirty="0">
                <a:cs typeface="Arial"/>
                <a:sym typeface="Arial"/>
              </a:rPr>
              <a:t>coordina i processi di erogazione dei servizi tra i diversi componenti dell’architettura. Utilizza i </a:t>
            </a:r>
            <a:r>
              <a:rPr lang="it-IT" sz="1400" b="0" i="0" kern="0" dirty="0" err="1">
                <a:cs typeface="Arial"/>
                <a:sym typeface="Arial"/>
              </a:rPr>
              <a:t>workflow</a:t>
            </a:r>
            <a:r>
              <a:rPr lang="it-IT" sz="1400" b="0" i="0" kern="0" dirty="0">
                <a:cs typeface="Arial"/>
                <a:sym typeface="Arial"/>
              </a:rPr>
              <a:t> per gestire le richieste dai </a:t>
            </a:r>
            <a:r>
              <a:rPr lang="it-IT" sz="1400" b="0" i="0" kern="0" dirty="0" err="1" smtClean="0">
                <a:cs typeface="Arial"/>
                <a:sym typeface="Arial"/>
              </a:rPr>
              <a:t>layer</a:t>
            </a:r>
            <a:r>
              <a:rPr lang="it-IT" sz="1400" b="0" i="0" kern="0" dirty="0" smtClean="0">
                <a:cs typeface="Arial"/>
                <a:sym typeface="Arial"/>
              </a:rPr>
              <a:t> </a:t>
            </a:r>
            <a:r>
              <a:rPr lang="it-IT" sz="1400" b="0" i="0" kern="0" dirty="0">
                <a:cs typeface="Arial"/>
                <a:sym typeface="Arial"/>
              </a:rPr>
              <a:t>superiori attuando opportune azioni sui singoli moduli, astraendo e generalizzando i </a:t>
            </a:r>
            <a:r>
              <a:rPr lang="it-IT" sz="1400" b="0" i="0" kern="0" dirty="0" err="1" smtClean="0">
                <a:cs typeface="Arial"/>
                <a:sym typeface="Arial"/>
              </a:rPr>
              <a:t>layer</a:t>
            </a:r>
            <a:r>
              <a:rPr lang="it-IT" sz="1400" b="0" i="0" kern="0" dirty="0" smtClean="0">
                <a:cs typeface="Arial"/>
                <a:sym typeface="Arial"/>
              </a:rPr>
              <a:t> </a:t>
            </a:r>
            <a:r>
              <a:rPr lang="it-IT" sz="1400" b="0" i="0" kern="0" dirty="0">
                <a:cs typeface="Arial"/>
                <a:sym typeface="Arial"/>
              </a:rPr>
              <a:t>sottostanti.</a:t>
            </a:r>
          </a:p>
          <a:p>
            <a:pPr algn="just"/>
            <a:endParaRPr lang="it-IT" sz="1400" b="0" i="0" kern="0" dirty="0">
              <a:cs typeface="Arial"/>
              <a:sym typeface="Arial"/>
            </a:endParaRPr>
          </a:p>
          <a:p>
            <a:pPr algn="just"/>
            <a:r>
              <a:rPr lang="it-IT" sz="1400" i="0" kern="0" dirty="0">
                <a:cs typeface="Arial"/>
                <a:sym typeface="Arial"/>
              </a:rPr>
              <a:t>Open/</a:t>
            </a:r>
            <a:r>
              <a:rPr lang="it-IT" sz="1400" i="0" kern="0" dirty="0" err="1">
                <a:cs typeface="Arial"/>
                <a:sym typeface="Arial"/>
              </a:rPr>
              <a:t>closed</a:t>
            </a:r>
            <a:r>
              <a:rPr lang="it-IT" sz="1400" i="0" kern="0" dirty="0">
                <a:cs typeface="Arial"/>
                <a:sym typeface="Arial"/>
              </a:rPr>
              <a:t> </a:t>
            </a:r>
            <a:r>
              <a:rPr lang="it-IT" sz="1400" i="0" kern="0" dirty="0" err="1">
                <a:cs typeface="Arial"/>
                <a:sym typeface="Arial"/>
              </a:rPr>
              <a:t>principle</a:t>
            </a:r>
            <a:r>
              <a:rPr lang="it-IT" sz="1400" i="0" kern="0" dirty="0">
                <a:cs typeface="Arial"/>
                <a:sym typeface="Arial"/>
              </a:rPr>
              <a:t>:</a:t>
            </a:r>
            <a:r>
              <a:rPr lang="it-IT" sz="1400" b="0" i="0" kern="0" dirty="0">
                <a:cs typeface="Arial"/>
                <a:sym typeface="Arial"/>
              </a:rPr>
              <a:t> </a:t>
            </a:r>
            <a:r>
              <a:rPr lang="it-IT" sz="1400" b="0" i="0" kern="0" dirty="0" smtClean="0">
                <a:cs typeface="Arial"/>
                <a:sym typeface="Arial"/>
              </a:rPr>
              <a:t>oltre alle tecnologie Cloud «standard de facto» supportate, si è aperti </a:t>
            </a:r>
            <a:r>
              <a:rPr lang="it-IT" sz="1400" b="0" i="0" kern="0" dirty="0">
                <a:cs typeface="Arial"/>
                <a:sym typeface="Arial"/>
              </a:rPr>
              <a:t>alle estensioni verso </a:t>
            </a:r>
            <a:r>
              <a:rPr lang="it-IT" sz="1400" b="0" i="0" kern="0" dirty="0" smtClean="0">
                <a:cs typeface="Arial"/>
                <a:sym typeface="Arial"/>
              </a:rPr>
              <a:t>nuovi use-</a:t>
            </a:r>
            <a:r>
              <a:rPr lang="it-IT" sz="1400" b="0" i="0" kern="0" dirty="0" err="1" smtClean="0">
                <a:cs typeface="Arial"/>
                <a:sym typeface="Arial"/>
              </a:rPr>
              <a:t>cases</a:t>
            </a:r>
            <a:r>
              <a:rPr lang="it-IT" sz="1400" b="0" i="0" kern="0" dirty="0" smtClean="0">
                <a:cs typeface="Arial"/>
                <a:sym typeface="Arial"/>
              </a:rPr>
              <a:t> (</a:t>
            </a:r>
            <a:r>
              <a:rPr lang="it-IT" sz="1400" b="0" i="0" kern="0" dirty="0" err="1" smtClean="0">
                <a:cs typeface="Arial"/>
                <a:sym typeface="Arial"/>
              </a:rPr>
              <a:t>workflow</a:t>
            </a:r>
            <a:r>
              <a:rPr lang="it-IT" sz="1400" b="0" i="0" kern="0" dirty="0" smtClean="0">
                <a:cs typeface="Arial"/>
                <a:sym typeface="Arial"/>
              </a:rPr>
              <a:t>) e/o prodotti (componenti) </a:t>
            </a:r>
            <a:r>
              <a:rPr lang="it-IT" sz="1400" b="0" i="0" kern="0" dirty="0">
                <a:cs typeface="Arial"/>
                <a:sym typeface="Arial"/>
              </a:rPr>
              <a:t>con una logica </a:t>
            </a:r>
            <a:r>
              <a:rPr lang="it-IT" sz="1400" b="0" i="0" kern="0" dirty="0" smtClean="0">
                <a:cs typeface="Arial"/>
                <a:sym typeface="Arial"/>
              </a:rPr>
              <a:t>di sviluppo modulare (plug-in) </a:t>
            </a:r>
            <a:r>
              <a:rPr lang="it-IT" sz="1400" b="0" i="0" kern="0" dirty="0">
                <a:cs typeface="Arial"/>
                <a:sym typeface="Arial"/>
              </a:rPr>
              <a:t>senza modifica del core open source esistente.</a:t>
            </a:r>
          </a:p>
        </p:txBody>
      </p:sp>
      <p:grpSp>
        <p:nvGrpSpPr>
          <p:cNvPr id="52" name="Group 14"/>
          <p:cNvGrpSpPr/>
          <p:nvPr/>
        </p:nvGrpSpPr>
        <p:grpSpPr>
          <a:xfrm>
            <a:off x="254041" y="2085236"/>
            <a:ext cx="3343039" cy="2477186"/>
            <a:chOff x="381338" y="2074032"/>
            <a:chExt cx="3755766" cy="2743041"/>
          </a:xfrm>
        </p:grpSpPr>
        <p:grpSp>
          <p:nvGrpSpPr>
            <p:cNvPr id="53" name="Group 13"/>
            <p:cNvGrpSpPr/>
            <p:nvPr/>
          </p:nvGrpSpPr>
          <p:grpSpPr>
            <a:xfrm>
              <a:off x="381338" y="2535688"/>
              <a:ext cx="3755766" cy="2281385"/>
              <a:chOff x="259656" y="2069427"/>
              <a:chExt cx="4667523" cy="2260256"/>
            </a:xfrm>
          </p:grpSpPr>
          <p:pic>
            <p:nvPicPr>
              <p:cNvPr id="55" name="Picture 8" descr="http://gearinvent.com/img/gears-animation.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463290" y="865793"/>
                <a:ext cx="2260256" cy="4667523"/>
              </a:xfrm>
              <a:prstGeom prst="rect">
                <a:avLst/>
              </a:prstGeom>
              <a:noFill/>
              <a:ln w="15875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85075" y="2812556"/>
                <a:ext cx="890093" cy="274344"/>
              </a:xfrm>
              <a:prstGeom prst="rect">
                <a:avLst/>
              </a:prstGeom>
            </p:spPr>
          </p:pic>
        </p:grpSp>
        <p:pic>
          <p:nvPicPr>
            <p:cNvPr id="54" name="Picture 4" descr="https://www.oasis-open.org/events/sites/oasis-open.org.events/files/resize/TOSCAbutton-315x8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36" y="2074032"/>
              <a:ext cx="3000375" cy="838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2" descr="https://lh3.googleusercontent.com/-pER0Is5oQ6s/AAAAAAAAAAI/AAAAAAAAAAA/5lNRIdNRxkU/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2" y="4175608"/>
            <a:ext cx="508402" cy="367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upload.wikimedia.org/wikipedia/en/thumb/3/3a/OpenShift-LogoType.svg/1024px-OpenShift-LogoType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85" y="4153560"/>
            <a:ext cx="616672" cy="408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iki.gigaspaces.com/themes/tendu/images/images_cloudify/cludify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95" y="4169015"/>
            <a:ext cx="754087" cy="332072"/>
          </a:xfrm>
          <a:prstGeom prst="rect">
            <a:avLst/>
          </a:prstGeom>
          <a:noFill/>
          <a:ln w="1587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1" y="4179337"/>
            <a:ext cx="511803" cy="367361"/>
          </a:xfrm>
          <a:prstGeom prst="rect">
            <a:avLst/>
          </a:prstGeom>
        </p:spPr>
      </p:pic>
      <p:pic>
        <p:nvPicPr>
          <p:cNvPr id="61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52" y="4153560"/>
            <a:ext cx="666342" cy="445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9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51"/>
          <p:cNvSpPr txBox="1">
            <a:spLocks/>
          </p:cNvSpPr>
          <p:nvPr/>
        </p:nvSpPr>
        <p:spPr>
          <a:xfrm>
            <a:off x="1301747" y="0"/>
            <a:ext cx="7679692" cy="568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PaaS aperta nella piattaforma OCP</a:t>
            </a:r>
            <a:endParaRPr lang="en" sz="2000" b="1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hape 352"/>
          <p:cNvSpPr txBox="1">
            <a:spLocks/>
          </p:cNvSpPr>
          <p:nvPr/>
        </p:nvSpPr>
        <p:spPr>
          <a:xfrm>
            <a:off x="230292" y="935832"/>
            <a:ext cx="8751147" cy="3427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2750" indent="-285750" defTabSz="91440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ffre automazione sia per l’attivazione, che per la successiva gestione dei servizi su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IaaS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diverse a livello di piattaforma + offerta  agli sviluppatori di un ambiente di sviluppo arricchito da numerosi “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reusable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”  offerti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service + supporto allo sviluppo e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debug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di nuove applicazioni</a:t>
            </a:r>
          </a:p>
          <a:p>
            <a:pPr marL="412750" indent="-285750" defTabSz="91440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endParaRPr lang="it-IT" b="1" kern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2750" indent="-285750" defTabSz="91440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Solleva l’utente dalla necessità  di gestire la complessità  dei servizi infrastrutturali e delle configurazioni, non solo per lo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IaaS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OpenStack</a:t>
            </a:r>
            <a:endParaRPr lang="it-IT" kern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2750" indent="-285750" defTabSz="91440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endParaRPr lang="it-IT" kern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2750" indent="-285750" defTabSz="91440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L’utente/sviluppatore per attivare un servizio deve scrivere solo delle “ricette” che in un futuro prossimo si baseranno sullo standard  internazionale TOSCA  e potranno quindi  essere utilizzate in qualunque infrastruttura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che esponga l’interfaccia TOSCA</a:t>
            </a:r>
          </a:p>
          <a:p>
            <a:pPr marL="285750" indent="-285750" defTabSz="91440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it-IT" kern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2750" indent="-285750" defTabSz="91440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Rimane il focus sulle soluzioni Open Source leader di mercato, ma la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PaaS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fornisce alla PA la massima apertura alla possibilità di usare in modo trasparente soluzioni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proprietarie ( es.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Vmware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Azure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di Microsoft)</a:t>
            </a:r>
          </a:p>
          <a:p>
            <a:pPr marL="285750" indent="-285750" defTabSz="91440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it-IT" kern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2750" indent="-285750" defTabSz="91440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Openshift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PaaS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renderà disponibile agli sviluppatori lo stesso ambiente software che troveranno in produzione facilitando lo sviluppo il </a:t>
            </a:r>
            <a:r>
              <a:rPr lang="it-IT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debug</a:t>
            </a:r>
            <a:r>
              <a:rPr lang="it-IT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la messa a punto di nuovo  prodotto software</a:t>
            </a:r>
          </a:p>
          <a:p>
            <a:pPr marL="285750" indent="-285750" defTabSz="91440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it-IT" sz="1600" kern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793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2"/>
          <p:cNvSpPr txBox="1">
            <a:spLocks/>
          </p:cNvSpPr>
          <p:nvPr/>
        </p:nvSpPr>
        <p:spPr>
          <a:xfrm>
            <a:off x="457200" y="913349"/>
            <a:ext cx="8229600" cy="781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it-IT" sz="1500" b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Requirement</a:t>
            </a:r>
            <a:r>
              <a:rPr lang="it-IT" sz="15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una PA possa realizzare nuovi servizi anche attraverso la composizione di quelli erogati da altre PA </a:t>
            </a:r>
            <a:endParaRPr lang="it-IT" sz="1500" kern="0" dirty="0">
              <a:latin typeface="Calibri" panose="020F0502020204030204" pitchFamily="34" charset="0"/>
            </a:endParaRPr>
          </a:p>
          <a:p>
            <a:pPr defTabSz="914400"/>
            <a:r>
              <a:rPr lang="it-IT" sz="15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OCP ha sviluppato alcuni servizi per questo:  </a:t>
            </a:r>
            <a:r>
              <a:rPr lang="it-IT" sz="1500" b="1" i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Application </a:t>
            </a:r>
            <a:r>
              <a:rPr lang="it-IT" sz="1500" b="1" i="1" kern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Store</a:t>
            </a:r>
            <a:r>
              <a:rPr lang="it-IT" sz="15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it-IT" sz="1500" b="1" i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Service </a:t>
            </a:r>
            <a:r>
              <a:rPr lang="it-IT" sz="1500" b="1" i="1" kern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MarketPlace</a:t>
            </a:r>
            <a:r>
              <a:rPr lang="it-IT" sz="1500" b="1" i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15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 </a:t>
            </a:r>
            <a:r>
              <a:rPr lang="it-IT" sz="1500" b="1" i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Citizen’s </a:t>
            </a:r>
            <a:r>
              <a:rPr lang="it-IT" sz="1500" b="1" i="1" kern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MarketPlace</a:t>
            </a:r>
            <a:endParaRPr lang="it-IT" sz="1500" b="1" i="1" kern="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hape 101"/>
          <p:cNvSpPr txBox="1">
            <a:spLocks/>
          </p:cNvSpPr>
          <p:nvPr/>
        </p:nvSpPr>
        <p:spPr>
          <a:xfrm>
            <a:off x="1387165" y="258036"/>
            <a:ext cx="7602599" cy="33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2060"/>
              </a:buClr>
              <a:buSzPct val="25000"/>
              <a:buFont typeface="Arial"/>
              <a:defRPr sz="2000" b="1">
                <a:solidFill>
                  <a:srgbClr val="002060"/>
                </a:solidFill>
              </a:defRPr>
            </a:lvl1pPr>
            <a:lvl2pPr marL="0" indent="0">
              <a:buClr>
                <a:schemeClr val="dk1"/>
              </a:buClr>
              <a:buFont typeface="Arial"/>
            </a:lvl2pPr>
            <a:lvl3pPr marL="0" indent="0">
              <a:buClr>
                <a:schemeClr val="dk1"/>
              </a:buClr>
              <a:buFont typeface="Arial"/>
            </a:lvl3pPr>
            <a:lvl4pPr marL="0" indent="0">
              <a:buClr>
                <a:schemeClr val="dk1"/>
              </a:buClr>
              <a:buFont typeface="Arial"/>
            </a:lvl4pPr>
            <a:lvl5pPr marL="0" indent="0">
              <a:buClr>
                <a:schemeClr val="dk1"/>
              </a:buClr>
              <a:buFont typeface="Arial"/>
            </a:lvl5pPr>
            <a:lvl6pPr marL="0" indent="0">
              <a:buClr>
                <a:schemeClr val="dk1"/>
              </a:buClr>
              <a:buFont typeface="Arial"/>
            </a:lvl6pPr>
            <a:lvl7pPr marL="0" indent="0">
              <a:buClr>
                <a:schemeClr val="dk1"/>
              </a:buClr>
              <a:buFont typeface="Arial"/>
            </a:lvl7pPr>
            <a:lvl8pPr marL="0" indent="0">
              <a:buClr>
                <a:schemeClr val="dk1"/>
              </a:buClr>
              <a:buFont typeface="Arial"/>
            </a:lvl8pPr>
            <a:lvl9pPr marL="0" indent="0">
              <a:buClr>
                <a:schemeClr val="dk1"/>
              </a:buClr>
              <a:buFont typeface="Arial"/>
            </a:lvl9pPr>
          </a:lstStyle>
          <a:p>
            <a:pPr defTabSz="914400"/>
            <a:r>
              <a:rPr lang="en" kern="0" dirty="0">
                <a:latin typeface="Arial"/>
                <a:cs typeface="Arial"/>
                <a:sym typeface="Arial"/>
              </a:rPr>
              <a:t>Application Store, </a:t>
            </a:r>
            <a:r>
              <a:rPr lang="en" kern="0" dirty="0" smtClean="0">
                <a:latin typeface="Arial"/>
                <a:cs typeface="Arial"/>
                <a:sym typeface="Arial"/>
              </a:rPr>
              <a:t>Citizen’s </a:t>
            </a:r>
            <a:r>
              <a:rPr lang="en" kern="0" dirty="0">
                <a:latin typeface="Arial"/>
                <a:cs typeface="Arial"/>
                <a:sym typeface="Arial"/>
              </a:rPr>
              <a:t>Marketplace, IPaaS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457200" y="1979238"/>
            <a:ext cx="4028696" cy="2103527"/>
            <a:chOff x="1735106" y="1821201"/>
            <a:chExt cx="4805858" cy="2565606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106" y="1821201"/>
              <a:ext cx="1889122" cy="1683165"/>
            </a:xfrm>
            <a:prstGeom prst="rect">
              <a:avLst/>
            </a:prstGeom>
          </p:spPr>
        </p:pic>
        <p:pic>
          <p:nvPicPr>
            <p:cNvPr id="16" name="Shape 427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4698814" y="1851696"/>
              <a:ext cx="1705937" cy="16221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Freccia bidirezionale orizzontale 16"/>
            <p:cNvSpPr/>
            <p:nvPr/>
          </p:nvSpPr>
          <p:spPr>
            <a:xfrm>
              <a:off x="3624228" y="2445400"/>
              <a:ext cx="1094610" cy="434764"/>
            </a:xfrm>
            <a:prstGeom prst="leftRightArrow">
              <a:avLst/>
            </a:prstGeom>
            <a:solidFill>
              <a:srgbClr val="3A81BA"/>
            </a:solidFill>
            <a:ln w="25400" cap="flat" cmpd="sng" algn="ctr">
              <a:solidFill>
                <a:srgbClr val="3A81B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311" y="3593645"/>
              <a:ext cx="782402" cy="782402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93" y="3588954"/>
              <a:ext cx="797853" cy="797853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602" y="3586685"/>
              <a:ext cx="789362" cy="789362"/>
            </a:xfrm>
            <a:prstGeom prst="rect">
              <a:avLst/>
            </a:prstGeom>
          </p:spPr>
        </p:pic>
      </p:grpSp>
      <p:sp>
        <p:nvSpPr>
          <p:cNvPr id="21" name="CasellaDiTesto 20"/>
          <p:cNvSpPr txBox="1"/>
          <p:nvPr/>
        </p:nvSpPr>
        <p:spPr>
          <a:xfrm>
            <a:off x="4485897" y="2054953"/>
            <a:ext cx="45038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500" b="1" kern="0" dirty="0" err="1" smtClean="0">
                <a:solidFill>
                  <a:srgbClr val="002060"/>
                </a:solidFill>
                <a:cs typeface="Arial"/>
                <a:sym typeface="Arial"/>
              </a:rPr>
              <a:t>Application</a:t>
            </a:r>
            <a:r>
              <a:rPr lang="it-IT" sz="1500" b="1" kern="0" dirty="0" smtClean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it-IT" sz="1500" b="1" kern="0" dirty="0" err="1" smtClean="0">
                <a:solidFill>
                  <a:srgbClr val="002060"/>
                </a:solidFill>
                <a:cs typeface="Arial"/>
                <a:sym typeface="Arial"/>
              </a:rPr>
              <a:t>Store</a:t>
            </a:r>
            <a:r>
              <a:rPr lang="it-IT" sz="1500" b="1" kern="0" dirty="0" smtClean="0">
                <a:solidFill>
                  <a:srgbClr val="002060"/>
                </a:solidFill>
                <a:cs typeface="Arial"/>
                <a:sym typeface="Arial"/>
              </a:rPr>
              <a:t> dedicato alla PA:</a:t>
            </a:r>
          </a:p>
          <a:p>
            <a:pPr defTabSz="914400">
              <a:buFont typeface="Arial" pitchFamily="34" charset="0"/>
              <a:buChar char="•"/>
            </a:pPr>
            <a:r>
              <a:rPr lang="it-IT" sz="1500" kern="0" dirty="0" smtClean="0">
                <a:solidFill>
                  <a:srgbClr val="002060"/>
                </a:solidFill>
                <a:cs typeface="Arial"/>
                <a:sym typeface="Arial"/>
              </a:rPr>
              <a:t> dove le app. acquisite sono inserite dagli sviluppatori</a:t>
            </a:r>
          </a:p>
          <a:p>
            <a:pPr defTabSz="914400">
              <a:buFont typeface="Arial" pitchFamily="34" charset="0"/>
              <a:buChar char="•"/>
            </a:pPr>
            <a:r>
              <a:rPr lang="it-IT" sz="1500" kern="0" dirty="0" smtClean="0">
                <a:solidFill>
                  <a:srgbClr val="002060"/>
                </a:solidFill>
                <a:cs typeface="Arial"/>
                <a:sym typeface="Arial"/>
              </a:rPr>
              <a:t> dove le PA </a:t>
            </a:r>
            <a:r>
              <a:rPr lang="it-IT" sz="1500" kern="0" dirty="0" err="1" smtClean="0">
                <a:solidFill>
                  <a:srgbClr val="002060"/>
                </a:solidFill>
                <a:cs typeface="Arial"/>
                <a:sym typeface="Arial"/>
              </a:rPr>
              <a:t>customer</a:t>
            </a:r>
            <a:r>
              <a:rPr lang="it-IT" sz="1500" kern="0" dirty="0" smtClean="0">
                <a:solidFill>
                  <a:srgbClr val="002060"/>
                </a:solidFill>
                <a:cs typeface="Arial"/>
                <a:sym typeface="Arial"/>
              </a:rPr>
              <a:t> possono scegliere e attivare le app. di loro interesse</a:t>
            </a:r>
          </a:p>
          <a:p>
            <a:pPr defTabSz="914400">
              <a:buFont typeface="Arial" pitchFamily="34" charset="0"/>
              <a:buChar char="•"/>
            </a:pPr>
            <a:r>
              <a:rPr lang="it-IT" sz="1500" kern="0" dirty="0" smtClean="0">
                <a:solidFill>
                  <a:srgbClr val="002060"/>
                </a:solidFill>
                <a:cs typeface="Arial"/>
                <a:sym typeface="Arial"/>
              </a:rPr>
              <a:t> dove c’è un </a:t>
            </a:r>
            <a:r>
              <a:rPr lang="it-IT" sz="1500" b="1" kern="0" dirty="0" smtClean="0">
                <a:solidFill>
                  <a:srgbClr val="002060"/>
                </a:solidFill>
                <a:cs typeface="Arial"/>
                <a:sym typeface="Arial"/>
              </a:rPr>
              <a:t>Service Marketplace </a:t>
            </a:r>
            <a:r>
              <a:rPr lang="it-IT" sz="1500" kern="0" dirty="0" smtClean="0">
                <a:solidFill>
                  <a:srgbClr val="002060"/>
                </a:solidFill>
                <a:cs typeface="Arial"/>
                <a:sym typeface="Arial"/>
              </a:rPr>
              <a:t>di componenti riutilizzabili  dedicato agli erogatori di servizi e agli sviluppatori di applicazioni</a:t>
            </a:r>
          </a:p>
          <a:p>
            <a:pPr defTabSz="914400"/>
            <a:endParaRPr lang="it-IT" sz="1500" kern="0" dirty="0">
              <a:solidFill>
                <a:srgbClr val="002060"/>
              </a:solidFill>
              <a:cs typeface="Arial"/>
              <a:sym typeface="Arial"/>
            </a:endParaRPr>
          </a:p>
          <a:p>
            <a:pPr defTabSz="914400"/>
            <a:r>
              <a:rPr lang="it-IT" sz="1500" b="1" kern="0" dirty="0" smtClean="0">
                <a:solidFill>
                  <a:srgbClr val="002060"/>
                </a:solidFill>
                <a:cs typeface="Arial"/>
                <a:sym typeface="Arial"/>
              </a:rPr>
              <a:t>Citizen’s Marketplace</a:t>
            </a:r>
            <a:r>
              <a:rPr lang="it-IT" sz="1500" kern="0" dirty="0" smtClean="0">
                <a:solidFill>
                  <a:srgbClr val="002060"/>
                </a:solidFill>
                <a:cs typeface="Arial"/>
                <a:sym typeface="Arial"/>
              </a:rPr>
              <a:t>: dove i cittadini trovano un’interfaccia unica a tutti i servizi che le PA rendono disponibili compresi quelli delle partecipate </a:t>
            </a:r>
            <a:endParaRPr lang="it-IT" sz="1500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1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arrotondato 34"/>
          <p:cNvSpPr/>
          <p:nvPr/>
        </p:nvSpPr>
        <p:spPr>
          <a:xfrm>
            <a:off x="1431360" y="1629551"/>
            <a:ext cx="5529412" cy="772941"/>
          </a:xfrm>
          <a:prstGeom prst="roundRect">
            <a:avLst/>
          </a:prstGeom>
          <a:solidFill>
            <a:srgbClr val="FFFFFF">
              <a:lumMod val="75000"/>
              <a:alpha val="64000"/>
            </a:srgbClr>
          </a:solidFill>
          <a:ln w="19050" cap="flat" cmpd="sng" algn="ctr">
            <a:solidFill>
              <a:srgbClr val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Titolo 1"/>
          <p:cNvSpPr txBox="1">
            <a:spLocks/>
          </p:cNvSpPr>
          <p:nvPr/>
        </p:nvSpPr>
        <p:spPr>
          <a:xfrm>
            <a:off x="679448" y="106312"/>
            <a:ext cx="8229600" cy="8572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defTabSz="914400"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Monitoring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 Billing </a:t>
            </a:r>
            <a:r>
              <a:rPr lang="it-IT" sz="1800" b="1" kern="0" dirty="0" err="1">
                <a:solidFill>
                  <a:srgbClr val="002060"/>
                </a:solidFill>
              </a:rPr>
              <a:t>Layer</a:t>
            </a:r>
            <a:r>
              <a:rPr lang="it-IT" sz="1800" b="1" kern="0" dirty="0">
                <a:solidFill>
                  <a:srgbClr val="002060"/>
                </a:solidFill>
              </a:rPr>
              <a:t> per l’uso dei servizi da domini diversi 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385251" y="791346"/>
            <a:ext cx="7634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Aft>
                <a:spcPts val="300"/>
              </a:spcAft>
            </a:pPr>
            <a:r>
              <a:rPr lang="it-IT" sz="14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Il </a:t>
            </a:r>
            <a:r>
              <a:rPr lang="it-IT" sz="1400" b="1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Monitoring</a:t>
            </a:r>
            <a:r>
              <a:rPr lang="it-IT" sz="1400" b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</a:t>
            </a:r>
            <a:r>
              <a:rPr lang="it-IT" sz="1400" b="1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Layer</a:t>
            </a:r>
            <a:r>
              <a:rPr lang="it-IT" sz="14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fornisce al </a:t>
            </a:r>
            <a:r>
              <a:rPr lang="it-IT" sz="1400" b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Business </a:t>
            </a:r>
            <a:r>
              <a:rPr lang="it-IT" sz="1400" b="1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Layer</a:t>
            </a:r>
            <a:r>
              <a:rPr lang="it-IT" sz="1400" b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(BL)</a:t>
            </a:r>
            <a:r>
              <a:rPr lang="it-IT" sz="14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i dati necessari sia al controllo del funzionamento ottimale della </a:t>
            </a:r>
            <a:r>
              <a:rPr lang="it-IT" sz="14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infrastruttura cloud e dei servizi erogati, </a:t>
            </a:r>
            <a:r>
              <a:rPr lang="it-IT" sz="14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che alle </a:t>
            </a:r>
            <a:r>
              <a:rPr lang="it-IT" sz="14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ulteriori attività di </a:t>
            </a:r>
            <a:r>
              <a:rPr lang="it-IT" sz="1400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metering</a:t>
            </a:r>
            <a:r>
              <a:rPr lang="it-IT" sz="14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, </a:t>
            </a:r>
            <a:r>
              <a:rPr lang="it-IT" sz="1400" kern="0" dirty="0" err="1">
                <a:solidFill>
                  <a:srgbClr val="002060"/>
                </a:solidFill>
                <a:ea typeface="Calibri"/>
                <a:cs typeface="Calibri"/>
                <a:sym typeface="Arial"/>
              </a:rPr>
              <a:t>accounting</a:t>
            </a:r>
            <a:r>
              <a:rPr lang="it-IT" sz="14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e billing relative ai servizi </a:t>
            </a:r>
            <a:r>
              <a:rPr lang="it-IT" sz="1400" b="1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IaaS</a:t>
            </a:r>
            <a:r>
              <a:rPr lang="it-IT" sz="14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, </a:t>
            </a:r>
            <a:r>
              <a:rPr lang="it-IT" sz="1400" b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PaaS</a:t>
            </a:r>
            <a:r>
              <a:rPr lang="it-IT" sz="14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</a:t>
            </a:r>
            <a:r>
              <a:rPr lang="it-IT" sz="1400" b="1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e </a:t>
            </a:r>
            <a:r>
              <a:rPr lang="it-IT" sz="1400" b="1" kern="0" dirty="0" err="1">
                <a:solidFill>
                  <a:srgbClr val="002060"/>
                </a:solidFill>
                <a:ea typeface="Calibri"/>
                <a:cs typeface="Calibri"/>
                <a:sym typeface="Arial"/>
              </a:rPr>
              <a:t>SaaS</a:t>
            </a:r>
            <a:r>
              <a:rPr lang="it-IT" sz="14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.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35384" y="2560228"/>
            <a:ext cx="7583965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Aft>
                <a:spcPts val="300"/>
              </a:spcAft>
            </a:pP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OCP ha sviluppato il </a:t>
            </a:r>
            <a:r>
              <a:rPr lang="it-IT" sz="1200" b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livello di astrazione 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usato per recuperare dati dai prodotti di </a:t>
            </a:r>
            <a:r>
              <a:rPr lang="it-IT" sz="1200" b="1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monitoring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più diffusi. In particolare viene fornita un’implementazione che permette di recuperare dati da </a:t>
            </a:r>
            <a:r>
              <a:rPr lang="it-IT" sz="1200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Zabbix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e </a:t>
            </a:r>
            <a:r>
              <a:rPr lang="it-IT" sz="1200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Ceilometer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.  Viene fornito inoltre un </a:t>
            </a:r>
            <a:r>
              <a:rPr lang="it-IT" sz="1200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framework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di </a:t>
            </a:r>
            <a:r>
              <a:rPr lang="it-IT" sz="1200" b="1" kern="0" dirty="0" err="1">
                <a:solidFill>
                  <a:srgbClr val="002060"/>
                </a:solidFill>
                <a:ea typeface="Calibri"/>
                <a:cs typeface="Calibri"/>
                <a:sym typeface="Arial"/>
              </a:rPr>
              <a:t>m</a:t>
            </a:r>
            <a:r>
              <a:rPr lang="it-IT" sz="1200" b="1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onitoring</a:t>
            </a:r>
            <a:r>
              <a:rPr lang="it-IT" sz="1200" b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applicativo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.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U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n’applicazione attivata nell’infrastruttura OCP  può definire metriche e log di proprio interesse,  ed inviarli ad un database non relazionale open source, attualmente </a:t>
            </a:r>
            <a:r>
              <a:rPr lang="it-IT" sz="1200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Elasticsearch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, con la possibilità di effettuare </a:t>
            </a:r>
            <a:r>
              <a:rPr lang="it-IT" sz="1200" b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aggregazioni, ricerche complesse e visualizzazione 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dei dati. </a:t>
            </a:r>
          </a:p>
          <a:p>
            <a:pPr algn="just" defTabSz="914400">
              <a:spcAft>
                <a:spcPts val="300"/>
              </a:spcAft>
            </a:pPr>
            <a:endParaRPr lang="it-IT" sz="1200" kern="0" dirty="0">
              <a:solidFill>
                <a:srgbClr val="002060"/>
              </a:solidFill>
              <a:ea typeface="Calibri"/>
              <a:cs typeface="Calibri"/>
              <a:sym typeface="Arial"/>
            </a:endParaRPr>
          </a:p>
          <a:p>
            <a:pPr algn="just" defTabSz="914400">
              <a:spcAft>
                <a:spcPts val="300"/>
              </a:spcAft>
            </a:pP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Il </a:t>
            </a:r>
            <a:r>
              <a:rPr lang="it-IT" sz="1200" b="1" i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billing </a:t>
            </a:r>
            <a:r>
              <a:rPr lang="it-IT" sz="1200" b="1" i="1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layer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determina l’entità del pagamento che un provider riceverà dall’utente finale in cambio dei servizi 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erogati. I dati di consumo e di accesso al sistema vengono resi disponibili rispettivamente sistema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di </a:t>
            </a:r>
            <a:r>
              <a:rPr lang="it-IT" sz="1200" b="1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monitoring</a:t>
            </a:r>
            <a:r>
              <a:rPr lang="it-IT" sz="1200" b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e dal sistema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di </a:t>
            </a:r>
            <a:r>
              <a:rPr lang="it-IT" sz="1200" b="1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autenticazione-autorizzazione-</a:t>
            </a:r>
            <a:r>
              <a:rPr lang="it-IT" sz="1200" b="1" kern="0" dirty="0" err="1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accounting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. Sono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possibili svariati </a:t>
            </a:r>
            <a:r>
              <a:rPr lang="it-IT" sz="1200" b="1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modelli di billing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, di tipo </a:t>
            </a:r>
            <a:r>
              <a:rPr lang="it-IT" sz="1200" kern="0" dirty="0" err="1">
                <a:solidFill>
                  <a:srgbClr val="002060"/>
                </a:solidFill>
                <a:ea typeface="Calibri"/>
                <a:cs typeface="Calibri"/>
                <a:sym typeface="Arial"/>
              </a:rPr>
              <a:t>flat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, a consumo o ad accesso. 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Tramite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opportuni livelli di astrazione, si 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integra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un </a:t>
            </a:r>
            <a:r>
              <a:rPr lang="it-IT" sz="1200" b="1" kern="0" dirty="0" err="1">
                <a:solidFill>
                  <a:srgbClr val="002060"/>
                </a:solidFill>
                <a:ea typeface="Calibri"/>
                <a:cs typeface="Calibri"/>
                <a:sym typeface="Arial"/>
              </a:rPr>
              <a:t>backend</a:t>
            </a:r>
            <a:r>
              <a:rPr lang="it-IT" sz="1200" b="1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 di billing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scelto tra le soluzioni </a:t>
            </a:r>
            <a:r>
              <a:rPr lang="it-IT" sz="1200" b="1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open </a:t>
            </a:r>
            <a:r>
              <a:rPr lang="it-IT" sz="1200" b="1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source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,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che </a:t>
            </a:r>
            <a:r>
              <a:rPr lang="it-IT" sz="1200" kern="0" dirty="0" smtClean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garantisca </a:t>
            </a:r>
            <a:r>
              <a:rPr lang="it-IT" sz="1200" kern="0" dirty="0">
                <a:solidFill>
                  <a:srgbClr val="002060"/>
                </a:solidFill>
                <a:ea typeface="Calibri"/>
                <a:cs typeface="Calibri"/>
                <a:sym typeface="Arial"/>
              </a:rPr>
              <a:t>possibilità di customizzazione ed implementazione di scenari complessi. </a:t>
            </a:r>
          </a:p>
          <a:p>
            <a:pPr algn="just" defTabSz="914400">
              <a:spcAft>
                <a:spcPts val="300"/>
              </a:spcAft>
            </a:pPr>
            <a:endParaRPr lang="it-IT" sz="1200" kern="0" dirty="0">
              <a:solidFill>
                <a:srgbClr val="002060"/>
              </a:solidFill>
              <a:ea typeface="Calibri"/>
              <a:cs typeface="Calibri"/>
              <a:sym typeface="Arial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1445358" y="1684147"/>
            <a:ext cx="5376915" cy="620264"/>
            <a:chOff x="3631856" y="1590217"/>
            <a:chExt cx="5376915" cy="620264"/>
          </a:xfrm>
        </p:grpSpPr>
        <p:grpSp>
          <p:nvGrpSpPr>
            <p:cNvPr id="40" name="Gruppo 39"/>
            <p:cNvGrpSpPr/>
            <p:nvPr/>
          </p:nvGrpSpPr>
          <p:grpSpPr>
            <a:xfrm>
              <a:off x="3631856" y="1590217"/>
              <a:ext cx="5376915" cy="620264"/>
              <a:chOff x="3631856" y="1590217"/>
              <a:chExt cx="5376915" cy="620264"/>
            </a:xfrm>
          </p:grpSpPr>
          <p:sp>
            <p:nvSpPr>
              <p:cNvPr id="42" name="Rettangolo 4"/>
              <p:cNvSpPr/>
              <p:nvPr/>
            </p:nvSpPr>
            <p:spPr>
              <a:xfrm>
                <a:off x="3631856" y="1734849"/>
                <a:ext cx="5376915" cy="473133"/>
              </a:xfrm>
              <a:prstGeom prst="rect">
                <a:avLst/>
              </a:prstGeom>
              <a:solidFill>
                <a:srgbClr val="00B0F0">
                  <a:alpha val="16000"/>
                </a:srgbClr>
              </a:solidFill>
              <a:ln w="15875" cap="flat" cmpd="sng" algn="ctr"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7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Rectangle 92"/>
              <p:cNvSpPr/>
              <p:nvPr/>
            </p:nvSpPr>
            <p:spPr bwMode="auto">
              <a:xfrm>
                <a:off x="4898873" y="1781133"/>
                <a:ext cx="1188464" cy="429348"/>
              </a:xfrm>
              <a:prstGeom prst="rect">
                <a:avLst/>
              </a:prstGeom>
              <a:ln w="158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633252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MS PGothic" panose="020B0600070205080204" pitchFamily="34" charset="-128"/>
                    <a:cs typeface="Arial"/>
                    <a:sym typeface="Arial"/>
                  </a:rPr>
                  <a:t>BL - Orchestrator</a:t>
                </a:r>
                <a:endPara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MS PGothic" panose="020B0600070205080204" pitchFamily="34" charset="-128"/>
                  <a:cs typeface="Arial"/>
                  <a:sym typeface="Arial"/>
                </a:endParaRPr>
              </a:p>
              <a:p>
                <a:pPr marL="0" marR="0" lvl="0" indent="0" algn="ctr" defTabSz="633252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MS PGothic" panose="020B0600070205080204" pitchFamily="34" charset="-128"/>
                  <a:cs typeface="Arial"/>
                  <a:sym typeface="Arial"/>
                </a:endParaRPr>
              </a:p>
              <a:p>
                <a:pPr marL="0" marR="0" lvl="0" indent="0" algn="ctr" defTabSz="633252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MS PGothic" panose="020B0600070205080204" pitchFamily="34" charset="-128"/>
                    <a:cs typeface="Arial"/>
                    <a:sym typeface="Arial"/>
                  </a:rPr>
                  <a:t>Brokering</a:t>
                </a:r>
                <a:endPara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MS PGothic" panose="020B0600070205080204" pitchFamily="34" charset="-128"/>
                  <a:cs typeface="Arial"/>
                  <a:sym typeface="Arial"/>
                </a:endParaRPr>
              </a:p>
            </p:txBody>
          </p:sp>
          <p:grpSp>
            <p:nvGrpSpPr>
              <p:cNvPr id="44" name="Group 12"/>
              <p:cNvGrpSpPr/>
              <p:nvPr/>
            </p:nvGrpSpPr>
            <p:grpSpPr>
              <a:xfrm>
                <a:off x="6521164" y="1832203"/>
                <a:ext cx="646621" cy="235847"/>
                <a:chOff x="5452899" y="3927667"/>
                <a:chExt cx="1557119" cy="563400"/>
              </a:xfrm>
              <a:solidFill>
                <a:srgbClr val="3A81BA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Flowchart: Direct Access Storage 10"/>
                <p:cNvSpPr/>
                <p:nvPr/>
              </p:nvSpPr>
              <p:spPr>
                <a:xfrm>
                  <a:off x="5877384" y="4116318"/>
                  <a:ext cx="716610" cy="276125"/>
                </a:xfrm>
                <a:prstGeom prst="flowChartMagneticDrum">
                  <a:avLst/>
                </a:prstGeom>
                <a:grpFill/>
                <a:ln w="6350" cap="flat" cmpd="sng" algn="ctr">
                  <a:solidFill>
                    <a:srgbClr val="267FD4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Line Callout 1 11"/>
                <p:cNvSpPr/>
                <p:nvPr/>
              </p:nvSpPr>
              <p:spPr>
                <a:xfrm rot="10800000">
                  <a:off x="5452899" y="3927667"/>
                  <a:ext cx="321129" cy="136741"/>
                </a:xfrm>
                <a:prstGeom prst="borderCallout1">
                  <a:avLst>
                    <a:gd name="adj1" fmla="val 46613"/>
                    <a:gd name="adj2" fmla="val -2401"/>
                    <a:gd name="adj3" fmla="val -52355"/>
                    <a:gd name="adj4" fmla="val -46755"/>
                  </a:avLst>
                </a:prstGeom>
                <a:grpFill/>
                <a:ln w="6350" cap="flat" cmpd="sng" algn="ctr">
                  <a:solidFill>
                    <a:srgbClr val="267FD4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Line Callout 1 70"/>
                <p:cNvSpPr/>
                <p:nvPr/>
              </p:nvSpPr>
              <p:spPr>
                <a:xfrm rot="10800000">
                  <a:off x="5452899" y="4140996"/>
                  <a:ext cx="321129" cy="136741"/>
                </a:xfrm>
                <a:prstGeom prst="borderCallout1">
                  <a:avLst>
                    <a:gd name="adj1" fmla="val 50096"/>
                    <a:gd name="adj2" fmla="val 2048"/>
                    <a:gd name="adj3" fmla="val 31233"/>
                    <a:gd name="adj4" fmla="val -33902"/>
                  </a:avLst>
                </a:prstGeom>
                <a:grpFill/>
                <a:ln w="6350" cap="flat" cmpd="sng" algn="ctr">
                  <a:solidFill>
                    <a:srgbClr val="267FD4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Line Callout 1 71"/>
                <p:cNvSpPr/>
                <p:nvPr/>
              </p:nvSpPr>
              <p:spPr>
                <a:xfrm rot="10800000">
                  <a:off x="5452899" y="4354326"/>
                  <a:ext cx="321129" cy="136741"/>
                </a:xfrm>
                <a:prstGeom prst="borderCallout1">
                  <a:avLst>
                    <a:gd name="adj1" fmla="val 50096"/>
                    <a:gd name="adj2" fmla="val 565"/>
                    <a:gd name="adj3" fmla="val 93925"/>
                    <a:gd name="adj4" fmla="val -44778"/>
                  </a:avLst>
                </a:prstGeom>
                <a:grpFill/>
                <a:ln w="6350" cap="flat" cmpd="sng" algn="ctr">
                  <a:solidFill>
                    <a:srgbClr val="267FD4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Line Callout 1 72"/>
                <p:cNvSpPr/>
                <p:nvPr/>
              </p:nvSpPr>
              <p:spPr>
                <a:xfrm>
                  <a:off x="6688888" y="3927940"/>
                  <a:ext cx="321129" cy="136741"/>
                </a:xfrm>
                <a:prstGeom prst="borderCallout1">
                  <a:avLst>
                    <a:gd name="adj1" fmla="val 46613"/>
                    <a:gd name="adj2" fmla="val 2048"/>
                    <a:gd name="adj3" fmla="val 153134"/>
                    <a:gd name="adj4" fmla="val -39340"/>
                  </a:avLst>
                </a:prstGeom>
                <a:grpFill/>
                <a:ln w="6350" cap="flat" cmpd="sng" algn="ctr">
                  <a:solidFill>
                    <a:srgbClr val="267FD4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Line Callout 1 73"/>
                <p:cNvSpPr/>
                <p:nvPr/>
              </p:nvSpPr>
              <p:spPr>
                <a:xfrm>
                  <a:off x="6688889" y="4155659"/>
                  <a:ext cx="321129" cy="136741"/>
                </a:xfrm>
                <a:prstGeom prst="borderCallout1">
                  <a:avLst>
                    <a:gd name="adj1" fmla="val 53579"/>
                    <a:gd name="adj2" fmla="val -3884"/>
                    <a:gd name="adj3" fmla="val 52131"/>
                    <a:gd name="adj4" fmla="val -29453"/>
                  </a:avLst>
                </a:prstGeom>
                <a:grpFill/>
                <a:ln w="6350" cap="flat" cmpd="sng" algn="ctr">
                  <a:solidFill>
                    <a:srgbClr val="267FD4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Line Callout 1 74"/>
                <p:cNvSpPr/>
                <p:nvPr/>
              </p:nvSpPr>
              <p:spPr>
                <a:xfrm>
                  <a:off x="6688887" y="4351441"/>
                  <a:ext cx="321129" cy="136741"/>
                </a:xfrm>
                <a:prstGeom prst="borderCallout1">
                  <a:avLst>
                    <a:gd name="adj1" fmla="val 50096"/>
                    <a:gd name="adj2" fmla="val -918"/>
                    <a:gd name="adj3" fmla="val -4756"/>
                    <a:gd name="adj4" fmla="val -39834"/>
                  </a:avLst>
                </a:prstGeom>
                <a:grpFill/>
                <a:ln w="6350" cap="flat" cmpd="sng" algn="ctr">
                  <a:solidFill>
                    <a:srgbClr val="267FD4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45" name="Picture 8" descr="http://gearinvent.com/img/gears-animation.gif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94321">
                <a:off x="4087373" y="1716521"/>
                <a:ext cx="429977" cy="526983"/>
              </a:xfrm>
              <a:prstGeom prst="rect">
                <a:avLst/>
              </a:prstGeom>
              <a:noFill/>
              <a:ln w="158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Rettangolo 6"/>
              <p:cNvSpPr/>
              <p:nvPr/>
            </p:nvSpPr>
            <p:spPr>
              <a:xfrm>
                <a:off x="4052755" y="1590217"/>
                <a:ext cx="1865937" cy="166989"/>
              </a:xfrm>
              <a:prstGeom prst="rect">
                <a:avLst/>
              </a:prstGeom>
              <a:solidFill>
                <a:srgbClr val="59CCF5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63325" tIns="31663" rIns="63325" bIns="31663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825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MS PGothic" panose="020B0600070205080204" pitchFamily="34" charset="-128"/>
                    <a:cs typeface="Arial"/>
                    <a:sym typeface="Arial"/>
                  </a:rPr>
                  <a:t>PRISMA Interface TOSCA enabled</a:t>
                </a:r>
              </a:p>
            </p:txBody>
          </p:sp>
        </p:grpSp>
        <p:sp>
          <p:nvSpPr>
            <p:cNvPr id="41" name="Rectangle 92"/>
            <p:cNvSpPr/>
            <p:nvPr/>
          </p:nvSpPr>
          <p:spPr bwMode="auto">
            <a:xfrm>
              <a:off x="7089737" y="1854706"/>
              <a:ext cx="702768" cy="293414"/>
            </a:xfrm>
            <a:prstGeom prst="rect">
              <a:avLst/>
            </a:prstGeom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633252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MS PGothic" panose="020B0600070205080204" pitchFamily="34" charset="-128"/>
                  <a:cs typeface="Arial"/>
                  <a:sym typeface="Arial"/>
                </a:rPr>
                <a:t>Queue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MS PGothic" panose="020B0600070205080204" pitchFamily="34" charset="-128"/>
                  <a:cs typeface="Arial"/>
                  <a:sym typeface="Arial"/>
                </a:rPr>
                <a:t> </a:t>
              </a: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MS PGothic" panose="020B0600070205080204" pitchFamily="34" charset="-128"/>
                  <a:cs typeface="Arial"/>
                  <a:sym typeface="Arial"/>
                </a:rPr>
                <a:t>System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MS PGothic" panose="020B0600070205080204" pitchFamily="34" charset="-128"/>
                <a:cs typeface="Arial"/>
                <a:sym typeface="Arial"/>
              </a:endParaRPr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932897" y="976852"/>
            <a:ext cx="350117" cy="4049448"/>
            <a:chOff x="3143838" y="702827"/>
            <a:chExt cx="350117" cy="4152614"/>
          </a:xfrm>
        </p:grpSpPr>
        <p:sp>
          <p:nvSpPr>
            <p:cNvPr id="55" name="Shape 124"/>
            <p:cNvSpPr/>
            <p:nvPr/>
          </p:nvSpPr>
          <p:spPr>
            <a:xfrm>
              <a:off x="3143838" y="702827"/>
              <a:ext cx="350117" cy="4152614"/>
            </a:xfrm>
            <a:prstGeom prst="rect">
              <a:avLst/>
            </a:prstGeom>
            <a:solidFill>
              <a:srgbClr val="CFE2F3"/>
            </a:solidFill>
            <a:ln w="6350" cap="flat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68569" tIns="68569" rIns="68569" bIns="68569" anchor="ctr" anchorCtr="0">
              <a:noAutofit/>
            </a:bodyPr>
            <a:lstStyle/>
            <a:p>
              <a:pPr algn="ctr" defTabSz="914400">
                <a:defRPr/>
              </a:pPr>
              <a:endParaRPr lang="en" sz="825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Rectangle 129"/>
            <p:cNvSpPr/>
            <p:nvPr/>
          </p:nvSpPr>
          <p:spPr>
            <a:xfrm rot="16200000">
              <a:off x="2746798" y="2459479"/>
              <a:ext cx="114805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" sz="825" b="1" kern="0" dirty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rPr>
                <a:t>Monitoring </a:t>
              </a:r>
            </a:p>
            <a:p>
              <a:pPr algn="ctr" defTabSz="914400">
                <a:defRPr/>
              </a:pPr>
              <a:r>
                <a:rPr lang="en" sz="825" b="1" kern="0" dirty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rPr>
                <a:t>engine</a:t>
              </a: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482642" y="984366"/>
            <a:ext cx="362485" cy="4041934"/>
            <a:chOff x="2693583" y="702827"/>
            <a:chExt cx="362485" cy="4152614"/>
          </a:xfrm>
        </p:grpSpPr>
        <p:sp>
          <p:nvSpPr>
            <p:cNvPr id="58" name="Rectangle 89"/>
            <p:cNvSpPr/>
            <p:nvPr/>
          </p:nvSpPr>
          <p:spPr>
            <a:xfrm>
              <a:off x="2693583" y="702827"/>
              <a:ext cx="362485" cy="4152614"/>
            </a:xfrm>
            <a:prstGeom prst="rect">
              <a:avLst/>
            </a:prstGeom>
            <a:solidFill>
              <a:srgbClr val="3A81BA">
                <a:lumMod val="60000"/>
                <a:lumOff val="40000"/>
              </a:srgbClr>
            </a:solidFill>
            <a:ln w="6350" cap="flat" cmpd="sng" algn="ctr">
              <a:solidFill>
                <a:srgbClr val="3A81BA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Rectangle 135"/>
            <p:cNvSpPr/>
            <p:nvPr/>
          </p:nvSpPr>
          <p:spPr>
            <a:xfrm rot="16200000">
              <a:off x="2299007" y="2584542"/>
              <a:ext cx="1148054" cy="219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Arial"/>
                  <a:sym typeface="Arial"/>
                </a:rPr>
                <a:t>Billing engine</a:t>
              </a:r>
            </a:p>
          </p:txBody>
        </p:sp>
      </p:grpSp>
      <p:sp>
        <p:nvSpPr>
          <p:cNvPr id="60" name="Left-Right Arrow 146"/>
          <p:cNvSpPr/>
          <p:nvPr/>
        </p:nvSpPr>
        <p:spPr>
          <a:xfrm>
            <a:off x="771740" y="1706440"/>
            <a:ext cx="659622" cy="109102"/>
          </a:xfrm>
          <a:prstGeom prst="leftRightArrow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3325" tIns="31663" rIns="63325" bIns="31663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61" name="Left-Right Arrow 230"/>
          <p:cNvSpPr/>
          <p:nvPr/>
        </p:nvSpPr>
        <p:spPr>
          <a:xfrm>
            <a:off x="1241074" y="2077982"/>
            <a:ext cx="190287" cy="104036"/>
          </a:xfrm>
          <a:prstGeom prst="leftRightArrow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3325" tIns="31663" rIns="63325" bIns="31663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  <a:sym typeface="Arial"/>
            </a:endParaRPr>
          </a:p>
        </p:txBody>
      </p:sp>
      <p:grpSp>
        <p:nvGrpSpPr>
          <p:cNvPr id="62" name="Gruppo 61"/>
          <p:cNvGrpSpPr/>
          <p:nvPr/>
        </p:nvGrpSpPr>
        <p:grpSpPr>
          <a:xfrm>
            <a:off x="195338" y="984365"/>
            <a:ext cx="219291" cy="4041933"/>
            <a:chOff x="2406280" y="702614"/>
            <a:chExt cx="219291" cy="4154260"/>
          </a:xfrm>
        </p:grpSpPr>
        <p:sp>
          <p:nvSpPr>
            <p:cNvPr id="63" name="Shape 124"/>
            <p:cNvSpPr/>
            <p:nvPr/>
          </p:nvSpPr>
          <p:spPr>
            <a:xfrm>
              <a:off x="2423987" y="702614"/>
              <a:ext cx="188160" cy="4154260"/>
            </a:xfrm>
            <a:prstGeom prst="rect">
              <a:avLst/>
            </a:prstGeom>
            <a:gradFill rotWithShape="1">
              <a:gsLst>
                <a:gs pos="0">
                  <a:srgbClr val="963334">
                    <a:tint val="100000"/>
                    <a:shade val="100000"/>
                    <a:satMod val="130000"/>
                  </a:srgbClr>
                </a:gs>
                <a:gs pos="100000">
                  <a:srgbClr val="963334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6350" cap="flat" cmpd="sng" algn="ctr">
              <a:solidFill>
                <a:srgbClr val="963334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51427" tIns="51427" rIns="51427" bIns="51427" anchor="ctr" anchorCtr="0">
              <a:noAutofit/>
            </a:bodyPr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Rectangle 112"/>
            <p:cNvSpPr/>
            <p:nvPr/>
          </p:nvSpPr>
          <p:spPr>
            <a:xfrm rot="16200000">
              <a:off x="1216854" y="2700944"/>
              <a:ext cx="2598144" cy="219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Arial"/>
                  <a:sym typeface="Arial"/>
                </a:rPr>
                <a:t>Authentication - Authorization - </a:t>
              </a:r>
              <a:r>
                <a:rPr kumimoji="0" lang="en" sz="82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Arial"/>
                  <a:sym typeface="Arial"/>
                </a:rPr>
                <a:t>Accounting</a:t>
              </a:r>
              <a:endParaRPr kumimoji="0" lang="en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5" name="Left-Right Arrow 256"/>
          <p:cNvSpPr/>
          <p:nvPr/>
        </p:nvSpPr>
        <p:spPr>
          <a:xfrm>
            <a:off x="365308" y="1861640"/>
            <a:ext cx="1066053" cy="118874"/>
          </a:xfrm>
          <a:prstGeom prst="leftRightArrow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3325" tIns="31663" rIns="63325" bIns="31663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66" name="Left-Right Arrow 134"/>
          <p:cNvSpPr/>
          <p:nvPr/>
        </p:nvSpPr>
        <p:spPr>
          <a:xfrm>
            <a:off x="771739" y="1585258"/>
            <a:ext cx="190287" cy="104036"/>
          </a:xfrm>
          <a:prstGeom prst="leftRightArrow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3325" tIns="31663" rIns="63325" bIns="31663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67" name="Rettangolo arrotondato 66"/>
          <p:cNvSpPr/>
          <p:nvPr/>
        </p:nvSpPr>
        <p:spPr>
          <a:xfrm>
            <a:off x="122927" y="916737"/>
            <a:ext cx="305434" cy="4158681"/>
          </a:xfrm>
          <a:prstGeom prst="roundRect">
            <a:avLst/>
          </a:prstGeom>
          <a:solidFill>
            <a:srgbClr val="FFFFFF">
              <a:lumMod val="75000"/>
              <a:alpha val="64000"/>
            </a:srgbClr>
          </a:solidFill>
          <a:ln w="19050" cap="flat" cmpd="sng" algn="ctr">
            <a:solidFill>
              <a:srgbClr val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5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/>
        </p:nvSpPr>
        <p:spPr>
          <a:xfrm>
            <a:off x="3888700" y="4771600"/>
            <a:ext cx="5134200" cy="329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536"/>
          <p:cNvGrpSpPr/>
          <p:nvPr/>
        </p:nvGrpSpPr>
        <p:grpSpPr>
          <a:xfrm>
            <a:off x="30216" y="19318"/>
            <a:ext cx="8992748" cy="874661"/>
            <a:chOff x="40288" y="25757"/>
            <a:chExt cx="11990330" cy="1166215"/>
          </a:xfrm>
        </p:grpSpPr>
        <p:pic>
          <p:nvPicPr>
            <p:cNvPr id="537" name="Shape 537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40288" y="25757"/>
              <a:ext cx="1815966" cy="116621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8" name="Shape 538"/>
            <p:cNvCxnSpPr/>
            <p:nvPr/>
          </p:nvCxnSpPr>
          <p:spPr>
            <a:xfrm>
              <a:off x="1878617" y="764360"/>
              <a:ext cx="10152000" cy="0"/>
            </a:xfrm>
            <a:prstGeom prst="straightConnector1">
              <a:avLst/>
            </a:prstGeom>
            <a:noFill/>
            <a:ln w="12700" cap="flat" cmpd="sng">
              <a:solidFill>
                <a:srgbClr val="2A2C89"/>
              </a:solidFill>
              <a:prstDash val="solid"/>
              <a:round/>
              <a:headEnd type="oval" w="sm" len="sm"/>
              <a:tailEnd type="oval" w="sm" len="sm"/>
            </a:ln>
          </p:spPr>
        </p:cxnSp>
      </p:grpSp>
      <p:grpSp>
        <p:nvGrpSpPr>
          <p:cNvPr id="3" name="Shape 539"/>
          <p:cNvGrpSpPr/>
          <p:nvPr/>
        </p:nvGrpSpPr>
        <p:grpSpPr>
          <a:xfrm>
            <a:off x="30217" y="4782026"/>
            <a:ext cx="8388134" cy="338802"/>
            <a:chOff x="80820" y="6274439"/>
            <a:chExt cx="11184179" cy="451737"/>
          </a:xfrm>
        </p:grpSpPr>
        <p:pic>
          <p:nvPicPr>
            <p:cNvPr id="540" name="Shape 540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80820" y="6281769"/>
              <a:ext cx="722855" cy="367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Shape 541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900391" y="6359762"/>
              <a:ext cx="648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Shape 542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565070" y="6283503"/>
              <a:ext cx="468000" cy="43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Shape 543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2073743" y="6274439"/>
              <a:ext cx="788129" cy="374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Shape 544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2890122" y="6387848"/>
              <a:ext cx="759440" cy="193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Shape 545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5142851" y="6324828"/>
              <a:ext cx="750485" cy="252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Shape 546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4367544" y="6307528"/>
              <a:ext cx="742308" cy="27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Shape 547"/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>
              <a:off x="6411392" y="6352219"/>
              <a:ext cx="701840" cy="37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Shape 548"/>
            <p:cNvPicPr preferRelativeResize="0"/>
            <p:nvPr/>
          </p:nvPicPr>
          <p:blipFill rotWithShape="1">
            <a:blip r:embed="rId12" cstate="print">
              <a:alphaModFix/>
            </a:blip>
            <a:srcRect/>
            <a:stretch/>
          </p:blipFill>
          <p:spPr>
            <a:xfrm>
              <a:off x="10724999" y="6356257"/>
              <a:ext cx="540000" cy="25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Shape 549"/>
            <p:cNvPicPr preferRelativeResize="0"/>
            <p:nvPr/>
          </p:nvPicPr>
          <p:blipFill rotWithShape="1">
            <a:blip r:embed="rId13" cstate="print">
              <a:alphaModFix/>
            </a:blip>
            <a:srcRect/>
            <a:stretch/>
          </p:blipFill>
          <p:spPr>
            <a:xfrm>
              <a:off x="8946525" y="6335805"/>
              <a:ext cx="576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Shape 550"/>
            <p:cNvPicPr preferRelativeResize="0"/>
            <p:nvPr/>
          </p:nvPicPr>
          <p:blipFill rotWithShape="1">
            <a:blip r:embed="rId14" cstate="print">
              <a:alphaModFix/>
            </a:blip>
            <a:srcRect/>
            <a:stretch/>
          </p:blipFill>
          <p:spPr>
            <a:xfrm>
              <a:off x="10144200" y="6365430"/>
              <a:ext cx="556583" cy="212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Shape 551"/>
            <p:cNvPicPr preferRelativeResize="0"/>
            <p:nvPr/>
          </p:nvPicPr>
          <p:blipFill rotWithShape="1">
            <a:blip r:embed="rId15" cstate="print">
              <a:alphaModFix/>
            </a:blip>
            <a:srcRect/>
            <a:stretch/>
          </p:blipFill>
          <p:spPr>
            <a:xfrm>
              <a:off x="8340353" y="6294953"/>
              <a:ext cx="581538" cy="321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Shape 552"/>
            <p:cNvPicPr preferRelativeResize="0"/>
            <p:nvPr/>
          </p:nvPicPr>
          <p:blipFill rotWithShape="1">
            <a:blip r:embed="rId16" cstate="print">
              <a:alphaModFix/>
            </a:blip>
            <a:srcRect/>
            <a:stretch/>
          </p:blipFill>
          <p:spPr>
            <a:xfrm>
              <a:off x="7135675" y="6350914"/>
              <a:ext cx="575572" cy="219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Shape 553"/>
            <p:cNvSpPr/>
            <p:nvPr/>
          </p:nvSpPr>
          <p:spPr>
            <a:xfrm>
              <a:off x="402778" y="6526935"/>
              <a:ext cx="412454" cy="1924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4" name="Shape 554"/>
            <p:cNvPicPr preferRelativeResize="0"/>
            <p:nvPr/>
          </p:nvPicPr>
          <p:blipFill rotWithShape="1">
            <a:blip r:embed="rId17" cstate="print">
              <a:alphaModFix/>
            </a:blip>
            <a:srcRect/>
            <a:stretch/>
          </p:blipFill>
          <p:spPr>
            <a:xfrm>
              <a:off x="569412" y="6277130"/>
              <a:ext cx="324000" cy="431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6" name="Shape 556"/>
          <p:cNvPicPr preferRelativeResize="0"/>
          <p:nvPr/>
        </p:nvPicPr>
        <p:blipFill rotWithShape="1">
          <a:blip r:embed="rId18" cstate="print">
            <a:alphaModFix/>
          </a:blip>
          <a:srcRect/>
          <a:stretch/>
        </p:blipFill>
        <p:spPr>
          <a:xfrm>
            <a:off x="5757707" y="4824451"/>
            <a:ext cx="497100" cy="1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 rotWithShape="1">
          <a:blip r:embed="rId19" cstate="print">
            <a:alphaModFix/>
          </a:blip>
          <a:srcRect/>
          <a:stretch/>
        </p:blipFill>
        <p:spPr>
          <a:xfrm>
            <a:off x="2706773" y="4792519"/>
            <a:ext cx="525600" cy="2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 rotWithShape="1">
          <a:blip r:embed="rId20" cstate="print">
            <a:alphaModFix/>
          </a:blip>
          <a:srcRect/>
          <a:stretch/>
        </p:blipFill>
        <p:spPr>
          <a:xfrm>
            <a:off x="4386705" y="4831953"/>
            <a:ext cx="386700" cy="1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 rotWithShape="1">
          <a:blip r:embed="rId21" cstate="print">
            <a:alphaModFix/>
          </a:blip>
          <a:srcRect/>
          <a:stretch/>
        </p:blipFill>
        <p:spPr>
          <a:xfrm>
            <a:off x="7105982" y="4828150"/>
            <a:ext cx="465900" cy="2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22" cstate="print">
            <a:alphaModFix/>
          </a:blip>
          <a:srcRect/>
          <a:stretch/>
        </p:blipFill>
        <p:spPr>
          <a:xfrm>
            <a:off x="8437525" y="4852178"/>
            <a:ext cx="446400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23" cstate="print">
            <a:alphaModFix/>
          </a:blip>
          <a:srcRect l="45017" t="22651" r="34097" b="7700"/>
          <a:stretch/>
        </p:blipFill>
        <p:spPr>
          <a:xfrm>
            <a:off x="8910264" y="4699112"/>
            <a:ext cx="185399" cy="3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olo 2"/>
          <p:cNvSpPr txBox="1">
            <a:spLocks/>
          </p:cNvSpPr>
          <p:nvPr/>
        </p:nvSpPr>
        <p:spPr>
          <a:xfrm>
            <a:off x="2166281" y="2404801"/>
            <a:ext cx="4811438" cy="333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  <a:tabLst/>
              <a:defRPr/>
            </a:pPr>
            <a:r>
              <a:rPr lang="en" sz="2400" b="1" noProof="0" dirty="0" smtClean="0">
                <a:solidFill>
                  <a:srgbClr val="002060"/>
                </a:solidFill>
              </a:rPr>
              <a:t>Conclusioni e prospettive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91979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340836" y="110229"/>
            <a:ext cx="6827520" cy="5281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defTabSz="914400"/>
            <a:r>
              <a:rPr lang="it-IT" kern="0" dirty="0" smtClean="0">
                <a:latin typeface="Arial"/>
                <a:cs typeface="Arial"/>
                <a:sym typeface="Arial"/>
              </a:rPr>
              <a:t>Conclusioni</a:t>
            </a:r>
            <a:endParaRPr lang="it-IT" kern="0" dirty="0">
              <a:latin typeface="Arial"/>
              <a:cs typeface="Arial"/>
              <a:sym typeface="Arial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91008" y="928544"/>
            <a:ext cx="8734628" cy="3643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>
              <a:buClr>
                <a:schemeClr val="dk1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Partendo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dai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risultati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di PRISMA, Open City Platform ha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integrato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nella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sua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piattaforma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cloud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nuovi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componenti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necessari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per 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soddisfare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le 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esigenze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di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eGov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delle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PA di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riferimento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(E-R, Marche e Toscana) 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che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permettono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 di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realizzare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già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oggi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in prima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approssimazione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gli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scenari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descritti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PaaS, </a:t>
            </a: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</a:rPr>
              <a:t>AppStore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, Framework di </a:t>
            </a: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</a:rPr>
              <a:t>sicurezza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SPID, Open Data Engine, Citizen Market Place</a:t>
            </a:r>
          </a:p>
          <a:p>
            <a:pPr algn="just">
              <a:buClr>
                <a:schemeClr val="dk1"/>
              </a:buClr>
              <a:defRPr/>
            </a:pPr>
            <a:endParaRPr lang="en-US" sz="1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 algn="just">
              <a:buClr>
                <a:schemeClr val="dk1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Insieme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servizi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comuni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di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AgID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per le PA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già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definiti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it-IT" sz="1400" dirty="0">
                <a:solidFill>
                  <a:srgbClr val="002060"/>
                </a:solidFill>
                <a:latin typeface="Calibri" panose="020F0502020204030204" pitchFamily="34" charset="0"/>
              </a:rPr>
              <a:t>SPID,  ANPR, Fatturazione Elettronica, </a:t>
            </a:r>
            <a:r>
              <a:rPr lang="it-IT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PagoPA</a:t>
            </a:r>
            <a:r>
              <a:rPr lang="it-I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…)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la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piattaforma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aperta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di OCP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può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offrire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di un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altro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mattone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importante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per la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federare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le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infrastrutture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Cloud di diverse PA  per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consentire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il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riuso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e la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composizione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di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servizi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tra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varie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amministrazioni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285750" lvl="0" indent="-285750" algn="just">
              <a:buClr>
                <a:schemeClr val="dk1"/>
              </a:buClr>
              <a:buFont typeface="Wingdings" panose="05000000000000000000" pitchFamily="2" charset="2"/>
              <a:buChar char="Ø"/>
              <a:defRPr/>
            </a:pPr>
            <a:endParaRPr lang="en-US" sz="1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buClr>
                <a:schemeClr val="dk1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Le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competenze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sui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prodotti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cloud open source, come OpenStack,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Cloudify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Mesos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Hadoop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sono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ancora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merce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molto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rara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nel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mercato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mondiale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e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quindi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 le 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attività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tempestive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di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sperimentazione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e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formazione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che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OCP ha in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corso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con  le PA di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riferimento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possono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consentire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alle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aziende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 e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alle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PA di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arrivare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competere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validamente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questo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campo </a:t>
            </a:r>
          </a:p>
          <a:p>
            <a:pPr marL="285750" lvl="0" indent="-285750" algn="just">
              <a:buClr>
                <a:schemeClr val="dk1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La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soluzione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di OCP è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già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stata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installata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con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successo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regione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Marche, è in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fase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di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instalalzione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regione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Emilia Romagna e 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in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Regione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Toscana. E’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stata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fornita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documentazione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anche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regione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Umbria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che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ha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mostrato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interesse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per la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soluzione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</a:p>
          <a:p>
            <a:pPr lvl="0" algn="just">
              <a:buClr>
                <a:schemeClr val="dk1"/>
              </a:buClr>
              <a:defRPr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lvl="0" indent="-285750" algn="just">
              <a:buClr>
                <a:schemeClr val="dk1"/>
              </a:buClr>
              <a:buFont typeface="Wingdings" panose="05000000000000000000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1394338" y="110191"/>
            <a:ext cx="7602599" cy="333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/>
            </a:defPPr>
            <a:lvl1pPr defTabSz="914400">
              <a:defRPr sz="2000" b="1" i="1" kern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r>
              <a:rPr lang="it-IT" i="0" dirty="0">
                <a:sym typeface="Arial"/>
              </a:rPr>
              <a:t>Prospettive</a:t>
            </a: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362799" y="769653"/>
            <a:ext cx="8468435" cy="4012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La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piattaforma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PRISMA/OCP è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stata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presa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come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punto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di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riferimento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per le 5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Regioni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che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con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AgID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hanno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firmato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il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Protocollo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d’Intesa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della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Cloud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dell’Italia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mediana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E.Romagna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, Lazio, Marche, Umbria, e Toscana),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oltre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che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dalla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Puglia 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molti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comuni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Colloqui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per la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sua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sperimentazione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sono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anche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in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corso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con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altre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Regioni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La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soluzione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di OCP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può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essere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utile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anche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ad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altre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pubbliche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amministrazioni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non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coinvolte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nel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progetto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, in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particolare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Città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Metropolitane</a:t>
            </a:r>
            <a:r>
              <a:rPr lang="en-US" kern="0" dirty="0" smtClean="0">
                <a:solidFill>
                  <a:srgbClr val="002060"/>
                </a:solidFill>
                <a:latin typeface="Calibri" pitchFamily="34" charset="0"/>
              </a:rPr>
              <a:t> e </a:t>
            </a:r>
            <a:r>
              <a:rPr lang="en-US" kern="0" dirty="0" err="1" smtClean="0">
                <a:solidFill>
                  <a:srgbClr val="002060"/>
                </a:solidFill>
                <a:latin typeface="Calibri" pitchFamily="34" charset="0"/>
              </a:rPr>
              <a:t>Comuni</a:t>
            </a:r>
            <a:endParaRPr lang="en-US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kern="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 defTabSz="91440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OCP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può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fornire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un’util</a:t>
            </a:r>
            <a:r>
              <a:rPr lang="en-US" kern="0" dirty="0" smtClean="0">
                <a:solidFill>
                  <a:srgbClr val="002060"/>
                </a:solidFill>
                <a:latin typeface="+mn-lt"/>
              </a:rPr>
              <a:t>e base </a:t>
            </a:r>
            <a:r>
              <a:rPr lang="en-US" kern="0" dirty="0" err="1" smtClean="0">
                <a:solidFill>
                  <a:srgbClr val="002060"/>
                </a:solidFill>
                <a:latin typeface="+mn-lt"/>
              </a:rPr>
              <a:t>di</a:t>
            </a:r>
            <a:r>
              <a:rPr lang="en-US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2060"/>
                </a:solidFill>
                <a:latin typeface="+mn-lt"/>
              </a:rPr>
              <a:t>partenza</a:t>
            </a:r>
            <a:r>
              <a:rPr lang="en-US" kern="0" dirty="0" smtClean="0">
                <a:solidFill>
                  <a:srgbClr val="002060"/>
                </a:solidFill>
                <a:latin typeface="+mn-lt"/>
              </a:rPr>
              <a:t> per </a:t>
            </a:r>
            <a:r>
              <a:rPr lang="en-US" kern="0" dirty="0" err="1" smtClean="0">
                <a:solidFill>
                  <a:srgbClr val="002060"/>
                </a:solidFill>
                <a:latin typeface="+mn-lt"/>
              </a:rPr>
              <a:t>il</a:t>
            </a:r>
            <a:r>
              <a:rPr lang="en-US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progetto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IPCEI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che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</a:t>
            </a:r>
            <a:r>
              <a:rPr lang="it-IT" dirty="0" smtClean="0">
                <a:latin typeface="+mn-lt"/>
              </a:rPr>
              <a:t>oltre all'Italia </a:t>
            </a:r>
            <a:r>
              <a:rPr lang="it-IT" dirty="0" err="1" smtClean="0">
                <a:latin typeface="+mn-lt"/>
              </a:rPr>
              <a:t>inlcude</a:t>
            </a:r>
            <a:r>
              <a:rPr lang="it-IT" dirty="0" smtClean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il Lussemburgo, la Francia e la Spagna. Questi paesi  hanno firmato un protocollo d'intesa per realizzare questo progetto che ha come scopo lo sviluppo di un'</a:t>
            </a:r>
            <a:r>
              <a:rPr lang="it-IT" dirty="0" err="1" smtClean="0">
                <a:latin typeface="+mn-lt"/>
              </a:rPr>
              <a:t>ifrastruttura</a:t>
            </a:r>
            <a:r>
              <a:rPr lang="it-IT" dirty="0" smtClean="0">
                <a:latin typeface="+mn-lt"/>
              </a:rPr>
              <a:t> HPC  a supporto delle attività del mondo scientifico e che possa anche fornire una base per lo sviluppo di applicazioni per lo sfruttamento dei Big Data da parte della </a:t>
            </a:r>
            <a:r>
              <a:rPr lang="it-IT" dirty="0" err="1" smtClean="0">
                <a:latin typeface="+mn-lt"/>
              </a:rPr>
              <a:t>PA</a:t>
            </a:r>
            <a:r>
              <a:rPr lang="it-IT" dirty="0" smtClean="0">
                <a:latin typeface="+mn-lt"/>
              </a:rPr>
              <a:t>.</a:t>
            </a:r>
          </a:p>
          <a:p>
            <a:pPr marL="285750" lvl="0" indent="-285750" algn="just" defTabSz="91440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Tutte le regioni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coinvolt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in PRISMA e OCP sono state contattate e hanno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coiminciato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a fornir i loro </a:t>
            </a:r>
            <a:r>
              <a:rPr kumimoji="0" lang="it-I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interssi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sull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tematich</a:t>
            </a:r>
            <a:r>
              <a:rPr lang="it-IT" kern="0" dirty="0" smtClean="0">
                <a:solidFill>
                  <a:srgbClr val="002060"/>
                </a:solidFill>
                <a:latin typeface="+mn-lt"/>
              </a:rPr>
              <a:t>e di analisi dei Big data di loro interesse: Smart </a:t>
            </a:r>
            <a:r>
              <a:rPr lang="it-IT" kern="0" dirty="0" err="1" smtClean="0">
                <a:solidFill>
                  <a:srgbClr val="002060"/>
                </a:solidFill>
                <a:latin typeface="+mn-lt"/>
              </a:rPr>
              <a:t>Health</a:t>
            </a:r>
            <a:r>
              <a:rPr lang="it-IT" kern="0" dirty="0" smtClean="0">
                <a:solidFill>
                  <a:srgbClr val="002060"/>
                </a:solidFill>
                <a:latin typeface="+mn-lt"/>
              </a:rPr>
              <a:t>, Smart </a:t>
            </a:r>
            <a:r>
              <a:rPr lang="it-IT" kern="0" dirty="0" err="1" smtClean="0">
                <a:solidFill>
                  <a:srgbClr val="002060"/>
                </a:solidFill>
                <a:latin typeface="+mn-lt"/>
              </a:rPr>
              <a:t>Mobility</a:t>
            </a:r>
            <a:r>
              <a:rPr lang="it-IT" kern="0" dirty="0" smtClean="0">
                <a:solidFill>
                  <a:srgbClr val="002060"/>
                </a:solidFill>
                <a:latin typeface="+mn-lt"/>
              </a:rPr>
              <a:t>, Smart Energy  Smart Building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Il basso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livello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di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digitalizzazione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del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paese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può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essere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un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vantaggio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, se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opportunamente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sfruttato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,  per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procedere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ad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una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rapida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digitalizzazione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del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paese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basata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sul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cloud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perchè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ciò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che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limita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un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rapido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passaggio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delle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attività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IT al cloud è la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difficoltà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/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reticenza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a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migrare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attività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legacy complicate e ben consolidate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4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3423163" y="100666"/>
            <a:ext cx="4558787" cy="333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/>
            </a:defPPr>
            <a:lvl1pPr defTabSz="914400">
              <a:defRPr sz="2000" b="1" i="1" kern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r>
              <a:rPr lang="it-IT" i="0" dirty="0" smtClean="0">
                <a:sym typeface="Arial"/>
              </a:rPr>
              <a:t>Riferimenti utili</a:t>
            </a:r>
            <a:endParaRPr lang="it-IT" i="0" dirty="0">
              <a:sym typeface="Arial"/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386862" y="829811"/>
            <a:ext cx="8468435" cy="4012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n-US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kern="0" dirty="0" err="1" smtClean="0">
                <a:solidFill>
                  <a:srgbClr val="002060"/>
                </a:solidFill>
                <a:latin typeface="+mn-lt"/>
              </a:rPr>
              <a:t>Sito</a:t>
            </a:r>
            <a:r>
              <a:rPr lang="en-US" sz="1600" kern="0" dirty="0" smtClean="0">
                <a:solidFill>
                  <a:srgbClr val="002060"/>
                </a:solidFill>
                <a:latin typeface="+mn-lt"/>
              </a:rPr>
              <a:t> web del </a:t>
            </a:r>
            <a:r>
              <a:rPr lang="en-US" sz="1600" kern="0" dirty="0" err="1" smtClean="0">
                <a:solidFill>
                  <a:srgbClr val="002060"/>
                </a:solidFill>
                <a:latin typeface="+mn-lt"/>
              </a:rPr>
              <a:t>progetto</a:t>
            </a:r>
            <a:r>
              <a:rPr lang="en-US" sz="1600" kern="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it-IT" sz="1600" kern="0" dirty="0" smtClean="0">
                <a:solidFill>
                  <a:srgbClr val="002060"/>
                </a:solidFill>
                <a:latin typeface="+mn-lt"/>
              </a:rPr>
              <a:t>http</a:t>
            </a:r>
            <a:r>
              <a:rPr lang="it-IT" sz="1600" kern="0" dirty="0">
                <a:solidFill>
                  <a:srgbClr val="002060"/>
                </a:solidFill>
                <a:latin typeface="+mn-lt"/>
              </a:rPr>
              <a:t>://</a:t>
            </a:r>
            <a:r>
              <a:rPr lang="it-IT" sz="1600" kern="0" dirty="0" smtClean="0">
                <a:solidFill>
                  <a:srgbClr val="002060"/>
                </a:solidFill>
                <a:latin typeface="+mn-lt"/>
              </a:rPr>
              <a:t>www.opencityplatform.eu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sym typeface="Arial"/>
            </a:endParaRPr>
          </a:p>
          <a:p>
            <a:pPr lvl="0" algn="just" defTabSz="914400">
              <a:buClr>
                <a:srgbClr val="000000"/>
              </a:buClr>
              <a:defRPr/>
            </a:pPr>
            <a:endParaRPr lang="it-IT" sz="1600" kern="0" dirty="0" smtClean="0">
              <a:solidFill>
                <a:srgbClr val="002060"/>
              </a:solidFill>
              <a:latin typeface="+mn-lt"/>
            </a:endParaRPr>
          </a:p>
          <a:p>
            <a:pPr lvl="0" algn="just" defTabSz="914400">
              <a:buClr>
                <a:srgbClr val="000000"/>
              </a:buClr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sym typeface="Arial"/>
              </a:rPr>
              <a:t>Responsabile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sym typeface="Arial"/>
              </a:rPr>
              <a:t> scientifico: </a:t>
            </a:r>
            <a:r>
              <a:rPr lang="it-IT" sz="1600" kern="0" dirty="0" smtClean="0">
                <a:solidFill>
                  <a:srgbClr val="002060"/>
                </a:solidFill>
                <a:latin typeface="+mn-lt"/>
              </a:rPr>
              <a:t>Mirco Mazzucato,  mirco.mazzucato@pd.infn.it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it-IT" sz="1600" kern="0" baseline="0" dirty="0">
              <a:solidFill>
                <a:srgbClr val="002060"/>
              </a:solidFill>
              <a:latin typeface="+mn-lt"/>
            </a:endParaRPr>
          </a:p>
          <a:p>
            <a:pPr lvl="0" algn="just" defTabSz="914400">
              <a:buClr>
                <a:srgbClr val="000000"/>
              </a:buClr>
              <a:defRPr/>
            </a:pPr>
            <a:r>
              <a:rPr lang="it-IT" sz="1600" kern="0" dirty="0" smtClean="0">
                <a:solidFill>
                  <a:srgbClr val="002060"/>
                </a:solidFill>
                <a:latin typeface="+mn-lt"/>
              </a:rPr>
              <a:t>Responsabile tecnico: Luciano Gaido, gaido@to.infn.it</a:t>
            </a:r>
            <a:endParaRPr lang="it-IT" sz="1600" kern="0" baseline="0" dirty="0">
              <a:solidFill>
                <a:srgbClr val="002060"/>
              </a:solidFill>
              <a:latin typeface="+mn-lt"/>
            </a:endParaRPr>
          </a:p>
          <a:p>
            <a:pPr lvl="0" algn="just" defTabSz="914400">
              <a:buClr>
                <a:srgbClr val="000000"/>
              </a:buClr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5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 txBox="1"/>
          <p:nvPr/>
        </p:nvSpPr>
        <p:spPr>
          <a:xfrm>
            <a:off x="4630175" y="593320"/>
            <a:ext cx="4513800" cy="3685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OCP: Progetto </a:t>
            </a:r>
            <a:r>
              <a:rPr lang="en" sz="13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 Ricerca Industriale finanziato dal MIUR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Durata</a:t>
            </a:r>
            <a:r>
              <a:rPr lang="en" sz="13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3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36 </a:t>
            </a:r>
            <a:r>
              <a:rPr lang="en" sz="13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mesi (1 gennaio 2014 </a:t>
            </a:r>
            <a:r>
              <a:rPr lang="en" sz="13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" sz="13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Dic. 2016)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Personale Coinvolto</a:t>
            </a:r>
            <a:r>
              <a:rPr lang="en" sz="13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oltre 100 unità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Mesi uomo</a:t>
            </a:r>
            <a:r>
              <a:rPr lang="en" sz="13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oltre 2000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Budget </a:t>
            </a:r>
            <a:r>
              <a:rPr lang="en" sz="13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Progetto</a:t>
            </a:r>
            <a:r>
              <a:rPr lang="en" sz="13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 11.949.448,89 euro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Totale </a:t>
            </a:r>
            <a:r>
              <a:rPr lang="en" sz="13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Agevolazioni MIUR: </a:t>
            </a:r>
            <a:r>
              <a:rPr lang="en" sz="13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10.688.786,90 euro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Cofinanziamento: </a:t>
            </a:r>
            <a:r>
              <a:rPr lang="en" sz="13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1.260.662,00 </a:t>
            </a:r>
            <a:r>
              <a:rPr lang="en" sz="13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euro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" sz="500" b="0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Parte dai </a:t>
            </a:r>
            <a:r>
              <a:rPr lang="en" sz="13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risultati ottenuti dal progetto MIUR PON PRISMA, appena concluso, e da quelli di INFN Cloud e Marche Cloud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3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ollabora con il progetto Europeo INDIGO-DataCloud (12 M€), coordinato da INFN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" sz="1300" b="0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PRISMA e OCP hanno investito ~ 35 M€ per rendere disponibile </a:t>
            </a:r>
            <a:r>
              <a:rPr lang="en" sz="13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 paes l’attuale </a:t>
            </a:r>
            <a:r>
              <a:rPr lang="en" sz="13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piattaforma cloud </a:t>
            </a:r>
            <a:r>
              <a:rPr lang="en" sz="13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aperta </a:t>
            </a:r>
            <a:endParaRPr lang="en" sz="13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" sz="13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78"/>
          <p:cNvSpPr txBox="1"/>
          <p:nvPr/>
        </p:nvSpPr>
        <p:spPr>
          <a:xfrm>
            <a:off x="1029005" y="4093417"/>
            <a:ext cx="7302299" cy="90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Oltre 9.000.000 di cittadini potenzialmente coinvolti dalle sperimentazioni regionali e comunali</a:t>
            </a:r>
          </a:p>
        </p:txBody>
      </p:sp>
      <p:sp>
        <p:nvSpPr>
          <p:cNvPr id="13" name="Shape 76"/>
          <p:cNvSpPr txBox="1"/>
          <p:nvPr/>
        </p:nvSpPr>
        <p:spPr>
          <a:xfrm>
            <a:off x="1395499" y="197676"/>
            <a:ext cx="7602599" cy="333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Informazioni generali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32450" y="991068"/>
            <a:ext cx="4076783" cy="3020699"/>
            <a:chOff x="232450" y="991068"/>
            <a:chExt cx="4076783" cy="3020699"/>
          </a:xfrm>
        </p:grpSpPr>
        <p:grpSp>
          <p:nvGrpSpPr>
            <p:cNvPr id="14" name="Shape 79"/>
            <p:cNvGrpSpPr/>
            <p:nvPr/>
          </p:nvGrpSpPr>
          <p:grpSpPr>
            <a:xfrm>
              <a:off x="232450" y="991068"/>
              <a:ext cx="4070277" cy="3020699"/>
              <a:chOff x="1981200" y="1159098"/>
              <a:chExt cx="6983889" cy="5106902"/>
            </a:xfrm>
          </p:grpSpPr>
          <p:grpSp>
            <p:nvGrpSpPr>
              <p:cNvPr id="15" name="Shape 80"/>
              <p:cNvGrpSpPr/>
              <p:nvPr/>
            </p:nvGrpSpPr>
            <p:grpSpPr>
              <a:xfrm>
                <a:off x="1981200" y="1159098"/>
                <a:ext cx="4315206" cy="5106902"/>
                <a:chOff x="2552200" y="1774900"/>
                <a:chExt cx="3971924" cy="4491100"/>
              </a:xfrm>
            </p:grpSpPr>
            <p:pic>
              <p:nvPicPr>
                <p:cNvPr id="20" name="Shape 81"/>
                <p:cNvPicPr preferRelativeResize="0"/>
                <p:nvPr/>
              </p:nvPicPr>
              <p:blipFill rotWithShape="1">
                <a:blip r:embed="rId3" cstate="print">
                  <a:alphaModFix/>
                </a:blip>
                <a:srcRect/>
                <a:stretch/>
              </p:blipFill>
              <p:spPr>
                <a:xfrm>
                  <a:off x="3317476" y="1774900"/>
                  <a:ext cx="2143125" cy="8667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" name="Shape 83"/>
                <p:cNvPicPr preferRelativeResize="0"/>
                <p:nvPr/>
              </p:nvPicPr>
              <p:blipFill rotWithShape="1">
                <a:blip r:embed="rId4" cstate="print">
                  <a:alphaModFix/>
                </a:blip>
                <a:srcRect/>
                <a:stretch/>
              </p:blipFill>
              <p:spPr>
                <a:xfrm>
                  <a:off x="2552200" y="2998925"/>
                  <a:ext cx="3971924" cy="32670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6" name="Shape 84"/>
              <p:cNvPicPr preferRelativeResize="0"/>
              <p:nvPr/>
            </p:nvPicPr>
            <p:blipFill rotWithShape="1">
              <a:blip r:embed="rId5" cstate="print">
                <a:alphaModFix/>
              </a:blip>
              <a:srcRect/>
              <a:stretch/>
            </p:blipFill>
            <p:spPr>
              <a:xfrm>
                <a:off x="7321282" y="4921921"/>
                <a:ext cx="1381316" cy="511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Shape 85"/>
              <p:cNvPicPr preferRelativeResize="0"/>
              <p:nvPr/>
            </p:nvPicPr>
            <p:blipFill rotWithShape="1">
              <a:blip r:embed="rId6" cstate="print">
                <a:alphaModFix/>
              </a:blip>
              <a:srcRect/>
              <a:stretch/>
            </p:blipFill>
            <p:spPr>
              <a:xfrm>
                <a:off x="7266065" y="3267466"/>
                <a:ext cx="1418904" cy="4315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86"/>
              <p:cNvSpPr/>
              <p:nvPr/>
            </p:nvSpPr>
            <p:spPr>
              <a:xfrm>
                <a:off x="6970788" y="2949260"/>
                <a:ext cx="1994301" cy="3316738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C0504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Shape 87"/>
              <p:cNvSpPr/>
              <p:nvPr/>
            </p:nvSpPr>
            <p:spPr>
              <a:xfrm>
                <a:off x="7021392" y="2683460"/>
                <a:ext cx="1893090" cy="187539"/>
              </a:xfrm>
              <a:prstGeom prst="rect">
                <a:avLst/>
              </a:prstGeom>
              <a:gradFill>
                <a:gsLst>
                  <a:gs pos="0">
                    <a:srgbClr val="9A2E2C"/>
                  </a:gs>
                  <a:gs pos="80000">
                    <a:srgbClr val="CA3D39"/>
                  </a:gs>
                  <a:gs pos="100000">
                    <a:srgbClr val="CE3B37"/>
                  </a:gs>
                </a:gsLst>
                <a:lin ang="1620000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lang="en" sz="9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ATI Toscana/E.R.</a:t>
                </a:r>
              </a:p>
            </p:txBody>
          </p:sp>
        </p:grpSp>
        <p:pic>
          <p:nvPicPr>
            <p:cNvPr id="23" name="Shape 88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3347855" y="2973393"/>
              <a:ext cx="681005" cy="149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89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3362367" y="2544773"/>
              <a:ext cx="686719" cy="308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90"/>
            <p:cNvPicPr preferRelativeResize="0"/>
            <p:nvPr/>
          </p:nvPicPr>
          <p:blipFill rotWithShape="1">
            <a:blip r:embed="rId9" cstate="print">
              <a:alphaModFix/>
            </a:blip>
            <a:srcRect l="9881" t="32428" r="10135" b="24690"/>
            <a:stretch/>
          </p:blipFill>
          <p:spPr>
            <a:xfrm>
              <a:off x="3344701" y="3588573"/>
              <a:ext cx="657545" cy="249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1233" y="1133589"/>
              <a:ext cx="828000" cy="15574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11" cstate="print"/>
            <a:srcRect l="19603" t="32635" r="19535" b="32149"/>
            <a:stretch/>
          </p:blipFill>
          <p:spPr>
            <a:xfrm>
              <a:off x="1770658" y="3157133"/>
              <a:ext cx="792000" cy="32409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614" y="1419995"/>
              <a:ext cx="792000" cy="28830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2784" y="1137746"/>
              <a:ext cx="504000" cy="503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077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/>
        </p:nvSpPr>
        <p:spPr>
          <a:xfrm>
            <a:off x="3888700" y="4771600"/>
            <a:ext cx="5134200" cy="329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2" name="Shape 536"/>
          <p:cNvGrpSpPr/>
          <p:nvPr/>
        </p:nvGrpSpPr>
        <p:grpSpPr>
          <a:xfrm>
            <a:off x="30216" y="19318"/>
            <a:ext cx="8992748" cy="874661"/>
            <a:chOff x="40288" y="25757"/>
            <a:chExt cx="11990330" cy="1166215"/>
          </a:xfrm>
        </p:grpSpPr>
        <p:pic>
          <p:nvPicPr>
            <p:cNvPr id="537" name="Shape 537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40288" y="25757"/>
              <a:ext cx="1815966" cy="116621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8" name="Shape 538"/>
            <p:cNvCxnSpPr/>
            <p:nvPr/>
          </p:nvCxnSpPr>
          <p:spPr>
            <a:xfrm>
              <a:off x="1878617" y="764360"/>
              <a:ext cx="10152000" cy="0"/>
            </a:xfrm>
            <a:prstGeom prst="straightConnector1">
              <a:avLst/>
            </a:prstGeom>
            <a:noFill/>
            <a:ln w="12700" cap="flat" cmpd="sng">
              <a:solidFill>
                <a:srgbClr val="2A2C89"/>
              </a:solidFill>
              <a:prstDash val="solid"/>
              <a:round/>
              <a:headEnd type="oval" w="sm" len="sm"/>
              <a:tailEnd type="oval" w="sm" len="sm"/>
            </a:ln>
          </p:spPr>
        </p:cxnSp>
      </p:grpSp>
      <p:grpSp>
        <p:nvGrpSpPr>
          <p:cNvPr id="3" name="Shape 539"/>
          <p:cNvGrpSpPr/>
          <p:nvPr/>
        </p:nvGrpSpPr>
        <p:grpSpPr>
          <a:xfrm>
            <a:off x="30217" y="4782026"/>
            <a:ext cx="8388134" cy="338802"/>
            <a:chOff x="80820" y="6274439"/>
            <a:chExt cx="11184179" cy="451737"/>
          </a:xfrm>
        </p:grpSpPr>
        <p:pic>
          <p:nvPicPr>
            <p:cNvPr id="540" name="Shape 540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80820" y="6281769"/>
              <a:ext cx="722855" cy="367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Shape 541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900391" y="6359762"/>
              <a:ext cx="648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Shape 542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565070" y="6283503"/>
              <a:ext cx="468000" cy="43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Shape 543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2073743" y="6274439"/>
              <a:ext cx="788129" cy="374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Shape 544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2890122" y="6387848"/>
              <a:ext cx="759440" cy="193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Shape 545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5142851" y="6324828"/>
              <a:ext cx="750485" cy="252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Shape 546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4367544" y="6307528"/>
              <a:ext cx="742308" cy="27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Shape 547"/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>
              <a:off x="6411392" y="6352219"/>
              <a:ext cx="701840" cy="37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Shape 548"/>
            <p:cNvPicPr preferRelativeResize="0"/>
            <p:nvPr/>
          </p:nvPicPr>
          <p:blipFill rotWithShape="1">
            <a:blip r:embed="rId12" cstate="print">
              <a:alphaModFix/>
            </a:blip>
            <a:srcRect/>
            <a:stretch/>
          </p:blipFill>
          <p:spPr>
            <a:xfrm>
              <a:off x="10724999" y="6356257"/>
              <a:ext cx="540000" cy="25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Shape 549"/>
            <p:cNvPicPr preferRelativeResize="0"/>
            <p:nvPr/>
          </p:nvPicPr>
          <p:blipFill rotWithShape="1">
            <a:blip r:embed="rId13" cstate="print">
              <a:alphaModFix/>
            </a:blip>
            <a:srcRect/>
            <a:stretch/>
          </p:blipFill>
          <p:spPr>
            <a:xfrm>
              <a:off x="8946525" y="6335805"/>
              <a:ext cx="576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Shape 550"/>
            <p:cNvPicPr preferRelativeResize="0"/>
            <p:nvPr/>
          </p:nvPicPr>
          <p:blipFill rotWithShape="1">
            <a:blip r:embed="rId14" cstate="print">
              <a:alphaModFix/>
            </a:blip>
            <a:srcRect/>
            <a:stretch/>
          </p:blipFill>
          <p:spPr>
            <a:xfrm>
              <a:off x="10144200" y="6365430"/>
              <a:ext cx="556583" cy="212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Shape 551"/>
            <p:cNvPicPr preferRelativeResize="0"/>
            <p:nvPr/>
          </p:nvPicPr>
          <p:blipFill rotWithShape="1">
            <a:blip r:embed="rId15" cstate="print">
              <a:alphaModFix/>
            </a:blip>
            <a:srcRect/>
            <a:stretch/>
          </p:blipFill>
          <p:spPr>
            <a:xfrm>
              <a:off x="8340353" y="6294953"/>
              <a:ext cx="581538" cy="321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Shape 552"/>
            <p:cNvPicPr preferRelativeResize="0"/>
            <p:nvPr/>
          </p:nvPicPr>
          <p:blipFill rotWithShape="1">
            <a:blip r:embed="rId16" cstate="print">
              <a:alphaModFix/>
            </a:blip>
            <a:srcRect/>
            <a:stretch/>
          </p:blipFill>
          <p:spPr>
            <a:xfrm>
              <a:off x="7135675" y="6350914"/>
              <a:ext cx="575572" cy="219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Shape 553"/>
            <p:cNvSpPr/>
            <p:nvPr/>
          </p:nvSpPr>
          <p:spPr>
            <a:xfrm>
              <a:off x="402778" y="6526935"/>
              <a:ext cx="412454" cy="1924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5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4" name="Shape 554"/>
            <p:cNvPicPr preferRelativeResize="0"/>
            <p:nvPr/>
          </p:nvPicPr>
          <p:blipFill rotWithShape="1">
            <a:blip r:embed="rId17" cstate="print">
              <a:alphaModFix/>
            </a:blip>
            <a:srcRect/>
            <a:stretch/>
          </p:blipFill>
          <p:spPr>
            <a:xfrm>
              <a:off x="569412" y="6277130"/>
              <a:ext cx="324000" cy="431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6" name="Shape 556"/>
          <p:cNvPicPr preferRelativeResize="0"/>
          <p:nvPr/>
        </p:nvPicPr>
        <p:blipFill rotWithShape="1">
          <a:blip r:embed="rId18" cstate="print">
            <a:alphaModFix/>
          </a:blip>
          <a:srcRect/>
          <a:stretch/>
        </p:blipFill>
        <p:spPr>
          <a:xfrm>
            <a:off x="5757707" y="4824451"/>
            <a:ext cx="497100" cy="1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 rotWithShape="1">
          <a:blip r:embed="rId19" cstate="print">
            <a:alphaModFix/>
          </a:blip>
          <a:srcRect/>
          <a:stretch/>
        </p:blipFill>
        <p:spPr>
          <a:xfrm>
            <a:off x="2706773" y="4792519"/>
            <a:ext cx="525600" cy="2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 rotWithShape="1">
          <a:blip r:embed="rId20" cstate="print">
            <a:alphaModFix/>
          </a:blip>
          <a:srcRect/>
          <a:stretch/>
        </p:blipFill>
        <p:spPr>
          <a:xfrm>
            <a:off x="4386705" y="4831953"/>
            <a:ext cx="386700" cy="1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 rotWithShape="1">
          <a:blip r:embed="rId21" cstate="print">
            <a:alphaModFix/>
          </a:blip>
          <a:srcRect/>
          <a:stretch/>
        </p:blipFill>
        <p:spPr>
          <a:xfrm>
            <a:off x="7105982" y="4828150"/>
            <a:ext cx="465900" cy="2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22" cstate="print">
            <a:alphaModFix/>
          </a:blip>
          <a:srcRect/>
          <a:stretch/>
        </p:blipFill>
        <p:spPr>
          <a:xfrm>
            <a:off x="8437525" y="4852178"/>
            <a:ext cx="446400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23" cstate="print">
            <a:alphaModFix/>
          </a:blip>
          <a:srcRect l="45017" t="22651" r="34097" b="7700"/>
          <a:stretch/>
        </p:blipFill>
        <p:spPr>
          <a:xfrm>
            <a:off x="8910264" y="4699112"/>
            <a:ext cx="185399" cy="3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olo 2"/>
          <p:cNvSpPr txBox="1">
            <a:spLocks/>
          </p:cNvSpPr>
          <p:nvPr/>
        </p:nvSpPr>
        <p:spPr>
          <a:xfrm>
            <a:off x="2986112" y="1515979"/>
            <a:ext cx="3219903" cy="12708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  <a:tabLst/>
              <a:defRPr/>
            </a:pPr>
            <a:r>
              <a:rPr lang="en" sz="2400" b="1" dirty="0" smtClean="0">
                <a:solidFill>
                  <a:srgbClr val="002060"/>
                </a:solidFill>
              </a:rPr>
              <a:t>I driver del </a:t>
            </a:r>
            <a:r>
              <a:rPr lang="en" sz="2400" b="1" dirty="0" smtClean="0">
                <a:solidFill>
                  <a:srgbClr val="002060"/>
                </a:solidFill>
              </a:rPr>
              <a:t>progetto sono di valenza del tutto generale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96664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/>
          <p:cNvSpPr txBox="1">
            <a:spLocks/>
          </p:cNvSpPr>
          <p:nvPr/>
        </p:nvSpPr>
        <p:spPr>
          <a:xfrm>
            <a:off x="1315489" y="205975"/>
            <a:ext cx="7602599" cy="333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  <a:tabLst/>
              <a:defRPr/>
            </a:pPr>
            <a:r>
              <a:rPr lang="it-IT" sz="2000" b="1" kern="0" dirty="0" smtClean="0">
                <a:solidFill>
                  <a:srgbClr val="002060"/>
                </a:solidFill>
              </a:rPr>
              <a:t>I driver di OCP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egnaposto testo 1"/>
          <p:cNvSpPr txBox="1">
            <a:spLocks/>
          </p:cNvSpPr>
          <p:nvPr/>
        </p:nvSpPr>
        <p:spPr>
          <a:xfrm>
            <a:off x="177641" y="1045426"/>
            <a:ext cx="8570705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soluzione che OCP fornisce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consente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 superare le limitazioni, tecniche e organizzative, che impediscono alle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PA, ma in generale ad ogni organizzazione, di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</a:p>
          <a:p>
            <a:pPr marL="285750" lvl="4" indent="-285750" defTabSz="914400"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razionalizzare l’erogazione dei servizi ICT</a:t>
            </a:r>
          </a:p>
          <a:p>
            <a:pPr marL="285750" lvl="4" indent="-285750" defTabSz="914400"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effettuare risparmi sia per l’implementazione che per la gestione dei servizi</a:t>
            </a:r>
          </a:p>
          <a:p>
            <a:pPr marL="285750" lvl="4" indent="-285750" defTabSz="914400">
              <a:buFont typeface="Wingdings" panose="05000000000000000000" pitchFamily="2" charset="2"/>
              <a:buChar char="Ø"/>
            </a:pPr>
            <a:r>
              <a:rPr lang="it-IT" kern="0" dirty="0" err="1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nteroperare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con altre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organizzazioni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 fornire un servizio migliore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ai propri </a:t>
            </a: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utnti</a:t>
            </a:r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4" indent="-285750" defTabSz="914400">
              <a:buFont typeface="Wingdings" panose="05000000000000000000" pitchFamily="2" charset="2"/>
              <a:buChar char="Ø"/>
            </a:pPr>
            <a:r>
              <a:rPr lang="it-IT" kern="0" dirty="0">
                <a:solidFill>
                  <a:srgbClr val="002060"/>
                </a:solidFill>
                <a:latin typeface="Calibri" panose="020F0502020204030204" pitchFamily="34" charset="0"/>
              </a:rPr>
              <a:t>r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iutilizzare soluzioni già esistenti</a:t>
            </a:r>
          </a:p>
          <a:p>
            <a:pPr marL="285750" lvl="2" indent="-285750" defTabSz="914400">
              <a:buFont typeface="Wingdings" panose="05000000000000000000" pitchFamily="2" charset="2"/>
              <a:buChar char="Ø"/>
            </a:pPr>
            <a:endParaRPr lang="it-IT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 rispondere a queste esigenze OCP:</a:t>
            </a:r>
          </a:p>
          <a:p>
            <a:pPr defTabSz="914400"/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6" indent="-285750" defTabSz="914400">
              <a:buFont typeface="Wingdings" panose="05000000000000000000" pitchFamily="2" charset="2"/>
              <a:buChar char="Ø"/>
            </a:pPr>
            <a:r>
              <a:rPr lang="it-IT" kern="0" dirty="0">
                <a:solidFill>
                  <a:srgbClr val="002060"/>
                </a:solidFill>
                <a:latin typeface="Calibri" panose="020F0502020204030204" pitchFamily="34" charset="0"/>
              </a:rPr>
              <a:t>h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sviluppato servizi basati su una soluzione cloud open source (</a:t>
            </a: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OpenStack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e altri prodotti,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il cui sviluppo e mantenimento è garantito da una solida collaborazione internazionale</a:t>
            </a:r>
          </a:p>
          <a:p>
            <a:pPr marL="285750" lvl="6" indent="-285750" defTabSz="914400">
              <a:buFont typeface="Wingdings" panose="05000000000000000000" pitchFamily="2" charset="2"/>
              <a:buChar char="Ø"/>
            </a:pPr>
            <a:r>
              <a:rPr lang="it-IT" kern="0" dirty="0">
                <a:solidFill>
                  <a:srgbClr val="002060"/>
                </a:solidFill>
                <a:latin typeface="Calibri" panose="020F0502020204030204" pitchFamily="34" charset="0"/>
              </a:rPr>
              <a:t>h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sfruttato quanto realizzato in altri progetti finanziati con fondi pubblici (ad es. il progetto PRISMA)</a:t>
            </a:r>
          </a:p>
          <a:p>
            <a:pPr marL="285750" lvl="6" indent="-285750" defTabSz="914400">
              <a:buFont typeface="Wingdings" panose="05000000000000000000" pitchFamily="2" charset="2"/>
              <a:buChar char="Ø"/>
            </a:pPr>
            <a:r>
              <a:rPr lang="it-IT" kern="0" dirty="0">
                <a:solidFill>
                  <a:srgbClr val="002060"/>
                </a:solidFill>
                <a:latin typeface="Calibri" panose="020F0502020204030204" pitchFamily="34" charset="0"/>
              </a:rPr>
              <a:t>h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coinvolto alcune PA fin dalle prime fasi del progetto per individuare le aree e i servizi rilevanti e per sperimentare/validare le soluzioni sviluppate</a:t>
            </a:r>
          </a:p>
          <a:p>
            <a:pPr marL="285750" lvl="6" indent="-285750" defTabSz="914400">
              <a:buFont typeface="Wingdings" panose="05000000000000000000" pitchFamily="2" charset="2"/>
              <a:buChar char="Ø"/>
            </a:pPr>
            <a:r>
              <a:rPr lang="it-IT" kern="0" dirty="0">
                <a:solidFill>
                  <a:srgbClr val="002060"/>
                </a:solidFill>
                <a:latin typeface="Calibri" panose="020F0502020204030204" pitchFamily="34" charset="0"/>
              </a:rPr>
              <a:t>f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ornisce soluzioni non soltanto a livello di infrastruttura (</a:t>
            </a: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IaaS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ma anche a livello di piattaforma (</a:t>
            </a: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PaaS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e, per alcuni casi specifici, anche a livello di software (</a:t>
            </a: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SaaS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e una piattaforma per l’analisi dei Big Data.</a:t>
            </a:r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6" indent="-285750" defTabSz="914400">
              <a:buFont typeface="Wingdings" panose="05000000000000000000" pitchFamily="2" charset="2"/>
              <a:buChar char="Ø"/>
            </a:pPr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3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/>
          <p:cNvSpPr txBox="1">
            <a:spLocks/>
          </p:cNvSpPr>
          <p:nvPr/>
        </p:nvSpPr>
        <p:spPr>
          <a:xfrm>
            <a:off x="2468014" y="123825"/>
            <a:ext cx="6037811" cy="435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Contesto attuale e visione</a:t>
            </a:r>
            <a:r>
              <a:rPr kumimoji="0" lang="it-IT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 OCP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egnaposto testo 1"/>
          <p:cNvSpPr txBox="1">
            <a:spLocks/>
          </p:cNvSpPr>
          <p:nvPr/>
        </p:nvSpPr>
        <p:spPr>
          <a:xfrm>
            <a:off x="177642" y="1045426"/>
            <a:ext cx="3994524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it-IT" sz="16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Contesto attuale</a:t>
            </a:r>
          </a:p>
          <a:p>
            <a:pPr defTabSz="914400"/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generale i servizi oggi erogati dalle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 ma anche da molte imprese in Italia 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sono stati pensati e sviluppati in maniera «destrutturata» e decisamente «localizzata»: un server  indipendente  e un ambiente specifico  per ogni servizio</a:t>
            </a:r>
          </a:p>
          <a:p>
            <a:pPr defTabSz="914400"/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5" indent="-285750" defTabSz="914400"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questo modo il più delle volte NON sono:</a:t>
            </a:r>
          </a:p>
          <a:p>
            <a:pPr marL="285750" lvl="6" indent="-285750" defTabSz="914400"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Interoperabili</a:t>
            </a:r>
          </a:p>
          <a:p>
            <a:pPr marL="285750" lvl="6" indent="-285750" defTabSz="914400"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Riutilizzabili</a:t>
            </a:r>
            <a:endParaRPr lang="it-IT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6" indent="-285750" defTabSz="914400">
              <a:buFont typeface="Wingdings" panose="05000000000000000000" pitchFamily="2" charset="2"/>
              <a:buChar char="Ø"/>
            </a:pP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Migrabili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(indipendentemente dalla piattaforma  utilizzata e dal sito erogatore) </a:t>
            </a:r>
          </a:p>
          <a:p>
            <a:pPr lvl="5" defTabSz="914400"/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5" defTabSz="914400"/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Inoltre generano </a:t>
            </a:r>
            <a:r>
              <a:rPr lang="it-IT" b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lock</a:t>
            </a:r>
            <a:r>
              <a:rPr lang="it-IT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r>
              <a:rPr lang="it-IT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 alti costi per la gestione e l’evoluzione</a:t>
            </a:r>
          </a:p>
        </p:txBody>
      </p:sp>
      <p:sp>
        <p:nvSpPr>
          <p:cNvPr id="7" name="Segnaposto testo 3"/>
          <p:cNvSpPr txBox="1">
            <a:spLocks/>
          </p:cNvSpPr>
          <p:nvPr/>
        </p:nvSpPr>
        <p:spPr>
          <a:xfrm>
            <a:off x="4419600" y="665345"/>
            <a:ext cx="4629149" cy="410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it-IT" sz="16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visione di OCP</a:t>
            </a:r>
          </a:p>
          <a:p>
            <a:pPr defTabSz="914400"/>
            <a:endParaRPr lang="it-IT" sz="1600" b="1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OCP, a partire dai risultati del progetto PRISMA, rende disponibile alle  PA una piattaforma  cloud  aperta che offre:</a:t>
            </a:r>
          </a:p>
          <a:p>
            <a:pPr defTabSz="914400"/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Possibilità di riutilizzo di software &amp; composizione di servizi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Accesso multi-dominio, autenticazione SPID</a:t>
            </a:r>
            <a:r>
              <a:rPr lang="it-IT" kern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 Interoperabilità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Migrabilità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servizi su altre infrastrutture cloud </a:t>
            </a:r>
          </a:p>
          <a:p>
            <a:pPr defTabSz="914400"/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it-IT" kern="0" dirty="0">
                <a:solidFill>
                  <a:srgbClr val="002060"/>
                </a:solidFill>
                <a:latin typeface="Calibri" panose="020F0502020204030204" pitchFamily="34" charset="0"/>
              </a:rPr>
              <a:t>Q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uesti obiettivi sono stati raggiunti: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Sfruttando le potenzialità del «private cloud aperto», basato su un Software </a:t>
            </a: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Defined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Data Center con automazione e servizi erogati on-demand 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Rendendolo collegabile in modo semplice con le maggiori soluzioni «public cloud» esistenti (</a:t>
            </a: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Hybrid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Cloud), per  poter scalare ed integrare risorse secondo necessità (Cloud </a:t>
            </a:r>
            <a:r>
              <a:rPr lang="it-IT" kern="0" dirty="0" err="1">
                <a:solidFill>
                  <a:srgbClr val="002060"/>
                </a:solidFill>
                <a:latin typeface="Calibri" panose="020F0502020204030204" pitchFamily="34" charset="0"/>
              </a:rPr>
              <a:t>B</a:t>
            </a:r>
            <a:r>
              <a:rPr lang="it-IT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ursting</a:t>
            </a:r>
            <a:r>
              <a:rPr lang="it-IT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it-IT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3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 txBox="1">
            <a:spLocks/>
          </p:cNvSpPr>
          <p:nvPr/>
        </p:nvSpPr>
        <p:spPr>
          <a:xfrm>
            <a:off x="1556238" y="175846"/>
            <a:ext cx="6910754" cy="4402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Perchè puntare su  cloud private </a:t>
            </a: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aperte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39"/>
          <p:cNvSpPr txBox="1">
            <a:spLocks/>
          </p:cNvSpPr>
          <p:nvPr/>
        </p:nvSpPr>
        <p:spPr>
          <a:xfrm>
            <a:off x="64068" y="1008258"/>
            <a:ext cx="8952932" cy="376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 sviluppo delle piattaforme di Private Cloud Open Source è recente (2010) ma ormai maturo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tabLst/>
              <a:defRPr/>
            </a:pPr>
            <a:r>
              <a:rPr lang="en" sz="1600" b="1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IDC prevede che nel 2019 la spesa sul “cloud” raggiungerà quasi il 50% della spesa totale I</a:t>
            </a:r>
            <a:r>
              <a:rPr lang="it-IT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 </a:t>
            </a:r>
            <a:r>
              <a:rPr lang="en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 private cloud al 35%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Permettono </a:t>
            </a:r>
            <a:r>
              <a:rPr lang="en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lang="en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sfruttare </a:t>
            </a:r>
            <a:r>
              <a:rPr lang="it-IT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progressi tecnologici del cloud per ristrutturare/evolvere  </a:t>
            </a:r>
            <a:r>
              <a:rPr lang="en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l’erogazione di servizi </a:t>
            </a:r>
            <a:r>
              <a:rPr lang="en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n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parte delle Pubbliche Amministrazioni Locali e Regionali a cittadini, imprese e altre amministrazioni </a:t>
            </a:r>
            <a:r>
              <a:rPr lang="en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sfruttando e sviluppando le competenze esistenti, senza lock-in </a:t>
            </a:r>
            <a:r>
              <a:rPr lang="en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 specifiche soluzioni </a:t>
            </a:r>
            <a:r>
              <a:rPr lang="en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proprietarie, </a:t>
            </a:r>
            <a:r>
              <a:rPr lang="en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garantendo sicurezza, privacy e trasparenza</a:t>
            </a:r>
            <a:r>
              <a:rPr lang="en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potendo di sfruttare le cloud commerciali secondo necessità</a:t>
            </a:r>
          </a:p>
          <a:p>
            <a:pPr marL="285750" indent="-285750" algn="just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0" lang="en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 nuovi servizi infrastrutturali cloud open source sono già competitivi con le soluzioni proprietarie ma possono essere ulteriormente sviluppati dalle</a:t>
            </a:r>
            <a:r>
              <a:rPr kumimoji="0" lang="en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communities, </a:t>
            </a:r>
            <a:r>
              <a:rPr kumimoji="0" lang="en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imprese , università e mondo della ricerca  per soddisfare più precisamente le esigenze delle PA. Si può abilitare ad es. facilmente l’interoperabilità a livello federato, integrando le regole definite</a:t>
            </a:r>
            <a:r>
              <a:rPr kumimoji="0" lang="en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 livello di</a:t>
            </a:r>
            <a:r>
              <a:rPr kumimoji="0" lang="en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paese (come ad es lo SPId</a:t>
            </a:r>
            <a:r>
              <a:rPr kumimoji="0" lang="en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di AgID</a:t>
            </a:r>
            <a:r>
              <a:rPr kumimoji="0" lang="en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  o europee,  continuando a sfruttare gli sviluppi fatti</a:t>
            </a:r>
            <a:r>
              <a:rPr kumimoji="0" lang="en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dalle vaste communities open source</a:t>
            </a:r>
            <a:endParaRPr kumimoji="0" lang="en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E’ possibile individuare e continuare ad integrare API </a:t>
            </a:r>
            <a:r>
              <a:rPr lang="en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kumimoji="0" lang="en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tandard riconosciute a livello internazionale (come ad es. </a:t>
            </a:r>
            <a:r>
              <a:rPr lang="it-IT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kumimoji="0" lang="en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 standard TOSCA di OASIS) o nuove direttive</a:t>
            </a:r>
            <a:r>
              <a:rPr kumimoji="0" lang="en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nazionali su cui basare lo sviluppo/di nuove applicazioni cloud  relative ai settori d’interesse delle PA (Salute, e-Gov, Ambiente, Mobilità …)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en" sz="1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/>
        </p:nvSpPr>
        <p:spPr>
          <a:xfrm>
            <a:off x="3888700" y="4771600"/>
            <a:ext cx="5134200" cy="329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536"/>
          <p:cNvGrpSpPr/>
          <p:nvPr/>
        </p:nvGrpSpPr>
        <p:grpSpPr>
          <a:xfrm>
            <a:off x="30216" y="19318"/>
            <a:ext cx="8992748" cy="874661"/>
            <a:chOff x="40288" y="25757"/>
            <a:chExt cx="11990330" cy="1166215"/>
          </a:xfrm>
        </p:grpSpPr>
        <p:pic>
          <p:nvPicPr>
            <p:cNvPr id="537" name="Shape 537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40288" y="25757"/>
              <a:ext cx="1815966" cy="116621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8" name="Shape 538"/>
            <p:cNvCxnSpPr/>
            <p:nvPr/>
          </p:nvCxnSpPr>
          <p:spPr>
            <a:xfrm>
              <a:off x="1878617" y="764360"/>
              <a:ext cx="10152000" cy="0"/>
            </a:xfrm>
            <a:prstGeom prst="straightConnector1">
              <a:avLst/>
            </a:prstGeom>
            <a:noFill/>
            <a:ln w="12700" cap="flat" cmpd="sng">
              <a:solidFill>
                <a:srgbClr val="2A2C89"/>
              </a:solidFill>
              <a:prstDash val="solid"/>
              <a:round/>
              <a:headEnd type="oval" w="sm" len="sm"/>
              <a:tailEnd type="oval" w="sm" len="sm"/>
            </a:ln>
          </p:spPr>
        </p:cxnSp>
      </p:grpSp>
      <p:grpSp>
        <p:nvGrpSpPr>
          <p:cNvPr id="3" name="Shape 539"/>
          <p:cNvGrpSpPr/>
          <p:nvPr/>
        </p:nvGrpSpPr>
        <p:grpSpPr>
          <a:xfrm>
            <a:off x="30217" y="4782026"/>
            <a:ext cx="8388134" cy="338802"/>
            <a:chOff x="80820" y="6274439"/>
            <a:chExt cx="11184179" cy="451737"/>
          </a:xfrm>
        </p:grpSpPr>
        <p:pic>
          <p:nvPicPr>
            <p:cNvPr id="540" name="Shape 540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80820" y="6281769"/>
              <a:ext cx="722855" cy="367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Shape 541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900391" y="6359762"/>
              <a:ext cx="648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Shape 542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565070" y="6283503"/>
              <a:ext cx="468000" cy="43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Shape 543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2073743" y="6274439"/>
              <a:ext cx="788129" cy="374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Shape 544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2890122" y="6387848"/>
              <a:ext cx="759440" cy="193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Shape 545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5142851" y="6324828"/>
              <a:ext cx="750485" cy="252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Shape 546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4367544" y="6307528"/>
              <a:ext cx="742308" cy="27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Shape 547"/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>
              <a:off x="6411392" y="6352219"/>
              <a:ext cx="701840" cy="37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Shape 548"/>
            <p:cNvPicPr preferRelativeResize="0"/>
            <p:nvPr/>
          </p:nvPicPr>
          <p:blipFill rotWithShape="1">
            <a:blip r:embed="rId12" cstate="print">
              <a:alphaModFix/>
            </a:blip>
            <a:srcRect/>
            <a:stretch/>
          </p:blipFill>
          <p:spPr>
            <a:xfrm>
              <a:off x="10724999" y="6356257"/>
              <a:ext cx="540000" cy="25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Shape 549"/>
            <p:cNvPicPr preferRelativeResize="0"/>
            <p:nvPr/>
          </p:nvPicPr>
          <p:blipFill rotWithShape="1">
            <a:blip r:embed="rId13" cstate="print">
              <a:alphaModFix/>
            </a:blip>
            <a:srcRect/>
            <a:stretch/>
          </p:blipFill>
          <p:spPr>
            <a:xfrm>
              <a:off x="8946525" y="6335805"/>
              <a:ext cx="576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Shape 550"/>
            <p:cNvPicPr preferRelativeResize="0"/>
            <p:nvPr/>
          </p:nvPicPr>
          <p:blipFill rotWithShape="1">
            <a:blip r:embed="rId14" cstate="print">
              <a:alphaModFix/>
            </a:blip>
            <a:srcRect/>
            <a:stretch/>
          </p:blipFill>
          <p:spPr>
            <a:xfrm>
              <a:off x="10144200" y="6365430"/>
              <a:ext cx="556583" cy="212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Shape 551"/>
            <p:cNvPicPr preferRelativeResize="0"/>
            <p:nvPr/>
          </p:nvPicPr>
          <p:blipFill rotWithShape="1">
            <a:blip r:embed="rId15" cstate="print">
              <a:alphaModFix/>
            </a:blip>
            <a:srcRect/>
            <a:stretch/>
          </p:blipFill>
          <p:spPr>
            <a:xfrm>
              <a:off x="8340353" y="6294953"/>
              <a:ext cx="581538" cy="321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Shape 552"/>
            <p:cNvPicPr preferRelativeResize="0"/>
            <p:nvPr/>
          </p:nvPicPr>
          <p:blipFill rotWithShape="1">
            <a:blip r:embed="rId16" cstate="print">
              <a:alphaModFix/>
            </a:blip>
            <a:srcRect/>
            <a:stretch/>
          </p:blipFill>
          <p:spPr>
            <a:xfrm>
              <a:off x="7135675" y="6350914"/>
              <a:ext cx="575572" cy="219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Shape 553"/>
            <p:cNvSpPr/>
            <p:nvPr/>
          </p:nvSpPr>
          <p:spPr>
            <a:xfrm>
              <a:off x="402778" y="6526935"/>
              <a:ext cx="412454" cy="1924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4" name="Shape 554"/>
            <p:cNvPicPr preferRelativeResize="0"/>
            <p:nvPr/>
          </p:nvPicPr>
          <p:blipFill rotWithShape="1">
            <a:blip r:embed="rId17" cstate="print">
              <a:alphaModFix/>
            </a:blip>
            <a:srcRect/>
            <a:stretch/>
          </p:blipFill>
          <p:spPr>
            <a:xfrm>
              <a:off x="569412" y="6277130"/>
              <a:ext cx="324000" cy="431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6" name="Shape 556"/>
          <p:cNvPicPr preferRelativeResize="0"/>
          <p:nvPr/>
        </p:nvPicPr>
        <p:blipFill rotWithShape="1">
          <a:blip r:embed="rId18" cstate="print">
            <a:alphaModFix/>
          </a:blip>
          <a:srcRect/>
          <a:stretch/>
        </p:blipFill>
        <p:spPr>
          <a:xfrm>
            <a:off x="5757707" y="4824451"/>
            <a:ext cx="497100" cy="1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 rotWithShape="1">
          <a:blip r:embed="rId19" cstate="print">
            <a:alphaModFix/>
          </a:blip>
          <a:srcRect/>
          <a:stretch/>
        </p:blipFill>
        <p:spPr>
          <a:xfrm>
            <a:off x="2706773" y="4792519"/>
            <a:ext cx="525600" cy="2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 rotWithShape="1">
          <a:blip r:embed="rId20" cstate="print">
            <a:alphaModFix/>
          </a:blip>
          <a:srcRect/>
          <a:stretch/>
        </p:blipFill>
        <p:spPr>
          <a:xfrm>
            <a:off x="4386705" y="4831953"/>
            <a:ext cx="386700" cy="1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 rotWithShape="1">
          <a:blip r:embed="rId21" cstate="print">
            <a:alphaModFix/>
          </a:blip>
          <a:srcRect/>
          <a:stretch/>
        </p:blipFill>
        <p:spPr>
          <a:xfrm>
            <a:off x="7105982" y="4828150"/>
            <a:ext cx="465900" cy="2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22" cstate="print">
            <a:alphaModFix/>
          </a:blip>
          <a:srcRect/>
          <a:stretch/>
        </p:blipFill>
        <p:spPr>
          <a:xfrm>
            <a:off x="8437525" y="4852178"/>
            <a:ext cx="446400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23" cstate="print">
            <a:alphaModFix/>
          </a:blip>
          <a:srcRect l="45017" t="22651" r="34097" b="7700"/>
          <a:stretch/>
        </p:blipFill>
        <p:spPr>
          <a:xfrm>
            <a:off x="8910264" y="4699112"/>
            <a:ext cx="185399" cy="3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olo 2"/>
          <p:cNvSpPr txBox="1">
            <a:spLocks/>
          </p:cNvSpPr>
          <p:nvPr/>
        </p:nvSpPr>
        <p:spPr>
          <a:xfrm>
            <a:off x="800920" y="2209800"/>
            <a:ext cx="7542161" cy="5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Obiettivi</a:t>
            </a:r>
            <a:r>
              <a:rPr kumimoji="0" lang="en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raggiunti </a:t>
            </a:r>
            <a:r>
              <a:rPr lang="en" sz="2400" b="1" kern="0" dirty="0" smtClean="0">
                <a:solidFill>
                  <a:srgbClr val="002060"/>
                </a:solidFill>
              </a:rPr>
              <a:t>finora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944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40"/>
          <p:cNvSpPr txBox="1">
            <a:spLocks/>
          </p:cNvSpPr>
          <p:nvPr/>
        </p:nvSpPr>
        <p:spPr>
          <a:xfrm>
            <a:off x="1355451" y="-43543"/>
            <a:ext cx="7338497" cy="568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  <a:tabLst/>
              <a:defRPr/>
            </a:pPr>
            <a:r>
              <a:rPr lang="en" sz="2000" b="1" kern="0" dirty="0" smtClean="0">
                <a:solidFill>
                  <a:srgbClr val="002060"/>
                </a:solidFill>
              </a:rPr>
              <a:t>I prodotti di </a:t>
            </a: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OCP </a:t>
            </a: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sintesi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hape 341"/>
          <p:cNvSpPr txBox="1">
            <a:spLocks/>
          </p:cNvSpPr>
          <p:nvPr/>
        </p:nvSpPr>
        <p:spPr>
          <a:xfrm>
            <a:off x="503047" y="746829"/>
            <a:ext cx="8388290" cy="33666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lvl="0" indent="-28575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Installazione e  gestione di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OpenStack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automatici </a:t>
            </a:r>
            <a:r>
              <a:rPr lang="en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basati </a:t>
            </a:r>
            <a:r>
              <a:rPr lang="en" sz="1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sui prodotti open source  Puppet e </a:t>
            </a:r>
            <a:r>
              <a:rPr lang="en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Foreman con:  HA, Monitoring integrato, Fault Tolerance, Disaster </a:t>
            </a:r>
            <a:r>
              <a:rPr lang="en" sz="1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lang="en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-28575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L’installazione </a:t>
            </a:r>
            <a:r>
              <a:rPr lang="en" sz="13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Regione Marche ha richiesto due </a:t>
            </a:r>
            <a:r>
              <a:rPr lang="en" sz="13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giorni</a:t>
            </a:r>
            <a:endParaRPr lang="it-IT" sz="1600" kern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indent="-285750" defTabSz="9144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PaaS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per l’automazione dell’attivazione di servizi su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IaaS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livello di piattaforma eliminando  la complessità di gestione dell’infrastruttura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IaaS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delle configurazioni e fornitura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service di un set di 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servizi .</a:t>
            </a:r>
          </a:p>
          <a:p>
            <a:pPr marL="400050" indent="-285750" defTabSz="9144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Piattaforma per il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dei servizi infrastrutturali e applicativi completamente integrata</a:t>
            </a:r>
          </a:p>
          <a:p>
            <a:pPr marL="400050" indent="-285750" defTabSz="9144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di sicurezza di valenza generale integrato con SPID, con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Attribute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Authority e Policy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Enforcement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per garantire single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sign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on  e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interoprabilità</a:t>
            </a:r>
            <a:endParaRPr lang="it-IT" sz="1600" kern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indent="-285750" defTabSz="9144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corso di rilascio piattaforma per l’analisi del Big Data basata sull’integrazione di Mesos+Hadoop+Myriad +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di Data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endParaRPr lang="it-IT" sz="1600" kern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indent="-285750" defTabSz="9144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Focus 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sulle soluzioni Open Source per garantire trasparenza e pluralità di fornitori ma massima apertura per permettere 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usare tecnologie proprietarie: VMWARE e </a:t>
            </a:r>
            <a:r>
              <a:rPr lang="it-IT" sz="1600" kern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Micrososft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00050" indent="-285750" defTabSz="9144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core della piattaforma è basato su soluzioni Open Source, su API e Standard  che sono o stanno diventando leader di mercato in modo da garantire stabilità nel tempo degli </a:t>
            </a:r>
            <a:r>
              <a:rPr lang="it-IT" sz="1600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investimenti e possibilità di contribuire ai futuri sviluppi</a:t>
            </a:r>
            <a:endParaRPr lang="it-IT" sz="1600" kern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ttangolo 6"/>
          <p:cNvSpPr/>
          <p:nvPr/>
        </p:nvSpPr>
        <p:spPr>
          <a:xfrm>
            <a:off x="6279826" y="3454558"/>
            <a:ext cx="948624" cy="413240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84" name="TextBox 113"/>
          <p:cNvSpPr txBox="1"/>
          <p:nvPr/>
        </p:nvSpPr>
        <p:spPr>
          <a:xfrm>
            <a:off x="4151984" y="582502"/>
            <a:ext cx="176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Sviluppo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1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servizi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1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ed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1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applicazioni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85" name="TextBox 119"/>
          <p:cNvSpPr txBox="1"/>
          <p:nvPr/>
        </p:nvSpPr>
        <p:spPr>
          <a:xfrm>
            <a:off x="6195318" y="574983"/>
            <a:ext cx="236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Fruizione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1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servizi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b="1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applicazioni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e </a:t>
            </a:r>
            <a:r>
              <a:rPr lang="en-US" sz="1200" b="1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gestione</a:t>
            </a:r>
            <a:endParaRPr lang="en-US" sz="1200" b="1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Shape 130"/>
          <p:cNvSpPr/>
          <p:nvPr/>
        </p:nvSpPr>
        <p:spPr>
          <a:xfrm>
            <a:off x="4084810" y="565407"/>
            <a:ext cx="1695192" cy="440627"/>
          </a:xfrm>
          <a:prstGeom prst="rect">
            <a:avLst/>
          </a:prstGeom>
          <a:noFill/>
          <a:ln w="25400" cap="flat" cmpd="sng" algn="ctr">
            <a:solidFill>
              <a:srgbClr val="3A81B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68569" tIns="68569" rIns="68569" bIns="68569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7" name="Shape 130"/>
          <p:cNvSpPr/>
          <p:nvPr/>
        </p:nvSpPr>
        <p:spPr>
          <a:xfrm>
            <a:off x="6241200" y="561975"/>
            <a:ext cx="2295175" cy="444060"/>
          </a:xfrm>
          <a:prstGeom prst="rect">
            <a:avLst/>
          </a:prstGeom>
          <a:noFill/>
          <a:ln w="25400" cap="flat" cmpd="sng" algn="ctr">
            <a:solidFill>
              <a:srgbClr val="3A81B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68569" tIns="68569" rIns="68569" bIns="68569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8" name="Rectangle 112"/>
          <p:cNvSpPr/>
          <p:nvPr/>
        </p:nvSpPr>
        <p:spPr>
          <a:xfrm rot="16200000">
            <a:off x="-900854" y="2768976"/>
            <a:ext cx="2296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Authentication - Authorization - accounting</a:t>
            </a:r>
          </a:p>
        </p:txBody>
      </p:sp>
      <p:sp>
        <p:nvSpPr>
          <p:cNvPr id="89" name="Shape 124"/>
          <p:cNvSpPr/>
          <p:nvPr/>
        </p:nvSpPr>
        <p:spPr>
          <a:xfrm>
            <a:off x="125797" y="1066685"/>
            <a:ext cx="396043" cy="3737906"/>
          </a:xfrm>
          <a:prstGeom prst="rect">
            <a:avLst/>
          </a:prstGeom>
          <a:gradFill rotWithShape="1">
            <a:gsLst>
              <a:gs pos="0">
                <a:srgbClr val="963334">
                  <a:tint val="50000"/>
                  <a:satMod val="300000"/>
                </a:srgbClr>
              </a:gs>
              <a:gs pos="35000">
                <a:srgbClr val="963334">
                  <a:tint val="37000"/>
                  <a:satMod val="300000"/>
                </a:srgbClr>
              </a:gs>
              <a:gs pos="100000">
                <a:srgbClr val="96333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63334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82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0" name="Shape 124"/>
          <p:cNvSpPr/>
          <p:nvPr/>
        </p:nvSpPr>
        <p:spPr>
          <a:xfrm>
            <a:off x="1065577" y="1066685"/>
            <a:ext cx="466823" cy="3737906"/>
          </a:xfrm>
          <a:prstGeom prst="rect">
            <a:avLst/>
          </a:prstGeom>
          <a:solidFill>
            <a:srgbClr val="CFE2F3"/>
          </a:solidFill>
          <a:ln w="6350" cap="flat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>
              <a:defRPr/>
            </a:pPr>
            <a:endParaRPr lang="en" sz="11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Rectangle 2"/>
          <p:cNvSpPr/>
          <p:nvPr/>
        </p:nvSpPr>
        <p:spPr>
          <a:xfrm>
            <a:off x="595447" y="1066827"/>
            <a:ext cx="373125" cy="3737764"/>
          </a:xfrm>
          <a:prstGeom prst="rect">
            <a:avLst/>
          </a:prstGeom>
          <a:solidFill>
            <a:srgbClr val="3A81BA">
              <a:lumMod val="60000"/>
              <a:lumOff val="40000"/>
            </a:srgbClr>
          </a:solidFill>
          <a:ln w="6350" cap="flat" cmpd="sng" algn="ctr">
            <a:solidFill>
              <a:srgbClr val="3A81B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" name="Rettangolo 6"/>
          <p:cNvSpPr/>
          <p:nvPr/>
        </p:nvSpPr>
        <p:spPr>
          <a:xfrm>
            <a:off x="1688426" y="2613755"/>
            <a:ext cx="1614383" cy="621819"/>
          </a:xfrm>
          <a:prstGeom prst="rect">
            <a:avLst/>
          </a:prstGeom>
          <a:solidFill>
            <a:srgbClr val="00B050">
              <a:alpha val="4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kern="0" dirty="0" err="1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IaaS</a:t>
            </a:r>
            <a:r>
              <a:rPr lang="it-IT" sz="1400" b="1" kern="0" dirty="0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 </a:t>
            </a:r>
            <a:r>
              <a:rPr lang="it-IT" sz="1400" b="1" kern="0" dirty="0" err="1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adapter</a:t>
            </a:r>
            <a:endParaRPr lang="it-IT" sz="14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kern="0" dirty="0" err="1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layer</a:t>
            </a:r>
            <a:endParaRPr lang="it-IT" sz="14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93" name="Rectangle 41"/>
          <p:cNvSpPr/>
          <p:nvPr/>
        </p:nvSpPr>
        <p:spPr bwMode="auto">
          <a:xfrm>
            <a:off x="1742067" y="1067467"/>
            <a:ext cx="1816291" cy="730935"/>
          </a:xfrm>
          <a:prstGeom prst="rect">
            <a:avLst/>
          </a:prstGeom>
          <a:solidFill>
            <a:srgbClr val="963334">
              <a:lumMod val="40000"/>
              <a:lumOff val="60000"/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94" name="Rettangolo 4"/>
          <p:cNvSpPr/>
          <p:nvPr/>
        </p:nvSpPr>
        <p:spPr>
          <a:xfrm>
            <a:off x="1695729" y="1874350"/>
            <a:ext cx="7156680" cy="333143"/>
          </a:xfrm>
          <a:prstGeom prst="rect">
            <a:avLst/>
          </a:prstGeom>
          <a:solidFill>
            <a:srgbClr val="00B0F0">
              <a:alpha val="16000"/>
            </a:srgbClr>
          </a:solidFill>
          <a:ln w="15875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it-IT" sz="9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Rectangle 92"/>
          <p:cNvSpPr/>
          <p:nvPr/>
        </p:nvSpPr>
        <p:spPr bwMode="auto">
          <a:xfrm>
            <a:off x="5426602" y="1966887"/>
            <a:ext cx="2558521" cy="175492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algn="ctr" defTabSz="844336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OCP Platform engine</a:t>
            </a:r>
          </a:p>
        </p:txBody>
      </p:sp>
      <p:pic>
        <p:nvPicPr>
          <p:cNvPr id="96" name="Picture 8" descr="http://gearinvent.com/img/gears-animat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4321">
            <a:off x="5131786" y="1719531"/>
            <a:ext cx="380108" cy="702644"/>
          </a:xfrm>
          <a:prstGeom prst="rect">
            <a:avLst/>
          </a:prstGeom>
          <a:noFill/>
          <a:ln w="1587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ttangolo 6"/>
          <p:cNvSpPr/>
          <p:nvPr/>
        </p:nvSpPr>
        <p:spPr>
          <a:xfrm>
            <a:off x="2441940" y="3458197"/>
            <a:ext cx="855385" cy="417366"/>
          </a:xfrm>
          <a:prstGeom prst="rect">
            <a:avLst/>
          </a:prstGeom>
          <a:solidFill>
            <a:srgbClr val="00B050">
              <a:alpha val="28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it-IT" sz="1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Openstack</a:t>
            </a:r>
            <a:endParaRPr lang="it-IT" sz="1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defRPr/>
            </a:pPr>
            <a:r>
              <a:rPr lang="it-IT" sz="1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Native API</a:t>
            </a:r>
          </a:p>
        </p:txBody>
      </p:sp>
      <p:sp>
        <p:nvSpPr>
          <p:cNvPr id="98" name="Rettangolo 6"/>
          <p:cNvSpPr/>
          <p:nvPr/>
        </p:nvSpPr>
        <p:spPr>
          <a:xfrm>
            <a:off x="1715879" y="3458197"/>
            <a:ext cx="677112" cy="415423"/>
          </a:xfrm>
          <a:prstGeom prst="rect">
            <a:avLst/>
          </a:prstGeom>
          <a:solidFill>
            <a:srgbClr val="00B050">
              <a:alpha val="28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it-IT" sz="1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Recipe</a:t>
            </a:r>
            <a:endParaRPr lang="it-IT" sz="1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defRPr/>
            </a:pPr>
            <a:r>
              <a:rPr lang="it-IT" sz="1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HEAT /TOSCA</a:t>
            </a:r>
            <a:endParaRPr lang="it-IT" sz="1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Down Arrow 311"/>
          <p:cNvSpPr/>
          <p:nvPr/>
        </p:nvSpPr>
        <p:spPr>
          <a:xfrm>
            <a:off x="2037547" y="3892535"/>
            <a:ext cx="834251" cy="208686"/>
          </a:xfrm>
          <a:prstGeom prst="downArrow">
            <a:avLst/>
          </a:prstGeom>
          <a:solidFill>
            <a:srgbClr val="00B050">
              <a:alpha val="4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kern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00" name="Rettangolo 6"/>
          <p:cNvSpPr/>
          <p:nvPr/>
        </p:nvSpPr>
        <p:spPr>
          <a:xfrm>
            <a:off x="2102436" y="2550670"/>
            <a:ext cx="701441" cy="101335"/>
          </a:xfrm>
          <a:prstGeom prst="rect">
            <a:avLst/>
          </a:prstGeom>
          <a:solidFill>
            <a:srgbClr val="00B0F0">
              <a:alpha val="6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b="1" kern="0" dirty="0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TOSCA/AWS </a:t>
            </a:r>
            <a:endParaRPr lang="it-IT" sz="11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01" name="Rectangle 337"/>
          <p:cNvSpPr/>
          <p:nvPr/>
        </p:nvSpPr>
        <p:spPr>
          <a:xfrm rot="16200000">
            <a:off x="773570" y="2567023"/>
            <a:ext cx="1014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Monitoring </a:t>
            </a:r>
          </a:p>
          <a:p>
            <a:pPr algn="ctr" defTabSz="914400">
              <a:defRPr/>
            </a:pPr>
            <a:r>
              <a:rPr lang="en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engine</a:t>
            </a:r>
          </a:p>
        </p:txBody>
      </p:sp>
      <p:sp>
        <p:nvSpPr>
          <p:cNvPr id="102" name="Rectangle 139"/>
          <p:cNvSpPr/>
          <p:nvPr/>
        </p:nvSpPr>
        <p:spPr>
          <a:xfrm rot="16200000">
            <a:off x="218803" y="2706103"/>
            <a:ext cx="10149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Billing engine</a:t>
            </a:r>
          </a:p>
        </p:txBody>
      </p:sp>
      <p:sp>
        <p:nvSpPr>
          <p:cNvPr id="103" name="Shape 127"/>
          <p:cNvSpPr/>
          <p:nvPr/>
        </p:nvSpPr>
        <p:spPr>
          <a:xfrm>
            <a:off x="3707243" y="1066828"/>
            <a:ext cx="5145167" cy="731575"/>
          </a:xfrm>
          <a:prstGeom prst="rect">
            <a:avLst/>
          </a:prstGeom>
          <a:gradFill rotWithShape="1">
            <a:gsLst>
              <a:gs pos="0">
                <a:srgbClr val="D89F39">
                  <a:tint val="50000"/>
                  <a:satMod val="300000"/>
                </a:srgbClr>
              </a:gs>
              <a:gs pos="35000">
                <a:srgbClr val="D89F39">
                  <a:tint val="37000"/>
                  <a:satMod val="300000"/>
                </a:srgbClr>
              </a:gs>
              <a:gs pos="100000">
                <a:srgbClr val="D89F3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4" name="Shape 141"/>
          <p:cNvSpPr txBox="1"/>
          <p:nvPr/>
        </p:nvSpPr>
        <p:spPr>
          <a:xfrm>
            <a:off x="5482180" y="1006035"/>
            <a:ext cx="1384456" cy="29157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defTabSz="91440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  <a:r>
              <a:rPr lang="en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pp store</a:t>
            </a:r>
          </a:p>
        </p:txBody>
      </p:sp>
      <p:sp>
        <p:nvSpPr>
          <p:cNvPr id="105" name="Shape 107"/>
          <p:cNvSpPr/>
          <p:nvPr/>
        </p:nvSpPr>
        <p:spPr>
          <a:xfrm>
            <a:off x="3837292" y="1289835"/>
            <a:ext cx="1081131" cy="435805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63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Citizen's Marketplace</a:t>
            </a:r>
          </a:p>
        </p:txBody>
      </p:sp>
      <p:sp>
        <p:nvSpPr>
          <p:cNvPr id="106" name="Shape 104"/>
          <p:cNvSpPr/>
          <p:nvPr/>
        </p:nvSpPr>
        <p:spPr>
          <a:xfrm>
            <a:off x="6256649" y="1303402"/>
            <a:ext cx="1346310" cy="432335"/>
          </a:xfrm>
          <a:prstGeom prst="rect">
            <a:avLst/>
          </a:prstGeom>
          <a:gradFill rotWithShape="1">
            <a:gsLst>
              <a:gs pos="0">
                <a:srgbClr val="3A81BA">
                  <a:tint val="100000"/>
                  <a:shade val="100000"/>
                  <a:satMod val="130000"/>
                </a:srgbClr>
              </a:gs>
              <a:gs pos="100000">
                <a:srgbClr val="3A81B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A81B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Reusable components</a:t>
            </a:r>
          </a:p>
        </p:txBody>
      </p:sp>
      <p:sp>
        <p:nvSpPr>
          <p:cNvPr id="107" name="Shape 107"/>
          <p:cNvSpPr/>
          <p:nvPr/>
        </p:nvSpPr>
        <p:spPr>
          <a:xfrm>
            <a:off x="5033333" y="1290034"/>
            <a:ext cx="993497" cy="392937"/>
          </a:xfrm>
          <a:prstGeom prst="rect">
            <a:avLst/>
          </a:prstGeom>
          <a:solidFill>
            <a:srgbClr val="E6B8AF"/>
          </a:solidFill>
          <a:ln w="6350" cap="flat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Rectangle 1"/>
          <p:cNvSpPr/>
          <p:nvPr/>
        </p:nvSpPr>
        <p:spPr>
          <a:xfrm>
            <a:off x="1622379" y="1047543"/>
            <a:ext cx="1996060" cy="489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IaaS / PaaS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Management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Portal</a:t>
            </a:r>
          </a:p>
        </p:txBody>
      </p:sp>
      <p:sp>
        <p:nvSpPr>
          <p:cNvPr id="109" name="Shape 107"/>
          <p:cNvSpPr/>
          <p:nvPr/>
        </p:nvSpPr>
        <p:spPr>
          <a:xfrm>
            <a:off x="5108706" y="1352765"/>
            <a:ext cx="990903" cy="350231"/>
          </a:xfrm>
          <a:prstGeom prst="rect">
            <a:avLst/>
          </a:prstGeom>
          <a:solidFill>
            <a:srgbClr val="E6B8AF"/>
          </a:solidFill>
          <a:ln w="6350" cap="flat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Shape 107"/>
          <p:cNvSpPr/>
          <p:nvPr/>
        </p:nvSpPr>
        <p:spPr>
          <a:xfrm>
            <a:off x="5197356" y="1399445"/>
            <a:ext cx="939764" cy="347032"/>
          </a:xfrm>
          <a:prstGeom prst="rect">
            <a:avLst/>
          </a:prstGeom>
          <a:solidFill>
            <a:srgbClr val="E6B8AF"/>
          </a:solidFill>
          <a:ln w="6350" cap="flat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</a:t>
            </a:r>
            <a:endParaRPr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Rettangolo 6"/>
          <p:cNvSpPr/>
          <p:nvPr/>
        </p:nvSpPr>
        <p:spPr>
          <a:xfrm>
            <a:off x="2256928" y="1845781"/>
            <a:ext cx="2490061" cy="104258"/>
          </a:xfrm>
          <a:prstGeom prst="rect">
            <a:avLst/>
          </a:prstGeom>
          <a:solidFill>
            <a:srgbClr val="00B0F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TOSCA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enabled</a:t>
            </a:r>
            <a:r>
              <a:rPr lang="it-IT" sz="14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interface</a:t>
            </a:r>
            <a:endParaRPr lang="it-IT" sz="14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12" name="Shape 143"/>
          <p:cNvSpPr/>
          <p:nvPr/>
        </p:nvSpPr>
        <p:spPr>
          <a:xfrm>
            <a:off x="1695729" y="2298630"/>
            <a:ext cx="7156680" cy="206815"/>
          </a:xfrm>
          <a:prstGeom prst="rect">
            <a:avLst/>
          </a:prstGeom>
          <a:solidFill>
            <a:srgbClr val="B6D7A8"/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defRPr/>
            </a:pPr>
            <a:r>
              <a:rPr lang="en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iPaaS integration Layer</a:t>
            </a:r>
          </a:p>
        </p:txBody>
      </p:sp>
      <p:sp>
        <p:nvSpPr>
          <p:cNvPr id="113" name="Shape 104"/>
          <p:cNvSpPr/>
          <p:nvPr/>
        </p:nvSpPr>
        <p:spPr>
          <a:xfrm>
            <a:off x="7722489" y="1299587"/>
            <a:ext cx="1052819" cy="437088"/>
          </a:xfrm>
          <a:prstGeom prst="rect">
            <a:avLst/>
          </a:prstGeom>
          <a:gradFill rotWithShape="1">
            <a:gsLst>
              <a:gs pos="0">
                <a:srgbClr val="8BAB42">
                  <a:tint val="100000"/>
                  <a:shade val="100000"/>
                  <a:satMod val="130000"/>
                </a:srgbClr>
              </a:gs>
              <a:gs pos="100000">
                <a:srgbClr val="8BAB4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6350" cap="flat" cmpd="sng" algn="ctr">
            <a:solidFill>
              <a:srgbClr val="8BAB4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Big/Open </a:t>
            </a:r>
            <a:r>
              <a:rPr kumimoji="0" lang="e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Services</a:t>
            </a:r>
          </a:p>
        </p:txBody>
      </p:sp>
      <p:sp>
        <p:nvSpPr>
          <p:cNvPr id="114" name="Rectangle 112"/>
          <p:cNvSpPr/>
          <p:nvPr/>
        </p:nvSpPr>
        <p:spPr>
          <a:xfrm rot="16200000">
            <a:off x="-868807" y="2870584"/>
            <a:ext cx="22968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Authentication - Authorization - Accounting</a:t>
            </a:r>
          </a:p>
        </p:txBody>
      </p:sp>
      <p:sp>
        <p:nvSpPr>
          <p:cNvPr id="115" name="TextBox 122"/>
          <p:cNvSpPr txBox="1"/>
          <p:nvPr/>
        </p:nvSpPr>
        <p:spPr>
          <a:xfrm>
            <a:off x="1820995" y="626749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Amministrazione</a:t>
            </a:r>
            <a:endParaRPr lang="en-US" sz="1200" b="1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Shape 130"/>
          <p:cNvSpPr/>
          <p:nvPr/>
        </p:nvSpPr>
        <p:spPr>
          <a:xfrm>
            <a:off x="1790851" y="561974"/>
            <a:ext cx="1659116" cy="444059"/>
          </a:xfrm>
          <a:prstGeom prst="rect">
            <a:avLst/>
          </a:prstGeom>
          <a:noFill/>
          <a:ln w="25400" cap="flat" cmpd="sng" algn="ctr">
            <a:solidFill>
              <a:srgbClr val="3A81B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68569" tIns="68569" rIns="68569" bIns="68569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7" name="Picture 4" descr="http://www.zabbix.com/img/zabbix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0057" y="1393140"/>
            <a:ext cx="673560" cy="288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ttangolo 6"/>
          <p:cNvSpPr/>
          <p:nvPr/>
        </p:nvSpPr>
        <p:spPr>
          <a:xfrm>
            <a:off x="5402309" y="2598724"/>
            <a:ext cx="1802964" cy="626457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635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4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19" name="Rettangolo 6"/>
          <p:cNvSpPr/>
          <p:nvPr/>
        </p:nvSpPr>
        <p:spPr>
          <a:xfrm>
            <a:off x="5401863" y="3459031"/>
            <a:ext cx="837140" cy="408767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pic>
        <p:nvPicPr>
          <p:cNvPr id="120" name="Picture 2" descr="http://wiki.gigaspaces.com/themes/tendu/images/images_cloudify/cludify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75" y="3473562"/>
            <a:ext cx="754087" cy="332072"/>
          </a:xfrm>
          <a:prstGeom prst="rect">
            <a:avLst/>
          </a:prstGeom>
          <a:noFill/>
          <a:ln w="1587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Down Arrow 303"/>
          <p:cNvSpPr/>
          <p:nvPr/>
        </p:nvSpPr>
        <p:spPr>
          <a:xfrm>
            <a:off x="6289965" y="3906280"/>
            <a:ext cx="899289" cy="149600"/>
          </a:xfrm>
          <a:prstGeom prst="downArrow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00" b="1" kern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22" name="Rettangolo 6"/>
          <p:cNvSpPr/>
          <p:nvPr/>
        </p:nvSpPr>
        <p:spPr>
          <a:xfrm>
            <a:off x="5512037" y="3332384"/>
            <a:ext cx="584631" cy="141178"/>
          </a:xfrm>
          <a:prstGeom prst="rect">
            <a:avLst/>
          </a:prstGeom>
          <a:solidFill>
            <a:srgbClr val="00B0F0">
              <a:alpha val="6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3325" tIns="31663" rIns="63325" bIns="3166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825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API </a:t>
            </a:r>
          </a:p>
        </p:txBody>
      </p:sp>
      <p:sp>
        <p:nvSpPr>
          <p:cNvPr id="123" name="Rectangle 6"/>
          <p:cNvSpPr/>
          <p:nvPr/>
        </p:nvSpPr>
        <p:spPr>
          <a:xfrm>
            <a:off x="5511115" y="2781030"/>
            <a:ext cx="1694158" cy="289766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algn="ctr" defTabSz="844336">
              <a:lnSpc>
                <a:spcPct val="80000"/>
              </a:lnSpc>
              <a:spcBef>
                <a:spcPct val="0"/>
              </a:spcBef>
            </a:pPr>
            <a:r>
              <a:rPr lang="it-IT" sz="1400" b="1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PaaS</a:t>
            </a:r>
            <a:r>
              <a:rPr lang="it-IT" sz="14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adapter</a:t>
            </a:r>
            <a:r>
              <a:rPr lang="it-IT" sz="14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layer</a:t>
            </a:r>
            <a:endParaRPr lang="it-IT" sz="14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24" name="Rettangolo 6"/>
          <p:cNvSpPr/>
          <p:nvPr/>
        </p:nvSpPr>
        <p:spPr>
          <a:xfrm>
            <a:off x="6458917" y="3332384"/>
            <a:ext cx="561384" cy="118929"/>
          </a:xfrm>
          <a:prstGeom prst="rect">
            <a:avLst/>
          </a:prstGeom>
          <a:solidFill>
            <a:srgbClr val="00B0F0">
              <a:alpha val="6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3325" tIns="31663" rIns="63325" bIns="3166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825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API </a:t>
            </a:r>
          </a:p>
        </p:txBody>
      </p:sp>
      <p:pic>
        <p:nvPicPr>
          <p:cNvPr id="125" name="Picture 2" descr="http://upload.wikimedia.org/wikipedia/en/thumb/3/3a/OpenShift-LogoType.svg/1024px-OpenShift-LogoTyp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05" y="3445227"/>
            <a:ext cx="668622" cy="443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Down Arrow 145"/>
          <p:cNvSpPr/>
          <p:nvPr/>
        </p:nvSpPr>
        <p:spPr>
          <a:xfrm>
            <a:off x="5414695" y="3908997"/>
            <a:ext cx="899289" cy="177761"/>
          </a:xfrm>
          <a:prstGeom prst="downArrow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00" b="1" kern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410783" y="2619976"/>
            <a:ext cx="1917221" cy="1266326"/>
          </a:xfrm>
          <a:prstGeom prst="rect">
            <a:avLst/>
          </a:prstGeom>
          <a:solidFill>
            <a:srgbClr val="B4DA73">
              <a:alpha val="32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8" name="Shape 127"/>
          <p:cNvSpPr/>
          <p:nvPr/>
        </p:nvSpPr>
        <p:spPr>
          <a:xfrm>
            <a:off x="3696094" y="2999470"/>
            <a:ext cx="1401625" cy="633014"/>
          </a:xfrm>
          <a:prstGeom prst="rect">
            <a:avLst/>
          </a:prstGeom>
          <a:gradFill rotWithShape="1">
            <a:gsLst>
              <a:gs pos="0">
                <a:srgbClr val="8BAB42">
                  <a:tint val="100000"/>
                  <a:shade val="100000"/>
                  <a:satMod val="130000"/>
                </a:srgbClr>
              </a:gs>
              <a:gs pos="100000">
                <a:srgbClr val="8BAB4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BAB4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9" name="TextBox 140"/>
          <p:cNvSpPr txBox="1"/>
          <p:nvPr/>
        </p:nvSpPr>
        <p:spPr>
          <a:xfrm>
            <a:off x="3778617" y="2999469"/>
            <a:ext cx="1367683" cy="17345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 sz="900" b="1" kern="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r>
              <a:rPr lang="en-US" sz="1100" dirty="0">
                <a:latin typeface="Arial"/>
                <a:cs typeface="Arial"/>
                <a:sym typeface="Arial"/>
              </a:rPr>
              <a:t>Open data engine</a:t>
            </a:r>
          </a:p>
        </p:txBody>
      </p:sp>
      <p:sp>
        <p:nvSpPr>
          <p:cNvPr id="130" name="Rettangolo 6"/>
          <p:cNvSpPr/>
          <p:nvPr/>
        </p:nvSpPr>
        <p:spPr>
          <a:xfrm>
            <a:off x="3996966" y="2553985"/>
            <a:ext cx="936434" cy="105297"/>
          </a:xfrm>
          <a:prstGeom prst="rect">
            <a:avLst/>
          </a:prstGeom>
          <a:solidFill>
            <a:srgbClr val="00B0F0">
              <a:alpha val="6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API </a:t>
            </a:r>
          </a:p>
        </p:txBody>
      </p:sp>
      <p:sp>
        <p:nvSpPr>
          <p:cNvPr id="131" name="Rectangle 111"/>
          <p:cNvSpPr/>
          <p:nvPr/>
        </p:nvSpPr>
        <p:spPr>
          <a:xfrm>
            <a:off x="3523971" y="2711637"/>
            <a:ext cx="1677294" cy="175492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algn="ctr" defTabSz="844336">
              <a:lnSpc>
                <a:spcPct val="80000"/>
              </a:lnSpc>
              <a:spcBef>
                <a:spcPct val="0"/>
              </a:spcBef>
            </a:pPr>
            <a:r>
              <a:rPr lang="it-IT" sz="14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Open Data </a:t>
            </a:r>
            <a:r>
              <a:rPr lang="it-IT" sz="1400" b="1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Layer</a:t>
            </a:r>
            <a:endParaRPr lang="it-IT" sz="14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32" name="Down Arrow 114"/>
          <p:cNvSpPr/>
          <p:nvPr/>
        </p:nvSpPr>
        <p:spPr>
          <a:xfrm>
            <a:off x="4052096" y="3873620"/>
            <a:ext cx="899289" cy="203868"/>
          </a:xfrm>
          <a:prstGeom prst="downArrow">
            <a:avLst/>
          </a:prstGeom>
          <a:solidFill>
            <a:srgbClr val="B4DA73">
              <a:alpha val="82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3" name="Picture 6" descr="https://avatars3.githubusercontent.com/u/1630326?v=3&amp;s=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70" y="3228441"/>
            <a:ext cx="539748" cy="357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8" descr="StatPortal OpenData La nuova ed innovativa piattaforma open source per realizzare siti Open Data:&lt;br /&gt;&lt;b&gt;«un nuovo orizzonte per i dati aperti»&lt;/b&g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68" y="3175947"/>
            <a:ext cx="545447" cy="360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46"/>
          <p:cNvSpPr/>
          <p:nvPr/>
        </p:nvSpPr>
        <p:spPr>
          <a:xfrm>
            <a:off x="4206948" y="3498447"/>
            <a:ext cx="890771" cy="151005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algn="ctr" defTabSz="844336">
              <a:lnSpc>
                <a:spcPct val="80000"/>
              </a:lnSpc>
              <a:spcBef>
                <a:spcPct val="0"/>
              </a:spcBef>
            </a:pPr>
            <a:r>
              <a:rPr lang="it-IT" sz="1100" b="1" kern="0" dirty="0" err="1">
                <a:solidFill>
                  <a:srgbClr val="4B82C6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StatPortal</a:t>
            </a:r>
            <a:endParaRPr lang="it-IT" sz="1100" b="1" kern="0" dirty="0">
              <a:solidFill>
                <a:srgbClr val="4B82C6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36" name="Rettangolo 6"/>
          <p:cNvSpPr/>
          <p:nvPr/>
        </p:nvSpPr>
        <p:spPr>
          <a:xfrm>
            <a:off x="1760688" y="3354886"/>
            <a:ext cx="584631" cy="141178"/>
          </a:xfrm>
          <a:prstGeom prst="rect">
            <a:avLst/>
          </a:prstGeom>
          <a:solidFill>
            <a:srgbClr val="00B0F0">
              <a:alpha val="6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3325" tIns="31663" rIns="63325" bIns="3166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825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API </a:t>
            </a:r>
          </a:p>
        </p:txBody>
      </p:sp>
      <p:sp>
        <p:nvSpPr>
          <p:cNvPr id="137" name="Rettangolo 6"/>
          <p:cNvSpPr/>
          <p:nvPr/>
        </p:nvSpPr>
        <p:spPr>
          <a:xfrm>
            <a:off x="2583777" y="3352848"/>
            <a:ext cx="584631" cy="141178"/>
          </a:xfrm>
          <a:prstGeom prst="rect">
            <a:avLst/>
          </a:prstGeom>
          <a:solidFill>
            <a:srgbClr val="00B0F0">
              <a:alpha val="6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3325" tIns="31663" rIns="63325" bIns="3166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825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API </a:t>
            </a:r>
          </a:p>
        </p:txBody>
      </p:sp>
      <p:pic>
        <p:nvPicPr>
          <p:cNvPr id="138" name="Picture 12" descr="https://upload.wikimedia.org/wikipedia/commons/1/14/OpenAM-web-transpar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9783" y="1340914"/>
            <a:ext cx="741731" cy="324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4" descr="http://b.content.wso2.com/sites/all/themes/wso2-v6/images/products-logos/wso2-enterprise-store-logo-h4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78" y="1095944"/>
            <a:ext cx="1611993" cy="16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6" descr="Kill Bi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1251" y="1474790"/>
            <a:ext cx="833426" cy="318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8" descr="http://www.canadamwc.com/2015/wp-content/uploads/2015/01/jBilling-Logo-black-letterin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3990" y="3414639"/>
            <a:ext cx="639604" cy="33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4" descr="http://design.jboss.org/jbpm/logo/images/logo_finals/jbpm_logo_6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37" y="1913844"/>
            <a:ext cx="890593" cy="275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ttangolo 6"/>
          <p:cNvSpPr/>
          <p:nvPr/>
        </p:nvSpPr>
        <p:spPr>
          <a:xfrm>
            <a:off x="5864340" y="2540114"/>
            <a:ext cx="701441" cy="101335"/>
          </a:xfrm>
          <a:prstGeom prst="rect">
            <a:avLst/>
          </a:prstGeom>
          <a:solidFill>
            <a:srgbClr val="00B0F0">
              <a:alpha val="6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b="1" kern="0" dirty="0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TOSCAAWS </a:t>
            </a:r>
            <a:endParaRPr lang="it-IT" sz="11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44" name="Rettangolo 6"/>
          <p:cNvSpPr/>
          <p:nvPr/>
        </p:nvSpPr>
        <p:spPr>
          <a:xfrm>
            <a:off x="7305816" y="2607892"/>
            <a:ext cx="1546594" cy="621819"/>
          </a:xfrm>
          <a:prstGeom prst="rect">
            <a:avLst/>
          </a:prstGeom>
          <a:solidFill>
            <a:srgbClr val="00B050">
              <a:alpha val="4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kern="0" dirty="0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Commercial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kern="0" dirty="0" err="1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IaaS</a:t>
            </a:r>
            <a:r>
              <a:rPr lang="it-IT" sz="1400" b="1" kern="0" dirty="0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 </a:t>
            </a:r>
            <a:r>
              <a:rPr lang="it-IT" sz="1400" b="1" kern="0" dirty="0" err="1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adapter</a:t>
            </a:r>
            <a:endParaRPr lang="it-IT" sz="14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kern="0" dirty="0" err="1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layer</a:t>
            </a:r>
            <a:endParaRPr lang="it-IT" sz="14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45" name="Rettangolo 6"/>
          <p:cNvSpPr/>
          <p:nvPr/>
        </p:nvSpPr>
        <p:spPr>
          <a:xfrm>
            <a:off x="7719825" y="2544807"/>
            <a:ext cx="701441" cy="101335"/>
          </a:xfrm>
          <a:prstGeom prst="rect">
            <a:avLst/>
          </a:prstGeom>
          <a:solidFill>
            <a:srgbClr val="00B0F0">
              <a:alpha val="6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b="1" kern="0" dirty="0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TOSCA/AWS </a:t>
            </a:r>
            <a:endParaRPr lang="it-IT" sz="1100" b="1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46" name="Rettangolo 6"/>
          <p:cNvSpPr/>
          <p:nvPr/>
        </p:nvSpPr>
        <p:spPr>
          <a:xfrm>
            <a:off x="7716949" y="3359500"/>
            <a:ext cx="584631" cy="141178"/>
          </a:xfrm>
          <a:prstGeom prst="rect">
            <a:avLst/>
          </a:prstGeom>
          <a:solidFill>
            <a:srgbClr val="00B0F0">
              <a:alpha val="6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3325" tIns="31663" rIns="63325" bIns="3166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825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API </a:t>
            </a:r>
          </a:p>
        </p:txBody>
      </p:sp>
      <p:sp>
        <p:nvSpPr>
          <p:cNvPr id="147" name="Down Arrow 303"/>
          <p:cNvSpPr/>
          <p:nvPr/>
        </p:nvSpPr>
        <p:spPr>
          <a:xfrm rot="16200000">
            <a:off x="7067989" y="3600546"/>
            <a:ext cx="596242" cy="255328"/>
          </a:xfrm>
          <a:prstGeom prst="downArrow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00" b="1" kern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48" name="Rettangolo 6"/>
          <p:cNvSpPr/>
          <p:nvPr/>
        </p:nvSpPr>
        <p:spPr>
          <a:xfrm>
            <a:off x="7493775" y="3494026"/>
            <a:ext cx="1406262" cy="417366"/>
          </a:xfrm>
          <a:prstGeom prst="rect">
            <a:avLst/>
          </a:prstGeom>
          <a:solidFill>
            <a:srgbClr val="00B050">
              <a:alpha val="28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it-IT" sz="1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Microsoft/VMWARE</a:t>
            </a:r>
            <a:endParaRPr lang="it-IT" sz="1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defRPr/>
            </a:pPr>
            <a:r>
              <a:rPr lang="it-IT" sz="1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Native API</a:t>
            </a:r>
          </a:p>
        </p:txBody>
      </p:sp>
      <p:sp>
        <p:nvSpPr>
          <p:cNvPr id="149" name="Down Arrow 311"/>
          <p:cNvSpPr/>
          <p:nvPr/>
        </p:nvSpPr>
        <p:spPr>
          <a:xfrm>
            <a:off x="7622050" y="3941106"/>
            <a:ext cx="834251" cy="145652"/>
          </a:xfrm>
          <a:prstGeom prst="downArrow">
            <a:avLst/>
          </a:prstGeom>
          <a:solidFill>
            <a:srgbClr val="00B050">
              <a:alpha val="4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433" tIns="42217" rIns="84433" bIns="42217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kern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  <a:sym typeface="Arial"/>
            </a:endParaRPr>
          </a:p>
        </p:txBody>
      </p:sp>
      <p:grpSp>
        <p:nvGrpSpPr>
          <p:cNvPr id="150" name="Gruppo 403"/>
          <p:cNvGrpSpPr/>
          <p:nvPr/>
        </p:nvGrpSpPr>
        <p:grpSpPr>
          <a:xfrm>
            <a:off x="1695729" y="4079187"/>
            <a:ext cx="7234827" cy="805090"/>
            <a:chOff x="1695729" y="4079187"/>
            <a:chExt cx="7234827" cy="805090"/>
          </a:xfrm>
        </p:grpSpPr>
        <p:sp>
          <p:nvSpPr>
            <p:cNvPr id="151" name="Shape 99"/>
            <p:cNvSpPr/>
            <p:nvPr/>
          </p:nvSpPr>
          <p:spPr>
            <a:xfrm>
              <a:off x="1725453" y="4762111"/>
              <a:ext cx="7205103" cy="122166"/>
            </a:xfrm>
            <a:prstGeom prst="rect">
              <a:avLst/>
            </a:prstGeom>
            <a:solidFill>
              <a:srgbClr val="F6B26B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>
                <a:defRPr/>
              </a:pPr>
              <a:r>
                <a:rPr lang="en" sz="1200" b="1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Physical </a:t>
              </a:r>
              <a:r>
                <a:rPr lang="en" sz="1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Environment </a:t>
              </a:r>
              <a:r>
                <a:rPr lang="en" sz="1200" b="1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(infrastructure</a:t>
              </a:r>
              <a:r>
                <a:rPr lang="en" sz="1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, HW, network)</a:t>
              </a:r>
            </a:p>
          </p:txBody>
        </p:sp>
        <p:sp>
          <p:nvSpPr>
            <p:cNvPr id="152" name="Shape 99"/>
            <p:cNvSpPr/>
            <p:nvPr/>
          </p:nvSpPr>
          <p:spPr>
            <a:xfrm>
              <a:off x="1695729" y="4086758"/>
              <a:ext cx="5707678" cy="398919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3" name="Picture 2" descr="https://lh3.googleusercontent.com/-pER0Is5oQ6s/AAAAAAAAAAI/AAAAAAAAAAA/5lNRIdNRxkU/photo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694" y="4096403"/>
              <a:ext cx="619132" cy="4095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Rectangle 5"/>
            <p:cNvSpPr/>
            <p:nvPr/>
          </p:nvSpPr>
          <p:spPr>
            <a:xfrm>
              <a:off x="2641376" y="4101221"/>
              <a:ext cx="1880178" cy="387798"/>
            </a:xfrm>
            <a:prstGeom prst="rect">
              <a:avLst/>
            </a:prstGeom>
            <a:ln w="15875">
              <a:noFill/>
            </a:ln>
          </p:spPr>
          <p:txBody>
            <a:bodyPr wrap="square">
              <a:spAutoFit/>
            </a:bodyPr>
            <a:lstStyle/>
            <a:p>
              <a:pPr algn="ctr" defTabSz="844336">
                <a:lnSpc>
                  <a:spcPct val="80000"/>
                </a:lnSpc>
                <a:spcBef>
                  <a:spcPct val="0"/>
                </a:spcBef>
              </a:pPr>
              <a:r>
                <a:rPr lang="en" sz="1200" b="1" kern="0" dirty="0">
                  <a:solidFill>
                    <a:srgbClr val="000000"/>
                  </a:solidFill>
                  <a:latin typeface="Arial"/>
                  <a:ea typeface="MS PGothic" panose="020B0600070205080204" pitchFamily="34" charset="-128"/>
                  <a:cs typeface="Arial"/>
                  <a:sym typeface="Arial"/>
                </a:rPr>
                <a:t>IAAS </a:t>
              </a:r>
              <a:r>
                <a:rPr lang="en" sz="1200" b="1" kern="0" dirty="0" smtClean="0">
                  <a:solidFill>
                    <a:srgbClr val="000000"/>
                  </a:solidFill>
                  <a:latin typeface="Arial"/>
                  <a:ea typeface="MS PGothic" panose="020B0600070205080204" pitchFamily="34" charset="-128"/>
                  <a:cs typeface="Arial"/>
                  <a:sym typeface="Arial"/>
                </a:rPr>
                <a:t>resources management</a:t>
              </a:r>
              <a:endParaRPr lang="en" sz="12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endParaRPr>
            </a:p>
          </p:txBody>
        </p:sp>
        <p:sp>
          <p:nvSpPr>
            <p:cNvPr id="155" name="Shape 99"/>
            <p:cNvSpPr/>
            <p:nvPr/>
          </p:nvSpPr>
          <p:spPr>
            <a:xfrm>
              <a:off x="7339321" y="4544377"/>
              <a:ext cx="1586134" cy="217734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Rettangolo 6"/>
            <p:cNvSpPr/>
            <p:nvPr/>
          </p:nvSpPr>
          <p:spPr>
            <a:xfrm>
              <a:off x="7381253" y="4079187"/>
              <a:ext cx="1549303" cy="424850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it-IT" sz="1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7" name="Picture 6" descr="https://upload.wikimedia.org/wikipedia/de/thumb/1/11/VMware_logo.svg/2000px-VMware_logo.svg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501" y="4586996"/>
              <a:ext cx="828954" cy="1250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https://www.nagios.com/supportMedia/images/solutions/vsphere_icon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816" y="4093831"/>
              <a:ext cx="340724" cy="2259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10" descr="http://www.avisolve.com/wp-content/uploads/2015/07/MicrosoftHyper-V-Logo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321" y="4525676"/>
              <a:ext cx="897890" cy="2551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Rectangle 79"/>
            <p:cNvSpPr/>
            <p:nvPr/>
          </p:nvSpPr>
          <p:spPr>
            <a:xfrm>
              <a:off x="8184926" y="4309885"/>
              <a:ext cx="715112" cy="178510"/>
            </a:xfrm>
            <a:prstGeom prst="rect">
              <a:avLst/>
            </a:prstGeom>
            <a:ln w="15875">
              <a:noFill/>
            </a:ln>
          </p:spPr>
          <p:txBody>
            <a:bodyPr wrap="square">
              <a:spAutoFit/>
            </a:bodyPr>
            <a:lstStyle/>
            <a:p>
              <a:pPr algn="ctr" defTabSz="844336">
                <a:lnSpc>
                  <a:spcPct val="80000"/>
                </a:lnSpc>
                <a:spcBef>
                  <a:spcPct val="0"/>
                </a:spcBef>
              </a:pPr>
              <a:r>
                <a:rPr lang="it-IT" sz="700" b="1" kern="0" dirty="0" err="1" smtClean="0">
                  <a:solidFill>
                    <a:srgbClr val="000000"/>
                  </a:solidFill>
                  <a:latin typeface="Arial"/>
                  <a:ea typeface="MS PGothic" panose="020B0600070205080204" pitchFamily="34" charset="-128"/>
                  <a:cs typeface="Arial"/>
                  <a:sym typeface="Arial"/>
                </a:rPr>
                <a:t>vCenter</a:t>
              </a:r>
              <a:endParaRPr lang="it-IT" sz="700" b="1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endParaRPr>
            </a:p>
          </p:txBody>
        </p:sp>
        <p:sp>
          <p:nvSpPr>
            <p:cNvPr id="161" name="Shape 99"/>
            <p:cNvSpPr/>
            <p:nvPr/>
          </p:nvSpPr>
          <p:spPr>
            <a:xfrm>
              <a:off x="1725453" y="4509737"/>
              <a:ext cx="5486649" cy="217093"/>
            </a:xfrm>
            <a:prstGeom prst="rect">
              <a:avLst/>
            </a:prstGeom>
            <a:solidFill>
              <a:srgbClr val="FFFF00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>
                <a:defRPr/>
              </a:pPr>
              <a:r>
                <a:rPr lang="en" sz="1200" b="1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Abstraction Layer: KVM, XEN, CEPH, Gluster FS, Open VSwitch</a:t>
              </a:r>
              <a:endParaRPr lang="en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2" name="Picture 2" descr="Immagine correlata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506" y="4096403"/>
              <a:ext cx="603210" cy="355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" name="CasellaDiTesto 162"/>
          <p:cNvSpPr txBox="1"/>
          <p:nvPr/>
        </p:nvSpPr>
        <p:spPr>
          <a:xfrm>
            <a:off x="1353442" y="134589"/>
            <a:ext cx="5707012" cy="707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2060"/>
              </a:buClr>
              <a:buSzPct val="25000"/>
              <a:buFont typeface="Arial"/>
              <a:defRPr sz="2000" b="1">
                <a:solidFill>
                  <a:srgbClr val="002060"/>
                </a:solidFill>
              </a:defRPr>
            </a:lvl1pPr>
            <a:lvl2pPr marL="0" indent="0">
              <a:buClr>
                <a:schemeClr val="dk1"/>
              </a:buClr>
              <a:buFont typeface="Arial"/>
            </a:lvl2pPr>
            <a:lvl3pPr marL="0" indent="0">
              <a:buClr>
                <a:schemeClr val="dk1"/>
              </a:buClr>
              <a:buFont typeface="Arial"/>
            </a:lvl3pPr>
            <a:lvl4pPr marL="0" indent="0">
              <a:buClr>
                <a:schemeClr val="dk1"/>
              </a:buClr>
              <a:buFont typeface="Arial"/>
            </a:lvl4pPr>
            <a:lvl5pPr marL="0" indent="0">
              <a:buClr>
                <a:schemeClr val="dk1"/>
              </a:buClr>
              <a:buFont typeface="Arial"/>
            </a:lvl5pPr>
            <a:lvl6pPr marL="0" indent="0">
              <a:buClr>
                <a:schemeClr val="dk1"/>
              </a:buClr>
              <a:buFont typeface="Arial"/>
            </a:lvl6pPr>
            <a:lvl7pPr marL="0" indent="0">
              <a:buClr>
                <a:schemeClr val="dk1"/>
              </a:buClr>
              <a:buFont typeface="Arial"/>
            </a:lvl7pPr>
            <a:lvl8pPr marL="0" indent="0">
              <a:buClr>
                <a:schemeClr val="dk1"/>
              </a:buClr>
              <a:buFont typeface="Arial"/>
            </a:lvl8pPr>
            <a:lvl9pPr marL="0" indent="0">
              <a:buClr>
                <a:schemeClr val="dk1"/>
              </a:buClr>
              <a:buFont typeface="Arial"/>
            </a:lvl9pPr>
          </a:lstStyle>
          <a:p>
            <a:pPr defTabSz="914400"/>
            <a:r>
              <a:rPr lang="en" kern="0" dirty="0">
                <a:latin typeface="Arial"/>
                <a:cs typeface="Arial"/>
                <a:sym typeface="Arial"/>
              </a:rPr>
              <a:t>L’architettura generale della Piattaforma OCP</a:t>
            </a:r>
          </a:p>
          <a:p>
            <a:pPr defTabSz="914400"/>
            <a:endParaRPr lang="it-IT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6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2734</Words>
  <Application>Microsoft Office PowerPoint</Application>
  <PresentationFormat>Presentazione su schermo (16:9)</PresentationFormat>
  <Paragraphs>258</Paragraphs>
  <Slides>19</Slides>
  <Notes>9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Smart Cities and Communities and Social Innovation Bando MIUR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Gaia Sordoni</dc:creator>
  <cp:lastModifiedBy>mmazzuca</cp:lastModifiedBy>
  <cp:revision>115</cp:revision>
  <dcterms:created xsi:type="dcterms:W3CDTF">2015-01-05T09:56:21Z</dcterms:created>
  <dcterms:modified xsi:type="dcterms:W3CDTF">2016-09-26T09:31:34Z</dcterms:modified>
</cp:coreProperties>
</file>