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63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D714F-DDA8-4C72-9EEE-F206B036BBCE}" type="datetimeFigureOut">
              <a:rPr lang="it-IT" smtClean="0"/>
              <a:pPr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567C9-D6A9-4158-AA84-74AC4CF564C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980728"/>
            <a:ext cx="87849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Bilancio 2016 </a:t>
            </a:r>
          </a:p>
          <a:p>
            <a:pPr>
              <a:lnSpc>
                <a:spcPct val="50000"/>
              </a:lnSpc>
            </a:pPr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	- Fondi straordinari per 350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		125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LUNA3  acquisto tubi </a:t>
            </a:r>
            <a:r>
              <a:rPr lang="it-IT" baseline="30000" dirty="0" smtClean="0">
                <a:solidFill>
                  <a:schemeClr val="bg1"/>
                </a:solidFill>
              </a:rPr>
              <a:t>3</a:t>
            </a:r>
            <a:r>
              <a:rPr lang="it-IT" dirty="0" smtClean="0">
                <a:solidFill>
                  <a:schemeClr val="bg1"/>
                </a:solidFill>
              </a:rPr>
              <a:t>He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	225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GAMMA elettronica per AGATA</a:t>
            </a:r>
          </a:p>
          <a:p>
            <a:pPr>
              <a:lnSpc>
                <a:spcPct val="50000"/>
              </a:lnSpc>
            </a:pPr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Bilancio 2017   (9.1 </a:t>
            </a:r>
            <a:r>
              <a:rPr lang="it-IT" dirty="0" err="1" smtClean="0">
                <a:solidFill>
                  <a:schemeClr val="bg1"/>
                </a:solidFill>
              </a:rPr>
              <a:t>ML</a:t>
            </a:r>
            <a:r>
              <a:rPr lang="it-IT" dirty="0" smtClean="0">
                <a:solidFill>
                  <a:schemeClr val="bg1"/>
                </a:solidFill>
              </a:rPr>
              <a:t> + 600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straordinari)</a:t>
            </a:r>
          </a:p>
          <a:p>
            <a:pPr>
              <a:lnSpc>
                <a:spcPct val="50000"/>
              </a:lnSpc>
            </a:pPr>
            <a:endParaRPr lang="it-IT" dirty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	- Nuova sigle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 - FOOT  </a:t>
            </a:r>
            <a:r>
              <a:rPr lang="it-IT" dirty="0" smtClean="0">
                <a:solidFill>
                  <a:schemeClr val="bg1"/>
                </a:solidFill>
                <a:sym typeface="Symbol"/>
              </a:rPr>
              <a:t></a:t>
            </a:r>
            <a:r>
              <a:rPr lang="it-IT" dirty="0" smtClean="0">
                <a:solidFill>
                  <a:schemeClr val="bg1"/>
                </a:solidFill>
              </a:rPr>
              <a:t> 26 FTE  (di cui 3 a Milano)  (assegnati 148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, 12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Milano)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 - Torio-229 circa 1.5 FTE 	 	     (assegnati 33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) </a:t>
            </a:r>
          </a:p>
          <a:p>
            <a:pPr>
              <a:lnSpc>
                <a:spcPct val="50000"/>
              </a:lnSpc>
            </a:pPr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	- Sigle già presenti  a Milano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- AEGIS </a:t>
            </a:r>
            <a:r>
              <a:rPr lang="it-IT" dirty="0" smtClean="0">
                <a:solidFill>
                  <a:schemeClr val="bg1"/>
                </a:solidFill>
                <a:sym typeface="Symbol"/>
              </a:rPr>
              <a:t></a:t>
            </a:r>
            <a:r>
              <a:rPr lang="it-IT" dirty="0" smtClean="0">
                <a:solidFill>
                  <a:schemeClr val="bg1"/>
                </a:solidFill>
              </a:rPr>
              <a:t> 16 FTE  (6 a Milano)  (assegnati 251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, 40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Milano)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- FAMU </a:t>
            </a:r>
            <a:r>
              <a:rPr lang="it-IT" dirty="0" smtClean="0">
                <a:solidFill>
                  <a:schemeClr val="bg1"/>
                </a:solidFill>
                <a:sym typeface="Symbol"/>
              </a:rPr>
              <a:t></a:t>
            </a:r>
            <a:r>
              <a:rPr lang="it-IT" dirty="0" smtClean="0">
                <a:solidFill>
                  <a:schemeClr val="bg1"/>
                </a:solidFill>
              </a:rPr>
              <a:t> 16 FTE  (0.05 a Milano)  (assegnati 305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, 4.5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Milano)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- GAMMA </a:t>
            </a:r>
            <a:r>
              <a:rPr lang="it-IT" dirty="0" smtClean="0">
                <a:solidFill>
                  <a:schemeClr val="bg1"/>
                </a:solidFill>
                <a:sym typeface="Symbol"/>
              </a:rPr>
              <a:t></a:t>
            </a:r>
            <a:r>
              <a:rPr lang="it-IT" dirty="0" smtClean="0">
                <a:solidFill>
                  <a:schemeClr val="bg1"/>
                </a:solidFill>
              </a:rPr>
              <a:t> 51 FTE  (16 a Milano)  (assegnati 830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, 345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Milano)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- KAONNIS </a:t>
            </a:r>
            <a:r>
              <a:rPr lang="it-IT" dirty="0" smtClean="0">
                <a:solidFill>
                  <a:schemeClr val="bg1"/>
                </a:solidFill>
                <a:sym typeface="Symbol"/>
              </a:rPr>
              <a:t></a:t>
            </a:r>
            <a:r>
              <a:rPr lang="it-IT" dirty="0" smtClean="0">
                <a:solidFill>
                  <a:schemeClr val="bg1"/>
                </a:solidFill>
              </a:rPr>
              <a:t> 14 FTE  (3 a Milano)  (assegnati 141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, 56.5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Milano)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- LUNA3 </a:t>
            </a:r>
            <a:r>
              <a:rPr lang="it-IT" dirty="0" smtClean="0">
                <a:solidFill>
                  <a:schemeClr val="bg1"/>
                </a:solidFill>
                <a:sym typeface="Symbol"/>
              </a:rPr>
              <a:t></a:t>
            </a:r>
            <a:r>
              <a:rPr lang="it-IT" dirty="0" smtClean="0">
                <a:solidFill>
                  <a:schemeClr val="bg1"/>
                </a:solidFill>
              </a:rPr>
              <a:t> 27 FTE  (2 a Milano)  (assegnati 389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, 22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Milano)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	   - NEWCHIM </a:t>
            </a:r>
            <a:r>
              <a:rPr lang="it-IT" dirty="0" smtClean="0">
                <a:solidFill>
                  <a:schemeClr val="bg1"/>
                </a:solidFill>
                <a:sym typeface="Symbol"/>
              </a:rPr>
              <a:t></a:t>
            </a:r>
            <a:r>
              <a:rPr lang="it-IT" dirty="0" smtClean="0">
                <a:solidFill>
                  <a:schemeClr val="bg1"/>
                </a:solidFill>
              </a:rPr>
              <a:t> 23 FTE  (4 a Milano)  (assegnati 384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, 53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a Milano)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Milano:  assegnati circa 517 </a:t>
            </a:r>
            <a:r>
              <a:rPr lang="it-IT" dirty="0" err="1" smtClean="0">
                <a:solidFill>
                  <a:schemeClr val="bg1"/>
                </a:solidFill>
              </a:rPr>
              <a:t>keuro</a:t>
            </a:r>
            <a:r>
              <a:rPr lang="it-IT" dirty="0" smtClean="0">
                <a:solidFill>
                  <a:schemeClr val="bg1"/>
                </a:solidFill>
              </a:rPr>
              <a:t> + dotazioni   </a:t>
            </a:r>
          </a:p>
          <a:p>
            <a:pPr>
              <a:lnSpc>
                <a:spcPct val="50000"/>
              </a:lnSpc>
            </a:pPr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Taglio medio  effettuato in CSN3 – circa 40%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-2738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Riunione di Bilancio 2016</a:t>
            </a:r>
          </a:p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Perugia  19-23 Settembre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</Words>
  <Application>Microsoft Office PowerPoint</Application>
  <PresentationFormat>Presentazione su schermo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franco</dc:creator>
  <cp:lastModifiedBy>franco</cp:lastModifiedBy>
  <cp:revision>15</cp:revision>
  <dcterms:created xsi:type="dcterms:W3CDTF">2015-10-15T06:40:22Z</dcterms:created>
  <dcterms:modified xsi:type="dcterms:W3CDTF">2016-10-12T06:35:44Z</dcterms:modified>
</cp:coreProperties>
</file>