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8" r:id="rId4"/>
    <p:sldId id="269" r:id="rId5"/>
    <p:sldId id="270" r:id="rId6"/>
    <p:sldId id="257" r:id="rId7"/>
    <p:sldId id="258" r:id="rId8"/>
    <p:sldId id="259" r:id="rId9"/>
    <p:sldId id="260" r:id="rId10"/>
    <p:sldId id="261" r:id="rId11"/>
    <p:sldId id="262" r:id="rId12"/>
    <p:sldId id="263" r:id="rId13"/>
    <p:sldId id="264" r:id="rId14"/>
    <p:sldId id="266" r:id="rId15"/>
    <p:sldId id="265" r:id="rId16"/>
    <p:sldId id="271" r:id="rId17"/>
    <p:sldId id="272" r:id="rId18"/>
    <p:sldId id="273" r:id="rId19"/>
    <p:sldId id="274" r:id="rId2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05F72DA-2FC1-42F1-B01D-79746405CFC9}" type="datetimeFigureOut">
              <a:rPr lang="it-IT" smtClean="0"/>
              <a:t>12/10/2016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859CBA6-9B04-4B76-A1B5-8817231F1C82}" type="slidenum">
              <a:rPr lang="it-IT" smtClean="0"/>
              <a:t>‹N›</a:t>
            </a:fld>
            <a:endParaRPr lang="it-IT"/>
          </a:p>
        </p:txBody>
      </p:sp>
    </p:spTree>
    <p:extLst>
      <p:ext uri="{BB962C8B-B14F-4D97-AF65-F5344CB8AC3E}">
        <p14:creationId xmlns:p14="http://schemas.microsoft.com/office/powerpoint/2010/main" val="2849652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05F72DA-2FC1-42F1-B01D-79746405CFC9}" type="datetimeFigureOut">
              <a:rPr lang="it-IT" smtClean="0"/>
              <a:t>12/10/2016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859CBA6-9B04-4B76-A1B5-8817231F1C82}" type="slidenum">
              <a:rPr lang="it-IT" smtClean="0"/>
              <a:t>‹N›</a:t>
            </a:fld>
            <a:endParaRPr lang="it-IT"/>
          </a:p>
        </p:txBody>
      </p:sp>
    </p:spTree>
    <p:extLst>
      <p:ext uri="{BB962C8B-B14F-4D97-AF65-F5344CB8AC3E}">
        <p14:creationId xmlns:p14="http://schemas.microsoft.com/office/powerpoint/2010/main" val="93079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05F72DA-2FC1-42F1-B01D-79746405CFC9}" type="datetimeFigureOut">
              <a:rPr lang="it-IT" smtClean="0"/>
              <a:t>12/10/2016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859CBA6-9B04-4B76-A1B5-8817231F1C82}" type="slidenum">
              <a:rPr lang="it-IT" smtClean="0"/>
              <a:t>‹N›</a:t>
            </a:fld>
            <a:endParaRPr lang="it-IT"/>
          </a:p>
        </p:txBody>
      </p:sp>
    </p:spTree>
    <p:extLst>
      <p:ext uri="{BB962C8B-B14F-4D97-AF65-F5344CB8AC3E}">
        <p14:creationId xmlns:p14="http://schemas.microsoft.com/office/powerpoint/2010/main" val="152823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05F72DA-2FC1-42F1-B01D-79746405CFC9}" type="datetimeFigureOut">
              <a:rPr lang="it-IT" smtClean="0"/>
              <a:t>12/10/2016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859CBA6-9B04-4B76-A1B5-8817231F1C82}" type="slidenum">
              <a:rPr lang="it-IT" smtClean="0"/>
              <a:t>‹N›</a:t>
            </a:fld>
            <a:endParaRPr lang="it-IT"/>
          </a:p>
        </p:txBody>
      </p:sp>
    </p:spTree>
    <p:extLst>
      <p:ext uri="{BB962C8B-B14F-4D97-AF65-F5344CB8AC3E}">
        <p14:creationId xmlns:p14="http://schemas.microsoft.com/office/powerpoint/2010/main" val="562678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05F72DA-2FC1-42F1-B01D-79746405CFC9}" type="datetimeFigureOut">
              <a:rPr lang="it-IT" smtClean="0"/>
              <a:t>12/10/2016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859CBA6-9B04-4B76-A1B5-8817231F1C82}" type="slidenum">
              <a:rPr lang="it-IT" smtClean="0"/>
              <a:t>‹N›</a:t>
            </a:fld>
            <a:endParaRPr lang="it-IT"/>
          </a:p>
        </p:txBody>
      </p:sp>
    </p:spTree>
    <p:extLst>
      <p:ext uri="{BB962C8B-B14F-4D97-AF65-F5344CB8AC3E}">
        <p14:creationId xmlns:p14="http://schemas.microsoft.com/office/powerpoint/2010/main" val="1177067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05F72DA-2FC1-42F1-B01D-79746405CFC9}" type="datetimeFigureOut">
              <a:rPr lang="it-IT" smtClean="0"/>
              <a:t>12/10/2016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859CBA6-9B04-4B76-A1B5-8817231F1C82}" type="slidenum">
              <a:rPr lang="it-IT" smtClean="0"/>
              <a:t>‹N›</a:t>
            </a:fld>
            <a:endParaRPr lang="it-IT"/>
          </a:p>
        </p:txBody>
      </p:sp>
    </p:spTree>
    <p:extLst>
      <p:ext uri="{BB962C8B-B14F-4D97-AF65-F5344CB8AC3E}">
        <p14:creationId xmlns:p14="http://schemas.microsoft.com/office/powerpoint/2010/main" val="3580974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05F72DA-2FC1-42F1-B01D-79746405CFC9}" type="datetimeFigureOut">
              <a:rPr lang="it-IT" smtClean="0"/>
              <a:t>12/10/2016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859CBA6-9B04-4B76-A1B5-8817231F1C82}" type="slidenum">
              <a:rPr lang="it-IT" smtClean="0"/>
              <a:t>‹N›</a:t>
            </a:fld>
            <a:endParaRPr lang="it-IT"/>
          </a:p>
        </p:txBody>
      </p:sp>
    </p:spTree>
    <p:extLst>
      <p:ext uri="{BB962C8B-B14F-4D97-AF65-F5344CB8AC3E}">
        <p14:creationId xmlns:p14="http://schemas.microsoft.com/office/powerpoint/2010/main" val="1611336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05F72DA-2FC1-42F1-B01D-79746405CFC9}" type="datetimeFigureOut">
              <a:rPr lang="it-IT" smtClean="0"/>
              <a:t>12/10/2016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859CBA6-9B04-4B76-A1B5-8817231F1C82}" type="slidenum">
              <a:rPr lang="it-IT" smtClean="0"/>
              <a:t>‹N›</a:t>
            </a:fld>
            <a:endParaRPr lang="it-IT"/>
          </a:p>
        </p:txBody>
      </p:sp>
    </p:spTree>
    <p:extLst>
      <p:ext uri="{BB962C8B-B14F-4D97-AF65-F5344CB8AC3E}">
        <p14:creationId xmlns:p14="http://schemas.microsoft.com/office/powerpoint/2010/main" val="3918963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05F72DA-2FC1-42F1-B01D-79746405CFC9}" type="datetimeFigureOut">
              <a:rPr lang="it-IT" smtClean="0"/>
              <a:t>12/10/2016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859CBA6-9B04-4B76-A1B5-8817231F1C82}" type="slidenum">
              <a:rPr lang="it-IT" smtClean="0"/>
              <a:t>‹N›</a:t>
            </a:fld>
            <a:endParaRPr lang="it-IT"/>
          </a:p>
        </p:txBody>
      </p:sp>
    </p:spTree>
    <p:extLst>
      <p:ext uri="{BB962C8B-B14F-4D97-AF65-F5344CB8AC3E}">
        <p14:creationId xmlns:p14="http://schemas.microsoft.com/office/powerpoint/2010/main" val="4008043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05F72DA-2FC1-42F1-B01D-79746405CFC9}" type="datetimeFigureOut">
              <a:rPr lang="it-IT" smtClean="0"/>
              <a:t>12/10/2016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859CBA6-9B04-4B76-A1B5-8817231F1C82}" type="slidenum">
              <a:rPr lang="it-IT" smtClean="0"/>
              <a:t>‹N›</a:t>
            </a:fld>
            <a:endParaRPr lang="it-IT"/>
          </a:p>
        </p:txBody>
      </p:sp>
    </p:spTree>
    <p:extLst>
      <p:ext uri="{BB962C8B-B14F-4D97-AF65-F5344CB8AC3E}">
        <p14:creationId xmlns:p14="http://schemas.microsoft.com/office/powerpoint/2010/main" val="1987451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05F72DA-2FC1-42F1-B01D-79746405CFC9}" type="datetimeFigureOut">
              <a:rPr lang="it-IT" smtClean="0"/>
              <a:t>12/10/2016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859CBA6-9B04-4B76-A1B5-8817231F1C82}" type="slidenum">
              <a:rPr lang="it-IT" smtClean="0"/>
              <a:t>‹N›</a:t>
            </a:fld>
            <a:endParaRPr lang="it-IT"/>
          </a:p>
        </p:txBody>
      </p:sp>
    </p:spTree>
    <p:extLst>
      <p:ext uri="{BB962C8B-B14F-4D97-AF65-F5344CB8AC3E}">
        <p14:creationId xmlns:p14="http://schemas.microsoft.com/office/powerpoint/2010/main" val="3139159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5F72DA-2FC1-42F1-B01D-79746405CFC9}" type="datetimeFigureOut">
              <a:rPr lang="it-IT" smtClean="0"/>
              <a:t>12/10/2016</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59CBA6-9B04-4B76-A1B5-8817231F1C82}" type="slidenum">
              <a:rPr lang="it-IT" smtClean="0"/>
              <a:t>‹N›</a:t>
            </a:fld>
            <a:endParaRPr lang="it-IT"/>
          </a:p>
        </p:txBody>
      </p:sp>
    </p:spTree>
    <p:extLst>
      <p:ext uri="{BB962C8B-B14F-4D97-AF65-F5344CB8AC3E}">
        <p14:creationId xmlns:p14="http://schemas.microsoft.com/office/powerpoint/2010/main" val="9581912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QUALCHE AGGIORNAMENTO ORDINI</a:t>
            </a:r>
            <a:endParaRPr lang="it-IT" dirty="0"/>
          </a:p>
        </p:txBody>
      </p:sp>
      <p:sp>
        <p:nvSpPr>
          <p:cNvPr id="3" name="Sottotitolo 2"/>
          <p:cNvSpPr>
            <a:spLocks noGrp="1"/>
          </p:cNvSpPr>
          <p:nvPr>
            <p:ph type="subTitle" idx="1"/>
          </p:nvPr>
        </p:nvSpPr>
        <p:spPr/>
        <p:txBody>
          <a:bodyPr/>
          <a:lstStyle/>
          <a:p>
            <a:r>
              <a:rPr lang="it-IT" sz="3200" dirty="0" smtClean="0"/>
              <a:t>DECRETO</a:t>
            </a:r>
            <a:r>
              <a:rPr lang="it-IT" dirty="0" smtClean="0"/>
              <a:t> LEGISLATIVO 18 APRILE 2016, N. 50</a:t>
            </a:r>
            <a:endParaRPr lang="it-IT" dirty="0"/>
          </a:p>
        </p:txBody>
      </p:sp>
    </p:spTree>
    <p:extLst>
      <p:ext uri="{BB962C8B-B14F-4D97-AF65-F5344CB8AC3E}">
        <p14:creationId xmlns:p14="http://schemas.microsoft.com/office/powerpoint/2010/main" val="42905229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endParaRPr lang="it-IT" sz="3200" dirty="0"/>
          </a:p>
        </p:txBody>
      </p:sp>
      <p:sp>
        <p:nvSpPr>
          <p:cNvPr id="3" name="Segnaposto contenuto 2"/>
          <p:cNvSpPr>
            <a:spLocks noGrp="1"/>
          </p:cNvSpPr>
          <p:nvPr>
            <p:ph idx="1"/>
          </p:nvPr>
        </p:nvSpPr>
        <p:spPr/>
        <p:txBody>
          <a:bodyPr>
            <a:normAutofit/>
          </a:bodyPr>
          <a:lstStyle/>
          <a:p>
            <a:pPr marL="0" indent="0">
              <a:buNone/>
            </a:pPr>
            <a:endParaRPr lang="it-IT" dirty="0"/>
          </a:p>
          <a:p>
            <a:pPr marL="0" indent="0">
              <a:buNone/>
            </a:pPr>
            <a:endParaRPr lang="it-IT" dirty="0" smtClean="0"/>
          </a:p>
          <a:p>
            <a:pPr marL="0" indent="0">
              <a:buNone/>
            </a:pPr>
            <a:endParaRPr lang="it-IT" dirty="0"/>
          </a:p>
          <a:p>
            <a:pPr marL="0" indent="0">
              <a:buNone/>
            </a:pPr>
            <a:endParaRPr lang="it-IT" dirty="0" smtClean="0"/>
          </a:p>
          <a:p>
            <a:pPr marL="0" indent="0">
              <a:buNone/>
            </a:pPr>
            <a:endParaRPr lang="it-IT" dirty="0"/>
          </a:p>
          <a:p>
            <a:pPr marL="0" indent="0">
              <a:buNone/>
            </a:pPr>
            <a:endParaRPr lang="it-IT" dirty="0" smtClean="0"/>
          </a:p>
          <a:p>
            <a:endParaRPr lang="it-IT" dirty="0" smtClean="0"/>
          </a:p>
          <a:p>
            <a:pPr marL="0" indent="0">
              <a:buNone/>
            </a:pPr>
            <a:endParaRPr lang="it-IT" dirty="0" smtClean="0">
              <a:solidFill>
                <a:srgbClr val="FF0000"/>
              </a:solidFill>
            </a:endParaRPr>
          </a:p>
          <a:p>
            <a:pPr marL="0" indent="0">
              <a:buNone/>
            </a:pPr>
            <a:endParaRPr lang="it-IT" dirty="0"/>
          </a:p>
          <a:p>
            <a:endParaRPr lang="it-IT" dirty="0"/>
          </a:p>
        </p:txBody>
      </p:sp>
    </p:spTree>
    <p:extLst>
      <p:ext uri="{BB962C8B-B14F-4D97-AF65-F5344CB8AC3E}">
        <p14:creationId xmlns:p14="http://schemas.microsoft.com/office/powerpoint/2010/main" val="1019382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normAutofit/>
          </a:bodyPr>
          <a:lstStyle/>
          <a:p>
            <a:pPr marL="0" indent="0">
              <a:buNone/>
            </a:pPr>
            <a:endParaRPr lang="it-IT" dirty="0"/>
          </a:p>
        </p:txBody>
      </p:sp>
    </p:spTree>
    <p:extLst>
      <p:ext uri="{BB962C8B-B14F-4D97-AF65-F5344CB8AC3E}">
        <p14:creationId xmlns:p14="http://schemas.microsoft.com/office/powerpoint/2010/main" val="2584392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endParaRPr lang="it-IT" sz="3200" dirty="0"/>
          </a:p>
        </p:txBody>
      </p:sp>
      <p:sp>
        <p:nvSpPr>
          <p:cNvPr id="3" name="Segnaposto contenuto 2"/>
          <p:cNvSpPr>
            <a:spLocks noGrp="1"/>
          </p:cNvSpPr>
          <p:nvPr>
            <p:ph idx="1"/>
          </p:nvPr>
        </p:nvSpPr>
        <p:spPr/>
        <p:txBody>
          <a:bodyPr>
            <a:normAutofit/>
          </a:bodyPr>
          <a:lstStyle/>
          <a:p>
            <a:pPr marL="0" indent="0">
              <a:buNone/>
            </a:pPr>
            <a:endParaRPr lang="it-IT" dirty="0" smtClean="0"/>
          </a:p>
          <a:p>
            <a:endParaRPr lang="it-IT" dirty="0"/>
          </a:p>
        </p:txBody>
      </p:sp>
    </p:spTree>
    <p:extLst>
      <p:ext uri="{BB962C8B-B14F-4D97-AF65-F5344CB8AC3E}">
        <p14:creationId xmlns:p14="http://schemas.microsoft.com/office/powerpoint/2010/main" val="4076436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buNone/>
            </a:pPr>
            <a:endParaRPr lang="it-IT" dirty="0"/>
          </a:p>
        </p:txBody>
      </p:sp>
    </p:spTree>
    <p:extLst>
      <p:ext uri="{BB962C8B-B14F-4D97-AF65-F5344CB8AC3E}">
        <p14:creationId xmlns:p14="http://schemas.microsoft.com/office/powerpoint/2010/main" val="3928075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buNone/>
            </a:pPr>
            <a:endParaRPr lang="it-IT" dirty="0"/>
          </a:p>
        </p:txBody>
      </p:sp>
    </p:spTree>
    <p:extLst>
      <p:ext uri="{BB962C8B-B14F-4D97-AF65-F5344CB8AC3E}">
        <p14:creationId xmlns:p14="http://schemas.microsoft.com/office/powerpoint/2010/main" val="34336120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endParaRPr lang="it-IT" sz="3200" dirty="0"/>
          </a:p>
        </p:txBody>
      </p:sp>
      <p:sp>
        <p:nvSpPr>
          <p:cNvPr id="3" name="Segnaposto contenuto 2"/>
          <p:cNvSpPr>
            <a:spLocks noGrp="1"/>
          </p:cNvSpPr>
          <p:nvPr>
            <p:ph idx="1"/>
          </p:nvPr>
        </p:nvSpPr>
        <p:spPr/>
        <p:txBody>
          <a:bodyPr>
            <a:normAutofit/>
          </a:bodyPr>
          <a:lstStyle/>
          <a:p>
            <a:pPr marL="0" indent="0">
              <a:buNone/>
            </a:pPr>
            <a:endParaRPr lang="it-IT" dirty="0"/>
          </a:p>
          <a:p>
            <a:pPr marL="514350" indent="-514350">
              <a:buFont typeface="+mj-lt"/>
              <a:buAutoNum type="arabicPeriod"/>
            </a:pPr>
            <a:endParaRPr lang="it-IT" dirty="0" smtClean="0"/>
          </a:p>
        </p:txBody>
      </p:sp>
    </p:spTree>
    <p:extLst>
      <p:ext uri="{BB962C8B-B14F-4D97-AF65-F5344CB8AC3E}">
        <p14:creationId xmlns:p14="http://schemas.microsoft.com/office/powerpoint/2010/main" val="6795316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lstStyle/>
          <a:p>
            <a:pPr marL="0" indent="0">
              <a:buNone/>
            </a:pPr>
            <a:endParaRPr lang="it-IT" dirty="0"/>
          </a:p>
        </p:txBody>
      </p:sp>
    </p:spTree>
    <p:extLst>
      <p:ext uri="{BB962C8B-B14F-4D97-AF65-F5344CB8AC3E}">
        <p14:creationId xmlns:p14="http://schemas.microsoft.com/office/powerpoint/2010/main" val="41031847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lstStyle/>
          <a:p>
            <a:pPr marL="0" indent="0">
              <a:buNone/>
            </a:pPr>
            <a:endParaRPr lang="it-IT" dirty="0"/>
          </a:p>
          <a:p>
            <a:endParaRPr lang="it-IT" dirty="0" smtClean="0"/>
          </a:p>
          <a:p>
            <a:endParaRPr lang="it-IT" dirty="0">
              <a:solidFill>
                <a:srgbClr val="FF0000"/>
              </a:solidFill>
            </a:endParaRPr>
          </a:p>
          <a:p>
            <a:endParaRPr lang="it-IT" dirty="0"/>
          </a:p>
        </p:txBody>
      </p:sp>
    </p:spTree>
    <p:extLst>
      <p:ext uri="{BB962C8B-B14F-4D97-AF65-F5344CB8AC3E}">
        <p14:creationId xmlns:p14="http://schemas.microsoft.com/office/powerpoint/2010/main" val="10658912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marL="0" indent="0">
              <a:buNone/>
            </a:pPr>
            <a:endParaRPr lang="it-IT" dirty="0"/>
          </a:p>
        </p:txBody>
      </p:sp>
    </p:spTree>
    <p:extLst>
      <p:ext uri="{BB962C8B-B14F-4D97-AF65-F5344CB8AC3E}">
        <p14:creationId xmlns:p14="http://schemas.microsoft.com/office/powerpoint/2010/main" val="19966008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endParaRPr lang="it-IT" dirty="0"/>
          </a:p>
        </p:txBody>
      </p:sp>
      <p:sp>
        <p:nvSpPr>
          <p:cNvPr id="3" name="Segnaposto contenuto 2"/>
          <p:cNvSpPr>
            <a:spLocks noGrp="1"/>
          </p:cNvSpPr>
          <p:nvPr>
            <p:ph idx="1"/>
          </p:nvPr>
        </p:nvSpPr>
        <p:spPr/>
        <p:txBody>
          <a:bodyPr>
            <a:normAutofit/>
          </a:bodyPr>
          <a:lstStyle/>
          <a:p>
            <a:pPr marL="0" indent="0">
              <a:buNone/>
            </a:pPr>
            <a:endParaRPr lang="it-IT" dirty="0"/>
          </a:p>
        </p:txBody>
      </p:sp>
    </p:spTree>
    <p:extLst>
      <p:ext uri="{BB962C8B-B14F-4D97-AF65-F5344CB8AC3E}">
        <p14:creationId xmlns:p14="http://schemas.microsoft.com/office/powerpoint/2010/main" val="2994401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PRINCIPI FONDAMENTALI NUOVA DISCIPLINA</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Obbligo di programmazione anche per servizi e forniture.</a:t>
            </a:r>
          </a:p>
          <a:p>
            <a:r>
              <a:rPr lang="it-IT" dirty="0" smtClean="0"/>
              <a:t>Dobbiamo effettuare anche una programmazione biennale degli acquisti di beni e servizi di importo unitario a partire da 40000 euro.</a:t>
            </a:r>
            <a:endParaRPr lang="it-IT" dirty="0" smtClean="0"/>
          </a:p>
          <a:p>
            <a:r>
              <a:rPr lang="it-IT" dirty="0" smtClean="0"/>
              <a:t>Trasparenza: tutti gli atti devono essere pubblicati tempestivamente sul sito istituzionale dall’Amministrazione.</a:t>
            </a:r>
          </a:p>
          <a:p>
            <a:r>
              <a:rPr lang="it-IT" dirty="0" smtClean="0"/>
              <a:t>Obbligo di rotazione delle ditte: siamo tenuti ad effettuare una rotazione delle ditte dunque rivolgerci ad operatori economici diversi e a mettere in atto tutte le necessarie procedure </a:t>
            </a:r>
            <a:r>
              <a:rPr lang="it-IT" dirty="0" err="1" smtClean="0"/>
              <a:t>affinche</a:t>
            </a:r>
            <a:r>
              <a:rPr lang="it-IT" dirty="0" smtClean="0"/>
              <a:t>’ possiamo garantire un’apertura a tutte le ditte.</a:t>
            </a:r>
          </a:p>
          <a:p>
            <a:r>
              <a:rPr lang="it-IT" dirty="0" smtClean="0"/>
              <a:t>Qualificazione delle imprese e delle stazioni appaltanti</a:t>
            </a:r>
          </a:p>
          <a:p>
            <a:r>
              <a:rPr lang="it-IT" dirty="0" smtClean="0"/>
              <a:t>Albo Nazionale dei Commissari di Gara</a:t>
            </a:r>
          </a:p>
          <a:p>
            <a:r>
              <a:rPr lang="it-IT" dirty="0" smtClean="0"/>
              <a:t>Rafforzamento del ruolo dell’ANAC</a:t>
            </a:r>
            <a:endParaRPr lang="it-IT" dirty="0"/>
          </a:p>
        </p:txBody>
      </p:sp>
    </p:spTree>
    <p:extLst>
      <p:ext uri="{BB962C8B-B14F-4D97-AF65-F5344CB8AC3E}">
        <p14:creationId xmlns:p14="http://schemas.microsoft.com/office/powerpoint/2010/main" val="1188812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AFFIDAMENTI SOTTO SOGLIA (DA 0 A 209.000 EURO)</a:t>
            </a:r>
            <a:endParaRPr lang="it-IT" dirty="0"/>
          </a:p>
        </p:txBody>
      </p:sp>
      <p:sp>
        <p:nvSpPr>
          <p:cNvPr id="3" name="Segnaposto contenuto 2"/>
          <p:cNvSpPr>
            <a:spLocks noGrp="1"/>
          </p:cNvSpPr>
          <p:nvPr>
            <p:ph idx="1"/>
          </p:nvPr>
        </p:nvSpPr>
        <p:spPr/>
        <p:txBody>
          <a:bodyPr>
            <a:normAutofit/>
          </a:bodyPr>
          <a:lstStyle/>
          <a:p>
            <a:r>
              <a:rPr lang="it-IT" dirty="0" smtClean="0"/>
              <a:t>Le </a:t>
            </a:r>
            <a:r>
              <a:rPr lang="it-IT" dirty="0" err="1" smtClean="0"/>
              <a:t>modalita’</a:t>
            </a:r>
            <a:r>
              <a:rPr lang="it-IT" dirty="0" smtClean="0"/>
              <a:t> operative ANAC da seguire per gli affidamenti diretti sotto soglia non sono ancora ufficiali, ma sono in fase di emanazione e per questo motivo sono state date alcune indicazioni di base, i cui dettagli applicativi devono poi essere decisi localmente. Come sempre non avremo delle indicazioni ufficiali, a parte la famosa circolare che si </a:t>
            </a:r>
            <a:r>
              <a:rPr lang="it-IT" dirty="0" err="1" smtClean="0"/>
              <a:t>puo’</a:t>
            </a:r>
            <a:r>
              <a:rPr lang="it-IT" dirty="0" smtClean="0"/>
              <a:t> ritenere in parte superata, anche se sempre in vigore.</a:t>
            </a:r>
            <a:endParaRPr lang="it-IT" dirty="0"/>
          </a:p>
        </p:txBody>
      </p:sp>
    </p:spTree>
    <p:extLst>
      <p:ext uri="{BB962C8B-B14F-4D97-AF65-F5344CB8AC3E}">
        <p14:creationId xmlns:p14="http://schemas.microsoft.com/office/powerpoint/2010/main" val="1399297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ART. 36 – CONTRATTI SOTTO SOGLIA</a:t>
            </a:r>
            <a:endParaRPr lang="it-IT" dirty="0"/>
          </a:p>
        </p:txBody>
      </p:sp>
      <p:sp>
        <p:nvSpPr>
          <p:cNvPr id="3" name="Segnaposto contenuto 2"/>
          <p:cNvSpPr>
            <a:spLocks noGrp="1"/>
          </p:cNvSpPr>
          <p:nvPr>
            <p:ph idx="1"/>
          </p:nvPr>
        </p:nvSpPr>
        <p:spPr/>
        <p:txBody>
          <a:bodyPr/>
          <a:lstStyle/>
          <a:p>
            <a:r>
              <a:rPr lang="it-IT" dirty="0" smtClean="0"/>
              <a:t>ACQUISTI E SERVIZI FINO A 40000 EURO: AFFIDAMENTO DIRETTO ADEGUATAMENTE MOTIVATO</a:t>
            </a:r>
          </a:p>
          <a:p>
            <a:r>
              <a:rPr lang="it-IT" dirty="0" smtClean="0"/>
              <a:t>QUESTI 40000 EURO SONO SEMPRE DA CONSIDERARE A LIVELLO DI ENTE, E NON DI SINGOLA SEZIONE DUNQUE NOI DOBBIAMO MONITORARE STRETTAMENTE LA SITUAZIONE DEGLI IMPEGNI ALLE DITTE</a:t>
            </a:r>
          </a:p>
          <a:p>
            <a:pPr marL="0" indent="0" algn="just">
              <a:buNone/>
            </a:pPr>
            <a:endParaRPr lang="it-IT" b="1" dirty="0"/>
          </a:p>
        </p:txBody>
      </p:sp>
    </p:spTree>
    <p:extLst>
      <p:ext uri="{BB962C8B-B14F-4D97-AF65-F5344CB8AC3E}">
        <p14:creationId xmlns:p14="http://schemas.microsoft.com/office/powerpoint/2010/main" val="3828255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u="sng" dirty="0"/>
              <a:t>CONCETTO DI ADEGUATA MOTIVAZIONE</a:t>
            </a:r>
          </a:p>
        </p:txBody>
      </p:sp>
      <p:sp>
        <p:nvSpPr>
          <p:cNvPr id="3" name="Segnaposto contenuto 2"/>
          <p:cNvSpPr>
            <a:spLocks noGrp="1"/>
          </p:cNvSpPr>
          <p:nvPr>
            <p:ph idx="1"/>
          </p:nvPr>
        </p:nvSpPr>
        <p:spPr/>
        <p:txBody>
          <a:bodyPr>
            <a:normAutofit fontScale="85000" lnSpcReduction="10000"/>
          </a:bodyPr>
          <a:lstStyle/>
          <a:p>
            <a:r>
              <a:rPr lang="it-IT" dirty="0" smtClean="0"/>
              <a:t>QUANDO CI SI PUO’ RIVOLGERE AD UNA SOLA DITTA IL CONCETTO DI ADEGUATA MOTIVAZIONE E’ SODDISFATTO DALLA PRESENTAZIONE DELLA RELAZIONE DEL RUP, che deve sempre dare indicazione della motivazione scientifica dell’acquisto e del suo utilizzo</a:t>
            </a:r>
            <a:r>
              <a:rPr lang="it-IT" dirty="0"/>
              <a:t> </a:t>
            </a:r>
            <a:r>
              <a:rPr lang="it-IT" dirty="0" smtClean="0"/>
              <a:t>e delle specifiche motivazioni per cui ci si deve rivolgere a quella ditta (questo vale per tutti gli ordini a prescindere dalla </a:t>
            </a:r>
            <a:r>
              <a:rPr lang="it-IT" dirty="0" err="1" smtClean="0"/>
              <a:t>modalita’</a:t>
            </a:r>
            <a:r>
              <a:rPr lang="it-IT" dirty="0" smtClean="0"/>
              <a:t>, la relazione del RUP deve sempre riportare queste indicazioni)</a:t>
            </a:r>
          </a:p>
          <a:p>
            <a:r>
              <a:rPr lang="it-IT" dirty="0" smtClean="0"/>
              <a:t>La motivazione </a:t>
            </a:r>
            <a:r>
              <a:rPr lang="it-IT" dirty="0" err="1" smtClean="0"/>
              <a:t>e’</a:t>
            </a:r>
            <a:r>
              <a:rPr lang="it-IT" dirty="0" smtClean="0"/>
              <a:t> ovviamente sempre rapportata all’importo dell’ordine. Se parliamo di ordini inferiori ai 1000 euro fatti con Ordine Diretto di Acquisto </a:t>
            </a:r>
            <a:r>
              <a:rPr lang="it-IT" dirty="0" err="1" smtClean="0"/>
              <a:t>Mepa</a:t>
            </a:r>
            <a:r>
              <a:rPr lang="it-IT" dirty="0" smtClean="0"/>
              <a:t> piuttosto che affidamento diretto per motivazione si intendono due righe che spiegano la </a:t>
            </a:r>
            <a:r>
              <a:rPr lang="it-IT" dirty="0" err="1" smtClean="0"/>
              <a:t>necessita’</a:t>
            </a:r>
            <a:r>
              <a:rPr lang="it-IT" dirty="0" smtClean="0"/>
              <a:t> dell’acquisto, sempre </a:t>
            </a:r>
            <a:r>
              <a:rPr lang="it-IT" dirty="0" err="1" smtClean="0"/>
              <a:t>pero’</a:t>
            </a:r>
            <a:r>
              <a:rPr lang="it-IT" dirty="0" smtClean="0"/>
              <a:t> rispettando la rotazione delle ditte e verificando la </a:t>
            </a:r>
            <a:r>
              <a:rPr lang="it-IT" dirty="0" err="1" smtClean="0"/>
              <a:t>congruita’</a:t>
            </a:r>
            <a:r>
              <a:rPr lang="it-IT" dirty="0" smtClean="0"/>
              <a:t> dell’offerta acquisita. Per ordini di importo </a:t>
            </a:r>
            <a:r>
              <a:rPr lang="it-IT" dirty="0" err="1" smtClean="0"/>
              <a:t>piu’</a:t>
            </a:r>
            <a:r>
              <a:rPr lang="it-IT" dirty="0" smtClean="0"/>
              <a:t> rilevante </a:t>
            </a:r>
            <a:r>
              <a:rPr lang="it-IT" dirty="0" err="1" smtClean="0"/>
              <a:t>sara’</a:t>
            </a:r>
            <a:r>
              <a:rPr lang="it-IT" dirty="0" smtClean="0"/>
              <a:t> il Direttore a valutare la </a:t>
            </a:r>
            <a:r>
              <a:rPr lang="it-IT" dirty="0" err="1" smtClean="0"/>
              <a:t>congruita’</a:t>
            </a:r>
            <a:r>
              <a:rPr lang="it-IT" dirty="0" smtClean="0"/>
              <a:t> dei contenuti della relazione, ma </a:t>
            </a:r>
            <a:r>
              <a:rPr lang="it-IT" dirty="0" err="1" smtClean="0"/>
              <a:t>e’</a:t>
            </a:r>
            <a:r>
              <a:rPr lang="it-IT" dirty="0" smtClean="0"/>
              <a:t> chiaro che l’onere motivazionale deve essere correlato all’importo dell’ordinativo.</a:t>
            </a:r>
          </a:p>
        </p:txBody>
      </p:sp>
    </p:spTree>
    <p:extLst>
      <p:ext uri="{BB962C8B-B14F-4D97-AF65-F5344CB8AC3E}">
        <p14:creationId xmlns:p14="http://schemas.microsoft.com/office/powerpoint/2010/main" val="3311052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Un altro modo di garantire che l’affidamento diretto abbia una motivazione adeguata </a:t>
            </a:r>
            <a:r>
              <a:rPr lang="it-IT" dirty="0" err="1" smtClean="0"/>
              <a:t>e’</a:t>
            </a:r>
            <a:r>
              <a:rPr lang="it-IT" dirty="0" smtClean="0"/>
              <a:t> quello di richiedere dei preventivi informali (3 preventivi fino a 20000 euro e 5 preventivi da 20000 a 40000 euro). Una volta acquisiti questi preventivi il RUP </a:t>
            </a:r>
            <a:r>
              <a:rPr lang="it-IT" dirty="0" err="1" smtClean="0"/>
              <a:t>puo’</a:t>
            </a:r>
            <a:r>
              <a:rPr lang="it-IT" dirty="0" smtClean="0"/>
              <a:t> sottomettere la richiesta di determina a contrarre al Direttore, indicando nella sua relazione la procedura informale svolta e proponendo di ufficializzare l’ordine alla ditta scelta. A quel punto si fa la richiesta di offerta formale e protocollata solo alla ditta scelta e si affida l’ordinativo</a:t>
            </a:r>
          </a:p>
          <a:p>
            <a:r>
              <a:rPr lang="it-IT" dirty="0" smtClean="0"/>
              <a:t>Questo consente di non dovere sempre ricorrere all’AVVISO A MANIFESTARE INTERESSE che comunque continua ad esistere e deve essere utilizzato nei casi in cui si pone la </a:t>
            </a:r>
            <a:r>
              <a:rPr lang="it-IT" dirty="0" err="1" smtClean="0"/>
              <a:t>necessita’</a:t>
            </a:r>
            <a:r>
              <a:rPr lang="it-IT" dirty="0" smtClean="0"/>
              <a:t> di aprire il </a:t>
            </a:r>
            <a:r>
              <a:rPr lang="it-IT" dirty="0" err="1" smtClean="0"/>
              <a:t>piu’</a:t>
            </a:r>
            <a:r>
              <a:rPr lang="it-IT" dirty="0" smtClean="0"/>
              <a:t> possibile al mercato.</a:t>
            </a:r>
          </a:p>
          <a:p>
            <a:r>
              <a:rPr lang="it-IT" dirty="0" smtClean="0"/>
              <a:t>Siamo in fase di studio di questo nuovo strumento fornito dal MEPA che si chiama TRATTATIVA DIRETTA DI ACQUISTO e che consente di chiedere dei preventivi che potrebbero essere utilizzati ai fini della comparazione e permette anche di finalizzare con l’ordinativo da parte del Direttore. Pare </a:t>
            </a:r>
            <a:r>
              <a:rPr lang="it-IT" dirty="0" err="1" smtClean="0"/>
              <a:t>pero’</a:t>
            </a:r>
            <a:r>
              <a:rPr lang="it-IT" dirty="0" smtClean="0"/>
              <a:t> che sia necessario in questi casi avere comunque la presenza del Direttore, per operare con le sue credenziali. Vediamo di capire come funziona prima poi si valuta se e come utilizzarlo.</a:t>
            </a:r>
          </a:p>
          <a:p>
            <a:pPr marL="0" indent="0">
              <a:buNone/>
            </a:pPr>
            <a:endParaRPr lang="it-IT" dirty="0" smtClean="0"/>
          </a:p>
          <a:p>
            <a:endParaRPr lang="it-IT" dirty="0"/>
          </a:p>
          <a:p>
            <a:endParaRPr lang="it-IT" dirty="0" smtClean="0"/>
          </a:p>
          <a:p>
            <a:endParaRPr lang="it-IT" dirty="0"/>
          </a:p>
        </p:txBody>
      </p:sp>
    </p:spTree>
    <p:extLst>
      <p:ext uri="{BB962C8B-B14F-4D97-AF65-F5344CB8AC3E}">
        <p14:creationId xmlns:p14="http://schemas.microsoft.com/office/powerpoint/2010/main" val="1387738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endParaRPr lang="it-IT" sz="3200" dirty="0"/>
          </a:p>
        </p:txBody>
      </p:sp>
      <p:sp>
        <p:nvSpPr>
          <p:cNvPr id="3" name="Segnaposto contenuto 2"/>
          <p:cNvSpPr>
            <a:spLocks noGrp="1"/>
          </p:cNvSpPr>
          <p:nvPr>
            <p:ph idx="1"/>
          </p:nvPr>
        </p:nvSpPr>
        <p:spPr/>
        <p:txBody>
          <a:bodyPr>
            <a:normAutofit/>
          </a:bodyPr>
          <a:lstStyle/>
          <a:p>
            <a:pPr marL="0" indent="0">
              <a:buNone/>
            </a:pPr>
            <a:endParaRPr lang="it-IT" dirty="0" smtClean="0"/>
          </a:p>
          <a:p>
            <a:r>
              <a:rPr lang="it-IT" dirty="0" smtClean="0"/>
              <a:t>Queste considerazioni nulla tolgono all’obbligo di utilizzare le convenzioni </a:t>
            </a:r>
            <a:r>
              <a:rPr lang="it-IT" dirty="0" err="1" smtClean="0"/>
              <a:t>Consip</a:t>
            </a:r>
            <a:r>
              <a:rPr lang="it-IT" dirty="0" smtClean="0"/>
              <a:t>, ove esistenti, e al fatto di fare sempre e comunque ove possibile le RDO </a:t>
            </a:r>
            <a:r>
              <a:rPr lang="it-IT" dirty="0" err="1" smtClean="0"/>
              <a:t>Mepa</a:t>
            </a:r>
            <a:r>
              <a:rPr lang="it-IT" dirty="0" smtClean="0"/>
              <a:t>.</a:t>
            </a:r>
          </a:p>
          <a:p>
            <a:r>
              <a:rPr lang="it-IT" dirty="0" smtClean="0"/>
              <a:t>Bisogna infatti mantenere un atteggiamento prudente rispetto all’affidamento diretto, in quanto </a:t>
            </a:r>
            <a:r>
              <a:rPr lang="it-IT" dirty="0" err="1" smtClean="0"/>
              <a:t>e’</a:t>
            </a:r>
            <a:r>
              <a:rPr lang="it-IT" dirty="0" smtClean="0"/>
              <a:t> uno dei parametri il cui abuso </a:t>
            </a:r>
            <a:r>
              <a:rPr lang="it-IT" dirty="0" err="1" smtClean="0"/>
              <a:t>e’</a:t>
            </a:r>
            <a:r>
              <a:rPr lang="it-IT" dirty="0" smtClean="0"/>
              <a:t> indicato tra i rischi specifici da monitorare da parte dell’ ANAC e che </a:t>
            </a:r>
            <a:r>
              <a:rPr lang="it-IT" dirty="0" err="1" smtClean="0"/>
              <a:t>puo’</a:t>
            </a:r>
            <a:r>
              <a:rPr lang="it-IT" dirty="0" smtClean="0"/>
              <a:t> portare alla mancata qualificazione dell’ENTE ai fini dello svolgimento autonomo dei contratti sopra i 40000 euro, rischio da non correre</a:t>
            </a:r>
            <a:endParaRPr lang="it-IT" dirty="0"/>
          </a:p>
          <a:p>
            <a:endParaRPr lang="it-IT" dirty="0">
              <a:solidFill>
                <a:srgbClr val="FF0000"/>
              </a:solidFill>
            </a:endParaRPr>
          </a:p>
        </p:txBody>
      </p:sp>
    </p:spTree>
    <p:extLst>
      <p:ext uri="{BB962C8B-B14F-4D97-AF65-F5344CB8AC3E}">
        <p14:creationId xmlns:p14="http://schemas.microsoft.com/office/powerpoint/2010/main" val="138567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85000" lnSpcReduction="20000"/>
          </a:bodyPr>
          <a:lstStyle/>
          <a:p>
            <a:pPr marL="0" indent="0">
              <a:buNone/>
            </a:pPr>
            <a:r>
              <a:rPr lang="it-IT" dirty="0" smtClean="0"/>
              <a:t>Due parole sul criterio del minor prezzo, criterio da cercare di utilizzare per gli acquisti inferiori ai 40000 euro per evitare di rendere le procedure molto complicate con l’offerta economicamente </a:t>
            </a:r>
            <a:r>
              <a:rPr lang="it-IT" dirty="0" err="1" smtClean="0"/>
              <a:t>piu’</a:t>
            </a:r>
            <a:r>
              <a:rPr lang="it-IT" dirty="0" smtClean="0"/>
              <a:t> vantaggiosa.</a:t>
            </a:r>
          </a:p>
          <a:p>
            <a:pPr marL="0" indent="0">
              <a:buNone/>
            </a:pPr>
            <a:r>
              <a:rPr lang="it-IT" dirty="0" smtClean="0"/>
              <a:t>Il minor prezzo si applica per forniture e servizi con caratteristiche standardizzate, o le cui condizioni sono definite dal mercato, oppure caratterizzati da elevata </a:t>
            </a:r>
            <a:r>
              <a:rPr lang="it-IT" dirty="0" err="1" smtClean="0"/>
              <a:t>ripetitivita’</a:t>
            </a:r>
            <a:endParaRPr lang="it-IT" dirty="0" smtClean="0"/>
          </a:p>
          <a:p>
            <a:pPr marL="514350" indent="-514350">
              <a:buFont typeface="+mj-lt"/>
              <a:buAutoNum type="arabicPeriod"/>
            </a:pPr>
            <a:r>
              <a:rPr lang="it-IT" dirty="0" smtClean="0"/>
              <a:t>Si intendono standardizzate le </a:t>
            </a:r>
            <a:r>
              <a:rPr lang="it-IT" dirty="0" err="1" smtClean="0"/>
              <a:t>caratterische</a:t>
            </a:r>
            <a:r>
              <a:rPr lang="it-IT" dirty="0" smtClean="0"/>
              <a:t> </a:t>
            </a:r>
            <a:r>
              <a:rPr lang="it-IT" dirty="0" err="1" smtClean="0"/>
              <a:t>gia’</a:t>
            </a:r>
            <a:r>
              <a:rPr lang="it-IT" dirty="0" smtClean="0"/>
              <a:t> definite da produttore e non modificabili su richiesta della stazione appaltante</a:t>
            </a:r>
          </a:p>
          <a:p>
            <a:pPr marL="514350" indent="-514350">
              <a:buFont typeface="+mj-lt"/>
              <a:buAutoNum type="arabicPeriod"/>
            </a:pPr>
            <a:r>
              <a:rPr lang="it-IT" dirty="0" smtClean="0"/>
              <a:t>Si intendono definite dal mercato i servizi e le forniture le cui condizioni contrattuali sono definite dall’insieme dei produttori o dei prestatori di servizi in maniera uniforme nel mercato di riferimento</a:t>
            </a:r>
          </a:p>
          <a:p>
            <a:pPr marL="514350" indent="-514350">
              <a:buFont typeface="+mj-lt"/>
              <a:buAutoNum type="arabicPeriod"/>
            </a:pPr>
            <a:r>
              <a:rPr lang="it-IT" dirty="0" smtClean="0"/>
              <a:t>Si intendo ad elevata </a:t>
            </a:r>
            <a:r>
              <a:rPr lang="it-IT" dirty="0" err="1" smtClean="0"/>
              <a:t>ripetitivita’</a:t>
            </a:r>
            <a:r>
              <a:rPr lang="it-IT" dirty="0" smtClean="0"/>
              <a:t> gl</a:t>
            </a:r>
            <a:r>
              <a:rPr lang="it-IT" dirty="0" smtClean="0"/>
              <a:t>i acquisti ricorrenti nella stazione appaltante, ad eccezione per quelli di notevole contenuto tecnologico od innovativo</a:t>
            </a:r>
            <a:endParaRPr lang="it-IT" dirty="0"/>
          </a:p>
        </p:txBody>
      </p:sp>
    </p:spTree>
    <p:extLst>
      <p:ext uri="{BB962C8B-B14F-4D97-AF65-F5344CB8AC3E}">
        <p14:creationId xmlns:p14="http://schemas.microsoft.com/office/powerpoint/2010/main" val="1508860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endParaRPr lang="it-IT" sz="2800" dirty="0"/>
          </a:p>
        </p:txBody>
      </p:sp>
      <p:sp>
        <p:nvSpPr>
          <p:cNvPr id="3" name="Segnaposto contenuto 2"/>
          <p:cNvSpPr>
            <a:spLocks noGrp="1"/>
          </p:cNvSpPr>
          <p:nvPr>
            <p:ph idx="1"/>
          </p:nvPr>
        </p:nvSpPr>
        <p:spPr/>
        <p:txBody>
          <a:bodyPr/>
          <a:lstStyle/>
          <a:p>
            <a:pPr marL="0" indent="0">
              <a:buNone/>
            </a:pPr>
            <a:r>
              <a:rPr lang="it-IT" dirty="0" smtClean="0"/>
              <a:t>Nel sito della Direzione Affari Contrattuali e Patrimoniali sezione Documenti potete trovare le </a:t>
            </a:r>
            <a:r>
              <a:rPr lang="it-IT" dirty="0" err="1" smtClean="0"/>
              <a:t>slides</a:t>
            </a:r>
            <a:r>
              <a:rPr lang="it-IT" dirty="0" smtClean="0"/>
              <a:t> dell’ultimo corso.</a:t>
            </a:r>
          </a:p>
          <a:p>
            <a:pPr marL="0" indent="0">
              <a:buNone/>
            </a:pPr>
            <a:endParaRPr lang="it-IT" dirty="0"/>
          </a:p>
          <a:p>
            <a:pPr marL="0" indent="0">
              <a:buNone/>
            </a:pPr>
            <a:r>
              <a:rPr lang="it-IT" dirty="0" smtClean="0"/>
              <a:t>Vi giro il link per la consultazione degli avvis</a:t>
            </a:r>
            <a:r>
              <a:rPr lang="it-IT" dirty="0" smtClean="0"/>
              <a:t>i a manifestare interesse qualora potesse esservi utile</a:t>
            </a:r>
          </a:p>
          <a:p>
            <a:pPr marL="0" indent="0">
              <a:buNone/>
            </a:pPr>
            <a:r>
              <a:rPr lang="it-IT" dirty="0"/>
              <a:t>http://</a:t>
            </a:r>
            <a:r>
              <a:rPr lang="it-IT" dirty="0" smtClean="0"/>
              <a:t>www.ac.infn.it/contratti/gestioneAvvisi/index.php/gestioneavvisi/</a:t>
            </a:r>
            <a:endParaRPr lang="it-IT" dirty="0"/>
          </a:p>
        </p:txBody>
      </p:sp>
    </p:spTree>
    <p:extLst>
      <p:ext uri="{BB962C8B-B14F-4D97-AF65-F5344CB8AC3E}">
        <p14:creationId xmlns:p14="http://schemas.microsoft.com/office/powerpoint/2010/main" val="375804230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368</TotalTime>
  <Words>888</Words>
  <Application>Microsoft Office PowerPoint</Application>
  <PresentationFormat>Widescreen</PresentationFormat>
  <Paragraphs>45</Paragraphs>
  <Slides>19</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19</vt:i4>
      </vt:variant>
    </vt:vector>
  </HeadingPairs>
  <TitlesOfParts>
    <vt:vector size="23" baseType="lpstr">
      <vt:lpstr>Arial</vt:lpstr>
      <vt:lpstr>Calibri</vt:lpstr>
      <vt:lpstr>Calibri Light</vt:lpstr>
      <vt:lpstr>Tema di Office</vt:lpstr>
      <vt:lpstr>QUALCHE AGGIORNAMENTO ORDINI</vt:lpstr>
      <vt:lpstr>PRINCIPI FONDAMENTALI NUOVA DISCIPLINA</vt:lpstr>
      <vt:lpstr>AFFIDAMENTI SOTTO SOGLIA (DA 0 A 209.000 EURO)</vt:lpstr>
      <vt:lpstr>ART. 36 – CONTRATTI SOTTO SOGLIA</vt:lpstr>
      <vt:lpstr>CONCETTO DI ADEGUATA MOTIVAZIONE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I.N.F.N.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NUOVO CODICE APPALTI</dc:title>
  <dc:creator>Angela Campanale1</dc:creator>
  <cp:lastModifiedBy>Angela Campanale1</cp:lastModifiedBy>
  <cp:revision>84</cp:revision>
  <dcterms:created xsi:type="dcterms:W3CDTF">2016-06-15T11:42:04Z</dcterms:created>
  <dcterms:modified xsi:type="dcterms:W3CDTF">2016-10-12T07:34:54Z</dcterms:modified>
</cp:coreProperties>
</file>