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93624" r:id="rId4"/>
  </p:sldMasterIdLst>
  <p:notesMasterIdLst>
    <p:notesMasterId r:id="rId18"/>
  </p:notesMasterIdLst>
  <p:handoutMasterIdLst>
    <p:handoutMasterId r:id="rId19"/>
  </p:handoutMasterIdLst>
  <p:sldIdLst>
    <p:sldId id="689" r:id="rId5"/>
    <p:sldId id="769" r:id="rId6"/>
    <p:sldId id="781" r:id="rId7"/>
    <p:sldId id="782" r:id="rId8"/>
    <p:sldId id="784" r:id="rId9"/>
    <p:sldId id="783" r:id="rId10"/>
    <p:sldId id="780" r:id="rId11"/>
    <p:sldId id="770" r:id="rId12"/>
    <p:sldId id="777" r:id="rId13"/>
    <p:sldId id="775" r:id="rId14"/>
    <p:sldId id="778" r:id="rId15"/>
    <p:sldId id="779" r:id="rId16"/>
    <p:sldId id="776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7D"/>
    <a:srgbClr val="000080"/>
    <a:srgbClr val="CA47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94" autoAdjust="0"/>
    <p:restoredTop sz="95574" autoAdjust="0"/>
  </p:normalViewPr>
  <p:slideViewPr>
    <p:cSldViewPr snapToGrid="0" snapToObjects="1">
      <p:cViewPr>
        <p:scale>
          <a:sx n="109" d="100"/>
          <a:sy n="109" d="100"/>
        </p:scale>
        <p:origin x="1576" y="93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-318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04340-A823-F847-9A64-5CE827D27A95}" type="datetime1">
              <a:rPr lang="fr-CH" smtClean="0"/>
              <a:t>30.01.17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B88BA4-820C-1F41-B1C6-33FCFCE2701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72779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0894D-6BA4-834C-9315-28D496F075A1}" type="datetime1">
              <a:rPr lang="fr-CH" smtClean="0"/>
              <a:t>30.01.17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179DC-8756-8245-8B47-59551A7A4C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51255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70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6830EA-2E6F-4E17-BC3C-C497A504B0B5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47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blipFill dpi="0"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>
          <a:xfrm>
            <a:off x="596368" y="3188772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500" b="1" cap="all"/>
            </a:lvl1pPr>
          </a:lstStyle>
          <a:p>
            <a:r>
              <a:rPr lang="fr-CH" dirty="0" smtClean="0"/>
              <a:t>YOUR TITLE</a:t>
            </a:r>
            <a:br>
              <a:rPr lang="fr-CH" dirty="0" smtClean="0"/>
            </a:br>
            <a:r>
              <a:rPr lang="fr-CH" dirty="0" smtClean="0"/>
              <a:t>HERE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8697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227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3856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503"/>
            <a:ext cx="82296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202482" y="6356350"/>
            <a:ext cx="5078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202418" y="6356350"/>
            <a:ext cx="4843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1071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504"/>
            <a:ext cx="4038600" cy="5106659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504"/>
            <a:ext cx="4038600" cy="510666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218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0014"/>
            <a:ext cx="4040188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030014"/>
            <a:ext cx="4041775" cy="11448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10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05/09/2106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66669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/>
          <a:p>
            <a:fld id="{16D97DBA-6AD6-4F6E-B07F-BC3C369985ED}" type="datetime1">
              <a:rPr lang="en-US" smtClean="0"/>
              <a:t>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18255"/>
            <a:ext cx="2133600" cy="365125"/>
          </a:xfrm>
        </p:spPr>
        <p:txBody>
          <a:bodyPr/>
          <a:lstStyle/>
          <a:p>
            <a:fld id="{872C15F9-2AD0-044F-BB80-F9D71DAC45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55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Y:\home\ken\Desktop\2012-Jul-04-4_Color_Logo_CB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5297" y="91795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9854" y="526577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9240" y="530915"/>
            <a:ext cx="7755467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5692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36" r:id="rId1"/>
    <p:sldLayoutId id="2147493630" r:id="rId2"/>
    <p:sldLayoutId id="2147493625" r:id="rId3"/>
    <p:sldLayoutId id="2147493626" r:id="rId4"/>
    <p:sldLayoutId id="2147493628" r:id="rId5"/>
    <p:sldLayoutId id="2147493629" r:id="rId6"/>
    <p:sldLayoutId id="2147493637" r:id="rId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tiff"/><Relationship Id="rId8" Type="http://schemas.openxmlformats.org/officeDocument/2006/relationships/image" Target="../media/image8.png"/><Relationship Id="rId9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Relationship Id="rId11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g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Untitled.tif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700105" y="1843895"/>
            <a:ext cx="6042992" cy="3860551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3874" y="5524508"/>
            <a:ext cx="8785295" cy="1007561"/>
          </a:xfrm>
        </p:spPr>
        <p:txBody>
          <a:bodyPr>
            <a:noAutofit/>
          </a:bodyPr>
          <a:lstStyle/>
          <a:p>
            <a:pPr algn="l"/>
            <a:r>
              <a:rPr lang="en-US" sz="2600" b="1" i="1" dirty="0" smtClean="0">
                <a:solidFill>
                  <a:srgbClr val="002060"/>
                </a:solidFill>
              </a:rPr>
              <a:t>Federico Ronchetti, </a:t>
            </a:r>
            <a:br>
              <a:rPr lang="en-US" sz="2600" b="1" i="1" dirty="0" smtClean="0">
                <a:solidFill>
                  <a:srgbClr val="002060"/>
                </a:solidFill>
              </a:rPr>
            </a:br>
            <a:r>
              <a:rPr lang="en-US" sz="2600" i="1" dirty="0" smtClean="0">
                <a:solidFill>
                  <a:srgbClr val="002060"/>
                </a:solidFill>
              </a:rPr>
              <a:t>INFN-LNF </a:t>
            </a:r>
          </a:p>
          <a:p>
            <a:pPr algn="l"/>
            <a:r>
              <a:rPr lang="en-US" sz="2600" i="1" dirty="0" smtClean="0">
                <a:solidFill>
                  <a:srgbClr val="002060"/>
                </a:solidFill>
              </a:rPr>
              <a:t>ALICE ITS Meeting 27/09/2016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6608" y="2971732"/>
            <a:ext cx="25625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2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ITS News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Ongoing activities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b="1" dirty="0" smtClean="0">
                <a:solidFill>
                  <a:srgbClr val="002060"/>
                </a:solidFill>
              </a:rPr>
              <a:t>2016 planning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42393" y="4772280"/>
            <a:ext cx="2273150" cy="20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028845" y="2167738"/>
            <a:ext cx="7572446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ALICE ITS Upgrade </a:t>
            </a:r>
            <a:br>
              <a:rPr lang="en-US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</a:br>
            <a:r>
              <a:rPr lang="en-US" b="1" dirty="0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Status and Plans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4" name="Picture 2" descr="mage result for 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96" y="4770755"/>
            <a:ext cx="2037520" cy="20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41" y="45049"/>
            <a:ext cx="2461351" cy="1309697"/>
          </a:xfrm>
          <a:prstGeom prst="rect">
            <a:avLst/>
          </a:prstGeom>
        </p:spPr>
      </p:pic>
      <p:pic>
        <p:nvPicPr>
          <p:cNvPr id="16" name="Immagine 2"/>
          <p:cNvPicPr/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56" y="-39282"/>
            <a:ext cx="1882860" cy="1410257"/>
          </a:xfrm>
          <a:prstGeom prst="rect">
            <a:avLst/>
          </a:prstGeom>
        </p:spPr>
      </p:pic>
      <p:pic>
        <p:nvPicPr>
          <p:cNvPr id="17" name="Picture 2" descr="isultati immagini per lnf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" y="98067"/>
            <a:ext cx="1775418" cy="127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sultati immagini per uni roma 1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590" y="14344"/>
            <a:ext cx="1614667" cy="13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92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FPC-FPC Welding Tests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838199"/>
            <a:ext cx="8424333" cy="631824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36533" y="2125133"/>
            <a:ext cx="1896534" cy="358986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43135" y="2125132"/>
            <a:ext cx="1904998" cy="3589867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16467" y="2023533"/>
            <a:ext cx="2413000" cy="36914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1517915" y="3430058"/>
            <a:ext cx="5153818" cy="7112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39733" y="6144682"/>
            <a:ext cx="1964267" cy="211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384800" y="5917390"/>
            <a:ext cx="2277534" cy="22349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04000" y="6144682"/>
            <a:ext cx="1964267" cy="21166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Dummy Tests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4999" y="-74349"/>
            <a:ext cx="5589587" cy="745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4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Module Dummy Tests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64999" y="-74349"/>
            <a:ext cx="5589587" cy="74527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8267" y="3572933"/>
            <a:ext cx="6731000" cy="1092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48267" y="357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+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8267" y="427911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+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9185" y="354877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+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79185" y="429580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+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2649" y="5249333"/>
            <a:ext cx="675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Strategy is to use the glass dummy both for alignment and gluing tests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781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Milestones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573745"/>
              </p:ext>
            </p:extLst>
          </p:nvPr>
        </p:nvGraphicFramePr>
        <p:xfrm>
          <a:off x="404650" y="731317"/>
          <a:ext cx="8458200" cy="6126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0467"/>
                <a:gridCol w="1905000"/>
                <a:gridCol w="1761067"/>
                <a:gridCol w="2133600"/>
                <a:gridCol w="1888066"/>
              </a:tblGrid>
              <a:tr h="365065">
                <a:tc>
                  <a:txBody>
                    <a:bodyPr/>
                    <a:lstStyle/>
                    <a:p>
                      <a:r>
                        <a:rPr lang="en-US" dirty="0" smtClean="0"/>
                        <a:t>week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 Dry Assembly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Dummy 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r>
                        <a:rPr lang="en-US" baseline="0" dirty="0" smtClean="0"/>
                        <a:t> Assembly w/ DHIC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Note</a:t>
                      </a:r>
                      <a:endParaRPr lang="en-US" dirty="0"/>
                    </a:p>
                  </a:txBody>
                  <a:tcPr/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39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Federico,</a:t>
                      </a:r>
                      <a:r>
                        <a:rPr lang="en-US" sz="1400" baseline="0" dirty="0" smtClean="0"/>
                        <a:t> Marco (Dry)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Glass</a:t>
                      </a:r>
                      <a:r>
                        <a:rPr lang="en-US" sz="1400" baseline="0" dirty="0" smtClean="0"/>
                        <a:t> tiles at LNF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N/A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0090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Marco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T, Marco I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Find </a:t>
                      </a:r>
                      <a:r>
                        <a:rPr lang="en-US" sz="1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Plexi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base with marks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Federico (CERN)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5098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Marco I,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Marco T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glass dummy prototype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Daniele (CERN)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Massimo,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Marco I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Produce glass dummies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43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Massimo,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Marco T</a:t>
                      </a:r>
                      <a:endParaRPr lang="en-US" sz="1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algn="l" defTabSz="457200" rtl="0" eaLnBrk="1" latinLnBrk="0" hangingPunct="1"/>
                      <a:endParaRPr lang="en-U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No Daniele,</a:t>
                      </a:r>
                      <a:r>
                        <a:rPr lang="en-US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Alessandro </a:t>
                      </a:r>
                      <a:endParaRPr lang="en-US" sz="1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44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Align</a:t>
                      </a:r>
                      <a:r>
                        <a:rPr lang="en-US" sz="1400" baseline="0" dirty="0" smtClean="0"/>
                        <a:t> dummies 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00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45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Federico, Valeria (AW)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46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Federico, Pavel 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Gluing</a:t>
                      </a:r>
                      <a:r>
                        <a:rPr lang="en-US" sz="1400" baseline="0" dirty="0" smtClean="0"/>
                        <a:t> tests 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47</a:t>
                      </a:r>
                      <a:endParaRPr lang="en-US" sz="14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Federico, Pavel 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N/A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solidFill>
                            <a:srgbClr val="FF0000"/>
                          </a:solidFill>
                        </a:rPr>
                        <a:t>Validation with Torino </a:t>
                      </a:r>
                      <a:endParaRPr 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1009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48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400" dirty="0" smtClean="0"/>
                        <a:t>Operators</a:t>
                      </a:r>
                      <a:r>
                        <a:rPr lang="en-US" sz="1400" baseline="0" dirty="0" smtClean="0"/>
                        <a:t> TBD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No Marco T (Test</a:t>
                      </a:r>
                      <a:r>
                        <a:rPr lang="en-US" sz="1400" baseline="0" dirty="0" smtClean="0"/>
                        <a:t> Beam)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49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1 Stave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assembled with glass dummies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51</a:t>
                      </a:r>
                      <a:endParaRPr lang="en-US" sz="14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contingency</a:t>
                      </a:r>
                      <a:endParaRPr 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6506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52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749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ITS Activities @ LNF Until EOY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17" y="1530546"/>
            <a:ext cx="8001536" cy="378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3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ALPIDE4 Tests on </a:t>
            </a:r>
            <a:r>
              <a:rPr lang="en-US" dirty="0" err="1" smtClean="0"/>
              <a:t>Preseries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133" y="8711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88664" y="3330758"/>
            <a:ext cx="76920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5 chips 100krad work </a:t>
            </a:r>
            <a:r>
              <a:rPr lang="en-US" sz="2200" dirty="0"/>
              <a:t>fine but as for </a:t>
            </a:r>
            <a:r>
              <a:rPr lang="en-US" sz="2200" dirty="0" smtClean="0"/>
              <a:t>ALPIDE3 threshold </a:t>
            </a:r>
            <a:r>
              <a:rPr lang="en-US" sz="2200" dirty="0"/>
              <a:t>start to decrease (20</a:t>
            </a:r>
            <a:r>
              <a:rPr lang="en-US" sz="2200" dirty="0" smtClean="0"/>
              <a:t>%) proposal</a:t>
            </a:r>
            <a:r>
              <a:rPr lang="en-US" sz="2200" dirty="0"/>
              <a:t>: relax threshold and irradiate again until 1 </a:t>
            </a:r>
            <a:r>
              <a:rPr lang="en-US" sz="2200" dirty="0" err="1" smtClean="0"/>
              <a:t>MRad</a:t>
            </a:r>
            <a:r>
              <a:rPr lang="en-US" sz="2200" dirty="0" smtClean="0"/>
              <a:t> </a:t>
            </a:r>
            <a:r>
              <a:rPr lang="en-US" sz="2200" dirty="0"/>
              <a:t>is accumulated (how long does it take?) </a:t>
            </a:r>
            <a:endParaRPr lang="en-US" sz="2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2 </a:t>
            </a:r>
            <a:r>
              <a:rPr lang="en-US" sz="2200" dirty="0"/>
              <a:t>chips up to 340 </a:t>
            </a:r>
            <a:r>
              <a:rPr lang="en-US" sz="2200" dirty="0" err="1" smtClean="0"/>
              <a:t>kRad</a:t>
            </a:r>
            <a:r>
              <a:rPr lang="en-US" sz="2200" dirty="0" smtClean="0"/>
              <a:t>: analog </a:t>
            </a:r>
            <a:r>
              <a:rPr lang="en-US" sz="2200" dirty="0"/>
              <a:t>supply current down by </a:t>
            </a:r>
            <a:r>
              <a:rPr lang="en-US" sz="2200" dirty="0" smtClean="0"/>
              <a:t>x2 </a:t>
            </a:r>
            <a:br>
              <a:rPr lang="en-US" sz="2200" dirty="0" smtClean="0"/>
            </a:br>
            <a:r>
              <a:rPr lang="en-US" sz="2200" dirty="0" smtClean="0"/>
              <a:t>thresholds </a:t>
            </a:r>
            <a:r>
              <a:rPr lang="en-US" sz="2200" dirty="0"/>
              <a:t>saturate at lower </a:t>
            </a:r>
            <a:r>
              <a:rPr lang="en-US" sz="2200" dirty="0" smtClean="0"/>
              <a:t>level: 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200" dirty="0" smtClean="0"/>
              <a:t>takes </a:t>
            </a:r>
            <a:r>
              <a:rPr lang="en-US" sz="2200" dirty="0"/>
              <a:t>1 year to go back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try </a:t>
            </a:r>
            <a:r>
              <a:rPr lang="en-US" sz="2200" dirty="0"/>
              <a:t>accelerated annealing by heating on some chips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SEU x-section </a:t>
            </a:r>
            <a:r>
              <a:rPr lang="en-US" sz="2200" dirty="0"/>
              <a:t>for periphery memory (same value found at PSI)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200" dirty="0" smtClean="0"/>
              <a:t>next </a:t>
            </a:r>
            <a:r>
              <a:rPr lang="en-US" sz="2200" dirty="0"/>
              <a:t>week heavy ion </a:t>
            </a:r>
            <a:r>
              <a:rPr lang="en-US" sz="2200" dirty="0" smtClean="0"/>
              <a:t>test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t="15982"/>
          <a:stretch/>
        </p:blipFill>
        <p:spPr>
          <a:xfrm>
            <a:off x="588664" y="896744"/>
            <a:ext cx="6553200" cy="240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ALPIDE4 Tests on </a:t>
            </a:r>
            <a:r>
              <a:rPr lang="en-US" dirty="0" err="1" smtClean="0"/>
              <a:t>Preseries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133" y="8711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659" y="981522"/>
            <a:ext cx="8042031" cy="587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6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ALPIDE4 Tests on </a:t>
            </a:r>
            <a:r>
              <a:rPr lang="en-US" dirty="0" err="1" smtClean="0"/>
              <a:t>Preseries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4133" y="8711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4133" y="1152300"/>
            <a:ext cx="769203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/>
              <a:t>ALPIDE pre-series chips</a:t>
            </a:r>
          </a:p>
          <a:p>
            <a:r>
              <a:rPr lang="en-US" sz="2200" dirty="0" smtClean="0"/>
              <a:t>2+2 </a:t>
            </a:r>
            <a:r>
              <a:rPr lang="en-US" sz="2200" dirty="0"/>
              <a:t>chips for HI </a:t>
            </a:r>
            <a:r>
              <a:rPr lang="en-US" sz="2200" dirty="0" smtClean="0"/>
              <a:t>tests</a:t>
            </a:r>
          </a:p>
          <a:p>
            <a:r>
              <a:rPr lang="en-US" sz="2200" dirty="0" smtClean="0"/>
              <a:t>5 chips tested at 100 </a:t>
            </a:r>
            <a:r>
              <a:rPr lang="en-US" sz="2200" dirty="0" err="1" smtClean="0"/>
              <a:t>kRad</a:t>
            </a:r>
            <a:endParaRPr lang="en-US" sz="2200" dirty="0" smtClean="0"/>
          </a:p>
          <a:p>
            <a:r>
              <a:rPr lang="en-US" sz="2200" dirty="0" smtClean="0"/>
              <a:t>2 chips 350 </a:t>
            </a:r>
            <a:r>
              <a:rPr lang="en-US" sz="2200" dirty="0" err="1" smtClean="0"/>
              <a:t>kRad</a:t>
            </a:r>
            <a:endParaRPr lang="en-US" sz="2200" dirty="0" smtClean="0"/>
          </a:p>
          <a:p>
            <a:r>
              <a:rPr lang="en-US" sz="2200" dirty="0" smtClean="0"/>
              <a:t>10 available for testing: 21 </a:t>
            </a:r>
            <a:r>
              <a:rPr lang="en-US" sz="2200" dirty="0"/>
              <a:t>total </a:t>
            </a: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r>
              <a:rPr lang="en-US" sz="2200" dirty="0"/>
              <a:t>ALIPDE production 3 weeks delay PPR, postponed 1 month -&gt; 24th of October - end of October availability of modules is on critical path need to produce </a:t>
            </a:r>
            <a:r>
              <a:rPr lang="en-US" sz="2200" dirty="0" smtClean="0"/>
              <a:t>ALPIDE4 HICs </a:t>
            </a:r>
            <a:r>
              <a:rPr lang="en-US" sz="2200" dirty="0"/>
              <a:t>(next weeks)</a:t>
            </a:r>
          </a:p>
          <a:p>
            <a:endParaRPr lang="en-US" sz="2200" dirty="0" smtClean="0"/>
          </a:p>
          <a:p>
            <a:r>
              <a:rPr lang="en-US" sz="2200" dirty="0"/>
              <a:t>IB </a:t>
            </a:r>
            <a:endParaRPr lang="en-US" sz="2200" dirty="0" smtClean="0"/>
          </a:p>
          <a:p>
            <a:r>
              <a:rPr lang="en-US" sz="2200" dirty="0" smtClean="0"/>
              <a:t>1 </a:t>
            </a:r>
            <a:r>
              <a:rPr lang="en-US" sz="2200" dirty="0" err="1" smtClean="0"/>
              <a:t>alu</a:t>
            </a:r>
            <a:r>
              <a:rPr lang="en-US" sz="2200" dirty="0" smtClean="0"/>
              <a:t>-FPC </a:t>
            </a:r>
            <a:r>
              <a:rPr lang="en-US" sz="2200" dirty="0"/>
              <a:t>available </a:t>
            </a:r>
            <a:r>
              <a:rPr lang="en-US" sz="2200" dirty="0" err="1"/>
              <a:t>friday</a:t>
            </a:r>
            <a:r>
              <a:rPr lang="en-US" sz="2200" dirty="0"/>
              <a:t> </a:t>
            </a:r>
            <a:r>
              <a:rPr lang="en-US" sz="2200" dirty="0" smtClean="0"/>
              <a:t>- </a:t>
            </a:r>
            <a:r>
              <a:rPr lang="en-US" sz="2200" dirty="0" err="1"/>
              <a:t>monday</a:t>
            </a:r>
            <a:r>
              <a:rPr lang="en-US" sz="2200" dirty="0"/>
              <a:t> </a:t>
            </a:r>
            <a:endParaRPr lang="en-US" sz="2200" dirty="0" smtClean="0"/>
          </a:p>
          <a:p>
            <a:r>
              <a:rPr lang="en-US" sz="2200" dirty="0" smtClean="0"/>
              <a:t>get </a:t>
            </a:r>
            <a:r>
              <a:rPr lang="en-US" sz="2200" dirty="0"/>
              <a:t>batch with 4 </a:t>
            </a:r>
            <a:r>
              <a:rPr lang="en-US" sz="2200" dirty="0" smtClean="0"/>
              <a:t>FPC next </a:t>
            </a:r>
            <a:r>
              <a:rPr lang="en-US" sz="2200" dirty="0"/>
              <a:t>week  </a:t>
            </a:r>
            <a:endParaRPr lang="en-US" sz="2200" dirty="0" smtClean="0"/>
          </a:p>
          <a:p>
            <a:r>
              <a:rPr lang="en-US" sz="2200" dirty="0" smtClean="0"/>
              <a:t>OB</a:t>
            </a:r>
          </a:p>
          <a:p>
            <a:r>
              <a:rPr lang="en-US" sz="2200" dirty="0" smtClean="0"/>
              <a:t>2 </a:t>
            </a:r>
            <a:r>
              <a:rPr lang="en-US" sz="2200" dirty="0"/>
              <a:t>dummy modules produced, found some </a:t>
            </a:r>
            <a:r>
              <a:rPr lang="en-US" sz="2200" dirty="0" smtClean="0"/>
              <a:t>issues </a:t>
            </a:r>
            <a:r>
              <a:rPr lang="en-US" sz="2200" dirty="0" err="1" smtClean="0"/>
              <a:t>swissPCB</a:t>
            </a:r>
            <a:r>
              <a:rPr lang="en-US" sz="2200" dirty="0" smtClean="0"/>
              <a:t> </a:t>
            </a:r>
          </a:p>
          <a:p>
            <a:r>
              <a:rPr lang="en-US" sz="2200" dirty="0" smtClean="0"/>
              <a:t>2 </a:t>
            </a:r>
            <a:r>
              <a:rPr lang="en-US" sz="2200" dirty="0"/>
              <a:t>modules with working chips </a:t>
            </a:r>
            <a:r>
              <a:rPr lang="en-US" sz="2200" dirty="0" err="1"/>
              <a:t>tue</a:t>
            </a:r>
            <a:r>
              <a:rPr lang="en-US" sz="2200" dirty="0"/>
              <a:t> - wed 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147318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Straight Connector 41"/>
          <p:cNvCxnSpPr/>
          <p:nvPr/>
        </p:nvCxnSpPr>
        <p:spPr>
          <a:xfrm flipH="1">
            <a:off x="4521694" y="1447659"/>
            <a:ext cx="2410103" cy="2051825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1590909" y="2436811"/>
            <a:ext cx="2071095" cy="120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\\cern.ch\dfs\Experiments\ALICE_Design\Pictures\2015.04\20150415_06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91960" y="1447658"/>
            <a:ext cx="1262804" cy="83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90022" y="2127770"/>
            <a:ext cx="10561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00" b="1" dirty="0">
                <a:solidFill>
                  <a:schemeClr val="bg1">
                    <a:lumMod val="85000"/>
                  </a:schemeClr>
                </a:solidFill>
              </a:rPr>
              <a:t>Stave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8481" y="3296540"/>
            <a:ext cx="3419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Inner Detector Barrel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71002" y="1959264"/>
            <a:ext cx="822246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End wheel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94035" y="1553024"/>
            <a:ext cx="822246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50" dirty="0"/>
              <a:t>End wheel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258481" y="1762855"/>
            <a:ext cx="2295734" cy="133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78" y="4054882"/>
            <a:ext cx="2374962" cy="177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7997" y="5796322"/>
            <a:ext cx="127074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IB Service Half Barrel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50187" y="3814727"/>
            <a:ext cx="3243567" cy="208488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 flipH="1">
            <a:off x="8293966" y="1728337"/>
            <a:ext cx="49194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/>
              <a:t>Stave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6642196" y="1664752"/>
            <a:ext cx="9194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/>
              <a:t>2 Middle Layers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6642196" y="2613228"/>
            <a:ext cx="907407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/>
              <a:t>2 Outer Layers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144000" y="3284053"/>
            <a:ext cx="2776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1800" dirty="0"/>
              <a:t>Outer Detector Barrel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303677" flipH="1">
            <a:off x="6502415" y="1846359"/>
            <a:ext cx="2364030" cy="12931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434379" y="1418989"/>
            <a:ext cx="1709621" cy="12627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8185" y="1551095"/>
            <a:ext cx="2026955" cy="11168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9791" y="3739363"/>
            <a:ext cx="3208097" cy="227974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836072" y="5756022"/>
            <a:ext cx="5565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50" dirty="0"/>
              <a:t>MFT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608942" y="5603749"/>
            <a:ext cx="7836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GB" sz="1050" dirty="0"/>
              <a:t>ITS OB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666250" y="5260692"/>
            <a:ext cx="6402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ITS IB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70444" y="4198071"/>
            <a:ext cx="4860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Cage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2199231" y="1387191"/>
            <a:ext cx="2321575" cy="2112293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21345" y="1322270"/>
            <a:ext cx="11209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Inner Barrel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89657" y="1296346"/>
            <a:ext cx="11209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/>
              <a:t>Outer Barrel</a:t>
            </a: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>
          <a:xfrm>
            <a:off x="6985921" y="5735653"/>
            <a:ext cx="2133600" cy="273844"/>
          </a:xfrm>
        </p:spPr>
        <p:txBody>
          <a:bodyPr/>
          <a:lstStyle/>
          <a:p>
            <a:fld id="{DD996ED2-A178-4F45-BA35-D842F9B72993}" type="slidenum">
              <a:rPr lang="fr-FR" smtClean="0"/>
              <a:t>6</a:t>
            </a:fld>
            <a:endParaRPr lang="fr-FR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-17284" y="3499483"/>
            <a:ext cx="4538977" cy="880901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 flipV="1">
            <a:off x="4521693" y="3506155"/>
            <a:ext cx="4622307" cy="789018"/>
          </a:xfrm>
          <a:prstGeom prst="line">
            <a:avLst/>
          </a:prstGeom>
          <a:ln w="349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416057" y="5815915"/>
            <a:ext cx="1270744" cy="213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88" dirty="0"/>
              <a:t>OB Service Half Barrel</a:t>
            </a:r>
          </a:p>
        </p:txBody>
      </p:sp>
      <p:pic>
        <p:nvPicPr>
          <p:cNvPr id="71" name="Picture 70" descr="2012-Jul-04-4_Color_Logo_small_C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947" y="911962"/>
            <a:ext cx="344021" cy="465011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876536" y="2431506"/>
            <a:ext cx="14538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EDR 3 May 2016</a:t>
            </a:r>
          </a:p>
        </p:txBody>
      </p:sp>
      <p:cxnSp>
        <p:nvCxnSpPr>
          <p:cNvPr id="75" name="Straight Connector 74"/>
          <p:cNvCxnSpPr/>
          <p:nvPr/>
        </p:nvCxnSpPr>
        <p:spPr>
          <a:xfrm flipH="1" flipV="1">
            <a:off x="208190" y="1232713"/>
            <a:ext cx="8091754" cy="1541"/>
          </a:xfrm>
          <a:prstGeom prst="line">
            <a:avLst/>
          </a:prstGeom>
          <a:ln>
            <a:solidFill>
              <a:srgbClr val="4F81BD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439376" y="3542809"/>
            <a:ext cx="14538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00B050"/>
                </a:solidFill>
                <a:latin typeface="Berlin Sans FB Demi" pitchFamily="34" charset="0"/>
              </a:rPr>
              <a:t>EDR 20 July 2016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42134" y="3512315"/>
            <a:ext cx="14538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00B050"/>
                </a:solidFill>
                <a:latin typeface="Berlin Sans FB Demi" pitchFamily="34" charset="0"/>
              </a:rPr>
              <a:t>EDR 20 July 2016</a:t>
            </a:r>
          </a:p>
        </p:txBody>
      </p:sp>
      <p:sp>
        <p:nvSpPr>
          <p:cNvPr id="79" name="TextBox 78"/>
          <p:cNvSpPr txBox="1"/>
          <p:nvPr/>
        </p:nvSpPr>
        <p:spPr>
          <a:xfrm flipH="1">
            <a:off x="4618106" y="5341117"/>
            <a:ext cx="2639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 b="1"/>
            </a:lvl1pPr>
          </a:lstStyle>
          <a:p>
            <a:r>
              <a:rPr lang="en-GB" sz="1800" dirty="0">
                <a:solidFill>
                  <a:schemeClr val="bg1">
                    <a:lumMod val="85000"/>
                  </a:schemeClr>
                </a:solidFill>
              </a:rPr>
              <a:t>Service Barrels and Cage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3523872" y="3224318"/>
            <a:ext cx="919493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25" dirty="0"/>
              <a:t>3 Inner Layers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76536" y="2644365"/>
            <a:ext cx="14538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PRR    Dec 2016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1758" y="3739362"/>
            <a:ext cx="15843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FF0000"/>
                </a:solidFill>
                <a:latin typeface="Berlin Sans FB Demi" pitchFamily="34" charset="0"/>
              </a:rPr>
              <a:t>PRR       Nov 2016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39266" y="3705048"/>
            <a:ext cx="15843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rgbClr val="FF0000"/>
                </a:solidFill>
                <a:latin typeface="Berlin Sans FB Demi" pitchFamily="34" charset="0"/>
              </a:rPr>
              <a:t>PRR       Nov 2016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23618" y="5560634"/>
            <a:ext cx="167516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EDR       Nov 2016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520751" y="5753367"/>
            <a:ext cx="15843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bg1">
                    <a:lumMod val="85000"/>
                  </a:schemeClr>
                </a:solidFill>
                <a:latin typeface="Berlin Sans FB Demi" pitchFamily="34" charset="0"/>
              </a:rPr>
              <a:t>PRR       Feb 2017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</a:rPr>
              <a:t>Detector </a:t>
            </a:r>
            <a:r>
              <a:rPr lang="en-US" b="1" dirty="0">
                <a:solidFill>
                  <a:srgbClr val="FF0000"/>
                </a:solidFill>
              </a:rPr>
              <a:t>/ Service Barrel Mechanics EDR/PRR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2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650" y="1093781"/>
            <a:ext cx="8468417" cy="562769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Stave mechanical assembly </a:t>
            </a:r>
            <a:r>
              <a:rPr lang="en-US" b="1" dirty="0" smtClean="0">
                <a:solidFill>
                  <a:srgbClr val="FF0000"/>
                </a:solidFill>
              </a:rPr>
              <a:t>(ED/DP/AR)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Federico, Marco T, Pavel, Marco I, Massimo (2016)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rest of the team </a:t>
            </a:r>
            <a:r>
              <a:rPr lang="en-US" sz="2400" b="1" dirty="0" err="1" smtClean="0">
                <a:solidFill>
                  <a:srgbClr val="FF0000"/>
                </a:solidFill>
              </a:rPr>
              <a:t>entter</a:t>
            </a:r>
            <a:r>
              <a:rPr lang="en-US" sz="2400" b="1" dirty="0" smtClean="0">
                <a:solidFill>
                  <a:srgbClr val="FF0000"/>
                </a:solidFill>
              </a:rPr>
              <a:t> training beginning of 2017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FPC-FPC welding tests 	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Aldo, Luciano, Daniele, Alessandro </a:t>
            </a:r>
            <a:r>
              <a:rPr lang="mr-IN" sz="2400" b="1" dirty="0" smtClean="0">
                <a:solidFill>
                  <a:srgbClr val="FF0000"/>
                </a:solidFill>
              </a:rPr>
              <a:t>…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Glass Dummy production 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Luciano, Daniele, Alessandro </a:t>
            </a:r>
            <a:r>
              <a:rPr lang="mr-IN" sz="2400" b="1" dirty="0" smtClean="0">
                <a:solidFill>
                  <a:srgbClr val="FF0000"/>
                </a:solidFill>
              </a:rPr>
              <a:t>…</a:t>
            </a:r>
            <a:r>
              <a:rPr lang="en-US" sz="2400" b="1" dirty="0" smtClean="0">
                <a:solidFill>
                  <a:srgbClr val="FF0000"/>
                </a:solidFill>
              </a:rPr>
              <a:t>.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Dummy alignment and gluing tests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Emiliano, Alessandro, Daniele + selected operators from step 1</a:t>
            </a:r>
            <a:endParaRPr lang="en-US" sz="2200" b="1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>
                <a:solidFill>
                  <a:srgbClr val="002060"/>
                </a:solidFill>
              </a:rPr>
              <a:t>Stave mechanical assembly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sz="2200" b="1" dirty="0" smtClean="0">
                <a:solidFill>
                  <a:srgbClr val="FF0000"/>
                </a:solidFill>
              </a:rPr>
              <a:t>Emiliano</a:t>
            </a:r>
            <a:r>
              <a:rPr lang="en-US" sz="2200" b="1" dirty="0">
                <a:solidFill>
                  <a:srgbClr val="FF0000"/>
                </a:solidFill>
              </a:rPr>
              <a:t>, Alessandro, Daniele + selected operators from step </a:t>
            </a:r>
            <a:r>
              <a:rPr lang="en-US" sz="2200" b="1" dirty="0" smtClean="0">
                <a:solidFill>
                  <a:srgbClr val="FF0000"/>
                </a:solidFill>
              </a:rPr>
              <a:t>1</a:t>
            </a:r>
          </a:p>
          <a:p>
            <a:r>
              <a:rPr lang="en-US" sz="2200" b="1" dirty="0" smtClean="0">
                <a:solidFill>
                  <a:srgbClr val="002060"/>
                </a:solidFill>
              </a:rPr>
              <a:t>In parallel: preparation of the procedure documents </a:t>
            </a:r>
            <a:r>
              <a:rPr lang="en-US" sz="2200" b="1" dirty="0" smtClean="0">
                <a:solidFill>
                  <a:srgbClr val="FF0000"/>
                </a:solidFill>
              </a:rPr>
              <a:t>(Daniele/Stefano)</a:t>
            </a:r>
            <a:endParaRPr lang="en-US" sz="2200" b="1" dirty="0">
              <a:solidFill>
                <a:srgbClr val="FF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4650" y="31530"/>
            <a:ext cx="7876050" cy="451945"/>
          </a:xfrm>
        </p:spPr>
        <p:txBody>
          <a:bodyPr/>
          <a:lstStyle/>
          <a:p>
            <a:r>
              <a:rPr lang="en-US" dirty="0" smtClean="0"/>
              <a:t>ITS Activities @ LNF Until EOY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 rot="19488371">
            <a:off x="6203630" y="2343035"/>
            <a:ext cx="24693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Tentative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6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3_151927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378" y="1924140"/>
            <a:ext cx="3216303" cy="326013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5" name="Content Placeholder 3" descr="20160713_154453.jpg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26" r="-1126"/>
          <a:stretch>
            <a:fillRect/>
          </a:stretch>
        </p:blipFill>
        <p:spPr>
          <a:xfrm rot="5400000">
            <a:off x="4588520" y="2187598"/>
            <a:ext cx="5203397" cy="2861668"/>
          </a:xfrm>
          <a:ln w="57150">
            <a:solidFill>
              <a:srgbClr val="FF0000"/>
            </a:solidFill>
          </a:ln>
        </p:spPr>
      </p:pic>
      <p:pic>
        <p:nvPicPr>
          <p:cNvPr id="6" name="Picture 5" descr="20160713_151844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7430" y="2405554"/>
            <a:ext cx="5120566" cy="2880319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9377" y="1404483"/>
            <a:ext cx="2536664" cy="79208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T</a:t>
            </a:r>
            <a:r>
              <a:rPr lang="en-US" sz="1800" dirty="0" smtClean="0">
                <a:solidFill>
                  <a:srgbClr val="002060"/>
                </a:solidFill>
              </a:rPr>
              <a:t>raining on handling bar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342650" y="612395"/>
            <a:ext cx="2000049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002060"/>
                </a:solidFill>
              </a:rPr>
              <a:t>A</a:t>
            </a:r>
            <a:r>
              <a:rPr lang="en-US" sz="1800" b="1" dirty="0" smtClean="0">
                <a:solidFill>
                  <a:srgbClr val="002060"/>
                </a:solidFill>
              </a:rPr>
              <a:t>ssembled stave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4650" y="31530"/>
            <a:ext cx="7876050" cy="45194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Stave Mechanical Assembly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FPC-FPC Welding Tests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1" y="1007533"/>
            <a:ext cx="3486150" cy="4648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91"/>
          <a:stretch/>
        </p:blipFill>
        <p:spPr>
          <a:xfrm>
            <a:off x="3829051" y="2057399"/>
            <a:ext cx="5220244" cy="456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4285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sharepoint/v3/field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37406</TotalTime>
  <Words>387</Words>
  <Application>Microsoft Macintosh PowerPoint</Application>
  <PresentationFormat>On-screen Show (4:3)</PresentationFormat>
  <Paragraphs>143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 Rounded MT Bold</vt:lpstr>
      <vt:lpstr>Berlin Sans FB Demi</vt:lpstr>
      <vt:lpstr>Calibri</vt:lpstr>
      <vt:lpstr>Mangal</vt:lpstr>
      <vt:lpstr>Arial</vt:lpstr>
      <vt:lpstr>2_Office Theme</vt:lpstr>
      <vt:lpstr>ALICE ITS Upgrade  Status and Plans</vt:lpstr>
      <vt:lpstr>ITS Activities @ LNF Until EOY</vt:lpstr>
      <vt:lpstr>ALPIDE4 Tests on Preseries </vt:lpstr>
      <vt:lpstr>ALPIDE4 Tests on Preseries </vt:lpstr>
      <vt:lpstr>ALPIDE4 Tests on Preseries </vt:lpstr>
      <vt:lpstr>PowerPoint Presentation</vt:lpstr>
      <vt:lpstr>ITS Activities @ LNF Until EOY</vt:lpstr>
      <vt:lpstr>Training on handling bar</vt:lpstr>
      <vt:lpstr>FPC-FPC Welding Tests </vt:lpstr>
      <vt:lpstr>FPC-FPC Welding Tests </vt:lpstr>
      <vt:lpstr>Module Dummy Tests</vt:lpstr>
      <vt:lpstr>Module Dummy Tests</vt:lpstr>
      <vt:lpstr>Milestones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Federico Ronchetti</cp:lastModifiedBy>
  <cp:revision>1568</cp:revision>
  <cp:lastPrinted>2016-09-05T08:21:38Z</cp:lastPrinted>
  <dcterms:created xsi:type="dcterms:W3CDTF">2010-04-12T23:12:02Z</dcterms:created>
  <dcterms:modified xsi:type="dcterms:W3CDTF">2017-01-30T14:59:46Z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