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86" r:id="rId2"/>
    <p:sldId id="357" r:id="rId3"/>
    <p:sldId id="395" r:id="rId4"/>
    <p:sldId id="394" r:id="rId5"/>
    <p:sldId id="387" r:id="rId6"/>
    <p:sldId id="389" r:id="rId7"/>
    <p:sldId id="362" r:id="rId8"/>
    <p:sldId id="390" r:id="rId9"/>
    <p:sldId id="361" r:id="rId10"/>
    <p:sldId id="391" r:id="rId11"/>
    <p:sldId id="373" r:id="rId12"/>
    <p:sldId id="375" r:id="rId13"/>
    <p:sldId id="378" r:id="rId14"/>
    <p:sldId id="380" r:id="rId15"/>
    <p:sldId id="381" r:id="rId16"/>
    <p:sldId id="382" r:id="rId17"/>
    <p:sldId id="396" r:id="rId18"/>
    <p:sldId id="397" r:id="rId1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A07"/>
    <a:srgbClr val="C03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1" autoAdjust="0"/>
    <p:restoredTop sz="96097" autoAdjust="0"/>
  </p:normalViewPr>
  <p:slideViewPr>
    <p:cSldViewPr snapToGrid="0" snapToObjects="1">
      <p:cViewPr>
        <p:scale>
          <a:sx n="122" d="100"/>
          <a:sy n="122" d="100"/>
        </p:scale>
        <p:origin x="-74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77219-3384-964F-9373-944E8FE341F3}" type="datetimeFigureOut">
              <a:rPr lang="en-US" smtClean="0"/>
              <a:pPr/>
              <a:t>18-Nov-16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FFD1F-DC80-544D-B005-D520F12190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27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F20ED-CA98-C745-B8FA-AD275ADA9608}" type="datetimeFigureOut">
              <a:rPr lang="it-IT" smtClean="0"/>
              <a:pPr/>
              <a:t>18/11/2016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3ED57-6C89-AC44-9C4E-59DBD3C6E7F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5983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4383-484B-D345-847C-EB5AFECAF4B5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4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7A5C-81A0-DF43-BE02-86E4BE989910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93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FCF0-0BB8-0341-8B9D-6BFB6E98CFAA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6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96C4-45DC-C34E-B7DA-7230C7334ED9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5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36FD-4326-7C4E-BD59-5FB00BE090EF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62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EFB2-07F4-3743-8660-4A4B95C6346B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72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74D1-29D3-C34F-A47B-9E5719AF6AB0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63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2EB30-8A74-0F48-8D7B-30DD55D49859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4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2E36-2DB2-2948-BDA3-F7FDB431096C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58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2608-43AC-D049-B81B-964AC95E0718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18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762C3-EDAB-5B43-9642-8ADE9C6324E0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78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2575E-E054-414D-BFFE-8A01BB3A1B19}" type="datetime1">
              <a:rPr lang="en-US" smtClean="0"/>
              <a:pPr/>
              <a:t>18-Nov-16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E146D-C4F7-6744-AB45-52EB7931EEB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66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Segnaposto numero diapositiva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95EA2BE1-4E1B-5143-9711-75AA9ADD3387}" type="slidenum">
              <a:rPr lang="it-IT" sz="1200" smtClean="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2"/>
          <p:cNvSpPr>
            <a:spLocks noGrp="1"/>
          </p:cNvSpPr>
          <p:nvPr>
            <p:ph type="ctrTitle" idx="4294967295"/>
          </p:nvPr>
        </p:nvSpPr>
        <p:spPr>
          <a:xfrm>
            <a:off x="762000" y="685800"/>
            <a:ext cx="8058150" cy="3967336"/>
          </a:xfrm>
        </p:spPr>
        <p:txBody>
          <a:bodyPr>
            <a:normAutofit fontScale="90000"/>
          </a:bodyPr>
          <a:lstStyle/>
          <a:p>
            <a:r>
              <a:rPr lang="it-IT" sz="4800" b="1" dirty="0" smtClean="0">
                <a:latin typeface="Calibri" charset="0"/>
                <a:ea typeface="ＭＳ Ｐゴシック" charset="0"/>
                <a:cs typeface="ＭＳ Ｐゴシック" charset="0"/>
              </a:rPr>
              <a:t>The BELINA </a:t>
            </a:r>
            <a:r>
              <a:rPr lang="it-IT" sz="48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neutron</a:t>
            </a:r>
            <a:r>
              <a:rPr lang="it-IT" sz="4800" b="1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48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beam</a:t>
            </a:r>
            <a:r>
              <a:rPr lang="it-IT" sz="4800" b="1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48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facility</a:t>
            </a:r>
            <a:r>
              <a:rPr lang="it-IT" sz="4800" b="1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48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4800" b="1" dirty="0" smtClean="0">
                <a:latin typeface="Calibri" charset="0"/>
                <a:ea typeface="ＭＳ Ｐゴシック" charset="0"/>
                <a:cs typeface="ＭＳ Ｐゴシック" charset="0"/>
              </a:rPr>
              <a:t> CN- LNL</a:t>
            </a:r>
            <a:r>
              <a:rPr lang="en-GB" sz="4800" b="1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GB" sz="48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4800" b="1" dirty="0" smtClean="0">
                <a:solidFill>
                  <a:srgbClr val="80008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GB" sz="4800" b="1" dirty="0" smtClean="0">
                <a:solidFill>
                  <a:srgbClr val="80008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1800" b="1" u="sng" dirty="0" smtClean="0">
                <a:latin typeface="Calibri" charset="0"/>
                <a:ea typeface="ＭＳ Ｐゴシック" charset="0"/>
                <a:cs typeface="ＭＳ Ｐゴシック" charset="0"/>
              </a:rPr>
              <a:t> P. F. Mastinu</a:t>
            </a:r>
            <a:r>
              <a:rPr lang="en-GB" sz="1800" b="1" u="sng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GB" sz="1800" dirty="0">
                <a:latin typeface="Calibri" charset="0"/>
                <a:ea typeface="ＭＳ Ｐゴシック" charset="0"/>
                <a:cs typeface="ＭＳ Ｐゴシック" charset="0"/>
              </a:rPr>
              <a:t>, R. Capote </a:t>
            </a:r>
            <a: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  <a:t>Noy</a:t>
            </a:r>
            <a:r>
              <a:rPr lang="en-GB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5</a:t>
            </a:r>
            <a: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  <a:t>,F. Gramegna</a:t>
            </a:r>
            <a:r>
              <a:rPr lang="en-GB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  <a:t>,</a:t>
            </a:r>
            <a:b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  <a:t>,G. Martín Hernández</a:t>
            </a:r>
            <a:r>
              <a:rPr lang="en-GB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br>
              <a:rPr lang="en-GB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  <a:t>, J. Praena</a:t>
            </a:r>
            <a:r>
              <a:rPr lang="en-GB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3 </a:t>
            </a:r>
            <a: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  <a:t>and G</a:t>
            </a:r>
            <a:r>
              <a:rPr lang="en-GB" sz="1800" dirty="0">
                <a:latin typeface="Calibri" charset="0"/>
                <a:ea typeface="ＭＳ Ｐゴシック" charset="0"/>
                <a:cs typeface="ＭＳ Ｐゴシック" charset="0"/>
              </a:rPr>
              <a:t>. Prete</a:t>
            </a:r>
            <a:r>
              <a:rPr lang="en-GB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GB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GB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14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400" i="1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1 </a:t>
            </a:r>
            <a:r>
              <a:rPr lang="en-GB" sz="1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Laboratori</a:t>
            </a: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Nazionali</a:t>
            </a: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1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Legnaro</a:t>
            </a: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, INFN, Italia. </a:t>
            </a:r>
            <a:b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400" i="1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2 </a:t>
            </a: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CEADEN, La Habana, Cuba.</a:t>
            </a:r>
            <a:b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1400" i="1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3</a:t>
            </a: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Universidad de </a:t>
            </a:r>
            <a:r>
              <a:rPr lang="en-GB" sz="1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Sevilla</a:t>
            </a: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, CNA, Spain.</a:t>
            </a:r>
            <a:b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1400" i="1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5</a:t>
            </a: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International Atomic Energy Agency Nuclear Data </a:t>
            </a:r>
            <a:r>
              <a:rPr lang="en-GB" sz="1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SectionDivision</a:t>
            </a:r>
            <a: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  <a:t> of Physical and Chemical Sciences Department of Nuclear Sciences and Applications A-1400 Vienna, Austria </a:t>
            </a:r>
            <a:br>
              <a:rPr lang="en-GB" sz="1400" i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GB" sz="1400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3" descr="logoIN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959418"/>
            <a:ext cx="12954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5307012"/>
            <a:ext cx="2895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LogoLenos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06579"/>
            <a:ext cx="19812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24914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FE4F7-4674-D048-BB2A-0671DF40EB5E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755576" y="260350"/>
            <a:ext cx="7488832" cy="792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Lithium </a:t>
            </a:r>
            <a:r>
              <a:rPr lang="en-US" sz="3000" dirty="0">
                <a:latin typeface="+mj-lt"/>
              </a:rPr>
              <a:t>T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arget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 Assembly in CF</a:t>
            </a:r>
            <a:endParaRPr kumimoji="0" lang="es-E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5" name="Immagine 4" descr="P10109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5584825" cy="3141464"/>
          </a:xfrm>
          <a:prstGeom prst="rect">
            <a:avLst/>
          </a:prstGeom>
        </p:spPr>
      </p:pic>
      <p:pic>
        <p:nvPicPr>
          <p:cNvPr id="6" name="Immagine 5" descr="P10109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20" y="3717032"/>
            <a:ext cx="5072768" cy="285343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12160" y="2708920"/>
            <a:ext cx="1800200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dirty="0" smtClean="0"/>
              <a:t>Water </a:t>
            </a:r>
            <a:r>
              <a:rPr lang="it-IT" sz="1200" dirty="0" err="1" smtClean="0"/>
              <a:t>cooled</a:t>
            </a:r>
            <a:r>
              <a:rPr lang="it-IT" sz="1200" dirty="0" smtClean="0"/>
              <a:t> </a:t>
            </a:r>
            <a:r>
              <a:rPr lang="it-IT" sz="1200" dirty="0" err="1" smtClean="0"/>
              <a:t>collimator</a:t>
            </a: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012160" y="1772816"/>
            <a:ext cx="2160240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dirty="0" smtClean="0"/>
              <a:t>1 m long </a:t>
            </a:r>
            <a:r>
              <a:rPr lang="it-IT" sz="1200" dirty="0" err="1" smtClean="0"/>
              <a:t>beam</a:t>
            </a:r>
            <a:r>
              <a:rPr lang="it-IT" sz="1200" dirty="0" smtClean="0"/>
              <a:t> pipe in CF</a:t>
            </a:r>
            <a:endParaRPr lang="it-IT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95536" y="4869160"/>
            <a:ext cx="1008112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dirty="0" err="1" smtClean="0"/>
              <a:t>Cold</a:t>
            </a:r>
            <a:r>
              <a:rPr lang="it-IT" sz="1200" dirty="0" smtClean="0"/>
              <a:t> </a:t>
            </a:r>
            <a:r>
              <a:rPr lang="it-IT" sz="1200" dirty="0" err="1" smtClean="0"/>
              <a:t>trap</a:t>
            </a:r>
            <a:endParaRPr lang="it-IT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83568" y="5373216"/>
            <a:ext cx="187220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/>
              <a:t>ZnSe</a:t>
            </a:r>
            <a:r>
              <a:rPr lang="it-IT" sz="1200" dirty="0" smtClean="0"/>
              <a:t> </a:t>
            </a:r>
            <a:r>
              <a:rPr lang="it-IT" sz="1200" dirty="0" err="1" smtClean="0"/>
              <a:t>window</a:t>
            </a:r>
            <a:r>
              <a:rPr lang="it-IT" sz="1200" dirty="0" smtClean="0"/>
              <a:t> for temperature </a:t>
            </a:r>
            <a:r>
              <a:rPr lang="it-IT" sz="1200" dirty="0" err="1" smtClean="0"/>
              <a:t>mapping</a:t>
            </a:r>
            <a:endParaRPr lang="it-IT" sz="12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740352" y="3284984"/>
            <a:ext cx="1296144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CF LTA</a:t>
            </a:r>
            <a:endParaRPr lang="it-IT" sz="1200" dirty="0"/>
          </a:p>
        </p:txBody>
      </p:sp>
      <p:cxnSp>
        <p:nvCxnSpPr>
          <p:cNvPr id="13" name="Connettore 2 12"/>
          <p:cNvCxnSpPr>
            <a:stCxn id="8" idx="1"/>
          </p:cNvCxnSpPr>
          <p:nvPr/>
        </p:nvCxnSpPr>
        <p:spPr>
          <a:xfrm flipH="1">
            <a:off x="3995936" y="1911316"/>
            <a:ext cx="2016224" cy="365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5220072" y="2924944"/>
            <a:ext cx="1080120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7164288" y="3573016"/>
            <a:ext cx="720080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9" idx="0"/>
          </p:cNvCxnSpPr>
          <p:nvPr/>
        </p:nvCxnSpPr>
        <p:spPr>
          <a:xfrm flipH="1" flipV="1">
            <a:off x="467544" y="3501008"/>
            <a:ext cx="432048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0" idx="3"/>
          </p:cNvCxnSpPr>
          <p:nvPr/>
        </p:nvCxnSpPr>
        <p:spPr>
          <a:xfrm>
            <a:off x="2555776" y="5604049"/>
            <a:ext cx="2304256" cy="1292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10193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Graph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9506"/>
            <a:ext cx="4961210" cy="3464143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3933" y="1311681"/>
            <a:ext cx="3717127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 smtClean="0"/>
              <a:t>Pickup signal. Cubic Spline fitting. Base line crossing taken as time mark</a:t>
            </a:r>
            <a:endParaRPr lang="en-CA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501662" y="5080629"/>
            <a:ext cx="4452119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 smtClean="0"/>
              <a:t>Detector signal fitted (</a:t>
            </a:r>
            <a:r>
              <a:rPr lang="en-CA" dirty="0" err="1" smtClean="0"/>
              <a:t>minuit</a:t>
            </a:r>
            <a:r>
              <a:rPr lang="en-CA" dirty="0" smtClean="0"/>
              <a:t> D506 CERNLIB)</a:t>
            </a:r>
          </a:p>
          <a:p>
            <a:r>
              <a:rPr lang="en-CA" dirty="0" smtClean="0"/>
              <a:t>Time at half maximum taken as time mark</a:t>
            </a:r>
            <a:endParaRPr lang="en-CA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961210" y="3981157"/>
            <a:ext cx="3405352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Li-glass Detector Signals shaped and amplified (Ortec TFA)</a:t>
            </a:r>
            <a:endParaRPr lang="it-IT" dirty="0"/>
          </a:p>
        </p:txBody>
      </p:sp>
      <p:pic>
        <p:nvPicPr>
          <p:cNvPr id="3" name="Immagine 2" descr="Graph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233" y="542421"/>
            <a:ext cx="4526171" cy="3160379"/>
          </a:xfrm>
          <a:prstGeom prst="rect">
            <a:avLst/>
          </a:prstGeom>
        </p:spPr>
      </p:pic>
      <p:cxnSp>
        <p:nvCxnSpPr>
          <p:cNvPr id="12" name="11 Conector recto de flecha"/>
          <p:cNvCxnSpPr/>
          <p:nvPr/>
        </p:nvCxnSpPr>
        <p:spPr>
          <a:xfrm>
            <a:off x="4061060" y="1602129"/>
            <a:ext cx="440602" cy="184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10800000">
            <a:off x="3799450" y="5331655"/>
            <a:ext cx="702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10800000" flipV="1">
            <a:off x="4061060" y="4262510"/>
            <a:ext cx="900150" cy="3649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4"/>
          <p:cNvSpPr txBox="1">
            <a:spLocks/>
          </p:cNvSpPr>
          <p:nvPr/>
        </p:nvSpPr>
        <p:spPr bwMode="auto">
          <a:xfrm>
            <a:off x="-1588" y="0"/>
            <a:ext cx="9145588" cy="838200"/>
          </a:xfrm>
          <a:prstGeom prst="rect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LENOS: MBNS</a:t>
            </a:r>
            <a:r>
              <a:rPr kumimoji="0" lang="es-ES_tradnl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at </a:t>
            </a:r>
            <a:r>
              <a:rPr kumimoji="0" lang="es-ES_tradnl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kT</a:t>
            </a:r>
            <a:r>
              <a:rPr kumimoji="0" lang="es-ES_tradnl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=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30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keV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. </a:t>
            </a:r>
            <a:r>
              <a:rPr lang="es-ES_tradnl" sz="3200" b="1" kern="0" dirty="0" smtClean="0">
                <a:solidFill>
                  <a:srgbClr val="FFFFFF"/>
                </a:solidFill>
                <a:latin typeface="Calibri"/>
                <a:cs typeface="Calibri"/>
              </a:rPr>
              <a:t>DAQ </a:t>
            </a:r>
            <a:r>
              <a:rPr lang="es-ES_tradnl" sz="3200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signal</a:t>
            </a:r>
            <a:r>
              <a:rPr lang="es-ES_tradnl" sz="3200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sz="3200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fitting</a:t>
            </a:r>
            <a:r>
              <a:rPr lang="es-ES_tradnl" sz="3200" b="1" kern="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kumimoji="0" lang="es-ES_tradnl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27710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13" name="Title 4"/>
          <p:cNvSpPr txBox="1">
            <a:spLocks/>
          </p:cNvSpPr>
          <p:nvPr/>
        </p:nvSpPr>
        <p:spPr bwMode="auto">
          <a:xfrm>
            <a:off x="-1588" y="0"/>
            <a:ext cx="9145588" cy="838200"/>
          </a:xfrm>
          <a:prstGeom prst="rect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es-ES_tradnl" sz="3200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Measurement</a:t>
            </a:r>
            <a:r>
              <a:rPr lang="es-ES_tradnl" sz="3200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MBNS at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kT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=30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keV</a:t>
            </a:r>
            <a:r>
              <a:rPr lang="es-ES_tradnl" sz="3200" b="1" kern="0" dirty="0" smtClean="0">
                <a:solidFill>
                  <a:srgbClr val="FFFFFF"/>
                </a:solidFill>
                <a:latin typeface="Calibri"/>
                <a:cs typeface="Calibri"/>
              </a:rPr>
              <a:t>: 0⁰ </a:t>
            </a:r>
            <a:r>
              <a:rPr lang="es-ES_tradnl" sz="3200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spectra</a:t>
            </a:r>
            <a:r>
              <a:rPr lang="es-ES_tradnl" sz="3200" b="1" kern="0" dirty="0" smtClean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endParaRPr kumimoji="0" lang="es-ES_tradnl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17" name="Immagine 14" descr="Graph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040" y="1470945"/>
            <a:ext cx="4045687" cy="2824883"/>
          </a:xfrm>
          <a:prstGeom prst="rect">
            <a:avLst/>
          </a:prstGeom>
        </p:spPr>
      </p:pic>
      <p:sp>
        <p:nvSpPr>
          <p:cNvPr id="18" name="CasellaDiTesto 2"/>
          <p:cNvSpPr txBox="1"/>
          <p:nvPr/>
        </p:nvSpPr>
        <p:spPr>
          <a:xfrm>
            <a:off x="176202" y="4811151"/>
            <a:ext cx="8911525" cy="14465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Good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discrimination</a:t>
            </a:r>
            <a:r>
              <a:rPr lang="it-IT" sz="2200" b="1" dirty="0" smtClean="0"/>
              <a:t> of gamma and neutrons.</a:t>
            </a:r>
          </a:p>
          <a:p>
            <a:r>
              <a:rPr lang="it-IT" sz="2200" b="1" dirty="0" smtClean="0"/>
              <a:t>8 ns width the gamma-flash peak.</a:t>
            </a:r>
          </a:p>
          <a:p>
            <a:r>
              <a:rPr lang="it-IT" sz="2200" b="1" dirty="0" smtClean="0"/>
              <a:t>Flat background.</a:t>
            </a:r>
          </a:p>
          <a:p>
            <a:r>
              <a:rPr lang="it-IT" sz="2200" b="1" dirty="0" smtClean="0"/>
              <a:t>Unfortunately low statistics (integrated current 15 nA!)</a:t>
            </a:r>
          </a:p>
        </p:txBody>
      </p:sp>
      <p:pic>
        <p:nvPicPr>
          <p:cNvPr id="3" name="Immagine 2" descr="Graph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32" y="699798"/>
            <a:ext cx="5756345" cy="401934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27710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raph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504"/>
            <a:ext cx="6045088" cy="4220956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13" name="Title 4"/>
          <p:cNvSpPr txBox="1">
            <a:spLocks/>
          </p:cNvSpPr>
          <p:nvPr/>
        </p:nvSpPr>
        <p:spPr bwMode="auto">
          <a:xfrm>
            <a:off x="-1588" y="0"/>
            <a:ext cx="9145588" cy="838200"/>
          </a:xfrm>
          <a:prstGeom prst="rect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es-ES_tradnl" sz="3200" b="1" kern="0" dirty="0" smtClean="0">
                <a:solidFill>
                  <a:srgbClr val="FFFFFF"/>
                </a:solidFill>
                <a:latin typeface="Calibri"/>
                <a:cs typeface="Calibri"/>
              </a:rPr>
              <a:t>Experimental data: 0⁰ time </a:t>
            </a:r>
            <a:r>
              <a:rPr lang="es-ES_tradnl" sz="3200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spectra</a:t>
            </a:r>
            <a:r>
              <a:rPr lang="es-ES_tradnl" sz="3200" b="1" kern="0" dirty="0" smtClean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endParaRPr kumimoji="0" lang="es-ES_tradnl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8" name="CasellaDiTesto 2"/>
          <p:cNvSpPr txBox="1"/>
          <p:nvPr/>
        </p:nvSpPr>
        <p:spPr>
          <a:xfrm>
            <a:off x="176202" y="4909800"/>
            <a:ext cx="8911525" cy="11079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 b="1" dirty="0" smtClean="0"/>
              <a:t>Yellow points are our experimental data at 0⁰.</a:t>
            </a:r>
          </a:p>
          <a:p>
            <a:r>
              <a:rPr lang="it-IT" sz="2200" b="1" dirty="0" smtClean="0"/>
              <a:t>Black line is the simulated neutron spectra with our code LZYield/MCNPX.</a:t>
            </a:r>
          </a:p>
          <a:p>
            <a:r>
              <a:rPr lang="it-IT" sz="2200" b="1" dirty="0" err="1" smtClean="0"/>
              <a:t>detailed</a:t>
            </a:r>
            <a:r>
              <a:rPr lang="it-IT" sz="2200" b="1" dirty="0" smtClean="0"/>
              <a:t> MCNPX </a:t>
            </a:r>
            <a:r>
              <a:rPr lang="it-IT" sz="2200" b="1" dirty="0" err="1" smtClean="0"/>
              <a:t>geometry</a:t>
            </a:r>
            <a:r>
              <a:rPr lang="it-IT" sz="2200" b="1" dirty="0" smtClean="0"/>
              <a:t> of the setup.</a:t>
            </a:r>
          </a:p>
        </p:txBody>
      </p:sp>
      <p:pic>
        <p:nvPicPr>
          <p:cNvPr id="9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06" y="894472"/>
            <a:ext cx="2294194" cy="2287433"/>
          </a:xfrm>
          <a:prstGeom prst="rect">
            <a:avLst/>
          </a:prstGeom>
        </p:spPr>
      </p:pic>
      <p:pic>
        <p:nvPicPr>
          <p:cNvPr id="11" name="Im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06" y="2907880"/>
            <a:ext cx="1917097" cy="178079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27710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4" name="Immagine 3" descr="detector drawing.bmp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133438"/>
            <a:ext cx="3246584" cy="209644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99060" y="2568331"/>
            <a:ext cx="452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Detector: BaF</a:t>
            </a:r>
            <a:r>
              <a:rPr lang="en-GB" baseline="-25000" dirty="0" smtClean="0"/>
              <a:t>2</a:t>
            </a:r>
            <a:r>
              <a:rPr lang="en-GB" dirty="0" smtClean="0"/>
              <a:t> with </a:t>
            </a:r>
            <a:r>
              <a:rPr lang="en-GB" baseline="30000" dirty="0" smtClean="0"/>
              <a:t>10</a:t>
            </a:r>
            <a:r>
              <a:rPr lang="en-GB" dirty="0" smtClean="0"/>
              <a:t>B removable capsule. Neutrons detected via 480 </a:t>
            </a:r>
            <a:r>
              <a:rPr lang="en-GB" dirty="0" err="1" smtClean="0"/>
              <a:t>keV</a:t>
            </a:r>
            <a:r>
              <a:rPr lang="en-GB" dirty="0" smtClean="0"/>
              <a:t> gamma from </a:t>
            </a:r>
            <a:r>
              <a:rPr lang="en-GB" baseline="30000" dirty="0" smtClean="0"/>
              <a:t>10</a:t>
            </a:r>
            <a:r>
              <a:rPr lang="en-GB" dirty="0" smtClean="0"/>
              <a:t>B capture. High efficiency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1674" y="3014214"/>
            <a:ext cx="2864688" cy="381958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FFFF"/>
                </a:solidFill>
              </a:rPr>
              <a:t>LENOS: The new, High </a:t>
            </a:r>
            <a:r>
              <a:rPr lang="it-IT" sz="3200" b="1" dirty="0" err="1" smtClean="0">
                <a:solidFill>
                  <a:srgbClr val="FFFFFF"/>
                </a:solidFill>
              </a:rPr>
              <a:t>efficiency</a:t>
            </a:r>
            <a:r>
              <a:rPr lang="it-IT" sz="3200" b="1" dirty="0" smtClean="0">
                <a:solidFill>
                  <a:srgbClr val="FFFFFF"/>
                </a:solidFill>
              </a:rPr>
              <a:t>, High </a:t>
            </a:r>
            <a:r>
              <a:rPr lang="it-IT" sz="3200" b="1" dirty="0" err="1" smtClean="0">
                <a:solidFill>
                  <a:srgbClr val="FFFFFF"/>
                </a:solidFill>
              </a:rPr>
              <a:t>resolution</a:t>
            </a:r>
            <a:r>
              <a:rPr lang="it-IT" sz="3200" b="1" dirty="0" smtClean="0">
                <a:solidFill>
                  <a:srgbClr val="FFFFFF"/>
                </a:solidFill>
              </a:rPr>
              <a:t> TOF </a:t>
            </a:r>
            <a:r>
              <a:rPr lang="it-IT" sz="3200" b="1" dirty="0" err="1" smtClean="0">
                <a:solidFill>
                  <a:srgbClr val="FFFFFF"/>
                </a:solidFill>
              </a:rPr>
              <a:t>neutron</a:t>
            </a:r>
            <a:r>
              <a:rPr lang="it-IT" sz="3200" b="1" dirty="0" smtClean="0">
                <a:solidFill>
                  <a:srgbClr val="FFFFFF"/>
                </a:solidFill>
              </a:rPr>
              <a:t> detector</a:t>
            </a:r>
            <a:endParaRPr lang="it-IT" sz="3200" b="1" dirty="0">
              <a:solidFill>
                <a:srgbClr val="FFFF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9060" y="1463040"/>
            <a:ext cx="452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If the accelerator current will not be restored to the usual value we will be forced to use our new developed detector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11" y="3628756"/>
            <a:ext cx="2333104" cy="17498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60" y="3628756"/>
            <a:ext cx="2940372" cy="286725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96115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647AB-5A95-694E-B73B-BC5F16817767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pic>
        <p:nvPicPr>
          <p:cNvPr id="8" name="Immagine 7" descr="plot 2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2" y="3117273"/>
            <a:ext cx="9144000" cy="348538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95536" y="1844824"/>
            <a:ext cx="3384376" cy="1200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NO </a:t>
            </a:r>
            <a:r>
              <a:rPr lang="it-IT" baseline="30000" dirty="0" smtClean="0"/>
              <a:t>10</a:t>
            </a:r>
            <a:r>
              <a:rPr lang="it-IT" dirty="0" smtClean="0"/>
              <a:t>B capsule </a:t>
            </a:r>
          </a:p>
          <a:p>
            <a:pPr algn="ctr"/>
            <a:r>
              <a:rPr lang="it-IT" dirty="0"/>
              <a:t>(</a:t>
            </a:r>
            <a:r>
              <a:rPr lang="it-IT" dirty="0" smtClean="0"/>
              <a:t>background </a:t>
            </a:r>
            <a:r>
              <a:rPr lang="it-IT" dirty="0" err="1" smtClean="0"/>
              <a:t>mesurement</a:t>
            </a:r>
            <a:r>
              <a:rPr lang="it-IT" dirty="0" smtClean="0"/>
              <a:t> </a:t>
            </a:r>
            <a:r>
              <a:rPr lang="it-IT" dirty="0" err="1" smtClean="0"/>
              <a:t>only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788024" y="1796624"/>
            <a:ext cx="3888432" cy="1200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With </a:t>
            </a:r>
            <a:r>
              <a:rPr lang="it-IT" baseline="30000" dirty="0" smtClean="0"/>
              <a:t>10</a:t>
            </a:r>
            <a:r>
              <a:rPr lang="it-IT" dirty="0" smtClean="0"/>
              <a:t>B capsule</a:t>
            </a:r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neutrons</a:t>
            </a:r>
            <a:r>
              <a:rPr lang="it-IT" dirty="0" smtClean="0"/>
              <a:t> </a:t>
            </a:r>
            <a:r>
              <a:rPr lang="it-IT" dirty="0" err="1" smtClean="0"/>
              <a:t>selected</a:t>
            </a:r>
            <a:r>
              <a:rPr lang="it-IT" dirty="0" smtClean="0"/>
              <a:t> </a:t>
            </a:r>
            <a:r>
              <a:rPr lang="it-IT" dirty="0" err="1" smtClean="0"/>
              <a:t>trought</a:t>
            </a:r>
            <a:r>
              <a:rPr lang="it-IT" dirty="0" smtClean="0"/>
              <a:t> 480 </a:t>
            </a:r>
            <a:r>
              <a:rPr lang="it-IT" dirty="0" err="1" smtClean="0"/>
              <a:t>keV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line)</a:t>
            </a:r>
            <a:endParaRPr lang="it-IT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7596336" y="3068960"/>
            <a:ext cx="0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0" y="1885"/>
            <a:ext cx="9144000" cy="58477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FF"/>
                </a:solidFill>
              </a:rPr>
              <a:t>Setup and routine for data </a:t>
            </a:r>
            <a:r>
              <a:rPr lang="en-GB" sz="3200" b="1" dirty="0" err="1" smtClean="0">
                <a:solidFill>
                  <a:srgbClr val="FFFFFF"/>
                </a:solidFill>
              </a:rPr>
              <a:t>analisys</a:t>
            </a:r>
            <a:r>
              <a:rPr lang="en-GB" sz="3200" b="1" dirty="0" smtClean="0">
                <a:solidFill>
                  <a:srgbClr val="FFFFFF"/>
                </a:solidFill>
              </a:rPr>
              <a:t> ready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14862" y="915840"/>
            <a:ext cx="7410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have already characterized tested and used out new detector, since we have already performed a similar TOF experiment at CN-LNL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92" y="1134740"/>
            <a:ext cx="1976295" cy="18374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92" y="2909402"/>
            <a:ext cx="1758708" cy="16224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08" y="829883"/>
            <a:ext cx="6189216" cy="552646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0"/>
            <a:ext cx="9143999" cy="1077218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FFFF"/>
                </a:solidFill>
              </a:rPr>
              <a:t>Near</a:t>
            </a:r>
            <a:r>
              <a:rPr lang="it-IT" sz="3200" b="1" dirty="0" smtClean="0">
                <a:solidFill>
                  <a:srgbClr val="FFFFFF"/>
                </a:solidFill>
              </a:rPr>
              <a:t> </a:t>
            </a:r>
            <a:r>
              <a:rPr lang="it-IT" sz="3200" b="1" dirty="0" err="1" smtClean="0">
                <a:solidFill>
                  <a:srgbClr val="FFFFFF"/>
                </a:solidFill>
              </a:rPr>
              <a:t>treshold</a:t>
            </a:r>
            <a:r>
              <a:rPr lang="it-IT" sz="3200" b="1" dirty="0" smtClean="0">
                <a:solidFill>
                  <a:srgbClr val="FFFFFF"/>
                </a:solidFill>
              </a:rPr>
              <a:t> </a:t>
            </a:r>
            <a:r>
              <a:rPr lang="it-IT" sz="3200" b="1" i="1" baseline="30000" dirty="0" smtClean="0">
                <a:solidFill>
                  <a:srgbClr val="FFFFFF"/>
                </a:solidFill>
              </a:rPr>
              <a:t>7</a:t>
            </a:r>
            <a:r>
              <a:rPr lang="it-IT" sz="3200" b="1" i="1" dirty="0" smtClean="0">
                <a:solidFill>
                  <a:srgbClr val="FFFFFF"/>
                </a:solidFill>
              </a:rPr>
              <a:t>Li(</a:t>
            </a:r>
            <a:r>
              <a:rPr lang="it-IT" sz="3200" b="1" i="1" dirty="0" err="1" smtClean="0">
                <a:solidFill>
                  <a:srgbClr val="FFFFFF"/>
                </a:solidFill>
              </a:rPr>
              <a:t>p,n</a:t>
            </a:r>
            <a:r>
              <a:rPr lang="it-IT" sz="3200" b="1" i="1" dirty="0" smtClean="0">
                <a:solidFill>
                  <a:srgbClr val="FFFFFF"/>
                </a:solidFill>
              </a:rPr>
              <a:t>)</a:t>
            </a:r>
            <a:r>
              <a:rPr lang="it-IT" sz="3200" b="1" dirty="0" smtClean="0">
                <a:solidFill>
                  <a:srgbClr val="FFFFFF"/>
                </a:solidFill>
              </a:rPr>
              <a:t> </a:t>
            </a:r>
            <a:r>
              <a:rPr lang="it-IT" sz="3200" b="1" dirty="0" err="1" smtClean="0">
                <a:solidFill>
                  <a:srgbClr val="FFFFFF"/>
                </a:solidFill>
              </a:rPr>
              <a:t>reaction</a:t>
            </a:r>
            <a:r>
              <a:rPr lang="it-IT" sz="3200" b="1" dirty="0" smtClean="0">
                <a:solidFill>
                  <a:srgbClr val="FFFFFF"/>
                </a:solidFill>
              </a:rPr>
              <a:t> </a:t>
            </a:r>
            <a:r>
              <a:rPr lang="it-IT" sz="3200" b="1" dirty="0" err="1" smtClean="0">
                <a:solidFill>
                  <a:srgbClr val="FFFFFF"/>
                </a:solidFill>
              </a:rPr>
              <a:t>exitation</a:t>
            </a:r>
            <a:r>
              <a:rPr lang="it-IT" sz="3200" b="1" dirty="0" smtClean="0">
                <a:solidFill>
                  <a:srgbClr val="FFFFFF"/>
                </a:solidFill>
              </a:rPr>
              <a:t> </a:t>
            </a:r>
            <a:r>
              <a:rPr lang="it-IT" sz="3200" b="1" dirty="0" err="1" smtClean="0">
                <a:solidFill>
                  <a:srgbClr val="FFFFFF"/>
                </a:solidFill>
              </a:rPr>
              <a:t>function</a:t>
            </a:r>
            <a:r>
              <a:rPr lang="it-IT" sz="3200" b="1" dirty="0" smtClean="0">
                <a:solidFill>
                  <a:srgbClr val="FFFFFF"/>
                </a:solidFill>
              </a:rPr>
              <a:t> </a:t>
            </a:r>
            <a:r>
              <a:rPr lang="it-IT" sz="3200" b="1" dirty="0" err="1" smtClean="0">
                <a:solidFill>
                  <a:srgbClr val="FFFFFF"/>
                </a:solidFill>
              </a:rPr>
              <a:t>shape</a:t>
            </a:r>
            <a:r>
              <a:rPr lang="it-IT" sz="3200" b="1" dirty="0" smtClean="0">
                <a:solidFill>
                  <a:srgbClr val="FFFFFF"/>
                </a:solidFill>
              </a:rPr>
              <a:t> and </a:t>
            </a:r>
            <a:r>
              <a:rPr lang="it-IT" sz="3200" b="1" dirty="0" err="1" smtClean="0">
                <a:solidFill>
                  <a:srgbClr val="FFFFFF"/>
                </a:solidFill>
              </a:rPr>
              <a:t>neutron</a:t>
            </a:r>
            <a:r>
              <a:rPr lang="it-IT" sz="3200" b="1" dirty="0" smtClean="0">
                <a:solidFill>
                  <a:srgbClr val="FFFFFF"/>
                </a:solidFill>
              </a:rPr>
              <a:t> </a:t>
            </a:r>
            <a:r>
              <a:rPr lang="it-IT" sz="3200" b="1" dirty="0" err="1" smtClean="0">
                <a:solidFill>
                  <a:srgbClr val="FFFFFF"/>
                </a:solidFill>
              </a:rPr>
              <a:t>spectra</a:t>
            </a:r>
            <a:endParaRPr lang="it-IT" sz="3200" b="1" dirty="0">
              <a:solidFill>
                <a:srgbClr val="FFFF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816528" y="5993470"/>
            <a:ext cx="256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 smtClean="0"/>
              <a:t>Phys</a:t>
            </a:r>
            <a:r>
              <a:rPr lang="sk-SK" u="sng" dirty="0" smtClean="0"/>
              <a:t> </a:t>
            </a:r>
            <a:r>
              <a:rPr lang="sk-SK" u="sng" dirty="0" err="1" smtClean="0"/>
              <a:t>RevC</a:t>
            </a:r>
            <a:r>
              <a:rPr lang="sk-SK" u="sng" dirty="0" smtClean="0"/>
              <a:t> 94 034620</a:t>
            </a: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2" y="4613455"/>
            <a:ext cx="2091281" cy="1946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3445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" y="3002108"/>
            <a:ext cx="4114796" cy="2993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0" y="1194027"/>
            <a:ext cx="4152629" cy="430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3" y="857251"/>
            <a:ext cx="2859811" cy="214485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25550" y="0"/>
            <a:ext cx="485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Actual</a:t>
            </a:r>
            <a:r>
              <a:rPr lang="it-IT" dirty="0" smtClean="0"/>
              <a:t> </a:t>
            </a:r>
            <a:r>
              <a:rPr lang="it-IT" dirty="0" err="1" smtClean="0"/>
              <a:t>problems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270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96" y="888072"/>
            <a:ext cx="4201478" cy="234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903332" y="3281347"/>
            <a:ext cx="4099458" cy="2711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009" y="4274326"/>
            <a:ext cx="13399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Ep</a:t>
            </a:r>
            <a:r>
              <a:rPr lang="en-US" sz="1350" i="1" dirty="0"/>
              <a:t> </a:t>
            </a:r>
            <a:r>
              <a:rPr lang="en-US" sz="1350" dirty="0"/>
              <a:t>= 1898.5 </a:t>
            </a:r>
            <a:r>
              <a:rPr lang="en-US" sz="1350" dirty="0" err="1"/>
              <a:t>keV</a:t>
            </a:r>
            <a:r>
              <a:rPr lang="en-US" sz="1350" dirty="0"/>
              <a:t> </a:t>
            </a:r>
          </a:p>
          <a:p>
            <a:r>
              <a:rPr lang="en-US" sz="1350" dirty="0"/>
              <a:t>   March 2016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-3600000">
            <a:off x="4000291" y="3760976"/>
            <a:ext cx="685800" cy="685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6000000">
            <a:off x="3750919" y="4657799"/>
            <a:ext cx="685800" cy="685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36" y="859128"/>
            <a:ext cx="3532037" cy="2941668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" y="3484864"/>
            <a:ext cx="3480008" cy="2515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1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orldofmaps.net/uploads/pics/europe-eurozone-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911" y="941436"/>
            <a:ext cx="5419316" cy="5489153"/>
          </a:xfrm>
          <a:prstGeom prst="rect">
            <a:avLst/>
          </a:prstGeom>
          <a:noFill/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-1588" y="-1"/>
            <a:ext cx="9145588" cy="1651820"/>
          </a:xfrm>
          <a:prstGeom prst="rect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TOF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facilities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in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Europe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: </a:t>
            </a:r>
          </a:p>
          <a:p>
            <a:pPr lvl="0" eaLnBrk="1" hangingPunct="1">
              <a:defRPr/>
            </a:pP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present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strong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needs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of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energy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facility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suitable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pulsed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beam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neutron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TOF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measurement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Legnaro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Unique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in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Europe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next</a:t>
            </a:r>
            <a:r>
              <a:rPr lang="es-ES_tradnl" b="1" kern="0" dirty="0" smtClean="0">
                <a:solidFill>
                  <a:srgbClr val="FFFFFF"/>
                </a:solidFill>
                <a:latin typeface="Calibri"/>
                <a:cs typeface="Calibri"/>
              </a:rPr>
              <a:t> 3 </a:t>
            </a:r>
            <a:r>
              <a:rPr lang="es-ES_tradnl" b="1" kern="0" dirty="0" err="1" smtClean="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endParaRPr kumimoji="0" lang="es-ES_tradnl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4114799" y="3819831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3633035" y="4694883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139387" y="4891527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3505223" y="402139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288310" y="3640665"/>
            <a:ext cx="2802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JRC-IRMM</a:t>
            </a:r>
          </a:p>
          <a:p>
            <a:r>
              <a:rPr lang="es-ES" dirty="0" err="1" smtClean="0"/>
              <a:t>Upgrading</a:t>
            </a:r>
            <a:r>
              <a:rPr lang="es-ES" dirty="0" smtClean="0"/>
              <a:t> of </a:t>
            </a:r>
            <a:r>
              <a:rPr lang="es-ES" dirty="0" err="1" smtClean="0"/>
              <a:t>accelerator</a:t>
            </a:r>
            <a:endParaRPr lang="es-ES" dirty="0" smtClean="0"/>
          </a:p>
          <a:p>
            <a:r>
              <a:rPr lang="es-ES" b="1" dirty="0" smtClean="0"/>
              <a:t>GEEL</a:t>
            </a:r>
            <a:endParaRPr lang="es-ES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47029" y="2256503"/>
            <a:ext cx="280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PTB</a:t>
            </a:r>
          </a:p>
          <a:p>
            <a:r>
              <a:rPr lang="es-ES" dirty="0" smtClean="0"/>
              <a:t>New </a:t>
            </a:r>
            <a:r>
              <a:rPr lang="es-ES" dirty="0" err="1" smtClean="0"/>
              <a:t>tandem</a:t>
            </a:r>
            <a:r>
              <a:rPr lang="es-ES" dirty="0" smtClean="0"/>
              <a:t> </a:t>
            </a:r>
            <a:r>
              <a:rPr lang="es-ES" dirty="0" err="1" smtClean="0"/>
              <a:t>ordered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929133" y="3375064"/>
            <a:ext cx="3934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n_TOF CERN,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suitable</a:t>
            </a:r>
            <a:r>
              <a:rPr lang="es-ES" dirty="0" smtClean="0"/>
              <a:t> </a:t>
            </a:r>
            <a:r>
              <a:rPr lang="es-ES" dirty="0" err="1" smtClean="0"/>
              <a:t>proton</a:t>
            </a:r>
            <a:r>
              <a:rPr lang="es-ES" dirty="0" smtClean="0"/>
              <a:t> </a:t>
            </a:r>
            <a:r>
              <a:rPr lang="es-ES" dirty="0" err="1" smtClean="0"/>
              <a:t>beam</a:t>
            </a:r>
            <a:endParaRPr lang="es-ES" dirty="0" smtClean="0"/>
          </a:p>
          <a:p>
            <a:r>
              <a:rPr lang="es-ES" dirty="0" smtClean="0"/>
              <a:t>(</a:t>
            </a:r>
            <a:r>
              <a:rPr lang="es-ES" dirty="0" err="1" smtClean="0"/>
              <a:t>n,g</a:t>
            </a:r>
            <a:r>
              <a:rPr lang="es-ES" dirty="0" smtClean="0"/>
              <a:t>), (</a:t>
            </a:r>
            <a:r>
              <a:rPr lang="es-ES" dirty="0" err="1" smtClean="0"/>
              <a:t>n,f</a:t>
            </a:r>
            <a:r>
              <a:rPr lang="es-ES" dirty="0" smtClean="0"/>
              <a:t>)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958349" y="4435362"/>
            <a:ext cx="3480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LNL-INFN</a:t>
            </a:r>
          </a:p>
          <a:p>
            <a:r>
              <a:rPr lang="es-ES" b="1" dirty="0" smtClean="0"/>
              <a:t>7 MV </a:t>
            </a:r>
            <a:r>
              <a:rPr lang="es-ES" b="1" dirty="0" err="1" smtClean="0"/>
              <a:t>VdG</a:t>
            </a:r>
            <a:r>
              <a:rPr lang="es-ES" b="1" dirty="0" smtClean="0"/>
              <a:t> </a:t>
            </a:r>
            <a:r>
              <a:rPr lang="es-ES" b="1" dirty="0" err="1" smtClean="0"/>
              <a:t>accelerator</a:t>
            </a:r>
            <a:endParaRPr lang="es-ES" b="1" dirty="0" smtClean="0"/>
          </a:p>
          <a:p>
            <a:r>
              <a:rPr lang="es-ES" b="1" dirty="0" err="1" smtClean="0"/>
              <a:t>Modification</a:t>
            </a:r>
            <a:r>
              <a:rPr lang="es-ES" b="1" dirty="0" smtClean="0"/>
              <a:t> of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fixed</a:t>
            </a:r>
            <a:r>
              <a:rPr lang="es-ES" b="1" dirty="0" smtClean="0"/>
              <a:t> 3 MHz </a:t>
            </a:r>
            <a:r>
              <a:rPr lang="es-ES" b="1" dirty="0" err="1" smtClean="0"/>
              <a:t>repetition</a:t>
            </a:r>
            <a:r>
              <a:rPr lang="es-ES" b="1" dirty="0" smtClean="0"/>
              <a:t> </a:t>
            </a:r>
            <a:r>
              <a:rPr lang="es-ES" b="1" dirty="0" err="1" smtClean="0"/>
              <a:t>rate</a:t>
            </a:r>
            <a:endParaRPr lang="es-ES" b="1" dirty="0"/>
          </a:p>
        </p:txBody>
      </p:sp>
      <p:cxnSp>
        <p:nvCxnSpPr>
          <p:cNvPr id="17" name="16 Conector recto de flecha"/>
          <p:cNvCxnSpPr/>
          <p:nvPr/>
        </p:nvCxnSpPr>
        <p:spPr>
          <a:xfrm rot="16200000" flipH="1">
            <a:off x="3258095" y="2963126"/>
            <a:ext cx="916997" cy="796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2328527" y="3896031"/>
            <a:ext cx="1176696" cy="1523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endCxn id="9" idx="6"/>
          </p:cNvCxnSpPr>
          <p:nvPr/>
        </p:nvCxnSpPr>
        <p:spPr>
          <a:xfrm rot="10800000" flipV="1">
            <a:off x="3777035" y="3819831"/>
            <a:ext cx="1152098" cy="9470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rot="10800000" flipV="1">
            <a:off x="4283387" y="5035526"/>
            <a:ext cx="1674962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074"/>
            <a:ext cx="9144000" cy="546585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95611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6552728" cy="4860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147" y="0"/>
            <a:ext cx="9144000" cy="1124744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Neutron Yields for Various Charged-Particle induced  </a:t>
            </a:r>
            <a:r>
              <a:rPr lang="en-US" b="1" dirty="0" smtClean="0">
                <a:solidFill>
                  <a:srgbClr val="FFFFFF"/>
                </a:solidFill>
              </a:rPr>
              <a:t>Reactions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14000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55944" y="4808813"/>
            <a:ext cx="2133600" cy="365125"/>
          </a:xfrm>
        </p:spPr>
        <p:txBody>
          <a:bodyPr/>
          <a:lstStyle/>
          <a:p>
            <a:fld id="{6BAE146D-C4F7-6744-AB45-52EB7931EEBF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6" name="5 Rectángulo"/>
          <p:cNvSpPr/>
          <p:nvPr/>
        </p:nvSpPr>
        <p:spPr>
          <a:xfrm>
            <a:off x="123989" y="976396"/>
            <a:ext cx="891152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Integral cross-sections  in MBNS can also be used for the validation of evaluated data for the next IRDFF-2 database.</a:t>
            </a:r>
          </a:p>
          <a:p>
            <a:pPr marL="263525" indent="-263525"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MACS of large number of </a:t>
            </a:r>
            <a:r>
              <a:rPr lang="en-GB" sz="2000" dirty="0" err="1" smtClean="0"/>
              <a:t>istopes</a:t>
            </a:r>
            <a:r>
              <a:rPr lang="en-GB" sz="2000" dirty="0" smtClean="0"/>
              <a:t> meets the need in different fields (Nuclear </a:t>
            </a:r>
            <a:r>
              <a:rPr lang="en-GB" sz="2000" dirty="0" err="1" smtClean="0"/>
              <a:t>astrphisycs</a:t>
            </a:r>
            <a:r>
              <a:rPr lang="en-GB" sz="2000" dirty="0" smtClean="0"/>
              <a:t>, nuclear data for fast reactors, medical physics….)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-1588" y="0"/>
            <a:ext cx="9145588" cy="838200"/>
          </a:xfrm>
          <a:prstGeom prst="rect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Maxwell-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Boltzmann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Neutron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Spectra</a:t>
            </a:r>
            <a:r>
              <a:rPr kumimoji="0" lang="es-ES_tradnl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(30-70 </a:t>
            </a:r>
            <a:r>
              <a:rPr kumimoji="0" lang="es-ES_tradnl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keV</a:t>
            </a:r>
            <a:r>
              <a:rPr kumimoji="0" lang="es-ES_tradnl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)</a:t>
            </a:r>
            <a:endParaRPr kumimoji="0" lang="es-ES_tradnl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6154" name="Picture 10" descr="Proton-3,65Mev-75u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6707" y="3243205"/>
            <a:ext cx="1752600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5058907" y="3333692"/>
            <a:ext cx="76200" cy="990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5287507" y="3330517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5211307" y="3787717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5287507" y="4016317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486907" y="3330517"/>
            <a:ext cx="1066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Protons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024195" y="2684186"/>
            <a:ext cx="16686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P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roton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Energy Shaper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782307" y="3330517"/>
            <a:ext cx="76200" cy="9906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1934707" y="4391146"/>
            <a:ext cx="3352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S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haped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 Proton distribution.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D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ot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 line: </a:t>
            </a:r>
            <a:r>
              <a:rPr kumimoji="0" lang="en-US" sz="16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7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Li(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p,n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)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threshold (1.88 MeV) 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4449307" y="3039171"/>
            <a:ext cx="14478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Lithium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5363707" y="3589280"/>
            <a:ext cx="106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ndale Mono" charset="0"/>
                <a:ea typeface="MS PGothic" pitchFamily="34" charset="-128"/>
                <a:cs typeface="Arial" pitchFamily="34" charset="0"/>
              </a:rPr>
              <a:t>NEUTRONS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410707" y="3896203"/>
            <a:ext cx="10795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3" name="Rectangle 1"/>
          <p:cNvSpPr>
            <a:spLocks noChangeArrowheads="1"/>
          </p:cNvSpPr>
          <p:nvPr/>
        </p:nvSpPr>
        <p:spPr bwMode="auto">
          <a:xfrm>
            <a:off x="5232772" y="4963302"/>
            <a:ext cx="33721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P.F. Mastinu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et al.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, NIM A 601, 333 (2009).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3496134" y="2424293"/>
            <a:ext cx="201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THE METHOD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04" y="2370327"/>
            <a:ext cx="2939654" cy="2509617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07430" y="5359135"/>
            <a:ext cx="8911525" cy="12003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There are several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Arial" pitchFamily="34" charset="0"/>
              </a:rPr>
              <a:t> combinations of proton energy, shaper thickness and material suitable for this method, as well as target to sample distance.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Calibri" pitchFamily="34" charset="0"/>
                <a:ea typeface="MS PGothic" pitchFamily="34" charset="-128"/>
                <a:cs typeface="Arial" pitchFamily="34" charset="0"/>
              </a:rPr>
              <a:t>T</a:t>
            </a:r>
            <a:r>
              <a:rPr lang="en-US" dirty="0" smtClean="0">
                <a:latin typeface="Calibri" pitchFamily="34" charset="0"/>
                <a:ea typeface="MS PGothic" pitchFamily="34" charset="-128"/>
                <a:cs typeface="Arial" pitchFamily="34" charset="0"/>
              </a:rPr>
              <a:t>he first measurement  is focused in the production of MBNS  at </a:t>
            </a:r>
            <a:r>
              <a:rPr lang="en-US" dirty="0" err="1" smtClean="0">
                <a:latin typeface="Calibri" pitchFamily="34" charset="0"/>
                <a:ea typeface="MS PGothic" pitchFamily="34" charset="-128"/>
                <a:cs typeface="Arial" pitchFamily="34" charset="0"/>
              </a:rPr>
              <a:t>kT</a:t>
            </a:r>
            <a:r>
              <a:rPr lang="en-US" dirty="0" smtClean="0">
                <a:latin typeface="Calibri" pitchFamily="34" charset="0"/>
                <a:ea typeface="MS PGothic" pitchFamily="34" charset="-128"/>
                <a:cs typeface="Arial" pitchFamily="34" charset="0"/>
              </a:rPr>
              <a:t>=30 </a:t>
            </a:r>
            <a:r>
              <a:rPr lang="en-US" dirty="0" err="1" smtClean="0">
                <a:latin typeface="Calibri" pitchFamily="34" charset="0"/>
                <a:ea typeface="MS PGothic" pitchFamily="34" charset="-128"/>
                <a:cs typeface="Arial" pitchFamily="34" charset="0"/>
              </a:rPr>
              <a:t>keV</a:t>
            </a:r>
            <a:r>
              <a:rPr lang="en-US" dirty="0" smtClean="0">
                <a:latin typeface="Calibri" pitchFamily="34" charset="0"/>
                <a:ea typeface="MS PGothic" pitchFamily="34" charset="-128"/>
                <a:cs typeface="Arial" pitchFamily="34" charset="0"/>
              </a:rPr>
              <a:t> with </a:t>
            </a:r>
            <a:r>
              <a:rPr lang="en-US" dirty="0" err="1" smtClean="0">
                <a:latin typeface="Calibri" pitchFamily="34" charset="0"/>
                <a:ea typeface="MS PGothic" pitchFamily="34" charset="-128"/>
                <a:cs typeface="Arial" pitchFamily="34" charset="0"/>
              </a:rPr>
              <a:t>Ep</a:t>
            </a:r>
            <a:r>
              <a:rPr lang="en-US" dirty="0" smtClean="0">
                <a:latin typeface="Calibri" pitchFamily="34" charset="0"/>
                <a:ea typeface="MS PGothic" pitchFamily="34" charset="-128"/>
                <a:cs typeface="Arial" pitchFamily="34" charset="0"/>
              </a:rPr>
              <a:t>=3.666 MeV, 75 um thickness Al as proton energy shaper.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23989" y="4963302"/>
            <a:ext cx="1931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ARI </a:t>
            </a:r>
            <a:r>
              <a:rPr lang="en-US" sz="1200" i="1" dirty="0" smtClean="0"/>
              <a:t>70 (2012) </a:t>
            </a:r>
            <a:r>
              <a:rPr lang="en-US" sz="1200" i="1" dirty="0" err="1" smtClean="0"/>
              <a:t>pg</a:t>
            </a:r>
            <a:r>
              <a:rPr lang="en-US" sz="1200" i="1" dirty="0" smtClean="0"/>
              <a:t> 1583-1589</a:t>
            </a:r>
            <a:endParaRPr lang="en-US" sz="1200" b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8516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CasellaDiTesto 7"/>
          <p:cNvSpPr txBox="1">
            <a:spLocks noChangeArrowheads="1"/>
          </p:cNvSpPr>
          <p:nvPr/>
        </p:nvSpPr>
        <p:spPr bwMode="auto">
          <a:xfrm>
            <a:off x="2283654" y="1375431"/>
            <a:ext cx="6645108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000" dirty="0" smtClean="0">
                <a:latin typeface="Calibri"/>
                <a:cs typeface="Calibri"/>
              </a:rPr>
              <a:t>Pulsed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beam</a:t>
            </a:r>
            <a:r>
              <a:rPr lang="en-GB" sz="2000" dirty="0">
                <a:latin typeface="Calibri"/>
                <a:cs typeface="Calibri"/>
              </a:rPr>
              <a:t>: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 3 </a:t>
            </a:r>
            <a:r>
              <a:rPr lang="en-US" sz="2000" dirty="0">
                <a:latin typeface="Calibri"/>
                <a:cs typeface="Calibri"/>
              </a:rPr>
              <a:t>MHz </a:t>
            </a:r>
            <a:r>
              <a:rPr lang="en-US" sz="2000" dirty="0" err="1">
                <a:latin typeface="Calibri"/>
                <a:cs typeface="Calibri"/>
              </a:rPr>
              <a:t>rf</a:t>
            </a:r>
            <a:r>
              <a:rPr lang="en-US" sz="2000" dirty="0">
                <a:latin typeface="Calibri"/>
                <a:cs typeface="Calibri"/>
              </a:rPr>
              <a:t> pulsing system on the high voltage </a:t>
            </a:r>
            <a:r>
              <a:rPr lang="en-US" sz="2000" dirty="0" smtClean="0">
                <a:latin typeface="Calibri"/>
                <a:cs typeface="Calibri"/>
              </a:rPr>
              <a:t>terminal.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1 ns pulse width. </a:t>
            </a:r>
            <a:endParaRPr lang="en-US" sz="2000" dirty="0">
              <a:latin typeface="Calibri"/>
              <a:cs typeface="Calibri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 Only </a:t>
            </a:r>
            <a:r>
              <a:rPr lang="en-US" sz="2000" dirty="0">
                <a:latin typeface="Calibri"/>
                <a:cs typeface="Calibri"/>
              </a:rPr>
              <a:t>3 MHz </a:t>
            </a:r>
            <a:r>
              <a:rPr lang="en-US" sz="2000" dirty="0" smtClean="0">
                <a:latin typeface="Calibri"/>
                <a:cs typeface="Calibri"/>
              </a:rPr>
              <a:t>operating: no adequate for neutron TOF measurement in the energy range of interest.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176" name="Immagin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509" y="4278732"/>
            <a:ext cx="2973891" cy="179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Immagin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624748"/>
            <a:ext cx="1865047" cy="138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654" y="4221088"/>
            <a:ext cx="3452020" cy="225065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8600" y="76200"/>
            <a:ext cx="8686800" cy="1143000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660066"/>
                </a:solidFill>
                <a:latin typeface="Calibri" charset="0"/>
              </a:rPr>
              <a:t>LENOS facility: CN 7 MV Van der </a:t>
            </a:r>
            <a:r>
              <a:rPr lang="en-US" sz="3600" b="1" dirty="0" err="1" smtClean="0">
                <a:solidFill>
                  <a:srgbClr val="660066"/>
                </a:solidFill>
                <a:latin typeface="Calibri" charset="0"/>
              </a:rPr>
              <a:t>Graaf</a:t>
            </a:r>
            <a:r>
              <a:rPr lang="en-US" sz="3600" b="1" dirty="0" smtClean="0">
                <a:solidFill>
                  <a:srgbClr val="660066"/>
                </a:solidFill>
                <a:latin typeface="Calibri" charset="0"/>
              </a:rPr>
              <a:t>.</a:t>
            </a:r>
            <a:endParaRPr lang="en-US" sz="3600" b="1" dirty="0">
              <a:solidFill>
                <a:srgbClr val="660066"/>
              </a:solidFill>
              <a:latin typeface="Calibri" charset="0"/>
            </a:endParaRPr>
          </a:p>
        </p:txBody>
      </p:sp>
      <p:pic>
        <p:nvPicPr>
          <p:cNvPr id="10" name="Picture 5" descr="LogoLenos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45" y="346157"/>
            <a:ext cx="1591045" cy="60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68" y="1375431"/>
            <a:ext cx="1337733" cy="174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7"/>
          <p:cNvSpPr txBox="1">
            <a:spLocks noChangeArrowheads="1"/>
          </p:cNvSpPr>
          <p:nvPr/>
        </p:nvSpPr>
        <p:spPr bwMode="auto">
          <a:xfrm>
            <a:off x="441868" y="3367835"/>
            <a:ext cx="8473532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000" b="1" dirty="0" smtClean="0">
                <a:latin typeface="Calibri"/>
                <a:cs typeface="Calibri"/>
              </a:rPr>
              <a:t>We have developed, installed and tested a switching system able to provide 1 ns pulse at 1 MHz, 625 kHz…. (*)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low Rep rate available now  for TOF measurements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6200" y="6150775"/>
            <a:ext cx="4343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600" dirty="0">
                <a:latin typeface="Calibri" charset="0"/>
              </a:rPr>
              <a:t>[*] </a:t>
            </a:r>
            <a:r>
              <a:rPr lang="en-US" sz="1600" dirty="0" smtClean="0">
                <a:latin typeface="Calibri" charset="0"/>
              </a:rPr>
              <a:t>P. Mastinu </a:t>
            </a:r>
            <a:r>
              <a:rPr lang="en-US" sz="1600" i="1" dirty="0">
                <a:latin typeface="Calibri" charset="0"/>
              </a:rPr>
              <a:t>et al.</a:t>
            </a:r>
            <a:r>
              <a:rPr lang="en-US" sz="1600" dirty="0">
                <a:latin typeface="Calibri" charset="0"/>
              </a:rPr>
              <a:t>, </a:t>
            </a:r>
            <a:r>
              <a:rPr lang="en-GB" sz="1600" dirty="0" smtClean="0">
                <a:latin typeface="Calibri" charset="0"/>
              </a:rPr>
              <a:t>TALES Report (2013).</a:t>
            </a:r>
            <a:endParaRPr lang="en-GB" sz="16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146D-C4F7-6744-AB45-52EB7931EEBF}" type="slidenum">
              <a:rPr lang="it-IT" smtClean="0"/>
              <a:t>6</a:t>
            </a:fld>
            <a:endParaRPr lang="it-IT"/>
          </a:p>
        </p:txBody>
      </p:sp>
      <p:pic>
        <p:nvPicPr>
          <p:cNvPr id="16" name="Picture 5" descr="logoINF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764704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492" y="1556866"/>
            <a:ext cx="1042987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4108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85685"/>
              </p:ext>
            </p:extLst>
          </p:nvPr>
        </p:nvGraphicFramePr>
        <p:xfrm>
          <a:off x="179512" y="548680"/>
          <a:ext cx="8240216" cy="4008476"/>
        </p:xfrm>
        <a:graphic>
          <a:graphicData uri="http://schemas.openxmlformats.org/drawingml/2006/table">
            <a:tbl>
              <a:tblPr/>
              <a:tblGrid>
                <a:gridCol w="1796367"/>
                <a:gridCol w="6443849"/>
              </a:tblGrid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FF00"/>
                          </a:solidFill>
                          <a:latin typeface="Cambria"/>
                          <a:ea typeface="Calibri"/>
                          <a:cs typeface="Times New Roman"/>
                        </a:rPr>
                        <a:t>Parameter</a:t>
                      </a:r>
                      <a:endParaRPr lang="es-ES" sz="1800" dirty="0">
                        <a:solidFill>
                          <a:srgbClr val="00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FF00"/>
                          </a:solidFill>
                          <a:latin typeface="Cambria"/>
                          <a:ea typeface="Calibri"/>
                          <a:cs typeface="Times New Roman"/>
                        </a:rPr>
                        <a:t>Value</a:t>
                      </a:r>
                      <a:endParaRPr lang="es-ES" sz="1800" dirty="0">
                        <a:solidFill>
                          <a:srgbClr val="00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Beam line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Calibri"/>
                          <a:cs typeface="Times New Roman"/>
                        </a:rPr>
                        <a:t>0 degree (BELINA setup)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Target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Natural Li </a:t>
                      </a:r>
                      <a:r>
                        <a:rPr lang="en-US" sz="1800" dirty="0" smtClean="0">
                          <a:latin typeface="Cambria"/>
                          <a:ea typeface="Calibri"/>
                          <a:cs typeface="Times New Roman"/>
                        </a:rPr>
                        <a:t>metal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Beam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H+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Pulse width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mbria"/>
                          <a:ea typeface="Calibri"/>
                          <a:cs typeface="Times New Roman"/>
                        </a:rPr>
                        <a:t>&lt;2 ns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Pulse frequency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mbria"/>
                          <a:ea typeface="Calibri"/>
                          <a:cs typeface="Times New Roman"/>
                        </a:rPr>
                        <a:t>100 Hz-600 kHz-1</a:t>
                      </a:r>
                      <a:r>
                        <a:rPr lang="en-US" sz="1800" baseline="0" dirty="0" smtClean="0">
                          <a:latin typeface="Cambria"/>
                          <a:ea typeface="Calibri"/>
                          <a:cs typeface="Times New Roman"/>
                        </a:rPr>
                        <a:t> MHz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Flight path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70 cm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Proton current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mbria"/>
                          <a:ea typeface="Calibri"/>
                          <a:cs typeface="Times New Roman"/>
                        </a:rPr>
                        <a:t>50-110 </a:t>
                      </a:r>
                      <a:r>
                        <a:rPr lang="en-US" sz="1800" dirty="0" err="1">
                          <a:latin typeface="Cambria"/>
                          <a:ea typeface="Calibri"/>
                          <a:cs typeface="Times New Roman"/>
                        </a:rPr>
                        <a:t>nA</a:t>
                      </a: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mbria"/>
                          <a:ea typeface="Calibri"/>
                          <a:cs typeface="Times New Roman"/>
                        </a:rPr>
                        <a:t> (averaged)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Beam diameter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mbria"/>
                          <a:ea typeface="Calibri"/>
                          <a:cs typeface="Times New Roman"/>
                        </a:rPr>
                        <a:t>&lt;3 </a:t>
                      </a:r>
                      <a:r>
                        <a:rPr lang="en-US" sz="1800" dirty="0">
                          <a:latin typeface="Cambria"/>
                          <a:ea typeface="Calibri"/>
                          <a:cs typeface="Times New Roman"/>
                        </a:rPr>
                        <a:t>mm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984" y="1268760"/>
            <a:ext cx="4091778" cy="2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-396552" y="836712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4077072"/>
            <a:ext cx="88408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logoINF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492" y="792162"/>
            <a:ext cx="1042987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35228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647AB-5A95-694E-B73B-BC5F16817767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67544" y="404664"/>
            <a:ext cx="403244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CN Performances</a:t>
            </a:r>
            <a:endParaRPr lang="it-IT" sz="3600" dirty="0"/>
          </a:p>
        </p:txBody>
      </p:sp>
      <p:pic>
        <p:nvPicPr>
          <p:cNvPr id="10" name="Immagine 9" descr="IMAG04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4664"/>
            <a:ext cx="2723795" cy="2042846"/>
          </a:xfrm>
          <a:prstGeom prst="rect">
            <a:avLst/>
          </a:prstGeom>
        </p:spPr>
      </p:pic>
      <p:pic>
        <p:nvPicPr>
          <p:cNvPr id="11" name="Immagine 10" descr="IMAG008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3611893" cy="2708920"/>
          </a:xfrm>
          <a:prstGeom prst="rect">
            <a:avLst/>
          </a:prstGeom>
        </p:spPr>
      </p:pic>
      <p:pic>
        <p:nvPicPr>
          <p:cNvPr id="12" name="Immagine 11" descr="Graph2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2936"/>
            <a:ext cx="4139952" cy="292509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39552" y="278092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1-2 ns time </a:t>
            </a:r>
            <a:r>
              <a:rPr lang="it-IT" dirty="0" err="1" smtClean="0"/>
              <a:t>resolution</a:t>
            </a:r>
            <a:r>
              <a:rPr lang="it-IT" dirty="0" smtClean="0"/>
              <a:t> of </a:t>
            </a:r>
            <a:r>
              <a:rPr lang="it-IT" dirty="0" err="1" smtClean="0"/>
              <a:t>proton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932040" y="566124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Achievable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resolution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0.1% (</a:t>
            </a:r>
            <a:r>
              <a:rPr lang="it-IT" dirty="0" err="1" smtClean="0"/>
              <a:t>about</a:t>
            </a:r>
            <a:r>
              <a:rPr lang="it-IT" dirty="0" smtClean="0"/>
              <a:t> 200 </a:t>
            </a:r>
            <a:r>
              <a:rPr lang="it-IT" dirty="0" err="1" smtClean="0"/>
              <a:t>ps</a:t>
            </a:r>
            <a:r>
              <a:rPr lang="it-IT" dirty="0" smtClean="0"/>
              <a:t> time </a:t>
            </a:r>
            <a:r>
              <a:rPr lang="it-IT" dirty="0" err="1" smtClean="0"/>
              <a:t>resolution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868144" y="256490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Low</a:t>
            </a:r>
            <a:r>
              <a:rPr lang="it-IT" dirty="0" smtClean="0"/>
              <a:t> mass setup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67544" y="1412776"/>
            <a:ext cx="4536504" cy="1200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On-line TOF </a:t>
            </a:r>
            <a:r>
              <a:rPr lang="it-IT" dirty="0" err="1" smtClean="0"/>
              <a:t>measurement</a:t>
            </a:r>
            <a:r>
              <a:rPr lang="it-IT" dirty="0" smtClean="0"/>
              <a:t> of </a:t>
            </a:r>
            <a:r>
              <a:rPr lang="it-IT" dirty="0" err="1" smtClean="0"/>
              <a:t>proton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(13m FP)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21357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8486" y="869571"/>
            <a:ext cx="8911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have constructed the different parts of the setup and the DAQ system:</a:t>
            </a:r>
          </a:p>
          <a:p>
            <a:pPr marL="717550">
              <a:buFont typeface="Arial" pitchFamily="34" charset="0"/>
              <a:buChar char="•"/>
            </a:pPr>
            <a:r>
              <a:rPr lang="en-US" dirty="0" smtClean="0"/>
              <a:t>	</a:t>
            </a:r>
            <a:r>
              <a:rPr lang="en-US" baseline="30000" dirty="0" smtClean="0"/>
              <a:t>10</a:t>
            </a:r>
            <a:r>
              <a:rPr lang="en-US" dirty="0" smtClean="0"/>
              <a:t>B-BaF</a:t>
            </a:r>
            <a:r>
              <a:rPr lang="en-US" baseline="-25000" dirty="0" smtClean="0"/>
              <a:t>2</a:t>
            </a:r>
            <a:r>
              <a:rPr lang="en-US" dirty="0" smtClean="0"/>
              <a:t> detector, </a:t>
            </a:r>
            <a:r>
              <a:rPr lang="en-US" baseline="30000" dirty="0" smtClean="0"/>
              <a:t>6</a:t>
            </a:r>
            <a:r>
              <a:rPr lang="en-US" dirty="0" smtClean="0"/>
              <a:t>Li-glass detector, Li evaporation system, self made low mass metal Li-Target</a:t>
            </a:r>
          </a:p>
          <a:p>
            <a:pPr marL="717550">
              <a:buFont typeface="Arial" pitchFamily="34" charset="0"/>
              <a:buChar char="•"/>
            </a:pPr>
            <a:r>
              <a:rPr lang="en-US" dirty="0" smtClean="0"/>
              <a:t>  DAQ based on  CAEN Digitizer (1-2 GHz sampling rate).: waveform or list mode</a:t>
            </a:r>
          </a:p>
          <a:p>
            <a:pPr marL="717550">
              <a:buFont typeface="Arial" pitchFamily="34" charset="0"/>
              <a:buChar char="•"/>
            </a:pPr>
            <a:r>
              <a:rPr lang="en-US" dirty="0" smtClean="0"/>
              <a:t>Low mass neutron beam line and goniometer</a:t>
            </a:r>
          </a:p>
          <a:p>
            <a:pPr marL="717550">
              <a:buFont typeface="Arial" pitchFamily="34" charset="0"/>
              <a:buChar char="•"/>
            </a:pPr>
            <a:r>
              <a:rPr lang="en-US" dirty="0" smtClean="0"/>
              <a:t>Up to 5 MeV neutron energy collimator with different apertures</a:t>
            </a:r>
          </a:p>
          <a:p>
            <a:endParaRPr lang="it-IT" dirty="0" smtClean="0"/>
          </a:p>
        </p:txBody>
      </p:sp>
      <p:sp>
        <p:nvSpPr>
          <p:cNvPr id="9" name="Title 4"/>
          <p:cNvSpPr txBox="1">
            <a:spLocks/>
          </p:cNvSpPr>
          <p:nvPr/>
        </p:nvSpPr>
        <p:spPr bwMode="auto">
          <a:xfrm>
            <a:off x="-1588" y="0"/>
            <a:ext cx="9145588" cy="838200"/>
          </a:xfrm>
          <a:prstGeom prst="rect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LENOS: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neutron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</a:t>
            </a:r>
            <a:r>
              <a:rPr kumimoji="0" lang="es-ES_tradnl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beam</a:t>
            </a:r>
            <a:r>
              <a:rPr kumimoji="0" lang="es-ES_trad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line</a:t>
            </a:r>
            <a:r>
              <a:rPr kumimoji="0" lang="es-ES_tradnl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at CN </a:t>
            </a:r>
            <a:r>
              <a:rPr kumimoji="0" lang="es-ES_tradnl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VdG</a:t>
            </a:r>
            <a:endParaRPr kumimoji="0" lang="es-ES_tradnl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1026" name="Picture 2" descr="F:\BUF-TRABAJO\LENOS\Experiments\Belina\Oct-2013-tof\100CASIO\CIMG1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760" y="2975571"/>
            <a:ext cx="1522628" cy="1141971"/>
          </a:xfrm>
          <a:prstGeom prst="rect">
            <a:avLst/>
          </a:prstGeom>
          <a:noFill/>
        </p:spPr>
      </p:pic>
      <p:pic>
        <p:nvPicPr>
          <p:cNvPr id="1032" name="Picture 8" descr="F:\BUF-TRABAJO\LENOS\Experiments\Belina\Oct-2013-tof\100CASIO\CIMG1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6553" y="2701215"/>
            <a:ext cx="2926080" cy="3901440"/>
          </a:xfrm>
          <a:prstGeom prst="rect">
            <a:avLst/>
          </a:prstGeom>
          <a:noFill/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880" y="2883819"/>
            <a:ext cx="925293" cy="123372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946400" y="4261235"/>
            <a:ext cx="20537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Different</a:t>
            </a:r>
            <a:r>
              <a:rPr lang="it-IT" sz="1400" dirty="0" smtClean="0"/>
              <a:t> detectors </a:t>
            </a:r>
            <a:r>
              <a:rPr lang="it-IT" sz="1400" dirty="0" err="1" smtClean="0"/>
              <a:t>available</a:t>
            </a:r>
            <a:r>
              <a:rPr lang="it-IT" sz="14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baseline="30000" dirty="0" smtClean="0"/>
              <a:t>6</a:t>
            </a:r>
            <a:r>
              <a:rPr lang="it-IT" sz="1400" dirty="0" smtClean="0"/>
              <a:t>Li-Glass of </a:t>
            </a:r>
            <a:r>
              <a:rPr lang="it-IT" sz="1400" dirty="0" err="1" smtClean="0"/>
              <a:t>different</a:t>
            </a:r>
            <a:r>
              <a:rPr lang="it-IT" sz="1400" dirty="0" smtClean="0"/>
              <a:t> </a:t>
            </a:r>
            <a:r>
              <a:rPr lang="it-IT" sz="1400" dirty="0" err="1" smtClean="0"/>
              <a:t>thickness</a:t>
            </a:r>
            <a:endParaRPr lang="it-IT" sz="14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BC501a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BF</a:t>
            </a:r>
            <a:r>
              <a:rPr lang="it-IT" sz="1400" baseline="-25000" dirty="0" smtClean="0"/>
              <a:t>3</a:t>
            </a:r>
            <a:endParaRPr lang="it-IT" sz="1400" dirty="0" smtClean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0" y="4573586"/>
            <a:ext cx="2266950" cy="17002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0" y="2878704"/>
            <a:ext cx="1848894" cy="138667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0" y="6602655"/>
            <a:ext cx="91439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/>
              <a:t>LNL User Community </a:t>
            </a:r>
            <a:r>
              <a:rPr lang="it-IT" sz="1050" i="1" dirty="0" err="1" smtClean="0"/>
              <a:t>Annual</a:t>
            </a:r>
            <a:r>
              <a:rPr lang="it-IT" sz="1050" i="1" dirty="0" smtClean="0"/>
              <a:t> Meeting 2016												P. Mastinu-INFN-LNL</a:t>
            </a:r>
            <a:endParaRPr lang="it-IT" sz="1050" i="1" dirty="0"/>
          </a:p>
        </p:txBody>
      </p:sp>
    </p:spTree>
    <p:extLst>
      <p:ext uri="{BB962C8B-B14F-4D97-AF65-F5344CB8AC3E}">
        <p14:creationId xmlns:p14="http://schemas.microsoft.com/office/powerpoint/2010/main" val="1026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824</Words>
  <Application>Microsoft Office PowerPoint</Application>
  <PresentationFormat>On-screen Show (4:3)</PresentationFormat>
  <Paragraphs>132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di Office</vt:lpstr>
      <vt:lpstr>The BELINA neutron beam facility at CN- LNL   P. F. Mastinu1, R. Capote Noy5,F. Gramegna1, ,G. Martín Hernández2 , J. Praena3 and G. Prete1  1 Laboratori Nazionali di Legnaro, INFN, Italia.   2 CEADEN, La Habana, Cuba. 3Universidad de Sevilla, CNA, Spain. 5International Atomic Energy Agency Nuclear Data SectionDivision of Physical and Chemical Sciences Department of Nuclear Sciences and Applications A-1400 Vienna, Austria  </vt:lpstr>
      <vt:lpstr>PowerPoint Presentation</vt:lpstr>
      <vt:lpstr>PowerPoint Presentation</vt:lpstr>
      <vt:lpstr>Neutron Yields for Various Charged-Particle induced  Reactions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INFN-LNL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pierfrancesco Mastinu</dc:creator>
  <cp:lastModifiedBy>MyStuff</cp:lastModifiedBy>
  <cp:revision>235</cp:revision>
  <cp:lastPrinted>2015-03-11T13:16:40Z</cp:lastPrinted>
  <dcterms:created xsi:type="dcterms:W3CDTF">2013-06-25T09:47:13Z</dcterms:created>
  <dcterms:modified xsi:type="dcterms:W3CDTF">2016-11-18T08:36:11Z</dcterms:modified>
</cp:coreProperties>
</file>