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3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6" r:id="rId1"/>
  </p:sldMasterIdLst>
  <p:notesMasterIdLst>
    <p:notesMasterId r:id="rId65"/>
  </p:notesMasterIdLst>
  <p:sldIdLst>
    <p:sldId id="256" r:id="rId2"/>
    <p:sldId id="390" r:id="rId3"/>
    <p:sldId id="354" r:id="rId4"/>
    <p:sldId id="341" r:id="rId5"/>
    <p:sldId id="355" r:id="rId6"/>
    <p:sldId id="356" r:id="rId7"/>
    <p:sldId id="357" r:id="rId8"/>
    <p:sldId id="363" r:id="rId9"/>
    <p:sldId id="344" r:id="rId10"/>
    <p:sldId id="342" r:id="rId11"/>
    <p:sldId id="260" r:id="rId12"/>
    <p:sldId id="345" r:id="rId13"/>
    <p:sldId id="362" r:id="rId14"/>
    <p:sldId id="343" r:id="rId15"/>
    <p:sldId id="365" r:id="rId16"/>
    <p:sldId id="353" r:id="rId17"/>
    <p:sldId id="358" r:id="rId18"/>
    <p:sldId id="359" r:id="rId19"/>
    <p:sldId id="293" r:id="rId20"/>
    <p:sldId id="294" r:id="rId21"/>
    <p:sldId id="391" r:id="rId22"/>
    <p:sldId id="261" r:id="rId23"/>
    <p:sldId id="360" r:id="rId24"/>
    <p:sldId id="348" r:id="rId25"/>
    <p:sldId id="349" r:id="rId26"/>
    <p:sldId id="350" r:id="rId27"/>
    <p:sldId id="351" r:id="rId28"/>
    <p:sldId id="367" r:id="rId29"/>
    <p:sldId id="368" r:id="rId30"/>
    <p:sldId id="369" r:id="rId31"/>
    <p:sldId id="366" r:id="rId32"/>
    <p:sldId id="352" r:id="rId33"/>
    <p:sldId id="298" r:id="rId34"/>
    <p:sldId id="290" r:id="rId35"/>
    <p:sldId id="382" r:id="rId36"/>
    <p:sldId id="277" r:id="rId37"/>
    <p:sldId id="373" r:id="rId38"/>
    <p:sldId id="302" r:id="rId39"/>
    <p:sldId id="374" r:id="rId40"/>
    <p:sldId id="375" r:id="rId41"/>
    <p:sldId id="377" r:id="rId42"/>
    <p:sldId id="384" r:id="rId43"/>
    <p:sldId id="385" r:id="rId44"/>
    <p:sldId id="388" r:id="rId45"/>
    <p:sldId id="386" r:id="rId46"/>
    <p:sldId id="400" r:id="rId47"/>
    <p:sldId id="319" r:id="rId48"/>
    <p:sldId id="321" r:id="rId49"/>
    <p:sldId id="394" r:id="rId50"/>
    <p:sldId id="397" r:id="rId51"/>
    <p:sldId id="396" r:id="rId52"/>
    <p:sldId id="395" r:id="rId53"/>
    <p:sldId id="392" r:id="rId54"/>
    <p:sldId id="393" r:id="rId55"/>
    <p:sldId id="398" r:id="rId56"/>
    <p:sldId id="399" r:id="rId57"/>
    <p:sldId id="401" r:id="rId58"/>
    <p:sldId id="309" r:id="rId59"/>
    <p:sldId id="370" r:id="rId60"/>
    <p:sldId id="371" r:id="rId61"/>
    <p:sldId id="380" r:id="rId62"/>
    <p:sldId id="381" r:id="rId63"/>
    <p:sldId id="322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 autoAdjust="0"/>
    <p:restoredTop sz="94692" autoAdjust="0"/>
  </p:normalViewPr>
  <p:slideViewPr>
    <p:cSldViewPr snapToGrid="0" snapToObjects="1">
      <p:cViewPr varScale="1">
        <p:scale>
          <a:sx n="91" d="100"/>
          <a:sy n="91" d="100"/>
        </p:scale>
        <p:origin x="-8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wmf"/><Relationship Id="rId5" Type="http://schemas.openxmlformats.org/officeDocument/2006/relationships/image" Target="../media/image8.w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FB65F-2932-FF42-B0B1-EB09AE625F72}" type="datetimeFigureOut">
              <a:rPr lang="en-US" smtClean="0"/>
              <a:t>22/10/16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2B365-2835-1B48-8E51-4695DDD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8EC5D-974F-4DCA-9ABB-A04D32B7A65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568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8EC5D-974F-4DCA-9ABB-A04D32B7A65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945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8EC5D-974F-4DCA-9ABB-A04D32B7A65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267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4A2D6-4B10-4296-B81A-1ED5A4AC9F1B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346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4A2D6-4B10-4296-B81A-1ED5A4AC9F1B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179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701C8-1C9B-4E07-8C5E-ECE2598E6FE3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048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838" eaLnBrk="0" hangingPunct="0">
              <a:defRPr sz="1900">
                <a:solidFill>
                  <a:schemeClr val="tx1"/>
                </a:solidFill>
                <a:latin typeface="Century Gothic" pitchFamily="34" charset="0"/>
              </a:defRPr>
            </a:lvl1pPr>
            <a:lvl2pPr marL="703797" indent="-270691" defTabSz="915838" eaLnBrk="0" hangingPunct="0">
              <a:defRPr sz="1900">
                <a:solidFill>
                  <a:schemeClr val="tx1"/>
                </a:solidFill>
                <a:latin typeface="Century Gothic" pitchFamily="34" charset="0"/>
              </a:defRPr>
            </a:lvl2pPr>
            <a:lvl3pPr marL="1082764" indent="-216553" defTabSz="915838" eaLnBrk="0" hangingPunct="0">
              <a:defRPr sz="1900">
                <a:solidFill>
                  <a:schemeClr val="tx1"/>
                </a:solidFill>
                <a:latin typeface="Century Gothic" pitchFamily="34" charset="0"/>
              </a:defRPr>
            </a:lvl3pPr>
            <a:lvl4pPr marL="1515869" indent="-216553" defTabSz="915838" eaLnBrk="0" hangingPunct="0">
              <a:defRPr sz="1900">
                <a:solidFill>
                  <a:schemeClr val="tx1"/>
                </a:solidFill>
                <a:latin typeface="Century Gothic" pitchFamily="34" charset="0"/>
              </a:defRPr>
            </a:lvl4pPr>
            <a:lvl5pPr marL="1948975" indent="-216553" defTabSz="915838" eaLnBrk="0" hangingPunct="0">
              <a:defRPr sz="1900">
                <a:solidFill>
                  <a:schemeClr val="tx1"/>
                </a:solidFill>
                <a:latin typeface="Century Gothic" pitchFamily="34" charset="0"/>
              </a:defRPr>
            </a:lvl5pPr>
            <a:lvl6pPr marL="2382081" indent="-216553" defTabSz="9158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</a:defRPr>
            </a:lvl6pPr>
            <a:lvl7pPr marL="2815186" indent="-216553" defTabSz="9158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</a:defRPr>
            </a:lvl7pPr>
            <a:lvl8pPr marL="3248292" indent="-216553" defTabSz="9158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</a:defRPr>
            </a:lvl8pPr>
            <a:lvl9pPr marL="3681397" indent="-216553" defTabSz="9158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B07D655A-9872-4BBE-B7A9-7B2FE0FD1444}" type="slidenum">
              <a:rPr lang="en-GB" sz="1000">
                <a:latin typeface="Arial" charset="0"/>
              </a:rPr>
              <a:pPr eaLnBrk="1" hangingPunct="1"/>
              <a:t>3</a:t>
            </a:fld>
            <a:endParaRPr lang="en-GB" sz="100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4189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4386D-EA72-45BD-A907-0D6A03E4B0E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36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4A2D6-4B10-4296-B81A-1ED5A4AC9F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622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4A2D6-4B10-4296-B81A-1ED5A4AC9F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374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4A2D6-4B10-4296-B81A-1ED5A4AC9F1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497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8EC5D-974F-4DCA-9ABB-A04D32B7A65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084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8EC5D-974F-4DCA-9ABB-A04D32B7A65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207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8EC5D-974F-4DCA-9ABB-A04D32B7A65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45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22/10/16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22/10/16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22/10/16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22/10/16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22/10/16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22/10/16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22/10/16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22/10/16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22/10/16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22/10/16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22/10/16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54AB02A5-4FE5-49D9-9E24-09F23B90C450}" type="datetimeFigureOut">
              <a:rPr lang="en-US" smtClean="0"/>
              <a:t>22/10/16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hyperlink" Target="http://arxiv.org/abs/arXiv:1409.7469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w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8.wmf"/><Relationship Id="rId14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wmf"/><Relationship Id="rId10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3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4.wmf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Relationship Id="rId3" Type="http://schemas.openxmlformats.org/officeDocument/2006/relationships/image" Target="../media/image10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4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emf"/><Relationship Id="rId3" Type="http://schemas.openxmlformats.org/officeDocument/2006/relationships/hyperlink" Target="http://www-sk.icrr.u-tokyo.ac.jp/realtimemonitor/ajax.html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4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387" y="1461247"/>
            <a:ext cx="7848600" cy="1927225"/>
          </a:xfrm>
        </p:spPr>
        <p:txBody>
          <a:bodyPr/>
          <a:lstStyle/>
          <a:p>
            <a:r>
              <a:rPr lang="en-US" sz="2800" dirty="0" err="1" smtClean="0">
                <a:cs typeface="Avenir Black Oblique"/>
              </a:rPr>
              <a:t>Misura</a:t>
            </a:r>
            <a:r>
              <a:rPr lang="en-US" sz="2800" dirty="0" smtClean="0">
                <a:cs typeface="Avenir Black Oblique"/>
              </a:rPr>
              <a:t> </a:t>
            </a:r>
            <a:r>
              <a:rPr lang="en-US" sz="2800" dirty="0" err="1">
                <a:cs typeface="Avenir Black Oblique"/>
              </a:rPr>
              <a:t>della</a:t>
            </a:r>
            <a:r>
              <a:rPr lang="en-US" sz="2800" dirty="0">
                <a:cs typeface="Avenir Black Oblique"/>
              </a:rPr>
              <a:t> </a:t>
            </a:r>
            <a:r>
              <a:rPr lang="en-US" sz="2800" dirty="0" err="1">
                <a:cs typeface="Avenir Black Oblique"/>
              </a:rPr>
              <a:t>violazione</a:t>
            </a:r>
            <a:r>
              <a:rPr lang="en-US" sz="2800" dirty="0">
                <a:cs typeface="Avenir Black Oblique"/>
              </a:rPr>
              <a:t> di CP </a:t>
            </a:r>
            <a:r>
              <a:rPr lang="en-US" sz="2800" dirty="0" err="1">
                <a:cs typeface="Avenir Black Oblique"/>
              </a:rPr>
              <a:t>nel</a:t>
            </a:r>
            <a:r>
              <a:rPr lang="en-US" sz="2800" dirty="0">
                <a:cs typeface="Avenir Black Oblique"/>
              </a:rPr>
              <a:t> </a:t>
            </a:r>
            <a:r>
              <a:rPr lang="en-US" sz="2800" dirty="0" err="1">
                <a:cs typeface="Avenir Black Oblique"/>
              </a:rPr>
              <a:t>settore</a:t>
            </a:r>
            <a:r>
              <a:rPr lang="en-US" sz="2800" dirty="0">
                <a:cs typeface="Avenir Black Oblique"/>
              </a:rPr>
              <a:t> </a:t>
            </a:r>
            <a:r>
              <a:rPr lang="en-US" sz="2800" dirty="0" err="1">
                <a:cs typeface="Avenir Black Oblique"/>
              </a:rPr>
              <a:t>leptonico</a:t>
            </a:r>
            <a:r>
              <a:rPr lang="en-US" sz="2800" dirty="0">
                <a:cs typeface="Avenir Black Oblique"/>
              </a:rPr>
              <a:t> </a:t>
            </a:r>
            <a:r>
              <a:rPr lang="en-US" sz="2800" dirty="0" err="1">
                <a:cs typeface="Avenir Black Oblique"/>
              </a:rPr>
              <a:t>nell'esperimento</a:t>
            </a:r>
            <a:r>
              <a:rPr lang="en-US" sz="2800" dirty="0">
                <a:cs typeface="Avenir Black Oblique"/>
              </a:rPr>
              <a:t> T2K: </a:t>
            </a:r>
            <a:r>
              <a:rPr lang="en-US" sz="2800" dirty="0" err="1">
                <a:cs typeface="Avenir Black Oblique"/>
              </a:rPr>
              <a:t>stato</a:t>
            </a:r>
            <a:r>
              <a:rPr lang="en-US" sz="2800" dirty="0">
                <a:cs typeface="Avenir Black Oblique"/>
              </a:rPr>
              <a:t> e </a:t>
            </a:r>
            <a:r>
              <a:rPr lang="en-US" sz="2800" dirty="0" err="1" smtClean="0">
                <a:cs typeface="Avenir Black Oblique"/>
              </a:rPr>
              <a:t>prospettive</a:t>
            </a:r>
            <a:endParaRPr lang="en-US" sz="2800" dirty="0">
              <a:cs typeface="Avenir Black Obliqu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4580965"/>
            <a:ext cx="8011267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  <a:cs typeface="Avenir Black Oblique"/>
              </a:rPr>
              <a:t>Gabriella Catanesi</a:t>
            </a:r>
          </a:p>
          <a:p>
            <a:r>
              <a:rPr lang="en-US" dirty="0" err="1" smtClean="0">
                <a:latin typeface="+mj-lt"/>
                <a:cs typeface="Avenir Black Oblique"/>
              </a:rPr>
              <a:t>Istituto</a:t>
            </a:r>
            <a:r>
              <a:rPr lang="en-US" dirty="0" smtClean="0">
                <a:latin typeface="+mj-lt"/>
                <a:cs typeface="Avenir Black Oblique"/>
              </a:rPr>
              <a:t> </a:t>
            </a:r>
            <a:r>
              <a:rPr lang="en-US" dirty="0" err="1" smtClean="0">
                <a:latin typeface="+mj-lt"/>
                <a:cs typeface="Avenir Black Oblique"/>
              </a:rPr>
              <a:t>Nazionale</a:t>
            </a:r>
            <a:r>
              <a:rPr lang="en-US" dirty="0" smtClean="0">
                <a:latin typeface="+mj-lt"/>
                <a:cs typeface="Avenir Black Oblique"/>
              </a:rPr>
              <a:t> di </a:t>
            </a:r>
            <a:r>
              <a:rPr lang="en-US" dirty="0" err="1" smtClean="0">
                <a:latin typeface="+mj-lt"/>
                <a:cs typeface="Avenir Black Oblique"/>
              </a:rPr>
              <a:t>Fisica</a:t>
            </a:r>
            <a:r>
              <a:rPr lang="en-US" dirty="0" smtClean="0">
                <a:latin typeface="+mj-lt"/>
                <a:cs typeface="Avenir Black Oblique"/>
              </a:rPr>
              <a:t> </a:t>
            </a:r>
            <a:r>
              <a:rPr lang="en-US" dirty="0" err="1" smtClean="0">
                <a:latin typeface="+mj-lt"/>
                <a:cs typeface="Avenir Black Oblique"/>
              </a:rPr>
              <a:t>Nucleare</a:t>
            </a:r>
            <a:r>
              <a:rPr lang="en-US" dirty="0" smtClean="0">
                <a:latin typeface="+mj-lt"/>
                <a:cs typeface="Avenir Black Oblique"/>
              </a:rPr>
              <a:t> (INFN) Bari –Italy</a:t>
            </a:r>
          </a:p>
          <a:p>
            <a:r>
              <a:rPr lang="en-US" dirty="0" smtClean="0">
                <a:latin typeface="+mj-lt"/>
                <a:cs typeface="Avenir Black Oblique"/>
              </a:rPr>
              <a:t>Bologna , </a:t>
            </a:r>
            <a:r>
              <a:rPr lang="en-US" dirty="0">
                <a:latin typeface="+mj-lt"/>
                <a:cs typeface="Avenir Black Oblique"/>
              </a:rPr>
              <a:t> </a:t>
            </a:r>
            <a:r>
              <a:rPr lang="en-US" dirty="0" smtClean="0">
                <a:latin typeface="+mj-lt"/>
                <a:cs typeface="Avenir Black Oblique"/>
              </a:rPr>
              <a:t>28 </a:t>
            </a:r>
            <a:r>
              <a:rPr lang="en-US" dirty="0" err="1">
                <a:latin typeface="+mj-lt"/>
                <a:cs typeface="Avenir Black Oblique"/>
              </a:rPr>
              <a:t>O</a:t>
            </a:r>
            <a:r>
              <a:rPr lang="en-US" dirty="0" err="1" smtClean="0">
                <a:latin typeface="+mj-lt"/>
                <a:cs typeface="Avenir Black Oblique"/>
              </a:rPr>
              <a:t>ttobre</a:t>
            </a:r>
            <a:r>
              <a:rPr lang="en-US" dirty="0" smtClean="0">
                <a:latin typeface="+mj-lt"/>
                <a:cs typeface="Avenir Black Oblique"/>
              </a:rPr>
              <a:t> </a:t>
            </a:r>
            <a:r>
              <a:rPr lang="en-US" dirty="0" smtClean="0">
                <a:latin typeface="+mj-lt"/>
                <a:cs typeface="Avenir Black Oblique"/>
              </a:rPr>
              <a:t>2016</a:t>
            </a:r>
            <a:endParaRPr lang="en-US" dirty="0">
              <a:latin typeface="+mj-lt"/>
              <a:cs typeface="Avenir Black Oblique"/>
            </a:endParaRPr>
          </a:p>
        </p:txBody>
      </p:sp>
      <p:pic>
        <p:nvPicPr>
          <p:cNvPr id="4" name="infn logo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556" y="443089"/>
            <a:ext cx="1707444" cy="1255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t2k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31" y="424080"/>
            <a:ext cx="2074333" cy="10371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391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95501"/>
            <a:ext cx="6053667" cy="260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0777" y="3104443"/>
            <a:ext cx="138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May 2011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890" y="79628"/>
            <a:ext cx="9581445" cy="1000543"/>
          </a:xfrm>
          <a:prstGeom prst="rect">
            <a:avLst/>
          </a:prstGeom>
        </p:spPr>
      </p:pic>
      <p:sp>
        <p:nvSpPr>
          <p:cNvPr id="9" name="Shape 152"/>
          <p:cNvSpPr/>
          <p:nvPr/>
        </p:nvSpPr>
        <p:spPr>
          <a:xfrm>
            <a:off x="0" y="3481154"/>
            <a:ext cx="878187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 smtClean="0"/>
              <a:t>~</a:t>
            </a:r>
            <a:r>
              <a:rPr lang="en-US" dirty="0"/>
              <a:t>5</a:t>
            </a:r>
            <a:r>
              <a:rPr lang="en-US" dirty="0" smtClean="0"/>
              <a:t>00</a:t>
            </a:r>
            <a:r>
              <a:rPr dirty="0" smtClean="0"/>
              <a:t> </a:t>
            </a:r>
            <a:r>
              <a:rPr dirty="0"/>
              <a:t>physicists, </a:t>
            </a:r>
            <a:r>
              <a:rPr dirty="0" smtClean="0"/>
              <a:t>5</a:t>
            </a:r>
            <a:r>
              <a:rPr lang="en-US" dirty="0" smtClean="0"/>
              <a:t>8</a:t>
            </a:r>
            <a:r>
              <a:rPr dirty="0" smtClean="0"/>
              <a:t> </a:t>
            </a:r>
            <a:r>
              <a:rPr dirty="0"/>
              <a:t>institutions, 11 nations, 3 </a:t>
            </a:r>
            <a:r>
              <a:rPr dirty="0" smtClean="0"/>
              <a:t>co</a:t>
            </a:r>
            <a:r>
              <a:rPr lang="en-US" dirty="0" smtClean="0"/>
              <a:t>ntinents</a:t>
            </a:r>
            <a:endParaRPr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34503"/>
            <a:ext cx="8219845" cy="21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1741" y="6190125"/>
            <a:ext cx="8793617" cy="13357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en-GB" sz="2800" b="1" u="sng" dirty="0">
                <a:solidFill>
                  <a:schemeClr val="bg1"/>
                </a:solidFill>
              </a:rPr>
              <a:t>Breakthrough prize </a:t>
            </a:r>
            <a:r>
              <a:rPr lang="en-GB" sz="2800" b="1" u="sng" dirty="0" smtClean="0">
                <a:solidFill>
                  <a:schemeClr val="bg1"/>
                </a:solidFill>
              </a:rPr>
              <a:t>2015 </a:t>
            </a:r>
            <a:r>
              <a:rPr lang="en-GB" sz="2400" b="1" dirty="0" smtClean="0">
                <a:solidFill>
                  <a:schemeClr val="bg1"/>
                </a:solidFill>
              </a:rPr>
              <a:t>(Nishikawa-san +</a:t>
            </a:r>
            <a:r>
              <a:rPr lang="en-GB" sz="2400" b="1" dirty="0">
                <a:solidFill>
                  <a:schemeClr val="bg1"/>
                </a:solidFill>
              </a:rPr>
              <a:t>T2K collaboration</a:t>
            </a:r>
            <a:r>
              <a:rPr lang="en-GB" sz="2400" b="1" dirty="0" smtClean="0">
                <a:solidFill>
                  <a:schemeClr val="bg1"/>
                </a:solidFill>
              </a:rPr>
              <a:t>)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for their role in the discovery and study of neutrino oscillation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pPr marL="0" lvl="1">
              <a:lnSpc>
                <a:spcPct val="80000"/>
              </a:lnSpc>
            </a:pPr>
            <a:endParaRPr lang="en-GB" sz="24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32965" y="1080171"/>
            <a:ext cx="2348911" cy="156966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Word’s  bigger LBL neutrino </a:t>
            </a:r>
            <a:r>
              <a:rPr lang="en-US" sz="2400" dirty="0" smtClean="0">
                <a:solidFill>
                  <a:schemeClr val="bg1"/>
                </a:solidFill>
              </a:rPr>
              <a:t>running experiment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5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6863"/>
            <a:ext cx="8923338" cy="681037"/>
          </a:xfrm>
        </p:spPr>
        <p:txBody>
          <a:bodyPr lIns="64291" tIns="32146" rIns="64291" bIns="32146"/>
          <a:lstStyle/>
          <a:p>
            <a:pPr eaLnBrk="1" hangingPunct="1"/>
            <a:r>
              <a:rPr lang="en-US" altLang="en-US" dirty="0" smtClean="0"/>
              <a:t>The Tokai to </a:t>
            </a:r>
            <a:r>
              <a:rPr lang="en-US" altLang="en-US" dirty="0" err="1" smtClean="0"/>
              <a:t>Kamioka</a:t>
            </a:r>
            <a:r>
              <a:rPr lang="en-US" altLang="en-US" dirty="0" smtClean="0"/>
              <a:t> (T2K) Experiment 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75088"/>
            <a:ext cx="6054725" cy="1558925"/>
          </a:xfrm>
        </p:spPr>
        <p:txBody>
          <a:bodyPr lIns="64291" tIns="32146" rIns="64291" bIns="32146">
            <a:normAutofit fontScale="62500" lnSpcReduction="20000"/>
          </a:bodyPr>
          <a:lstStyle/>
          <a:p>
            <a:pPr marL="635102"/>
            <a:r>
              <a:rPr lang="en-US" altLang="en-US" dirty="0"/>
              <a:t>The T2K experiment searches for neutrino oscillations in a </a:t>
            </a:r>
            <a:r>
              <a:rPr lang="en-US" altLang="en-US" b="1" dirty="0">
                <a:solidFill>
                  <a:srgbClr val="008000"/>
                </a:solidFill>
                <a:cs typeface="Times" charset="0"/>
              </a:rPr>
              <a:t>high purity </a:t>
            </a:r>
            <a:r>
              <a:rPr lang="en-US" altLang="en-US" b="1" dirty="0" err="1">
                <a:solidFill>
                  <a:srgbClr val="008000"/>
                </a:solidFill>
                <a:cs typeface="Times" charset="0"/>
              </a:rPr>
              <a:t>ν</a:t>
            </a:r>
            <a:r>
              <a:rPr lang="en-US" altLang="en-US" b="1" baseline="-6000" dirty="0" err="1">
                <a:solidFill>
                  <a:srgbClr val="008000"/>
                </a:solidFill>
              </a:rPr>
              <a:t>μ</a:t>
            </a:r>
            <a:r>
              <a:rPr lang="en-US" altLang="en-US" b="1" dirty="0">
                <a:solidFill>
                  <a:srgbClr val="008000"/>
                </a:solidFill>
              </a:rPr>
              <a:t> beam</a:t>
            </a:r>
            <a:endParaRPr lang="en-US" altLang="en-US" dirty="0">
              <a:solidFill>
                <a:srgbClr val="008000"/>
              </a:solidFill>
            </a:endParaRPr>
          </a:p>
          <a:p>
            <a:pPr marL="635102">
              <a:spcBef>
                <a:spcPts val="1345"/>
              </a:spcBef>
            </a:pPr>
            <a:r>
              <a:rPr lang="en-US" altLang="en-US" dirty="0"/>
              <a:t>A near detector located 280 m downstream of the target measures the </a:t>
            </a:r>
            <a:r>
              <a:rPr lang="en-US" altLang="en-US" dirty="0" smtClean="0"/>
              <a:t>un-oscillated </a:t>
            </a:r>
            <a:r>
              <a:rPr lang="en-US" altLang="en-US" dirty="0"/>
              <a:t>neutrino spectrum</a:t>
            </a:r>
          </a:p>
          <a:p>
            <a:pPr marL="635102">
              <a:spcBef>
                <a:spcPts val="1345"/>
              </a:spcBef>
            </a:pPr>
            <a:r>
              <a:rPr lang="en-US" altLang="en-US" dirty="0"/>
              <a:t>The neutrinos travel 295 km to the Super-</a:t>
            </a:r>
            <a:r>
              <a:rPr lang="en-US" altLang="en-US" dirty="0" err="1"/>
              <a:t>Kamiokande</a:t>
            </a:r>
            <a:r>
              <a:rPr lang="en-US" altLang="en-US" dirty="0"/>
              <a:t> water Cherenkov </a:t>
            </a:r>
            <a:r>
              <a:rPr lang="en-US" altLang="en-US" dirty="0" smtClean="0"/>
              <a:t>detector</a:t>
            </a:r>
            <a:endParaRPr lang="en-US" altLang="en-US" dirty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72" y="1580555"/>
            <a:ext cx="1372939" cy="215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13" y="973336"/>
            <a:ext cx="2993678" cy="24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203" y="4214813"/>
            <a:ext cx="2696766" cy="239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Line 6"/>
          <p:cNvSpPr>
            <a:spLocks noChangeShapeType="1"/>
          </p:cNvSpPr>
          <p:nvPr/>
        </p:nvSpPr>
        <p:spPr bwMode="auto">
          <a:xfrm>
            <a:off x="3679031" y="1964531"/>
            <a:ext cx="1607344" cy="8930"/>
          </a:xfrm>
          <a:prstGeom prst="line">
            <a:avLst/>
          </a:prstGeom>
          <a:noFill/>
          <a:ln w="50800">
            <a:solidFill>
              <a:srgbClr val="FFFF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8679" name="AutoShape 7"/>
          <p:cNvSpPr>
            <a:spLocks/>
          </p:cNvSpPr>
          <p:nvPr/>
        </p:nvSpPr>
        <p:spPr bwMode="auto">
          <a:xfrm>
            <a:off x="3973711" y="2053828"/>
            <a:ext cx="1223367" cy="339328"/>
          </a:xfrm>
          <a:prstGeom prst="roundRect">
            <a:avLst>
              <a:gd name="adj" fmla="val 39472"/>
            </a:avLst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500">
                <a:solidFill>
                  <a:srgbClr val="FFFF00"/>
                </a:solidFill>
                <a:ea typeface="American Typewriter" charset="0"/>
                <a:cs typeface="American Typewriter" charset="0"/>
              </a:rPr>
              <a:t>295 km</a:t>
            </a:r>
          </a:p>
        </p:txBody>
      </p:sp>
      <p:sp>
        <p:nvSpPr>
          <p:cNvPr id="27657" name="Line 8"/>
          <p:cNvSpPr>
            <a:spLocks noChangeShapeType="1"/>
          </p:cNvSpPr>
          <p:nvPr/>
        </p:nvSpPr>
        <p:spPr bwMode="auto">
          <a:xfrm flipH="1">
            <a:off x="2294929" y="1964531"/>
            <a:ext cx="1357313" cy="616148"/>
          </a:xfrm>
          <a:prstGeom prst="line">
            <a:avLst/>
          </a:prstGeom>
          <a:noFill/>
          <a:ln w="25400">
            <a:solidFill>
              <a:srgbClr val="00FFFF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58" name="Line 9"/>
          <p:cNvSpPr>
            <a:spLocks noChangeShapeType="1"/>
          </p:cNvSpPr>
          <p:nvPr/>
        </p:nvSpPr>
        <p:spPr bwMode="auto">
          <a:xfrm>
            <a:off x="5322094" y="1964531"/>
            <a:ext cx="928688" cy="410766"/>
          </a:xfrm>
          <a:prstGeom prst="line">
            <a:avLst/>
          </a:prstGeom>
          <a:noFill/>
          <a:ln w="25400">
            <a:solidFill>
              <a:srgbClr val="00FFFF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59" name="Rectangle 10"/>
          <p:cNvSpPr>
            <a:spLocks/>
          </p:cNvSpPr>
          <p:nvPr/>
        </p:nvSpPr>
        <p:spPr bwMode="auto">
          <a:xfrm>
            <a:off x="619498" y="1136972"/>
            <a:ext cx="148758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7E8484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chemeClr val="tx1"/>
                </a:solidFill>
                <a:ea typeface="American Typewriter" charset="0"/>
                <a:cs typeface="American Typewriter" charset="0"/>
              </a:rPr>
              <a:t>Super-K Detector</a:t>
            </a:r>
          </a:p>
        </p:txBody>
      </p:sp>
      <p:sp>
        <p:nvSpPr>
          <p:cNvPr id="27660" name="Rectangle 11"/>
          <p:cNvSpPr>
            <a:spLocks/>
          </p:cNvSpPr>
          <p:nvPr/>
        </p:nvSpPr>
        <p:spPr bwMode="auto">
          <a:xfrm>
            <a:off x="6572250" y="1072232"/>
            <a:ext cx="169828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7E8484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chemeClr val="tx1"/>
                </a:solidFill>
                <a:ea typeface="American Typewriter" charset="0"/>
                <a:cs typeface="American Typewriter" charset="0"/>
              </a:rPr>
              <a:t>J-PARC Accelerator</a:t>
            </a:r>
          </a:p>
        </p:txBody>
      </p:sp>
      <p:sp>
        <p:nvSpPr>
          <p:cNvPr id="27661" name="Rectangle 12"/>
          <p:cNvSpPr>
            <a:spLocks/>
          </p:cNvSpPr>
          <p:nvPr/>
        </p:nvSpPr>
        <p:spPr bwMode="auto">
          <a:xfrm>
            <a:off x="6841257" y="3838203"/>
            <a:ext cx="119904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7E8484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chemeClr val="tx1"/>
                </a:solidFill>
                <a:ea typeface="American Typewriter" charset="0"/>
                <a:cs typeface="American Typewriter" charset="0"/>
              </a:rPr>
              <a:t>Near Detector</a:t>
            </a:r>
          </a:p>
        </p:txBody>
      </p:sp>
      <p:sp>
        <p:nvSpPr>
          <p:cNvPr id="27662" name="Line 13"/>
          <p:cNvSpPr>
            <a:spLocks noChangeShapeType="1"/>
          </p:cNvSpPr>
          <p:nvPr/>
        </p:nvSpPr>
        <p:spPr bwMode="auto">
          <a:xfrm>
            <a:off x="5304235" y="2000250"/>
            <a:ext cx="901898" cy="2160984"/>
          </a:xfrm>
          <a:prstGeom prst="line">
            <a:avLst/>
          </a:prstGeom>
          <a:noFill/>
          <a:ln w="25400">
            <a:solidFill>
              <a:srgbClr val="00FFFF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7663" name="Rectangle 14"/>
          <p:cNvSpPr>
            <a:spLocks/>
          </p:cNvSpPr>
          <p:nvPr/>
        </p:nvSpPr>
        <p:spPr bwMode="auto">
          <a:xfrm>
            <a:off x="4445869" y="1476613"/>
            <a:ext cx="17312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7E8484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FFFF00"/>
                </a:solidFill>
                <a:cs typeface="Times" charset="0"/>
              </a:rPr>
              <a:t>ν</a:t>
            </a:r>
          </a:p>
        </p:txBody>
      </p:sp>
      <p:pic>
        <p:nvPicPr>
          <p:cNvPr id="27664" name="Picture 1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289" y="1740174"/>
            <a:ext cx="2662163" cy="1689943"/>
          </a:xfrm>
          <a:prstGeom prst="rect">
            <a:avLst/>
          </a:prstGeom>
          <a:noFill/>
          <a:ln w="12700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5" name="Rectangle 16"/>
          <p:cNvSpPr>
            <a:spLocks/>
          </p:cNvSpPr>
          <p:nvPr/>
        </p:nvSpPr>
        <p:spPr bwMode="auto">
          <a:xfrm>
            <a:off x="8197453" y="2661047"/>
            <a:ext cx="116086" cy="6250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7666" name="Rectangle 17"/>
          <p:cNvSpPr>
            <a:spLocks/>
          </p:cNvSpPr>
          <p:nvPr/>
        </p:nvSpPr>
        <p:spPr bwMode="auto">
          <a:xfrm>
            <a:off x="8153921" y="2633975"/>
            <a:ext cx="9938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7E8484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eaLnBrk="1" hangingPunct="1"/>
            <a:r>
              <a:rPr lang="en-US" altLang="en-US" sz="700">
                <a:solidFill>
                  <a:schemeClr val="tx1"/>
                </a:solidFill>
                <a:ea typeface="American Typewriter" charset="0"/>
                <a:cs typeface="American Typewriter" charset="0"/>
              </a:rPr>
              <a:t>30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59872" y="5543930"/>
            <a:ext cx="4001034" cy="1280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7454" lvl="1" indent="-342900">
              <a:spcBef>
                <a:spcPts val="1345"/>
              </a:spcBef>
              <a:buFont typeface="Arial"/>
              <a:buChar char="•"/>
            </a:pPr>
            <a:r>
              <a:rPr lang="en-US" altLang="en-US" sz="2400" dirty="0" err="1">
                <a:solidFill>
                  <a:schemeClr val="accent1"/>
                </a:solidFill>
                <a:cs typeface="Times" charset="0"/>
              </a:rPr>
              <a:t>ν</a:t>
            </a:r>
            <a:r>
              <a:rPr lang="en-US" altLang="en-US" sz="2400" baseline="-6000" dirty="0" err="1">
                <a:solidFill>
                  <a:schemeClr val="accent1"/>
                </a:solidFill>
              </a:rPr>
              <a:t>e</a:t>
            </a:r>
            <a:r>
              <a:rPr lang="en-US" altLang="en-US" sz="2400" dirty="0">
                <a:solidFill>
                  <a:schemeClr val="accent1"/>
                </a:solidFill>
                <a:cs typeface="Times" charset="0"/>
              </a:rPr>
              <a:t> appearance   </a:t>
            </a:r>
            <a:endParaRPr lang="en-US" altLang="en-US" sz="2400" dirty="0">
              <a:solidFill>
                <a:schemeClr val="accent1"/>
              </a:solidFill>
            </a:endParaRPr>
          </a:p>
          <a:p>
            <a:pPr marL="1347454" lvl="1" indent="-342900">
              <a:spcBef>
                <a:spcPts val="1345"/>
              </a:spcBef>
              <a:buFont typeface="Arial"/>
              <a:buChar char="•"/>
            </a:pPr>
            <a:r>
              <a:rPr lang="en-US" altLang="en-US" sz="2400" dirty="0" err="1">
                <a:solidFill>
                  <a:schemeClr val="accent1"/>
                </a:solidFill>
                <a:cs typeface="Times" charset="0"/>
              </a:rPr>
              <a:t>ν</a:t>
            </a:r>
            <a:r>
              <a:rPr lang="en-US" altLang="en-US" sz="2400" baseline="-6000" dirty="0" err="1">
                <a:solidFill>
                  <a:schemeClr val="accent1"/>
                </a:solidFill>
              </a:rPr>
              <a:t>μ</a:t>
            </a:r>
            <a:r>
              <a:rPr lang="en-US" altLang="en-US" sz="2400" dirty="0">
                <a:solidFill>
                  <a:schemeClr val="accent1"/>
                </a:solidFill>
                <a:cs typeface="Times" charset="0"/>
              </a:rPr>
              <a:t> disappearance </a:t>
            </a:r>
            <a:endParaRPr lang="en-US" altLang="en-US" sz="2400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571216" y="5548873"/>
            <a:ext cx="4001034" cy="1372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7454" lvl="1" indent="-342900">
              <a:spcBef>
                <a:spcPts val="1345"/>
              </a:spcBef>
              <a:buFont typeface="Arial"/>
              <a:buChar char="•"/>
            </a:pPr>
            <a:r>
              <a:rPr lang="en-US" altLang="en-US" sz="2400" dirty="0" smtClean="0">
                <a:solidFill>
                  <a:schemeClr val="accent1"/>
                </a:solidFill>
                <a:cs typeface="Times" charset="0"/>
              </a:rPr>
              <a:t> </a:t>
            </a:r>
            <a:r>
              <a:rPr lang="en-US" altLang="en-US" sz="2400" dirty="0" err="1" smtClean="0">
                <a:solidFill>
                  <a:schemeClr val="accent1"/>
                </a:solidFill>
                <a:latin typeface="Symbol" charset="2"/>
                <a:cs typeface="Symbol" charset="2"/>
              </a:rPr>
              <a:t>d</a:t>
            </a:r>
            <a:r>
              <a:rPr lang="en-US" altLang="en-US" sz="2400" baseline="-25000" dirty="0" err="1" smtClean="0">
                <a:solidFill>
                  <a:schemeClr val="accent1"/>
                </a:solidFill>
                <a:cs typeface="Symbol" charset="2"/>
              </a:rPr>
              <a:t>cp</a:t>
            </a:r>
            <a:r>
              <a:rPr lang="en-US" altLang="en-US" sz="2400" dirty="0" smtClean="0">
                <a:solidFill>
                  <a:schemeClr val="accent1"/>
                </a:solidFill>
                <a:cs typeface="Times" charset="0"/>
              </a:rPr>
              <a:t>  </a:t>
            </a:r>
            <a:endParaRPr lang="en-US" altLang="en-US" sz="2400" dirty="0">
              <a:solidFill>
                <a:schemeClr val="accent1"/>
              </a:solidFill>
            </a:endParaRPr>
          </a:p>
          <a:p>
            <a:pPr marL="1347454" lvl="1" indent="-342900">
              <a:spcBef>
                <a:spcPts val="1345"/>
              </a:spcBef>
              <a:buFont typeface="Arial"/>
              <a:buChar char="•"/>
            </a:pPr>
            <a:r>
              <a:rPr lang="en-US" altLang="en-US" sz="2400" dirty="0" smtClean="0">
                <a:solidFill>
                  <a:schemeClr val="accent1"/>
                </a:solidFill>
                <a:cs typeface="Times" charset="0"/>
              </a:rPr>
              <a:t>X-section + exotics </a:t>
            </a:r>
            <a:endParaRPr lang="en-US" altLang="en-US" sz="2400" dirty="0">
              <a:solidFill>
                <a:schemeClr val="accent1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208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61" y="38100"/>
            <a:ext cx="4458745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Off-Axis Beam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3" y="3197413"/>
            <a:ext cx="9144000" cy="3660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245"/>
          <a:stretch/>
        </p:blipFill>
        <p:spPr>
          <a:xfrm>
            <a:off x="6206581" y="390713"/>
            <a:ext cx="2915796" cy="3023346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9534"/>
            <a:ext cx="6314578" cy="2347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56" y="5566928"/>
            <a:ext cx="5408980" cy="117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8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284"/>
            <a:ext cx="9144000" cy="6317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7361" y="498456"/>
            <a:ext cx="315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( 20% of the final sample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12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439" y="363047"/>
            <a:ext cx="9359701" cy="65460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86800" y="6695783"/>
            <a:ext cx="313974" cy="213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6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312"/>
            <a:ext cx="9144000" cy="591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35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3861"/>
            <a:ext cx="1861958" cy="990600"/>
          </a:xfrm>
        </p:spPr>
        <p:txBody>
          <a:bodyPr/>
          <a:lstStyle/>
          <a:p>
            <a:r>
              <a:rPr lang="en-US" dirty="0" smtClean="0"/>
              <a:t>ND280</a:t>
            </a:r>
            <a:endParaRPr lang="en-US" dirty="0"/>
          </a:p>
        </p:txBody>
      </p:sp>
      <p:pic>
        <p:nvPicPr>
          <p:cNvPr id="4" name="Picture 3" descr="\\cern.ch\dfs\Users\g\gabri\Desktop\cerncoll1_5-0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9890"/>
            <a:ext cx="3328923" cy="32467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38380" y="4367236"/>
            <a:ext cx="2134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dirty="0"/>
              <a:t>UA1 </a:t>
            </a:r>
            <a:r>
              <a:rPr lang="it-IT" dirty="0" err="1" smtClean="0"/>
              <a:t>Magnet@CERN</a:t>
            </a:r>
            <a:endParaRPr lang="it-IT" dirty="0" smtClean="0"/>
          </a:p>
          <a:p>
            <a:pPr algn="ctr"/>
            <a:r>
              <a:rPr lang="it-IT" dirty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beginning</a:t>
            </a:r>
            <a:r>
              <a:rPr lang="it-IT" dirty="0" smtClean="0"/>
              <a:t> 80</a:t>
            </a:r>
            <a:r>
              <a:rPr lang="it-IT" dirty="0"/>
              <a:t>’)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8657" y="6343358"/>
            <a:ext cx="220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ND280 </a:t>
            </a:r>
            <a:r>
              <a:rPr lang="en-US" dirty="0" smtClean="0"/>
              <a:t>Installation =&gt;</a:t>
            </a:r>
            <a:endParaRPr lang="en-US" dirty="0"/>
          </a:p>
        </p:txBody>
      </p:sp>
      <p:sp>
        <p:nvSpPr>
          <p:cNvPr id="11" name="Shape 179"/>
          <p:cNvSpPr/>
          <p:nvPr/>
        </p:nvSpPr>
        <p:spPr>
          <a:xfrm>
            <a:off x="8976582" y="7487180"/>
            <a:ext cx="1759596" cy="99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ν</a:t>
            </a:r>
            <a:r>
              <a:rPr baseline="-5999" dirty="0"/>
              <a:t>μ</a:t>
            </a:r>
            <a:r>
              <a:rPr dirty="0"/>
              <a:t> event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@ ND280</a:t>
            </a:r>
          </a:p>
        </p:txBody>
      </p:sp>
      <p:sp>
        <p:nvSpPr>
          <p:cNvPr id="12" name="Shape 179"/>
          <p:cNvSpPr/>
          <p:nvPr/>
        </p:nvSpPr>
        <p:spPr>
          <a:xfrm>
            <a:off x="9128982" y="7639580"/>
            <a:ext cx="1759596" cy="99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ν</a:t>
            </a:r>
            <a:r>
              <a:rPr baseline="-5999" dirty="0"/>
              <a:t>μ</a:t>
            </a:r>
            <a:r>
              <a:rPr dirty="0"/>
              <a:t> event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@ ND280</a:t>
            </a:r>
          </a:p>
        </p:txBody>
      </p:sp>
      <p:sp>
        <p:nvSpPr>
          <p:cNvPr id="13" name="Shape 179"/>
          <p:cNvSpPr/>
          <p:nvPr/>
        </p:nvSpPr>
        <p:spPr>
          <a:xfrm>
            <a:off x="7067180" y="7300800"/>
            <a:ext cx="1759596" cy="99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ν</a:t>
            </a:r>
            <a:r>
              <a:rPr baseline="-5999" dirty="0"/>
              <a:t>μ</a:t>
            </a:r>
            <a:r>
              <a:rPr dirty="0"/>
              <a:t> event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@ ND280</a:t>
            </a:r>
          </a:p>
        </p:txBody>
      </p:sp>
      <p:sp>
        <p:nvSpPr>
          <p:cNvPr id="14" name="Shape 179"/>
          <p:cNvSpPr/>
          <p:nvPr/>
        </p:nvSpPr>
        <p:spPr>
          <a:xfrm>
            <a:off x="7219580" y="7439261"/>
            <a:ext cx="160352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ν</a:t>
            </a:r>
            <a:r>
              <a:rPr baseline="-5999" dirty="0"/>
              <a:t>μ</a:t>
            </a:r>
            <a:r>
              <a:rPr dirty="0"/>
              <a:t> event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@ ND280</a:t>
            </a:r>
          </a:p>
        </p:txBody>
      </p:sp>
      <p:sp>
        <p:nvSpPr>
          <p:cNvPr id="15" name="Shape 179"/>
          <p:cNvSpPr/>
          <p:nvPr/>
        </p:nvSpPr>
        <p:spPr>
          <a:xfrm>
            <a:off x="7065001" y="7286861"/>
            <a:ext cx="176395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dirty="0">
                <a:solidFill>
                  <a:schemeClr val="tx1"/>
                </a:solidFill>
              </a:rPr>
              <a:t>ν</a:t>
            </a:r>
            <a:r>
              <a:rPr baseline="-5999" dirty="0">
                <a:solidFill>
                  <a:schemeClr val="tx1"/>
                </a:solidFill>
              </a:rPr>
              <a:t>μ</a:t>
            </a:r>
            <a:r>
              <a:rPr dirty="0">
                <a:solidFill>
                  <a:schemeClr val="tx1"/>
                </a:solidFill>
              </a:rPr>
              <a:t> event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>
                <a:solidFill>
                  <a:schemeClr val="tx1"/>
                </a:solidFill>
              </a:rPr>
              <a:t>@ ND280</a:t>
            </a:r>
          </a:p>
        </p:txBody>
      </p:sp>
      <p:sp>
        <p:nvSpPr>
          <p:cNvPr id="16" name="Shape 179"/>
          <p:cNvSpPr/>
          <p:nvPr/>
        </p:nvSpPr>
        <p:spPr>
          <a:xfrm>
            <a:off x="456257" y="7272921"/>
            <a:ext cx="176395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dirty="0">
                <a:solidFill>
                  <a:schemeClr val="tx1"/>
                </a:solidFill>
              </a:rPr>
              <a:t>ν</a:t>
            </a:r>
            <a:r>
              <a:rPr baseline="-5999" dirty="0">
                <a:solidFill>
                  <a:schemeClr val="tx1"/>
                </a:solidFill>
              </a:rPr>
              <a:t>μ</a:t>
            </a:r>
            <a:r>
              <a:rPr dirty="0">
                <a:solidFill>
                  <a:schemeClr val="tx1"/>
                </a:solidFill>
              </a:rPr>
              <a:t> event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>
                <a:solidFill>
                  <a:schemeClr val="tx1"/>
                </a:solidFill>
              </a:rPr>
              <a:t>@ ND280</a:t>
            </a:r>
          </a:p>
        </p:txBody>
      </p:sp>
      <p:sp>
        <p:nvSpPr>
          <p:cNvPr id="17" name="Shape 179"/>
          <p:cNvSpPr/>
          <p:nvPr/>
        </p:nvSpPr>
        <p:spPr>
          <a:xfrm>
            <a:off x="608657" y="7425321"/>
            <a:ext cx="176395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dirty="0">
                <a:solidFill>
                  <a:schemeClr val="tx1"/>
                </a:solidFill>
              </a:rPr>
              <a:t>ν</a:t>
            </a:r>
            <a:r>
              <a:rPr baseline="-5999" dirty="0">
                <a:solidFill>
                  <a:schemeClr val="tx1"/>
                </a:solidFill>
              </a:rPr>
              <a:t>μ</a:t>
            </a:r>
            <a:r>
              <a:rPr dirty="0">
                <a:solidFill>
                  <a:schemeClr val="tx1"/>
                </a:solidFill>
              </a:rPr>
              <a:t> event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>
                <a:solidFill>
                  <a:schemeClr val="tx1"/>
                </a:solidFill>
              </a:rPr>
              <a:t>@ ND280</a:t>
            </a:r>
          </a:p>
        </p:txBody>
      </p:sp>
      <p:pic>
        <p:nvPicPr>
          <p:cNvPr id="3" name="Picture 2" descr="Magne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923" y="2508050"/>
            <a:ext cx="5815077" cy="43499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83" y="447202"/>
            <a:ext cx="3736588" cy="2060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8923" y="1428600"/>
            <a:ext cx="164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CERN-2007 </a:t>
            </a:r>
            <a:r>
              <a:rPr lang="en-US" dirty="0" smtClean="0">
                <a:sym typeface="Wingdings"/>
              </a:rPr>
              <a:t>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47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ND280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397"/>
            <a:ext cx="91440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6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9861"/>
            <a:ext cx="865821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30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0"/>
            <a:ext cx="9144000" cy="6591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38750" y="5031703"/>
            <a:ext cx="505250" cy="423291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90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994" y="1663997"/>
            <a:ext cx="8568952" cy="4572000"/>
          </a:xfrm>
        </p:spPr>
        <p:txBody>
          <a:bodyPr>
            <a:normAutofit/>
          </a:bodyPr>
          <a:lstStyle/>
          <a:p>
            <a:r>
              <a:rPr lang="en-GB" dirty="0" err="1" smtClean="0"/>
              <a:t>Brevi</a:t>
            </a:r>
            <a:r>
              <a:rPr lang="en-GB" dirty="0" smtClean="0"/>
              <a:t> </a:t>
            </a:r>
            <a:r>
              <a:rPr lang="en-GB" dirty="0" err="1" smtClean="0"/>
              <a:t>cenni</a:t>
            </a:r>
            <a:r>
              <a:rPr lang="en-GB" dirty="0" smtClean="0"/>
              <a:t> </a:t>
            </a:r>
            <a:r>
              <a:rPr lang="en-GB" dirty="0" err="1" smtClean="0"/>
              <a:t>sulle</a:t>
            </a:r>
            <a:r>
              <a:rPr lang="en-GB" dirty="0" smtClean="0"/>
              <a:t> </a:t>
            </a:r>
            <a:r>
              <a:rPr lang="en-GB" dirty="0" err="1"/>
              <a:t>o</a:t>
            </a:r>
            <a:r>
              <a:rPr lang="en-GB" dirty="0" err="1" smtClean="0"/>
              <a:t>scillazioni</a:t>
            </a:r>
            <a:r>
              <a:rPr lang="en-GB" dirty="0" smtClean="0"/>
              <a:t> di neutrino</a:t>
            </a:r>
          </a:p>
          <a:p>
            <a:r>
              <a:rPr lang="en-GB" dirty="0" smtClean="0"/>
              <a:t>T2K </a:t>
            </a:r>
            <a:r>
              <a:rPr lang="en-GB" dirty="0" smtClean="0"/>
              <a:t>in a “Nutshell”</a:t>
            </a:r>
          </a:p>
          <a:p>
            <a:r>
              <a:rPr lang="en-GB" dirty="0" smtClean="0"/>
              <a:t>T2K </a:t>
            </a:r>
            <a:r>
              <a:rPr lang="en-GB" dirty="0" smtClean="0"/>
              <a:t>“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8" charset="2"/>
              </a:rPr>
              <a:t>d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cp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dirty="0" smtClean="0"/>
              <a:t>Discovery </a:t>
            </a:r>
            <a:r>
              <a:rPr lang="en-GB" dirty="0" smtClean="0"/>
              <a:t>Potential” e </a:t>
            </a:r>
            <a:r>
              <a:rPr lang="en-GB" dirty="0" err="1" smtClean="0"/>
              <a:t>limiti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misure</a:t>
            </a:r>
            <a:r>
              <a:rPr lang="en-GB" dirty="0" smtClean="0"/>
              <a:t> in </a:t>
            </a:r>
            <a:r>
              <a:rPr lang="en-GB" dirty="0" err="1" smtClean="0"/>
              <a:t>corso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Prospettive</a:t>
            </a:r>
            <a:r>
              <a:rPr lang="en-GB" dirty="0" smtClean="0"/>
              <a:t> a </a:t>
            </a:r>
            <a:r>
              <a:rPr lang="en-GB" dirty="0" err="1" smtClean="0"/>
              <a:t>medio</a:t>
            </a:r>
            <a:r>
              <a:rPr lang="en-GB" dirty="0" smtClean="0"/>
              <a:t> </a:t>
            </a:r>
            <a:r>
              <a:rPr lang="en-GB" dirty="0" err="1" smtClean="0"/>
              <a:t>termine</a:t>
            </a:r>
            <a:r>
              <a:rPr lang="en-GB" dirty="0" smtClean="0"/>
              <a:t> </a:t>
            </a:r>
            <a:r>
              <a:rPr lang="en-GB" dirty="0" smtClean="0"/>
              <a:t>(2020-2025)=&gt; </a:t>
            </a:r>
            <a:r>
              <a:rPr lang="en-GB" b="1" u="sng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T2K-II</a:t>
            </a:r>
          </a:p>
          <a:p>
            <a:pPr lvl="1"/>
            <a:r>
              <a:rPr lang="en-GB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JPARC High intensity neutrino beam (0.75-&gt; 1.2MW)</a:t>
            </a:r>
            <a:endParaRPr lang="en-GB" dirty="0" smtClean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Upgrade ND280 </a:t>
            </a:r>
            <a:r>
              <a:rPr lang="en-GB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+ </a:t>
            </a:r>
            <a:r>
              <a:rPr lang="en-GB" dirty="0" err="1">
                <a:solidFill>
                  <a:schemeClr val="accent2">
                    <a:lumMod val="90000"/>
                    <a:lumOff val="10000"/>
                  </a:schemeClr>
                </a:solidFill>
              </a:rPr>
              <a:t>Attivita</a:t>
            </a:r>
            <a:r>
              <a:rPr lang="en-GB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’ </a:t>
            </a:r>
            <a:r>
              <a:rPr lang="en-GB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di R&amp;D </a:t>
            </a:r>
            <a:r>
              <a:rPr lang="en-GB" dirty="0" err="1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alla</a:t>
            </a:r>
            <a:r>
              <a:rPr lang="en-GB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 </a:t>
            </a:r>
            <a:r>
              <a:rPr lang="en-GB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Neutrino Platform </a:t>
            </a:r>
            <a:r>
              <a:rPr lang="en-GB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del </a:t>
            </a:r>
            <a:r>
              <a:rPr lang="en-GB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CERN </a:t>
            </a:r>
            <a:endParaRPr lang="en-GB" dirty="0" smtClean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1Km Detector </a:t>
            </a:r>
            <a:r>
              <a:rPr lang="en-GB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+ SK-GD</a:t>
            </a:r>
            <a:endParaRPr lang="en-GB" dirty="0" smtClean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r>
              <a:rPr lang="en-GB" dirty="0" err="1" smtClean="0"/>
              <a:t>Cenni</a:t>
            </a:r>
            <a:r>
              <a:rPr lang="en-GB" dirty="0" smtClean="0"/>
              <a:t> </a:t>
            </a:r>
            <a:r>
              <a:rPr lang="en-GB" dirty="0" err="1" smtClean="0"/>
              <a:t>sulle</a:t>
            </a:r>
            <a:r>
              <a:rPr lang="en-GB" dirty="0" smtClean="0"/>
              <a:t> </a:t>
            </a:r>
            <a:r>
              <a:rPr lang="en-GB" dirty="0" err="1"/>
              <a:t>p</a:t>
            </a:r>
            <a:r>
              <a:rPr lang="en-GB" dirty="0" err="1" smtClean="0"/>
              <a:t>rospettive</a:t>
            </a:r>
            <a:r>
              <a:rPr lang="en-GB" dirty="0" smtClean="0"/>
              <a:t>  </a:t>
            </a:r>
            <a:r>
              <a:rPr lang="en-GB" dirty="0" smtClean="0"/>
              <a:t>a </a:t>
            </a:r>
            <a:r>
              <a:rPr lang="en-GB" dirty="0" err="1" smtClean="0"/>
              <a:t>lungo</a:t>
            </a:r>
            <a:r>
              <a:rPr lang="en-GB" dirty="0" smtClean="0"/>
              <a:t> </a:t>
            </a:r>
            <a:r>
              <a:rPr lang="en-GB" dirty="0" err="1" smtClean="0"/>
              <a:t>termine</a:t>
            </a:r>
            <a:r>
              <a:rPr lang="en-GB" dirty="0" smtClean="0"/>
              <a:t> (&gt;2025)</a:t>
            </a:r>
            <a:endParaRPr lang="en-GB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HYPERK (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T2HK)</a:t>
            </a:r>
          </a:p>
          <a:p>
            <a:pPr lvl="1"/>
            <a:r>
              <a:rPr lang="en-GB" dirty="0" err="1"/>
              <a:t>Confronti</a:t>
            </a:r>
            <a:r>
              <a:rPr lang="en-GB" dirty="0"/>
              <a:t> e </a:t>
            </a:r>
            <a:r>
              <a:rPr lang="en-GB" dirty="0" err="1"/>
              <a:t>complementarieta</a:t>
            </a:r>
            <a:r>
              <a:rPr lang="en-GB" dirty="0"/>
              <a:t>’ con </a:t>
            </a:r>
            <a:r>
              <a:rPr lang="en-GB" dirty="0" smtClean="0"/>
              <a:t>Dune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51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2542"/>
            <a:ext cx="9144000" cy="59654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2871" y="297931"/>
            <a:ext cx="3396302" cy="470937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Neutrino Flux @ </a:t>
            </a:r>
            <a:r>
              <a:rPr lang="en-US" sz="2800" dirty="0" smtClean="0"/>
              <a:t>ND280</a:t>
            </a:r>
            <a:endParaRPr lang="en-US" sz="2800" dirty="0"/>
          </a:p>
        </p:txBody>
      </p:sp>
      <p:sp>
        <p:nvSpPr>
          <p:cNvPr id="4" name="Round Single Corner Rectangle 3"/>
          <p:cNvSpPr/>
          <p:nvPr/>
        </p:nvSpPr>
        <p:spPr>
          <a:xfrm>
            <a:off x="2286000" y="5912556"/>
            <a:ext cx="1552222" cy="592666"/>
          </a:xfrm>
          <a:prstGeom prst="round1Rect">
            <a:avLst/>
          </a:prstGeom>
          <a:noFill/>
          <a:ln w="571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85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789"/>
            <a:ext cx="9144000" cy="6586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189" y="0"/>
            <a:ext cx="273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The  Far Detector…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89" y="38100"/>
            <a:ext cx="8229600" cy="990600"/>
          </a:xfrm>
        </p:spPr>
        <p:txBody>
          <a:bodyPr/>
          <a:lstStyle/>
          <a:p>
            <a:r>
              <a:rPr lang="en-US" dirty="0" smtClean="0"/>
              <a:t>Super-</a:t>
            </a:r>
            <a:r>
              <a:rPr lang="en-US" dirty="0" err="1" smtClean="0"/>
              <a:t>Kamiokande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4" y="761727"/>
            <a:ext cx="5957987" cy="319757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0163" y="430890"/>
            <a:ext cx="2940518" cy="24229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486097" y="2853802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Neutrino interaction in Super-</a:t>
            </a:r>
            <a:r>
              <a:rPr lang="en-US" dirty="0" err="1" smtClean="0"/>
              <a:t>Kamiokande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23" y="4220111"/>
            <a:ext cx="3639856" cy="22286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889" y="644877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of the 10.000 </a:t>
            </a:r>
            <a:r>
              <a:rPr lang="en-US" dirty="0" err="1" smtClean="0"/>
              <a:t>photosensors</a:t>
            </a:r>
            <a:r>
              <a:rPr lang="en-US" dirty="0" smtClean="0"/>
              <a:t> of SK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581" y="3959305"/>
            <a:ext cx="3036100" cy="2112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7540" y="6112839"/>
            <a:ext cx="3633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that a </a:t>
            </a:r>
            <a:r>
              <a:rPr lang="en-US" dirty="0" err="1" smtClean="0"/>
              <a:t>muon</a:t>
            </a:r>
            <a:r>
              <a:rPr lang="en-US" dirty="0" smtClean="0"/>
              <a:t> is identified as an electron is &lt; 1%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89519" y="5420803"/>
            <a:ext cx="1319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e &gt; 80%</a:t>
            </a:r>
            <a:endParaRPr lang="en-US" sz="2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7613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59" y="340367"/>
            <a:ext cx="8689788" cy="642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" y="377361"/>
            <a:ext cx="9125799" cy="64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5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084"/>
            <a:ext cx="9253865" cy="64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3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59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972"/>
            <a:ext cx="9144000" cy="649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5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434" y="395201"/>
            <a:ext cx="4176464" cy="271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9" y="2708920"/>
            <a:ext cx="5868446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95201"/>
            <a:ext cx="4772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8" charset="2"/>
              </a:rPr>
              <a:t>d</a:t>
            </a:r>
            <a:r>
              <a:rPr lang="en-GB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cp</a:t>
            </a:r>
            <a:r>
              <a:rPr lang="en-GB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GB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discovery potential  </a:t>
            </a:r>
            <a:endParaRPr lang="en-GB" sz="3600" dirty="0">
              <a:solidFill>
                <a:schemeClr val="tx1">
                  <a:lumMod val="95000"/>
                  <a:lumOff val="5000"/>
                </a:schemeClr>
              </a:solidFill>
              <a:latin typeface="Symbol" pitchFamily="18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549925"/>
            <a:ext cx="460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3200" dirty="0" smtClean="0"/>
              <a:t>T2K alone full statistic </a:t>
            </a:r>
          </a:p>
          <a:p>
            <a:r>
              <a:rPr lang="en-GB" sz="3200" dirty="0" smtClean="0"/>
              <a:t>(7.8 x 10</a:t>
            </a:r>
            <a:r>
              <a:rPr lang="en-GB" sz="3200" baseline="30000" dirty="0" smtClean="0"/>
              <a:t>21 </a:t>
            </a:r>
            <a:r>
              <a:rPr lang="en-GB" sz="3200" dirty="0" err="1" smtClean="0"/>
              <a:t>p.o.t</a:t>
            </a:r>
            <a:r>
              <a:rPr lang="en-GB" sz="3200" dirty="0" smtClean="0"/>
              <a:t>.</a:t>
            </a:r>
            <a:r>
              <a:rPr lang="en-GB" sz="3200" baseline="30000" dirty="0" smtClean="0"/>
              <a:t>)</a:t>
            </a:r>
            <a:r>
              <a:rPr lang="en-GB" sz="3200" dirty="0" smtClean="0"/>
              <a:t> </a:t>
            </a:r>
            <a:endParaRPr lang="en-GB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6066508" y="5546064"/>
            <a:ext cx="3062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r>
              <a:rPr lang="en-GB" b="1" dirty="0" smtClean="0"/>
              <a:t>PTEP </a:t>
            </a:r>
            <a:r>
              <a:rPr lang="en-GB" b="1" dirty="0"/>
              <a:t>2015 (2015) no.4, </a:t>
            </a:r>
            <a:r>
              <a:rPr lang="en-GB" b="1" dirty="0" smtClean="0"/>
              <a:t>043C01,</a:t>
            </a:r>
            <a:r>
              <a:rPr lang="en-GB" dirty="0">
                <a:hlinkClick r:id="rId5"/>
              </a:rPr>
              <a:t> arXiv:</a:t>
            </a:r>
            <a:r>
              <a:rPr lang="en-GB" dirty="0" smtClean="0">
                <a:hlinkClick r:id="rId5"/>
              </a:rPr>
              <a:t>1409.7469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364941" y="4631765"/>
            <a:ext cx="1091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≈2020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0132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3221"/>
            <a:ext cx="9144000" cy="646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7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7544" y="1405672"/>
            <a:ext cx="5616624" cy="32591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dirty="0" smtClean="0"/>
              <a:t>Se </a:t>
            </a:r>
            <a:r>
              <a:rPr lang="en-GB" dirty="0" err="1" smtClean="0"/>
              <a:t>gli</a:t>
            </a:r>
            <a:r>
              <a:rPr lang="en-GB" dirty="0" smtClean="0"/>
              <a:t> </a:t>
            </a:r>
            <a:r>
              <a:rPr lang="en-GB" dirty="0" err="1" smtClean="0"/>
              <a:t>autostati</a:t>
            </a:r>
            <a:r>
              <a:rPr lang="en-GB" dirty="0" smtClean="0"/>
              <a:t> </a:t>
            </a:r>
            <a:r>
              <a:rPr lang="en-GB" dirty="0" err="1" smtClean="0"/>
              <a:t>elettrodeboli</a:t>
            </a:r>
            <a:r>
              <a:rPr lang="en-GB" dirty="0" smtClean="0"/>
              <a:t> e di </a:t>
            </a:r>
            <a:r>
              <a:rPr lang="en-GB" dirty="0" err="1" smtClean="0"/>
              <a:t>massa</a:t>
            </a:r>
            <a:r>
              <a:rPr lang="en-GB" dirty="0" smtClean="0"/>
              <a:t> 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differenti</a:t>
            </a:r>
            <a:r>
              <a:rPr lang="en-GB" dirty="0" smtClean="0"/>
              <a:t>:</a:t>
            </a:r>
          </a:p>
          <a:p>
            <a:pPr marL="914400" lvl="1" indent="-457200" eaLnBrk="1" hangingPunct="1"/>
            <a:r>
              <a:rPr lang="en-GB" dirty="0" smtClean="0"/>
              <a:t>Il neutrino e’ </a:t>
            </a:r>
            <a:r>
              <a:rPr lang="en-GB" dirty="0" err="1" smtClean="0"/>
              <a:t>prodotto</a:t>
            </a:r>
            <a:r>
              <a:rPr lang="en-GB" dirty="0" smtClean="0"/>
              <a:t> in un </a:t>
            </a:r>
            <a:r>
              <a:rPr lang="en-GB" dirty="0" err="1" smtClean="0"/>
              <a:t>determinato</a:t>
            </a:r>
            <a:r>
              <a:rPr lang="en-GB" dirty="0" smtClean="0"/>
              <a:t> </a:t>
            </a:r>
            <a:r>
              <a:rPr lang="en-GB" dirty="0" err="1" smtClean="0"/>
              <a:t>autostato</a:t>
            </a:r>
            <a:r>
              <a:rPr lang="en-GB" dirty="0" smtClean="0"/>
              <a:t> “</a:t>
            </a:r>
            <a:r>
              <a:rPr lang="en-GB" dirty="0" err="1" smtClean="0"/>
              <a:t>debole</a:t>
            </a:r>
            <a:r>
              <a:rPr lang="en-GB" dirty="0" smtClean="0"/>
              <a:t>” </a:t>
            </a:r>
          </a:p>
          <a:p>
            <a:pPr marL="914400" lvl="1" indent="-457200" eaLnBrk="1" hangingPunct="1"/>
            <a:r>
              <a:rPr lang="en-GB" dirty="0" err="1" smtClean="0"/>
              <a:t>Viaggia</a:t>
            </a:r>
            <a:r>
              <a:rPr lang="en-GB" dirty="0" smtClean="0"/>
              <a:t>  a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distanza</a:t>
            </a:r>
            <a:r>
              <a:rPr lang="en-GB" dirty="0" smtClean="0"/>
              <a:t> L come </a:t>
            </a:r>
            <a:r>
              <a:rPr lang="en-GB" dirty="0" err="1" smtClean="0"/>
              <a:t>autostato</a:t>
            </a:r>
            <a:r>
              <a:rPr lang="en-GB" dirty="0" smtClean="0"/>
              <a:t> di </a:t>
            </a:r>
            <a:r>
              <a:rPr lang="en-GB" dirty="0" err="1" smtClean="0"/>
              <a:t>massa</a:t>
            </a:r>
            <a:endParaRPr lang="en-GB" dirty="0" smtClean="0"/>
          </a:p>
          <a:p>
            <a:pPr marL="914400" lvl="1" indent="-457200" eaLnBrk="1" hangingPunct="1"/>
            <a:r>
              <a:rPr lang="en-GB" dirty="0" err="1" smtClean="0"/>
              <a:t>Puo</a:t>
            </a:r>
            <a:r>
              <a:rPr lang="en-GB" dirty="0" smtClean="0"/>
              <a:t>’ </a:t>
            </a:r>
            <a:r>
              <a:rPr lang="en-GB" dirty="0" err="1" smtClean="0"/>
              <a:t>essere</a:t>
            </a:r>
            <a:r>
              <a:rPr lang="en-GB" dirty="0" smtClean="0"/>
              <a:t>  </a:t>
            </a:r>
            <a:r>
              <a:rPr lang="en-GB" dirty="0" err="1" smtClean="0"/>
              <a:t>rivelato</a:t>
            </a:r>
            <a:r>
              <a:rPr lang="en-GB" dirty="0" smtClean="0"/>
              <a:t> con un </a:t>
            </a:r>
            <a:r>
              <a:rPr lang="en-GB" dirty="0" err="1" smtClean="0"/>
              <a:t>differente</a:t>
            </a:r>
            <a:r>
              <a:rPr lang="en-GB" dirty="0" smtClean="0"/>
              <a:t> </a:t>
            </a:r>
            <a:r>
              <a:rPr lang="en-GB" dirty="0" err="1" smtClean="0"/>
              <a:t>autostato</a:t>
            </a:r>
            <a:r>
              <a:rPr lang="en-GB" dirty="0" smtClean="0"/>
              <a:t> “</a:t>
            </a:r>
            <a:r>
              <a:rPr lang="en-GB" dirty="0" err="1" smtClean="0"/>
              <a:t>debole</a:t>
            </a:r>
            <a:r>
              <a:rPr lang="en-GB" dirty="0" smtClean="0"/>
              <a:t>”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76672"/>
            <a:ext cx="8229600" cy="458115"/>
          </a:xfrm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en-GB" dirty="0" err="1" smtClean="0"/>
              <a:t>Oscillazioni</a:t>
            </a:r>
            <a:r>
              <a:rPr lang="en-GB" dirty="0" smtClean="0"/>
              <a:t> di Neutrino </a:t>
            </a:r>
            <a:endParaRPr lang="en-US" dirty="0" smtClean="0"/>
          </a:p>
        </p:txBody>
      </p:sp>
      <p:grpSp>
        <p:nvGrpSpPr>
          <p:cNvPr id="872452" name="Group 4"/>
          <p:cNvGrpSpPr>
            <a:grpSpLocks/>
          </p:cNvGrpSpPr>
          <p:nvPr/>
        </p:nvGrpSpPr>
        <p:grpSpPr bwMode="auto">
          <a:xfrm>
            <a:off x="971600" y="5630804"/>
            <a:ext cx="7494588" cy="1143000"/>
            <a:chOff x="415" y="3552"/>
            <a:chExt cx="4721" cy="720"/>
          </a:xfrm>
        </p:grpSpPr>
        <p:sp>
          <p:nvSpPr>
            <p:cNvPr id="19471" name="Rectangle 5"/>
            <p:cNvSpPr>
              <a:spLocks noChangeArrowheads="1"/>
            </p:cNvSpPr>
            <p:nvPr/>
          </p:nvSpPr>
          <p:spPr bwMode="auto">
            <a:xfrm>
              <a:off x="415" y="3552"/>
              <a:ext cx="4721" cy="7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9472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1805842"/>
                </p:ext>
              </p:extLst>
            </p:nvPr>
          </p:nvGraphicFramePr>
          <p:xfrm>
            <a:off x="2676" y="3641"/>
            <a:ext cx="2399" cy="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9" name="Equation" r:id="rId4" imgW="2438400" imgH="508000" progId="Equation.3">
                    <p:embed/>
                  </p:oleObj>
                </mc:Choice>
                <mc:Fallback>
                  <p:oleObj name="Equation" r:id="rId4" imgW="2438400" imgH="508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76" y="3641"/>
                          <a:ext cx="2399" cy="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3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11957"/>
                </p:ext>
              </p:extLst>
            </p:nvPr>
          </p:nvGraphicFramePr>
          <p:xfrm>
            <a:off x="490" y="3583"/>
            <a:ext cx="2121" cy="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0" name="Equation" r:id="rId6" imgW="2146300" imgH="622300" progId="Equation.3">
                    <p:embed/>
                  </p:oleObj>
                </mc:Choice>
                <mc:Fallback>
                  <p:oleObj name="Equation" r:id="rId6" imgW="2146300" imgH="622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583"/>
                          <a:ext cx="2121" cy="6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72456" name="Group 8"/>
          <p:cNvGrpSpPr>
            <a:grpSpLocks/>
          </p:cNvGrpSpPr>
          <p:nvPr/>
        </p:nvGrpSpPr>
        <p:grpSpPr bwMode="auto">
          <a:xfrm>
            <a:off x="4795985" y="4686087"/>
            <a:ext cx="3451225" cy="563563"/>
            <a:chOff x="3264" y="2731"/>
            <a:chExt cx="2174" cy="355"/>
          </a:xfrm>
        </p:grpSpPr>
        <p:sp>
          <p:nvSpPr>
            <p:cNvPr id="19469" name="Line 9"/>
            <p:cNvSpPr>
              <a:spLocks noChangeShapeType="1"/>
            </p:cNvSpPr>
            <p:nvPr/>
          </p:nvSpPr>
          <p:spPr bwMode="auto">
            <a:xfrm>
              <a:off x="3264" y="2909"/>
              <a:ext cx="960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aphicFrame>
          <p:nvGraphicFramePr>
            <p:cNvPr id="19470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6198453"/>
                </p:ext>
              </p:extLst>
            </p:nvPr>
          </p:nvGraphicFramePr>
          <p:xfrm>
            <a:off x="4303" y="2731"/>
            <a:ext cx="1135" cy="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1" name="Equation" r:id="rId8" imgW="774364" imgH="241195" progId="">
                    <p:embed/>
                  </p:oleObj>
                </mc:Choice>
                <mc:Fallback>
                  <p:oleObj name="Equation" r:id="rId8" imgW="774364" imgH="24119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3" y="2731"/>
                          <a:ext cx="1135" cy="3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72459" name="Group 11"/>
          <p:cNvGrpSpPr>
            <a:grpSpLocks/>
          </p:cNvGrpSpPr>
          <p:nvPr/>
        </p:nvGrpSpPr>
        <p:grpSpPr bwMode="auto">
          <a:xfrm>
            <a:off x="3119585" y="4958058"/>
            <a:ext cx="1676400" cy="579437"/>
            <a:chOff x="2208" y="2909"/>
            <a:chExt cx="1056" cy="365"/>
          </a:xfrm>
        </p:grpSpPr>
        <p:sp>
          <p:nvSpPr>
            <p:cNvPr id="19467" name="Line 12"/>
            <p:cNvSpPr>
              <a:spLocks noChangeShapeType="1"/>
            </p:cNvSpPr>
            <p:nvPr/>
          </p:nvSpPr>
          <p:spPr bwMode="auto">
            <a:xfrm>
              <a:off x="2208" y="2909"/>
              <a:ext cx="10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aphicFrame>
          <p:nvGraphicFramePr>
            <p:cNvPr id="19468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7034576"/>
                </p:ext>
              </p:extLst>
            </p:nvPr>
          </p:nvGraphicFramePr>
          <p:xfrm>
            <a:off x="2366" y="2938"/>
            <a:ext cx="76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2" name="Equation" r:id="rId10" imgW="520700" imgH="228600" progId="">
                    <p:embed/>
                  </p:oleObj>
                </mc:Choice>
                <mc:Fallback>
                  <p:oleObj name="Equation" r:id="rId10" imgW="520700" imgH="228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6" y="2938"/>
                          <a:ext cx="764" cy="3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72462" name="Group 14"/>
          <p:cNvGrpSpPr>
            <a:grpSpLocks/>
          </p:cNvGrpSpPr>
          <p:nvPr/>
        </p:nvGrpSpPr>
        <p:grpSpPr bwMode="auto">
          <a:xfrm>
            <a:off x="611560" y="4671006"/>
            <a:ext cx="2470150" cy="561975"/>
            <a:chOff x="652" y="2471"/>
            <a:chExt cx="1556" cy="354"/>
          </a:xfrm>
        </p:grpSpPr>
        <p:sp>
          <p:nvSpPr>
            <p:cNvPr id="19465" name="Line 15"/>
            <p:cNvSpPr>
              <a:spLocks noChangeShapeType="1"/>
            </p:cNvSpPr>
            <p:nvPr/>
          </p:nvSpPr>
          <p:spPr bwMode="auto">
            <a:xfrm>
              <a:off x="1104" y="2663"/>
              <a:ext cx="110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aphicFrame>
          <p:nvGraphicFramePr>
            <p:cNvPr id="19466" name="Object 16"/>
            <p:cNvGraphicFramePr>
              <a:graphicFrameLocks noChangeAspect="1"/>
            </p:cNvGraphicFramePr>
            <p:nvPr/>
          </p:nvGraphicFramePr>
          <p:xfrm>
            <a:off x="652" y="2471"/>
            <a:ext cx="260" cy="3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3" name="Equation" r:id="rId12" imgW="177646" imgH="241091" progId="Equation.3">
                    <p:embed/>
                  </p:oleObj>
                </mc:Choice>
                <mc:Fallback>
                  <p:oleObj name="Equation" r:id="rId12" imgW="177646" imgH="24109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2" y="2471"/>
                          <a:ext cx="260" cy="3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2575" y="1556792"/>
            <a:ext cx="1752600" cy="246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711189" y="4018460"/>
            <a:ext cx="2253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Bruno </a:t>
            </a:r>
            <a:r>
              <a:rPr lang="en-GB" dirty="0" err="1" smtClean="0"/>
              <a:t>Pontecorvo</a:t>
            </a:r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        </a:t>
            </a:r>
            <a:r>
              <a:rPr lang="en-GB" dirty="0"/>
              <a:t>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1969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29141"/>
            <a:ext cx="9144000" cy="656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176" y="-117583"/>
            <a:ext cx="298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</a:rPr>
              <a:t>T2K+Nova (2020)</a:t>
            </a:r>
            <a:endParaRPr lang="en-GB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2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8161" y="940082"/>
            <a:ext cx="8186235" cy="2241177"/>
          </a:xfrm>
          <a:prstGeom prst="rect">
            <a:avLst/>
          </a:prstGeom>
          <a:solidFill>
            <a:schemeClr val="accent4">
              <a:lumMod val="20000"/>
              <a:lumOff val="80000"/>
              <a:alpha val="17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3354" y="363706"/>
            <a:ext cx="7772400" cy="914400"/>
          </a:xfrm>
        </p:spPr>
        <p:txBody>
          <a:bodyPr/>
          <a:lstStyle/>
          <a:p>
            <a:r>
              <a:rPr lang="en-GB" sz="2400" dirty="0" smtClean="0"/>
              <a:t>T2K-II: </a:t>
            </a:r>
            <a:r>
              <a:rPr lang="en-GB" sz="2400" dirty="0" err="1" smtClean="0"/>
              <a:t>Oltre</a:t>
            </a:r>
            <a:r>
              <a:rPr lang="en-GB" sz="2400" dirty="0" smtClean="0"/>
              <a:t> </a:t>
            </a:r>
            <a:r>
              <a:rPr lang="en-GB" sz="2400" dirty="0" smtClean="0"/>
              <a:t>T2K verso </a:t>
            </a:r>
            <a:r>
              <a:rPr lang="en-GB" sz="2400" dirty="0" err="1" smtClean="0"/>
              <a:t>HyPERK</a:t>
            </a:r>
            <a:r>
              <a:rPr lang="en-GB" sz="2400" dirty="0" smtClean="0"/>
              <a:t> (la </a:t>
            </a:r>
            <a:r>
              <a:rPr lang="en-GB" sz="2400" dirty="0" err="1" smtClean="0"/>
              <a:t>prossima</a:t>
            </a:r>
            <a:r>
              <a:rPr lang="en-GB" sz="2400" dirty="0" smtClean="0"/>
              <a:t> </a:t>
            </a:r>
            <a:r>
              <a:rPr lang="en-GB" sz="2400" dirty="0" err="1" smtClean="0"/>
              <a:t>generazione</a:t>
            </a:r>
            <a:r>
              <a:rPr lang="en-GB" sz="2400" dirty="0" smtClean="0"/>
              <a:t>…)</a:t>
            </a:r>
            <a:r>
              <a:rPr lang="en-GB" sz="2400" dirty="0"/>
              <a:t/>
            </a:r>
            <a:br>
              <a:rPr lang="en-GB" sz="2400" dirty="0"/>
            </a:br>
            <a:endParaRPr lang="en-GB" sz="28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48161" y="3293913"/>
            <a:ext cx="8244408" cy="263773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sz="2600" b="1" dirty="0" err="1" smtClean="0">
                <a:solidFill>
                  <a:schemeClr val="accent4">
                    <a:lumMod val="50000"/>
                  </a:schemeClr>
                </a:solidFill>
              </a:rPr>
              <a:t>Ridurre</a:t>
            </a:r>
            <a:r>
              <a:rPr lang="en-GB" sz="2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600" b="1" dirty="0" err="1" smtClean="0">
                <a:solidFill>
                  <a:schemeClr val="accent4">
                    <a:lumMod val="50000"/>
                  </a:schemeClr>
                </a:solidFill>
              </a:rPr>
              <a:t>gli</a:t>
            </a:r>
            <a:r>
              <a:rPr lang="en-GB" sz="2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600" b="1" dirty="0" err="1" smtClean="0">
                <a:solidFill>
                  <a:schemeClr val="accent4">
                    <a:lumMod val="50000"/>
                  </a:schemeClr>
                </a:solidFill>
              </a:rPr>
              <a:t>errori</a:t>
            </a:r>
            <a:r>
              <a:rPr lang="en-GB" sz="2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600" b="1" dirty="0" err="1" smtClean="0">
                <a:solidFill>
                  <a:schemeClr val="accent4">
                    <a:lumMod val="50000"/>
                  </a:schemeClr>
                </a:solidFill>
              </a:rPr>
              <a:t>sistematici</a:t>
            </a:r>
            <a:r>
              <a:rPr lang="en-GB" sz="2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600" b="1" dirty="0" smtClean="0">
                <a:solidFill>
                  <a:schemeClr val="accent4">
                    <a:lumMod val="50000"/>
                  </a:schemeClr>
                </a:solidFill>
              </a:rPr>
              <a:t>(5.8</a:t>
            </a:r>
            <a:r>
              <a:rPr lang="en-GB" sz="2600" b="1" dirty="0" smtClean="0">
                <a:solidFill>
                  <a:schemeClr val="accent4">
                    <a:lumMod val="50000"/>
                  </a:schemeClr>
                </a:solidFill>
              </a:rPr>
              <a:t>% </a:t>
            </a:r>
            <a:r>
              <a:rPr lang="en-GB" sz="2600" b="1" dirty="0" err="1" smtClean="0">
                <a:solidFill>
                  <a:schemeClr val="accent4">
                    <a:lumMod val="50000"/>
                  </a:schemeClr>
                </a:solidFill>
              </a:rPr>
              <a:t>oggi</a:t>
            </a:r>
            <a:r>
              <a:rPr lang="en-GB" sz="2600" b="1" dirty="0" smtClean="0">
                <a:solidFill>
                  <a:schemeClr val="accent4">
                    <a:lumMod val="50000"/>
                  </a:schemeClr>
                </a:solidFill>
                <a:sym typeface="Wingdings"/>
              </a:rPr>
              <a:t> ≤ 4%</a:t>
            </a:r>
            <a:r>
              <a:rPr lang="en-GB" sz="2600" b="1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en-GB" sz="2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1"/>
            <a:r>
              <a:rPr lang="en-GB" dirty="0" smtClean="0"/>
              <a:t>Studio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/>
              <a:t>m</a:t>
            </a:r>
            <a:r>
              <a:rPr lang="en-GB" dirty="0" err="1" smtClean="0"/>
              <a:t>eccanismi</a:t>
            </a:r>
            <a:r>
              <a:rPr lang="en-GB" dirty="0" smtClean="0"/>
              <a:t> di </a:t>
            </a:r>
            <a:r>
              <a:rPr lang="en-GB" dirty="0" err="1" smtClean="0"/>
              <a:t>produzione</a:t>
            </a:r>
            <a:r>
              <a:rPr lang="en-GB" dirty="0" smtClean="0"/>
              <a:t> (MEC etc. etc.) </a:t>
            </a:r>
          </a:p>
          <a:p>
            <a:pPr lvl="2"/>
            <a:r>
              <a:rPr lang="en-GB" sz="1900" b="1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Upgrade ND280</a:t>
            </a:r>
          </a:p>
          <a:p>
            <a:pPr lvl="1"/>
            <a:r>
              <a:rPr lang="en-GB" dirty="0"/>
              <a:t>ND/FD </a:t>
            </a:r>
            <a:r>
              <a:rPr lang="en-GB" dirty="0" smtClean="0"/>
              <a:t>ratio</a:t>
            </a:r>
          </a:p>
          <a:p>
            <a:pPr lvl="2"/>
            <a:r>
              <a:rPr lang="en-GB" sz="1900" b="1" dirty="0" smtClean="0">
                <a:solidFill>
                  <a:schemeClr val="accent4">
                    <a:lumMod val="75000"/>
                  </a:schemeClr>
                </a:solidFill>
              </a:rPr>
              <a:t>1Km </a:t>
            </a:r>
            <a:r>
              <a:rPr lang="en-GB" sz="1900" b="1" dirty="0" smtClean="0">
                <a:solidFill>
                  <a:schemeClr val="accent4">
                    <a:lumMod val="75000"/>
                  </a:schemeClr>
                </a:solidFill>
              </a:rPr>
              <a:t>detector (WC)</a:t>
            </a:r>
            <a:endParaRPr lang="en-GB" sz="19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GB" dirty="0" err="1"/>
              <a:t>Misure</a:t>
            </a:r>
            <a:r>
              <a:rPr lang="en-GB" dirty="0"/>
              <a:t> di Neutrino x-sec (</a:t>
            </a:r>
            <a:r>
              <a:rPr lang="en-GB" dirty="0" err="1"/>
              <a:t>possibilmente</a:t>
            </a:r>
            <a:r>
              <a:rPr lang="en-GB" dirty="0"/>
              <a:t>  </a:t>
            </a:r>
            <a:r>
              <a:rPr lang="en-GB" dirty="0" err="1"/>
              <a:t>stesso</a:t>
            </a:r>
            <a:r>
              <a:rPr lang="en-GB" dirty="0"/>
              <a:t> </a:t>
            </a:r>
            <a:r>
              <a:rPr lang="en-GB" dirty="0" err="1" smtClean="0"/>
              <a:t>bersaglio</a:t>
            </a:r>
            <a:r>
              <a:rPr lang="en-GB" dirty="0" smtClean="0"/>
              <a:t> Far/Near)</a:t>
            </a:r>
          </a:p>
          <a:p>
            <a:pPr lvl="2"/>
            <a:r>
              <a:rPr lang="en-GB" sz="1900" b="1" dirty="0" smtClean="0">
                <a:solidFill>
                  <a:srgbClr val="008000"/>
                </a:solidFill>
              </a:rPr>
              <a:t>ND280,1Km</a:t>
            </a:r>
            <a:endParaRPr lang="en-GB" sz="1900" b="1" dirty="0" smtClean="0">
              <a:solidFill>
                <a:srgbClr val="008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161" y="3240111"/>
            <a:ext cx="8330250" cy="2831547"/>
          </a:xfrm>
          <a:prstGeom prst="rect">
            <a:avLst/>
          </a:prstGeom>
          <a:solidFill>
            <a:schemeClr val="accent1">
              <a:alpha val="11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69097" y="1082420"/>
            <a:ext cx="775418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GB" sz="2400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Ridurre</a:t>
            </a:r>
            <a:r>
              <a:rPr lang="en-GB" sz="24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l’errore</a:t>
            </a:r>
            <a:r>
              <a:rPr lang="en-GB" sz="24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statistico</a:t>
            </a:r>
            <a:r>
              <a:rPr lang="en-GB" sz="24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800100" lvl="1" indent="-342900">
              <a:buFont typeface="Arial"/>
              <a:buChar char="•"/>
            </a:pPr>
            <a:r>
              <a:rPr lang="en-GB" sz="2400" dirty="0" err="1" smtClean="0">
                <a:solidFill>
                  <a:srgbClr val="000090"/>
                </a:solidFill>
              </a:rPr>
              <a:t>Protoni</a:t>
            </a:r>
            <a:r>
              <a:rPr lang="en-GB" sz="2400" dirty="0" err="1">
                <a:solidFill>
                  <a:srgbClr val="000090"/>
                </a:solidFill>
              </a:rPr>
              <a:t>,protoni</a:t>
            </a:r>
            <a:r>
              <a:rPr lang="en-GB" sz="2400" dirty="0">
                <a:solidFill>
                  <a:srgbClr val="000090"/>
                </a:solidFill>
              </a:rPr>
              <a:t>, </a:t>
            </a:r>
            <a:r>
              <a:rPr lang="en-GB" sz="2400" dirty="0" err="1">
                <a:solidFill>
                  <a:srgbClr val="000090"/>
                </a:solidFill>
              </a:rPr>
              <a:t>protoni</a:t>
            </a:r>
            <a:r>
              <a:rPr lang="en-GB" sz="2400" dirty="0">
                <a:solidFill>
                  <a:srgbClr val="000090"/>
                </a:solidFill>
              </a:rPr>
              <a:t> (</a:t>
            </a:r>
            <a:r>
              <a:rPr lang="en-GB" sz="2400" dirty="0" err="1">
                <a:solidFill>
                  <a:srgbClr val="000090"/>
                </a:solidFill>
              </a:rPr>
              <a:t>alta</a:t>
            </a:r>
            <a:r>
              <a:rPr lang="en-GB" sz="2400" dirty="0">
                <a:solidFill>
                  <a:srgbClr val="000090"/>
                </a:solidFill>
              </a:rPr>
              <a:t> </a:t>
            </a:r>
            <a:r>
              <a:rPr lang="en-GB" sz="2400" dirty="0" err="1">
                <a:solidFill>
                  <a:srgbClr val="000090"/>
                </a:solidFill>
              </a:rPr>
              <a:t>intensita</a:t>
            </a:r>
            <a:r>
              <a:rPr lang="en-GB" sz="2400" dirty="0" smtClean="0">
                <a:solidFill>
                  <a:srgbClr val="000090"/>
                </a:solidFill>
              </a:rPr>
              <a:t>’)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0090"/>
                </a:solidFill>
              </a:rPr>
              <a:t>=&gt; </a:t>
            </a:r>
            <a:r>
              <a:rPr lang="en-GB" sz="2400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JPARC beam upgrade (1.2 MW</a:t>
            </a:r>
            <a:r>
              <a:rPr lang="en-GB" sz="2400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GB" sz="2400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</a:t>
            </a:r>
            <a:r>
              <a:rPr lang="en-GB" sz="2800" b="1" i="1" u="sng" dirty="0" smtClean="0">
                <a:solidFill>
                  <a:schemeClr val="accent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T2K-II</a:t>
            </a:r>
            <a:endParaRPr lang="en-GB" sz="2800" b="1" i="1" u="sng" dirty="0">
              <a:solidFill>
                <a:schemeClr val="accent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90"/>
                </a:solidFill>
              </a:rPr>
              <a:t>Massa </a:t>
            </a:r>
            <a:r>
              <a:rPr lang="en-GB" sz="2400" dirty="0" err="1">
                <a:solidFill>
                  <a:srgbClr val="000090"/>
                </a:solidFill>
              </a:rPr>
              <a:t>Massa</a:t>
            </a:r>
            <a:r>
              <a:rPr lang="en-GB" sz="2400" dirty="0">
                <a:solidFill>
                  <a:srgbClr val="000090"/>
                </a:solidFill>
              </a:rPr>
              <a:t> </a:t>
            </a:r>
            <a:r>
              <a:rPr lang="en-GB" sz="2400" dirty="0" err="1">
                <a:solidFill>
                  <a:srgbClr val="000090"/>
                </a:solidFill>
              </a:rPr>
              <a:t>Massa</a:t>
            </a:r>
            <a:r>
              <a:rPr lang="en-GB" sz="2400" dirty="0">
                <a:solidFill>
                  <a:srgbClr val="000090"/>
                </a:solidFill>
              </a:rPr>
              <a:t>  </a:t>
            </a:r>
            <a:r>
              <a:rPr lang="en-GB" sz="2000" dirty="0">
                <a:solidFill>
                  <a:srgbClr val="000090"/>
                </a:solidFill>
              </a:rPr>
              <a:t>(</a:t>
            </a:r>
            <a:r>
              <a:rPr lang="en-GB" sz="2000" dirty="0" err="1">
                <a:solidFill>
                  <a:srgbClr val="000090"/>
                </a:solidFill>
              </a:rPr>
              <a:t>cerchiamo</a:t>
            </a:r>
            <a:r>
              <a:rPr lang="en-GB" sz="2000" dirty="0">
                <a:solidFill>
                  <a:srgbClr val="000090"/>
                </a:solidFill>
              </a:rPr>
              <a:t> </a:t>
            </a:r>
            <a:r>
              <a:rPr lang="en-GB" sz="2000" dirty="0" err="1">
                <a:solidFill>
                  <a:srgbClr val="000090"/>
                </a:solidFill>
              </a:rPr>
              <a:t>effetti</a:t>
            </a:r>
            <a:r>
              <a:rPr lang="en-GB" sz="2000" dirty="0">
                <a:solidFill>
                  <a:srgbClr val="000090"/>
                </a:solidFill>
              </a:rPr>
              <a:t> di </a:t>
            </a:r>
            <a:r>
              <a:rPr lang="en-GB" sz="2000" dirty="0" err="1">
                <a:solidFill>
                  <a:srgbClr val="000090"/>
                </a:solidFill>
              </a:rPr>
              <a:t>subleading</a:t>
            </a:r>
            <a:r>
              <a:rPr lang="en-GB" sz="2000" dirty="0" smtClean="0">
                <a:solidFill>
                  <a:srgbClr val="000090"/>
                </a:solidFill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0090"/>
                </a:solidFill>
              </a:rPr>
              <a:t>=&gt; </a:t>
            </a:r>
            <a:r>
              <a:rPr lang="en-GB" sz="24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HYPERK (&gt; 2025)</a:t>
            </a:r>
            <a:endParaRPr lang="en-GB" sz="2400" b="1" u="sng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254" y="6071658"/>
            <a:ext cx="8860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GB" sz="2400" b="1" dirty="0" err="1">
                <a:solidFill>
                  <a:schemeClr val="accent2"/>
                </a:solidFill>
              </a:rPr>
              <a:t>Riduzione</a:t>
            </a:r>
            <a:r>
              <a:rPr lang="en-GB" sz="2400" b="1" dirty="0">
                <a:solidFill>
                  <a:schemeClr val="accent2"/>
                </a:solidFill>
              </a:rPr>
              <a:t> </a:t>
            </a:r>
            <a:r>
              <a:rPr lang="en-GB" sz="2400" b="1" dirty="0" err="1">
                <a:solidFill>
                  <a:schemeClr val="accent2"/>
                </a:solidFill>
              </a:rPr>
              <a:t>dei</a:t>
            </a:r>
            <a:r>
              <a:rPr lang="en-GB" sz="2400" b="1" dirty="0">
                <a:solidFill>
                  <a:schemeClr val="accent2"/>
                </a:solidFill>
              </a:rPr>
              <a:t> </a:t>
            </a:r>
            <a:r>
              <a:rPr lang="en-GB" sz="2400" b="1" dirty="0" err="1">
                <a:solidFill>
                  <a:schemeClr val="accent2"/>
                </a:solidFill>
              </a:rPr>
              <a:t>fondi</a:t>
            </a:r>
            <a:r>
              <a:rPr lang="en-GB" sz="2400" b="1" dirty="0">
                <a:solidFill>
                  <a:schemeClr val="accent2"/>
                </a:solidFill>
              </a:rPr>
              <a:t> (S/B) </a:t>
            </a:r>
            <a:r>
              <a:rPr lang="en-GB" sz="2400" b="1" dirty="0" smtClean="0">
                <a:solidFill>
                  <a:schemeClr val="accent2"/>
                </a:solidFill>
              </a:rPr>
              <a:t>: </a:t>
            </a:r>
            <a:r>
              <a:rPr lang="en-GB" sz="2400" b="1" dirty="0" err="1" smtClean="0">
                <a:solidFill>
                  <a:schemeClr val="accent2"/>
                </a:solidFill>
              </a:rPr>
              <a:t>sviluppo</a:t>
            </a:r>
            <a:r>
              <a:rPr lang="en-GB" sz="2400" b="1" dirty="0" smtClean="0">
                <a:solidFill>
                  <a:schemeClr val="accent2"/>
                </a:solidFill>
              </a:rPr>
              <a:t> </a:t>
            </a:r>
            <a:r>
              <a:rPr lang="en-GB" sz="2400" b="1" dirty="0" err="1">
                <a:solidFill>
                  <a:schemeClr val="accent2"/>
                </a:solidFill>
              </a:rPr>
              <a:t>algoritmi</a:t>
            </a:r>
            <a:r>
              <a:rPr lang="en-GB" sz="2400" b="1" dirty="0">
                <a:solidFill>
                  <a:schemeClr val="accent2"/>
                </a:solidFill>
              </a:rPr>
              <a:t> </a:t>
            </a:r>
            <a:r>
              <a:rPr lang="en-GB" sz="2400" b="1" dirty="0" err="1">
                <a:solidFill>
                  <a:schemeClr val="accent2"/>
                </a:solidFill>
              </a:rPr>
              <a:t>piu</a:t>
            </a:r>
            <a:r>
              <a:rPr lang="en-GB" sz="2400" b="1" dirty="0">
                <a:solidFill>
                  <a:schemeClr val="accent2"/>
                </a:solidFill>
              </a:rPr>
              <a:t>’ </a:t>
            </a:r>
            <a:r>
              <a:rPr lang="en-GB" sz="2400" b="1" dirty="0" err="1" smtClean="0">
                <a:solidFill>
                  <a:schemeClr val="accent2"/>
                </a:solidFill>
              </a:rPr>
              <a:t>performanti</a:t>
            </a:r>
            <a:endParaRPr lang="en-GB" sz="2400" b="1" dirty="0" smtClean="0">
              <a:solidFill>
                <a:schemeClr val="accent2"/>
              </a:solidFill>
            </a:endParaRPr>
          </a:p>
          <a:p>
            <a:pPr lvl="1"/>
            <a:r>
              <a:rPr lang="en-GB" sz="2400" b="1" dirty="0" smtClean="0">
                <a:solidFill>
                  <a:schemeClr val="accent2"/>
                </a:solidFill>
              </a:rPr>
              <a:t>(lo </a:t>
            </a:r>
            <a:r>
              <a:rPr lang="en-GB" sz="2400" b="1" dirty="0" err="1" smtClean="0">
                <a:solidFill>
                  <a:schemeClr val="accent2"/>
                </a:solidFill>
              </a:rPr>
              <a:t>stiamo</a:t>
            </a:r>
            <a:r>
              <a:rPr lang="en-GB" sz="2400" b="1" dirty="0" smtClean="0">
                <a:solidFill>
                  <a:schemeClr val="accent2"/>
                </a:solidFill>
              </a:rPr>
              <a:t> </a:t>
            </a:r>
            <a:r>
              <a:rPr lang="en-GB" sz="2400" b="1" dirty="0" err="1" smtClean="0">
                <a:solidFill>
                  <a:schemeClr val="accent2"/>
                </a:solidFill>
              </a:rPr>
              <a:t>gia</a:t>
            </a:r>
            <a:r>
              <a:rPr lang="en-GB" sz="2400" b="1" dirty="0" smtClean="0">
                <a:solidFill>
                  <a:schemeClr val="accent2"/>
                </a:solidFill>
              </a:rPr>
              <a:t>’ </a:t>
            </a:r>
            <a:r>
              <a:rPr lang="en-GB" sz="2400" b="1" dirty="0" err="1" smtClean="0">
                <a:solidFill>
                  <a:schemeClr val="accent2"/>
                </a:solidFill>
              </a:rPr>
              <a:t>facendo</a:t>
            </a:r>
            <a:r>
              <a:rPr lang="en-GB" sz="2400" b="1" dirty="0" smtClean="0">
                <a:solidFill>
                  <a:schemeClr val="accent2"/>
                </a:solidFill>
              </a:rPr>
              <a:t>)</a:t>
            </a:r>
            <a:endParaRPr lang="en-GB" sz="2400" b="1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97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1963"/>
            <a:ext cx="9143999" cy="639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49347" y="4279316"/>
            <a:ext cx="1597682" cy="13654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4472489"/>
            <a:ext cx="126995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ICHEP 2016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7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02" y="263228"/>
            <a:ext cx="3873129" cy="990600"/>
          </a:xfrm>
        </p:spPr>
        <p:txBody>
          <a:bodyPr/>
          <a:lstStyle/>
          <a:p>
            <a:r>
              <a:rPr lang="en-US" dirty="0" smtClean="0"/>
              <a:t>Beam Upgrade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332" y="678289"/>
            <a:ext cx="4602668" cy="2950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423" y="4239256"/>
            <a:ext cx="2695283" cy="233372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02" y="1250407"/>
            <a:ext cx="3609527" cy="27445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8002" y="4001991"/>
            <a:ext cx="602641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T2K aim to reach the number of 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approved  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POT (7.8×10</a:t>
            </a:r>
            <a:r>
              <a:rPr lang="en-US" b="1" baseline="30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21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) in ~2021</a:t>
            </a:r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en-US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>
                <a:solidFill>
                  <a:srgbClr val="000090"/>
                </a:solidFill>
              </a:rPr>
              <a:t>Begin phase II in ~2021 up to 2026, before expected start of Hyper-K (~2026) </a:t>
            </a:r>
          </a:p>
          <a:p>
            <a:r>
              <a:rPr lang="en-US" b="1" dirty="0"/>
              <a:t>Beam performance upgrades: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u="sng" dirty="0"/>
              <a:t>Approved </a:t>
            </a:r>
            <a:r>
              <a:rPr lang="en-US" dirty="0"/>
              <a:t>main ring power supply upgrade &amp; horn current increase (250 kA </a:t>
            </a:r>
            <a:r>
              <a:rPr lang="en-US" dirty="0" smtClean="0"/>
              <a:t>→ </a:t>
            </a:r>
            <a:r>
              <a:rPr lang="en-US" dirty="0"/>
              <a:t>320 kA) in 2018 → 750 </a:t>
            </a:r>
            <a:r>
              <a:rPr lang="en-US" dirty="0" smtClean="0"/>
              <a:t>kW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/>
              <a:t>Accelerator &amp; </a:t>
            </a:r>
            <a:r>
              <a:rPr lang="en-US" dirty="0" err="1"/>
              <a:t>beamline</a:t>
            </a:r>
            <a:r>
              <a:rPr lang="en-US" dirty="0"/>
              <a:t> upgrade (double </a:t>
            </a:r>
            <a:r>
              <a:rPr lang="en-US" dirty="0" smtClean="0"/>
              <a:t> the </a:t>
            </a:r>
            <a:r>
              <a:rPr lang="en-US" dirty="0"/>
              <a:t>spill </a:t>
            </a:r>
            <a:r>
              <a:rPr lang="en-US" dirty="0" smtClean="0"/>
              <a:t>frequency (2.4s -&gt; 1.3s)) </a:t>
            </a:r>
            <a:r>
              <a:rPr lang="en-US" dirty="0"/>
              <a:t>in 2021 → 1.3 MW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7459" y="2883929"/>
            <a:ext cx="250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*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3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542" y="4864497"/>
            <a:ext cx="5275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Sys. Errors 2/3 reduction (6% -&gt; 4%)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85199" y="284097"/>
            <a:ext cx="654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T2K phase II (T2K-II) 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8983" y="4402832"/>
            <a:ext cx="395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Statistic x 3 = 20 x 10</a:t>
            </a:r>
            <a:r>
              <a:rPr lang="en-US" sz="2400" baseline="30000" dirty="0" smtClean="0"/>
              <a:t>21</a:t>
            </a:r>
            <a:r>
              <a:rPr lang="en-US" sz="2400" dirty="0" smtClean="0"/>
              <a:t> </a:t>
            </a:r>
            <a:r>
              <a:rPr lang="en-US" sz="2400" dirty="0" err="1" smtClean="0"/>
              <a:t>p.o.t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914060" y="353827"/>
            <a:ext cx="345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dirty="0" smtClean="0"/>
              <a:t>Data Taking : 2020-2025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9540"/>
            <a:ext cx="9144000" cy="2517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894" y="3607062"/>
            <a:ext cx="3471333" cy="2447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738" y="6054797"/>
            <a:ext cx="4405489" cy="743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07062"/>
            <a:ext cx="5628894" cy="939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983" y="5462545"/>
            <a:ext cx="4655755" cy="1323439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LOI: 01/2016, Proposal  </a:t>
            </a:r>
            <a:r>
              <a:rPr lang="en-US" dirty="0" smtClean="0"/>
              <a:t>submitted 07/2016</a:t>
            </a:r>
          </a:p>
          <a:p>
            <a:r>
              <a:rPr lang="en-US" sz="2000" b="1" dirty="0" smtClean="0"/>
              <a:t>Stage I Approved (Sep. 2016</a:t>
            </a:r>
            <a:r>
              <a:rPr lang="en-US" dirty="0" smtClean="0"/>
              <a:t>)</a:t>
            </a:r>
          </a:p>
          <a:p>
            <a:r>
              <a:rPr lang="en-US" b="1" u="sng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arXiv:</a:t>
            </a:r>
            <a:r>
              <a:rPr lang="en-US" b="1" u="sng" dirty="0" smtClean="0">
                <a:solidFill>
                  <a:schemeClr val="accent1">
                    <a:lumMod val="50000"/>
                  </a:schemeClr>
                </a:solidFill>
              </a:rPr>
              <a:t>1609.04111)</a:t>
            </a:r>
            <a:endParaRPr lang="en-US" dirty="0" smtClean="0"/>
          </a:p>
          <a:p>
            <a:r>
              <a:rPr lang="en-US" sz="2400" b="1" dirty="0" smtClean="0">
                <a:solidFill>
                  <a:srgbClr val="660066"/>
                </a:solidFill>
              </a:rPr>
              <a:t>TDR in preparation(2017)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2700" y="4033500"/>
            <a:ext cx="231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(≈ 30</a:t>
            </a:r>
            <a:r>
              <a:rPr lang="en-US" baseline="30000" dirty="0" smtClean="0"/>
              <a:t>o</a:t>
            </a:r>
            <a:r>
              <a:rPr lang="en-US" dirty="0" smtClean="0"/>
              <a:t> Resolution)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04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937" y="1379482"/>
            <a:ext cx="3222378" cy="217655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Sorgenti</a:t>
            </a:r>
            <a:r>
              <a:rPr lang="en-US" dirty="0" smtClean="0"/>
              <a:t> di </a:t>
            </a:r>
            <a:r>
              <a:rPr lang="en-US" dirty="0" err="1" smtClean="0"/>
              <a:t>errori</a:t>
            </a:r>
            <a:r>
              <a:rPr lang="en-US" dirty="0" smtClean="0"/>
              <a:t> </a:t>
            </a:r>
            <a:r>
              <a:rPr lang="en-US" dirty="0" err="1" smtClean="0"/>
              <a:t>sistematici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2055" y="1600200"/>
            <a:ext cx="6171415" cy="1944816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Differenza</a:t>
            </a:r>
            <a:r>
              <a:rPr lang="en-US" dirty="0" smtClean="0"/>
              <a:t> </a:t>
            </a:r>
            <a:r>
              <a:rPr lang="en-US" dirty="0" err="1" smtClean="0"/>
              <a:t>accettanza</a:t>
            </a:r>
            <a:r>
              <a:rPr lang="en-US" dirty="0"/>
              <a:t> </a:t>
            </a:r>
            <a:r>
              <a:rPr lang="en-US" dirty="0" smtClean="0"/>
              <a:t>Near/Far detector</a:t>
            </a:r>
          </a:p>
          <a:p>
            <a:r>
              <a:rPr lang="en-US" dirty="0" err="1" smtClean="0"/>
              <a:t>Sezioni</a:t>
            </a:r>
            <a:r>
              <a:rPr lang="en-US" dirty="0" smtClean="0"/>
              <a:t> </a:t>
            </a:r>
            <a:r>
              <a:rPr lang="en-US" dirty="0" err="1" smtClean="0"/>
              <a:t>d’urto</a:t>
            </a:r>
            <a:r>
              <a:rPr lang="en-US" dirty="0" smtClean="0"/>
              <a:t> non </a:t>
            </a:r>
            <a:r>
              <a:rPr lang="en-US" dirty="0" err="1" smtClean="0"/>
              <a:t>conosciute</a:t>
            </a:r>
            <a:r>
              <a:rPr lang="en-US" dirty="0" smtClean="0"/>
              <a:t> a a </a:t>
            </a:r>
            <a:r>
              <a:rPr lang="en-US" dirty="0" err="1" smtClean="0"/>
              <a:t>bassa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endParaRPr lang="en-US" dirty="0" smtClean="0"/>
          </a:p>
          <a:p>
            <a:r>
              <a:rPr lang="en-US" dirty="0" err="1" smtClean="0"/>
              <a:t>Bersaglio</a:t>
            </a:r>
            <a:r>
              <a:rPr lang="en-US" dirty="0" smtClean="0"/>
              <a:t> </a:t>
            </a:r>
            <a:r>
              <a:rPr lang="en-US" dirty="0" err="1" smtClean="0"/>
              <a:t>differente</a:t>
            </a:r>
            <a:r>
              <a:rPr lang="en-US" dirty="0" smtClean="0"/>
              <a:t> Near/Far (CH/H</a:t>
            </a:r>
            <a:r>
              <a:rPr lang="en-US" baseline="-25000" dirty="0" smtClean="0"/>
              <a:t>2</a:t>
            </a:r>
            <a:r>
              <a:rPr lang="en-US" dirty="0" smtClean="0"/>
              <a:t>0)</a:t>
            </a:r>
          </a:p>
          <a:p>
            <a:r>
              <a:rPr lang="en-US" dirty="0" err="1" smtClean="0"/>
              <a:t>Discrepanze</a:t>
            </a:r>
            <a:r>
              <a:rPr lang="en-US" dirty="0" smtClean="0"/>
              <a:t> </a:t>
            </a:r>
            <a:r>
              <a:rPr lang="en-US" dirty="0" err="1" smtClean="0"/>
              <a:t>modelli</a:t>
            </a:r>
            <a:r>
              <a:rPr lang="en-US" dirty="0" smtClean="0"/>
              <a:t> </a:t>
            </a:r>
            <a:r>
              <a:rPr lang="en-US" dirty="0" err="1" smtClean="0"/>
              <a:t>teorici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6792"/>
            <a:ext cx="4076172" cy="2362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849" y="3741398"/>
            <a:ext cx="4151951" cy="304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0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876"/>
            <a:ext cx="9144000" cy="6489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56522"/>
            <a:ext cx="4165047" cy="215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75" y="363888"/>
            <a:ext cx="8229600" cy="990600"/>
          </a:xfrm>
        </p:spPr>
        <p:txBody>
          <a:bodyPr/>
          <a:lstStyle/>
          <a:p>
            <a:r>
              <a:rPr lang="en-US" dirty="0" smtClean="0"/>
              <a:t>New Horizontal TPCs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364729"/>
            <a:ext cx="4004575" cy="3168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227" y="1354488"/>
            <a:ext cx="4868773" cy="2919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864" y="4996859"/>
            <a:ext cx="4029136" cy="18611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6027" y="4533312"/>
            <a:ext cx="3060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Very thin </a:t>
            </a:r>
            <a:r>
              <a:rPr lang="en-US" dirty="0" err="1" smtClean="0"/>
              <a:t>FieldCage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6991" y="4547625"/>
            <a:ext cx="3461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6990" y="4916957"/>
            <a:ext cx="48078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 </a:t>
            </a:r>
            <a:r>
              <a:rPr lang="en-US" dirty="0"/>
              <a:t>Design Report of the ND280 upgrade by the end of the year 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2017: detailed design of the detectors/setting up the project and </a:t>
            </a:r>
            <a:r>
              <a:rPr lang="en-US" dirty="0" smtClean="0"/>
              <a:t>funding 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2017-18 Neutrino Platform tests (with HPTPC)</a:t>
            </a: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2018-2020 construction/installation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6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166541" y="610388"/>
            <a:ext cx="8540293" cy="11531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10800 f9 1"/>
              <a:gd name="f13" fmla="*/ f10 1 f2"/>
              <a:gd name="f14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4">
                <a:pos x="f11" y="f12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/>
          <a:lstStyle/>
          <a:p>
            <a:pPr hangingPunct="0"/>
            <a:r>
              <a:rPr lang="en-GB" dirty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2) </a:t>
            </a:r>
            <a:r>
              <a:rPr lang="en-GB" dirty="0">
                <a:solidFill>
                  <a:srgbClr val="FF3333"/>
                </a:solidFill>
                <a:latin typeface="Arial" pitchFamily="18"/>
                <a:ea typeface="Arial" pitchFamily="2"/>
                <a:cs typeface="Arial" pitchFamily="2"/>
              </a:rPr>
              <a:t>Add new detectors in the 280m pit</a:t>
            </a:r>
            <a:r>
              <a:rPr lang="en-GB" dirty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: High pressure TPC to study low momentum </a:t>
            </a:r>
            <a:r>
              <a:rPr lang="en-GB" dirty="0">
                <a:latin typeface="Arial" pitchFamily="18"/>
                <a:ea typeface="Arial" pitchFamily="2"/>
                <a:cs typeface="Arial" pitchFamily="2"/>
              </a:rPr>
              <a:t>final state particles and in particular resolve vertex</a:t>
            </a:r>
          </a:p>
          <a:p>
            <a:pPr hangingPunct="0"/>
            <a:r>
              <a:rPr lang="en-GB" dirty="0">
                <a:latin typeface="Arial" pitchFamily="18"/>
                <a:ea typeface="Arial" pitchFamily="2"/>
                <a:cs typeface="Arial" pitchFamily="2"/>
              </a:rPr>
              <a:t>HPTPC detector design to reduce </a:t>
            </a:r>
            <a:r>
              <a:rPr lang="en-GB" dirty="0" err="1">
                <a:latin typeface="Arial" pitchFamily="18"/>
                <a:ea typeface="Arial" pitchFamily="2"/>
                <a:cs typeface="Arial" pitchFamily="2"/>
              </a:rPr>
              <a:t>xsec</a:t>
            </a:r>
            <a:r>
              <a:rPr lang="en-GB" dirty="0">
                <a:latin typeface="Arial" pitchFamily="18"/>
                <a:ea typeface="Arial" pitchFamily="2"/>
                <a:cs typeface="Arial" pitchFamily="2"/>
              </a:rPr>
              <a:t> systematics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73" y="1763561"/>
            <a:ext cx="5100729" cy="20542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3"/>
          <p:cNvSpPr/>
          <p:nvPr/>
        </p:nvSpPr>
        <p:spPr>
          <a:xfrm>
            <a:off x="156593" y="3684037"/>
            <a:ext cx="8629442" cy="10529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10800 f9 1"/>
              <a:gd name="f13" fmla="*/ f10 1 f2"/>
              <a:gd name="f14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4">
                <a:pos x="f11" y="f12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/>
          <a:lstStyle/>
          <a:p>
            <a:pPr marL="285750" indent="-285750" hangingPunct="0"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</a:pPr>
            <a:r>
              <a:rPr lang="en-GB" dirty="0">
                <a:latin typeface="Arial" pitchFamily="18"/>
                <a:ea typeface="Arial" pitchFamily="2"/>
                <a:cs typeface="Arial" pitchFamily="2"/>
              </a:rPr>
              <a:t>Significant discrepancies on proton multiplicity and momentum distributions</a:t>
            </a:r>
          </a:p>
          <a:p>
            <a:pPr marL="285750" indent="-285750" hangingPunct="0"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itchFamily="18"/>
                <a:ea typeface="Arial" pitchFamily="2"/>
                <a:cs typeface="Arial" pitchFamily="2"/>
              </a:rPr>
              <a:t>Need </a:t>
            </a:r>
            <a:r>
              <a:rPr lang="en-GB" dirty="0">
                <a:latin typeface="Arial" pitchFamily="18"/>
                <a:ea typeface="Arial" pitchFamily="2"/>
                <a:cs typeface="Arial" pitchFamily="2"/>
              </a:rPr>
              <a:t>low momentum thresholds to reduce </a:t>
            </a:r>
            <a:r>
              <a:rPr lang="en-GB" dirty="0" err="1">
                <a:latin typeface="Arial" pitchFamily="18"/>
                <a:ea typeface="Arial" pitchFamily="2"/>
                <a:cs typeface="Arial" pitchFamily="2"/>
              </a:rPr>
              <a:t>xsec</a:t>
            </a:r>
            <a:r>
              <a:rPr lang="en-GB" dirty="0">
                <a:latin typeface="Arial" pitchFamily="18"/>
                <a:ea typeface="Arial" pitchFamily="2"/>
                <a:cs typeface="Arial" pitchFamily="2"/>
              </a:rPr>
              <a:t> </a:t>
            </a:r>
            <a:r>
              <a:rPr lang="en-GB" dirty="0" smtClean="0">
                <a:latin typeface="Arial" pitchFamily="18"/>
                <a:ea typeface="Arial" pitchFamily="2"/>
                <a:cs typeface="Arial" pitchFamily="2"/>
              </a:rPr>
              <a:t>systematics </a:t>
            </a:r>
          </a:p>
          <a:p>
            <a:pPr marL="285750" indent="-285750" hangingPunct="0"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itchFamily="18"/>
                <a:ea typeface="Arial" pitchFamily="2"/>
                <a:cs typeface="Arial" pitchFamily="2"/>
              </a:rPr>
              <a:t> Important difference lie below threshold </a:t>
            </a:r>
            <a:r>
              <a:rPr lang="en-GB" dirty="0">
                <a:latin typeface="Arial" pitchFamily="18"/>
                <a:ea typeface="Arial" pitchFamily="2"/>
                <a:cs typeface="Arial" pitchFamily="2"/>
              </a:rPr>
              <a:t>for liquid </a:t>
            </a:r>
            <a:r>
              <a:rPr lang="en-GB" dirty="0" smtClean="0">
                <a:latin typeface="Arial" pitchFamily="18"/>
                <a:ea typeface="Arial" pitchFamily="2"/>
                <a:cs typeface="Arial" pitchFamily="2"/>
              </a:rPr>
              <a:t>detectors</a:t>
            </a:r>
            <a:endParaRPr lang="en-GB" dirty="0">
              <a:latin typeface="Arial" pitchFamily="18"/>
              <a:ea typeface="Arial" pitchFamily="2"/>
              <a:cs typeface="Arial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3232" y="1960319"/>
            <a:ext cx="2523914" cy="17237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 5"/>
          <p:cNvSpPr/>
          <p:nvPr/>
        </p:nvSpPr>
        <p:spPr>
          <a:xfrm>
            <a:off x="6058657" y="1527599"/>
            <a:ext cx="2293064" cy="2359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10800 f9 1"/>
              <a:gd name="f13" fmla="*/ f10 1 f2"/>
              <a:gd name="f14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4">
                <a:pos x="f11" y="f12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ctr" anchorCtr="0" compatLnSpc="0">
            <a:spAutoFit/>
          </a:bodyPr>
          <a:lstStyle/>
          <a:p>
            <a:pPr algn="ctr" hangingPunct="0"/>
            <a:r>
              <a:rPr lang="en-GB" sz="1600" u="sng" dirty="0">
                <a:solidFill>
                  <a:srgbClr val="0000FF"/>
                </a:solidFill>
                <a:latin typeface="Arial" pitchFamily="18"/>
                <a:ea typeface="Arial" pitchFamily="2"/>
                <a:cs typeface="Arial" pitchFamily="2"/>
              </a:rPr>
              <a:t>arXiv:1002.2680 [hep-ex]</a:t>
            </a:r>
          </a:p>
        </p:txBody>
      </p:sp>
      <p:sp>
        <p:nvSpPr>
          <p:cNvPr id="7" name="Title 6"/>
          <p:cNvSpPr txBox="1">
            <a:spLocks noGrp="1"/>
          </p:cNvSpPr>
          <p:nvPr>
            <p:ph type="title" idx="4294967295"/>
          </p:nvPr>
        </p:nvSpPr>
        <p:spPr>
          <a:xfrm>
            <a:off x="20573" y="255369"/>
            <a:ext cx="8686261" cy="641087"/>
          </a:xfrm>
        </p:spPr>
        <p:txBody>
          <a:bodyPr lIns="82945" tIns="41473" rIns="82945" bIns="41473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GB" sz="2800" dirty="0"/>
              <a:t>Near Detectors (High Pressure TPC)</a:t>
            </a:r>
          </a:p>
        </p:txBody>
      </p:sp>
      <p:sp>
        <p:nvSpPr>
          <p:cNvPr id="9" name="Freeform 8"/>
          <p:cNvSpPr/>
          <p:nvPr/>
        </p:nvSpPr>
        <p:spPr>
          <a:xfrm>
            <a:off x="3502262" y="4898783"/>
            <a:ext cx="5575861" cy="14787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10800 f9 1"/>
              <a:gd name="f13" fmla="*/ f10 1 f2"/>
              <a:gd name="f14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4">
                <a:pos x="f11" y="f12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/>
          <a:lstStyle/>
          <a:p>
            <a:pPr hangingPunct="0">
              <a:buClr>
                <a:schemeClr val="tx1"/>
              </a:buClr>
              <a:buSzPct val="125000"/>
              <a:buFont typeface="Arial" pitchFamily="34"/>
              <a:buChar char="•"/>
            </a:pPr>
            <a:r>
              <a:rPr lang="en-GB" dirty="0">
                <a:solidFill>
                  <a:schemeClr val="tx2"/>
                </a:solidFill>
                <a:latin typeface="Arial" pitchFamily="18"/>
                <a:ea typeface="Arial" pitchFamily="2"/>
                <a:cs typeface="Arial" pitchFamily="2"/>
              </a:rPr>
              <a:t>T2K has pioneered (~1 bar) gas TPCs for accelerator neutrinos</a:t>
            </a:r>
          </a:p>
          <a:p>
            <a:pPr hangingPunct="0">
              <a:buClr>
                <a:schemeClr val="tx1"/>
              </a:buClr>
              <a:buSzPct val="125000"/>
              <a:buFont typeface="Arial" pitchFamily="34"/>
              <a:buChar char="•"/>
            </a:pPr>
            <a:r>
              <a:rPr lang="en-GB" dirty="0">
                <a:solidFill>
                  <a:schemeClr val="tx2"/>
                </a:solidFill>
                <a:latin typeface="Arial" pitchFamily="18"/>
                <a:ea typeface="Arial" pitchFamily="2"/>
                <a:cs typeface="Arial" pitchFamily="2"/>
              </a:rPr>
              <a:t>Need a path to high pressures for sufficient statistics</a:t>
            </a:r>
          </a:p>
          <a:p>
            <a:pPr hangingPunct="0">
              <a:buClr>
                <a:schemeClr val="tx1"/>
              </a:buClr>
              <a:buSzPct val="125000"/>
              <a:buFont typeface="Arial" pitchFamily="34"/>
              <a:buChar char="•"/>
            </a:pPr>
            <a:r>
              <a:rPr lang="en-GB" dirty="0">
                <a:solidFill>
                  <a:schemeClr val="tx2"/>
                </a:solidFill>
                <a:latin typeface="Arial" pitchFamily="18"/>
                <a:ea typeface="Arial" pitchFamily="2"/>
                <a:cs typeface="Arial" pitchFamily="2"/>
              </a:rPr>
              <a:t>Generic to next generation LBL experiments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544" y="4903150"/>
            <a:ext cx="2638534" cy="174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92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16" y="571500"/>
            <a:ext cx="8962584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5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0"/>
            <a:ext cx="8892480" cy="4566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4366080"/>
            <a:ext cx="4248472" cy="25136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465313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T.Kajita</a:t>
            </a:r>
            <a:r>
              <a:rPr lang="en-US" dirty="0" smtClean="0"/>
              <a:t> (Nobel Prize 2015)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5157192"/>
            <a:ext cx="2376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aseline="-25000" dirty="0" smtClean="0">
                <a:solidFill>
                  <a:srgbClr val="002060"/>
                </a:solidFill>
                <a:sym typeface="Symbol"/>
              </a:rPr>
              <a:t>L/E ≈ 1000 (KM/</a:t>
            </a:r>
            <a:r>
              <a:rPr lang="en-US" sz="2400" baseline="-25000" dirty="0" err="1" smtClean="0">
                <a:solidFill>
                  <a:srgbClr val="002060"/>
                </a:solidFill>
                <a:sym typeface="Symbol"/>
              </a:rPr>
              <a:t>GeV</a:t>
            </a:r>
            <a:r>
              <a:rPr lang="en-US" sz="2400" baseline="-25000" dirty="0" smtClean="0">
                <a:solidFill>
                  <a:srgbClr val="002060"/>
                </a:solidFill>
                <a:sym typeface="Symbol"/>
              </a:rPr>
              <a:t>)</a:t>
            </a:r>
            <a:endParaRPr lang="en-US" sz="2400" dirty="0"/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797152"/>
            <a:ext cx="2133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own Arrow 17"/>
          <p:cNvSpPr/>
          <p:nvPr/>
        </p:nvSpPr>
        <p:spPr>
          <a:xfrm>
            <a:off x="1187624" y="5661248"/>
            <a:ext cx="1512168" cy="6480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501" y="633478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Long-Baseline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7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76"/>
            <a:ext cx="9234696" cy="64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7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13070" r="17432" b="4615"/>
          <a:stretch/>
        </p:blipFill>
        <p:spPr bwMode="auto">
          <a:xfrm>
            <a:off x="130190" y="934396"/>
            <a:ext cx="5443698" cy="335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4556" y="113486"/>
            <a:ext cx="8575443" cy="9660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Next generation of TPC based on MPGD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3711" y="4406752"/>
            <a:ext cx="367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CERN 8-9 </a:t>
            </a:r>
            <a:r>
              <a:rPr lang="en-US" sz="2400" b="1" dirty="0" smtClean="0">
                <a:solidFill>
                  <a:srgbClr val="000090"/>
                </a:solidFill>
              </a:rPr>
              <a:t>November 2016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103673"/>
            <a:ext cx="5573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hangingPunct="0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rPr>
              <a:t>High pressure TPC to study low momentum </a:t>
            </a:r>
            <a:r>
              <a:rPr lang="en-GB" dirty="0">
                <a:latin typeface="Arial" pitchFamily="18"/>
                <a:ea typeface="Arial" pitchFamily="2"/>
                <a:cs typeface="Arial" pitchFamily="2"/>
              </a:rPr>
              <a:t>final state particles and in particular resolve </a:t>
            </a:r>
            <a:r>
              <a:rPr lang="en-GB" dirty="0" smtClean="0">
                <a:latin typeface="Arial" pitchFamily="18"/>
                <a:ea typeface="Arial" pitchFamily="2"/>
                <a:cs typeface="Arial" pitchFamily="2"/>
              </a:rPr>
              <a:t>vertex</a:t>
            </a:r>
          </a:p>
          <a:p>
            <a:pPr marL="285750" indent="-285750" hangingPunct="0">
              <a:buFont typeface="Arial"/>
              <a:buChar char="•"/>
            </a:pPr>
            <a:r>
              <a:rPr lang="en-GB" dirty="0" smtClean="0">
                <a:latin typeface="Arial" pitchFamily="18"/>
                <a:ea typeface="Arial" pitchFamily="2"/>
                <a:cs typeface="Arial" pitchFamily="2"/>
              </a:rPr>
              <a:t>TPC </a:t>
            </a:r>
            <a:r>
              <a:rPr lang="en-GB" dirty="0">
                <a:latin typeface="Arial" pitchFamily="18"/>
                <a:ea typeface="Arial" pitchFamily="2"/>
                <a:cs typeface="Arial" pitchFamily="2"/>
              </a:rPr>
              <a:t>detector design to reduce </a:t>
            </a:r>
            <a:r>
              <a:rPr lang="en-GB" dirty="0" err="1">
                <a:latin typeface="Arial" pitchFamily="18"/>
                <a:ea typeface="Arial" pitchFamily="2"/>
                <a:cs typeface="Arial" pitchFamily="2"/>
              </a:rPr>
              <a:t>xsec</a:t>
            </a:r>
            <a:r>
              <a:rPr lang="en-GB" dirty="0">
                <a:latin typeface="Arial" pitchFamily="18"/>
                <a:ea typeface="Arial" pitchFamily="2"/>
                <a:cs typeface="Arial" pitchFamily="2"/>
              </a:rPr>
              <a:t> </a:t>
            </a:r>
            <a:r>
              <a:rPr lang="en-GB" dirty="0" smtClean="0">
                <a:latin typeface="Arial" pitchFamily="18"/>
                <a:ea typeface="Arial" pitchFamily="2"/>
                <a:cs typeface="Arial" pitchFamily="2"/>
              </a:rPr>
              <a:t>systematics</a:t>
            </a:r>
          </a:p>
          <a:p>
            <a:pPr marL="285750" indent="-285750" hangingPunct="0">
              <a:buFont typeface="Arial"/>
              <a:buChar char="•"/>
            </a:pPr>
            <a:r>
              <a:rPr lang="en-GB" b="1" dirty="0" smtClean="0">
                <a:solidFill>
                  <a:srgbClr val="000090"/>
                </a:solidFill>
                <a:latin typeface="Arial" pitchFamily="18"/>
                <a:ea typeface="Arial" pitchFamily="2"/>
                <a:cs typeface="Arial" pitchFamily="2"/>
              </a:rPr>
              <a:t>For the next </a:t>
            </a:r>
            <a:r>
              <a:rPr lang="en-GB" b="1" dirty="0">
                <a:solidFill>
                  <a:srgbClr val="000090"/>
                </a:solidFill>
                <a:latin typeface="Arial" pitchFamily="18"/>
                <a:ea typeface="Arial" pitchFamily="2"/>
                <a:cs typeface="Arial" pitchFamily="2"/>
              </a:rPr>
              <a:t>generation LBL </a:t>
            </a:r>
            <a:r>
              <a:rPr lang="en-GB" b="1" dirty="0" smtClean="0">
                <a:solidFill>
                  <a:srgbClr val="000090"/>
                </a:solidFill>
                <a:latin typeface="Arial" pitchFamily="18"/>
                <a:ea typeface="Arial" pitchFamily="2"/>
                <a:cs typeface="Arial" pitchFamily="2"/>
              </a:rPr>
              <a:t>experiments</a:t>
            </a:r>
            <a:endParaRPr lang="en-GB" dirty="0">
              <a:latin typeface="Arial" pitchFamily="18"/>
              <a:ea typeface="Arial" pitchFamily="2"/>
              <a:cs typeface="Arial" pitchFamily="2"/>
            </a:endParaRPr>
          </a:p>
          <a:p>
            <a:pPr marL="285750" indent="-285750" hangingPunct="0">
              <a:buFont typeface="Arial"/>
              <a:buChar char="•"/>
            </a:pPr>
            <a:endParaRPr lang="en-GB" dirty="0"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397" y="4288642"/>
            <a:ext cx="3471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Not only “state of art” but also new ideas….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0570" y="1426319"/>
            <a:ext cx="308287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R&amp;D Program based at CERN (Neutrino Platform)  to develop both TPC and HPTPC for neutrino experiments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Side subjects as Dark Matter searches or Double Beta Decay can be accommodated in case of common developments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73888" y="4868417"/>
            <a:ext cx="343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/event/568177/timetable/</a:t>
            </a:r>
          </a:p>
        </p:txBody>
      </p:sp>
    </p:spTree>
    <p:extLst>
      <p:ext uri="{BB962C8B-B14F-4D97-AF65-F5344CB8AC3E}">
        <p14:creationId xmlns:p14="http://schemas.microsoft.com/office/powerpoint/2010/main" val="397550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309"/>
            <a:ext cx="8499455" cy="1143000"/>
          </a:xfrm>
        </p:spPr>
        <p:txBody>
          <a:bodyPr/>
          <a:lstStyle/>
          <a:p>
            <a:pPr marL="0" indent="0" algn="l">
              <a:buNone/>
            </a:pPr>
            <a:r>
              <a:rPr lang="en-US" sz="2800" dirty="0" smtClean="0">
                <a:solidFill>
                  <a:srgbClr val="660066"/>
                </a:solidFill>
              </a:rPr>
              <a:t> “Intermediate Detector” </a:t>
            </a:r>
            <a:endParaRPr lang="en-US" sz="2800" dirty="0">
              <a:solidFill>
                <a:srgbClr val="6600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 t="11081" b="11081"/>
          <a:stretch>
            <a:fillRect/>
          </a:stretch>
        </p:blipFill>
        <p:spPr>
          <a:xfrm>
            <a:off x="4599004" y="910130"/>
            <a:ext cx="3598595" cy="1953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1243" y="3122828"/>
            <a:ext cx="324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2007 project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99" y="1014895"/>
            <a:ext cx="3545016" cy="2870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069" y="4234561"/>
            <a:ext cx="7282091" cy="2553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8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82945" tIns="41473" rIns="82945" bIns="41473"/>
          <a:lstStyle/>
          <a:p>
            <a:pPr lvl="0"/>
            <a:fld id="{FE367303-704B-4BBA-8F4A-970E254EA72F}" type="slidenum">
              <a:t>43</a:t>
            </a:fld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61568" y="347243"/>
            <a:ext cx="8228763" cy="641087"/>
          </a:xfrm>
        </p:spPr>
        <p:txBody>
          <a:bodyPr lIns="82945" tIns="41473" rIns="82945" bIns="41473"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en-GB" dirty="0" smtClean="0"/>
              <a:t>TITUS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41301" y="816463"/>
            <a:ext cx="8294400" cy="39190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GB" sz="2000" dirty="0">
                <a:latin typeface="Liberation Sans" pitchFamily="18"/>
                <a:ea typeface="Droid Sans Fallback" pitchFamily="2"/>
                <a:cs typeface="FreeSans" pitchFamily="2"/>
              </a:rPr>
              <a:t>Tokai Intermediate Tank for </a:t>
            </a:r>
            <a:r>
              <a:rPr lang="en-GB" sz="2000" dirty="0" err="1">
                <a:latin typeface="Liberation Sans" pitchFamily="18"/>
                <a:ea typeface="Droid Sans Fallback" pitchFamily="2"/>
                <a:cs typeface="FreeSans" pitchFamily="2"/>
              </a:rPr>
              <a:t>Unoscillated</a:t>
            </a:r>
            <a:r>
              <a:rPr lang="en-GB" sz="2000" dirty="0">
                <a:latin typeface="Liberation Sans" pitchFamily="18"/>
                <a:ea typeface="Droid Sans Fallback" pitchFamily="2"/>
                <a:cs typeface="FreeSans" pitchFamily="2"/>
              </a:rPr>
              <a:t> Spectrum ”TITUS” (~2 km)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03543" y="1595873"/>
            <a:ext cx="4640457" cy="2236873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GB" sz="1600" dirty="0">
                <a:solidFill>
                  <a:srgbClr val="000000"/>
                </a:solidFill>
                <a:latin typeface="Arial" pitchFamily="34"/>
                <a:ea typeface="Droid Sans Fallback" pitchFamily="2"/>
                <a:cs typeface="FreeSans" pitchFamily="2"/>
              </a:rPr>
              <a:t> </a:t>
            </a:r>
            <a:r>
              <a:rPr lang="en-GB" sz="2000" dirty="0">
                <a:latin typeface="Liberation Sans" pitchFamily="34"/>
                <a:ea typeface="Droid Sans Fallback" pitchFamily="2"/>
                <a:cs typeface="FreeSans" pitchFamily="2"/>
              </a:rPr>
              <a:t>Baseline design includes:</a:t>
            </a:r>
          </a:p>
          <a:p>
            <a:pPr marL="0" lvl="2" hangingPunct="0">
              <a:buClr>
                <a:srgbClr val="000000"/>
              </a:buClr>
              <a:buSzPct val="45000"/>
              <a:buFont typeface="StarSymbol"/>
              <a:buChar char="➢"/>
            </a:pPr>
            <a:r>
              <a:rPr lang="en-GB" sz="2000" dirty="0">
                <a:latin typeface="Liberation Sans" pitchFamily="34"/>
                <a:ea typeface="Droid Sans Fallback" pitchFamily="2"/>
                <a:cs typeface="FreeSans" pitchFamily="2"/>
              </a:rPr>
              <a:t>2 </a:t>
            </a:r>
            <a:r>
              <a:rPr lang="en-GB" sz="2000" dirty="0" err="1">
                <a:latin typeface="Liberation Sans" pitchFamily="34"/>
                <a:ea typeface="Droid Sans Fallback" pitchFamily="2"/>
                <a:cs typeface="FreeSans" pitchFamily="2"/>
              </a:rPr>
              <a:t>ktonne</a:t>
            </a:r>
            <a:r>
              <a:rPr lang="en-GB" sz="2000" dirty="0">
                <a:latin typeface="Liberation Sans" pitchFamily="34"/>
                <a:ea typeface="Droid Sans Fallback" pitchFamily="2"/>
                <a:cs typeface="FreeSans" pitchFamily="2"/>
              </a:rPr>
              <a:t> water Cherenkov tank</a:t>
            </a:r>
          </a:p>
          <a:p>
            <a:pPr marL="0" lvl="2" hangingPunct="0">
              <a:buClr>
                <a:srgbClr val="000000"/>
              </a:buClr>
              <a:buSzPct val="45000"/>
              <a:buFont typeface="StarSymbol"/>
              <a:buChar char="➢"/>
            </a:pPr>
            <a:r>
              <a:rPr lang="en-GB" sz="2000" b="1" dirty="0">
                <a:solidFill>
                  <a:srgbClr val="FF0066"/>
                </a:solidFill>
                <a:latin typeface="Liberation Sans" pitchFamily="34"/>
                <a:ea typeface="Droid Sans Fallback" pitchFamily="2"/>
                <a:cs typeface="FreeSans" pitchFamily="2"/>
              </a:rPr>
              <a:t>0.1% Gadolinium-doping</a:t>
            </a:r>
          </a:p>
          <a:p>
            <a:pPr marL="0" lvl="2" hangingPunct="0">
              <a:buClr>
                <a:srgbClr val="000000"/>
              </a:buClr>
              <a:buSzPct val="45000"/>
              <a:buFont typeface="StarSymbol"/>
              <a:buChar char="➢"/>
            </a:pPr>
            <a:r>
              <a:rPr lang="en-GB" sz="2000" dirty="0">
                <a:latin typeface="Liberation Sans" pitchFamily="34"/>
                <a:ea typeface="Droid Sans Fallback" pitchFamily="2"/>
                <a:cs typeface="FreeSans" pitchFamily="2"/>
              </a:rPr>
              <a:t>Partly enclosed by </a:t>
            </a:r>
            <a:r>
              <a:rPr lang="en-GB" sz="2000" dirty="0" err="1">
                <a:latin typeface="Liberation Sans" pitchFamily="34"/>
                <a:ea typeface="Droid Sans Fallback" pitchFamily="2"/>
                <a:cs typeface="FreeSans" pitchFamily="2"/>
              </a:rPr>
              <a:t>Muon</a:t>
            </a:r>
            <a:r>
              <a:rPr lang="en-GB" sz="2000" dirty="0">
                <a:latin typeface="Liberation Sans" pitchFamily="34"/>
                <a:ea typeface="Droid Sans Fallback" pitchFamily="2"/>
                <a:cs typeface="FreeSans" pitchFamily="2"/>
              </a:rPr>
              <a:t> Range </a:t>
            </a:r>
            <a:r>
              <a:rPr lang="en-GB" sz="2000" dirty="0" smtClean="0">
                <a:latin typeface="Liberation Sans" pitchFamily="34"/>
                <a:ea typeface="Droid Sans Fallback" pitchFamily="2"/>
                <a:cs typeface="FreeSans" pitchFamily="2"/>
              </a:rPr>
              <a:t>Det.</a:t>
            </a:r>
            <a:endParaRPr lang="en-GB" sz="2000" dirty="0">
              <a:latin typeface="Liberation Sans" pitchFamily="34"/>
              <a:ea typeface="Droid Sans Fallback" pitchFamily="2"/>
              <a:cs typeface="FreeSans" pitchFamily="2"/>
            </a:endParaRPr>
          </a:p>
          <a:p>
            <a:pPr marL="0" lvl="5" hangingPunct="0"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GB" sz="2000" dirty="0">
                <a:latin typeface="Liberation Sans" pitchFamily="34"/>
                <a:ea typeface="Droid Sans Fallback" pitchFamily="2"/>
                <a:cs typeface="FreeSans" pitchFamily="2"/>
              </a:rPr>
              <a:t>Fe &amp; plastic scintillator</a:t>
            </a:r>
          </a:p>
          <a:p>
            <a:pPr marL="0" lvl="5" hangingPunct="0"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GB" sz="2000" dirty="0">
                <a:latin typeface="Liberation Sans" pitchFamily="34"/>
                <a:ea typeface="Droid Sans Fallback" pitchFamily="2"/>
                <a:cs typeface="FreeSans" pitchFamily="2"/>
              </a:rPr>
              <a:t>End: 100 or 150 cm Fe</a:t>
            </a:r>
          </a:p>
          <a:p>
            <a:pPr marL="0" lvl="5" hangingPunct="0">
              <a:buClr>
                <a:srgbClr val="000000"/>
              </a:buClr>
              <a:buSzPct val="45000"/>
              <a:buFont typeface="StarSymbol"/>
              <a:buChar char="●"/>
            </a:pPr>
            <a:r>
              <a:rPr lang="en-GB" sz="2000" dirty="0">
                <a:latin typeface="Liberation Sans" pitchFamily="34"/>
                <a:ea typeface="Droid Sans Fallback" pitchFamily="2"/>
                <a:cs typeface="FreeSans" pitchFamily="2"/>
              </a:rPr>
              <a:t>Side: 50 cm Fe (up to 75% coverage)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140" y="3832746"/>
            <a:ext cx="2590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" y="4936621"/>
            <a:ext cx="684997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/>
          <p:nvPr/>
        </p:nvPicPr>
        <p:blipFill>
          <a:blip r:embed="rId5"/>
          <a:stretch>
            <a:fillRect/>
          </a:stretch>
        </p:blipFill>
        <p:spPr>
          <a:xfrm>
            <a:off x="141301" y="1456094"/>
            <a:ext cx="4232248" cy="314039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83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2"/>
          <p:cNvSpPr txBox="1"/>
          <p:nvPr/>
        </p:nvSpPr>
        <p:spPr>
          <a:xfrm>
            <a:off x="184614" y="1338602"/>
            <a:ext cx="8837128" cy="4681992"/>
          </a:xfrm>
          <a:prstGeom prst="rect">
            <a:avLst/>
          </a:prstGeom>
        </p:spPr>
        <p:txBody>
          <a:bodyPr lIns="82945" tIns="41473" rIns="82945" bIns="41473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>
                <a:solidFill>
                  <a:srgbClr val="000000"/>
                </a:solidFill>
                <a:latin typeface="Arial"/>
              </a:rPr>
              <a:t>Neutron capture on Gadolinium: 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GB" dirty="0">
                <a:solidFill>
                  <a:srgbClr val="000000"/>
                </a:solidFill>
                <a:latin typeface="Arial"/>
              </a:rPr>
              <a:t>Cross section of 49,000b compared to 0.3b for H 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GB" dirty="0">
                <a:solidFill>
                  <a:srgbClr val="000000"/>
                </a:solidFill>
                <a:latin typeface="Arial"/>
              </a:rPr>
              <a:t>8MeV gamma cascade with 4-5MeV visible energy 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GB" dirty="0">
                <a:solidFill>
                  <a:srgbClr val="000000"/>
                </a:solidFill>
                <a:latin typeface="Arial"/>
              </a:rPr>
              <a:t>0.1% </a:t>
            </a:r>
            <a:r>
              <a:rPr lang="en-GB" dirty="0" err="1">
                <a:solidFill>
                  <a:srgbClr val="000000"/>
                </a:solidFill>
                <a:latin typeface="Arial"/>
              </a:rPr>
              <a:t>Gd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 doping: ∼90% of neutrons capture on </a:t>
            </a:r>
            <a:r>
              <a:rPr lang="en-GB" dirty="0" err="1">
                <a:solidFill>
                  <a:srgbClr val="000000"/>
                </a:solidFill>
                <a:latin typeface="Arial"/>
              </a:rPr>
              <a:t>Gd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 </a:t>
            </a:r>
            <a:endParaRPr dirty="0"/>
          </a:p>
          <a:p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Arial"/>
              </a:rPr>
              <a:t>New signal to distinguish </a:t>
            </a:r>
            <a:r>
              <a:rPr lang="en-GB" dirty="0" err="1">
                <a:solidFill>
                  <a:srgbClr val="000000"/>
                </a:solidFill>
                <a:latin typeface="Arial"/>
              </a:rPr>
              <a:t>ν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 / </a:t>
            </a:r>
            <a:r>
              <a:rPr lang="en-GB" dirty="0" err="1">
                <a:solidFill>
                  <a:srgbClr val="000000"/>
                </a:solidFill>
                <a:latin typeface="Arial"/>
              </a:rPr>
              <a:t>ν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  events and different interaction modes: 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GB" dirty="0" err="1">
                <a:solidFill>
                  <a:srgbClr val="000000"/>
                </a:solidFill>
                <a:latin typeface="Arial"/>
              </a:rPr>
              <a:t>ν</a:t>
            </a:r>
            <a:r>
              <a:rPr lang="en-GB" baseline="-25000" dirty="0" err="1">
                <a:solidFill>
                  <a:srgbClr val="000000"/>
                </a:solidFill>
                <a:latin typeface="Arial"/>
              </a:rPr>
              <a:t>μ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 CCQE: 	     </a:t>
            </a:r>
            <a:r>
              <a:rPr lang="en-GB" dirty="0" err="1">
                <a:solidFill>
                  <a:srgbClr val="000000"/>
                </a:solidFill>
                <a:latin typeface="Arial"/>
              </a:rPr>
              <a:t>ν</a:t>
            </a:r>
            <a:r>
              <a:rPr lang="en-GB" baseline="-25000" dirty="0" err="1">
                <a:solidFill>
                  <a:srgbClr val="000000"/>
                </a:solidFill>
                <a:latin typeface="Arial"/>
              </a:rPr>
              <a:t>μ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 + n → μ</a:t>
            </a:r>
            <a:r>
              <a:rPr lang="en-GB" baseline="30000" dirty="0">
                <a:solidFill>
                  <a:srgbClr val="000000"/>
                </a:solidFill>
                <a:latin typeface="Arial"/>
              </a:rPr>
              <a:t>−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 + p  		</a:t>
            </a:r>
            <a:r>
              <a:rPr lang="en-GB" dirty="0" smtClean="0">
                <a:solidFill>
                  <a:srgbClr val="000000"/>
                </a:solidFill>
                <a:latin typeface="Arial"/>
              </a:rPr>
              <a:t>0 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neutrons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(anti)</a:t>
            </a:r>
            <a:r>
              <a:rPr lang="en-GB" dirty="0" err="1" smtClean="0">
                <a:solidFill>
                  <a:srgbClr val="000000"/>
                </a:solidFill>
                <a:latin typeface="Arial"/>
              </a:rPr>
              <a:t>ν</a:t>
            </a:r>
            <a:r>
              <a:rPr lang="en-GB" baseline="-25000" dirty="0" err="1" smtClean="0">
                <a:solidFill>
                  <a:srgbClr val="000000"/>
                </a:solidFill>
                <a:latin typeface="Arial"/>
              </a:rPr>
              <a:t>μ</a:t>
            </a:r>
            <a:r>
              <a:rPr lang="en-GB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CCQE</a:t>
            </a:r>
            <a:r>
              <a:rPr lang="en-GB" dirty="0" smtClean="0">
                <a:solidFill>
                  <a:srgbClr val="000000"/>
                </a:solidFill>
                <a:latin typeface="Arial"/>
              </a:rPr>
              <a:t>:     </a:t>
            </a:r>
            <a:r>
              <a:rPr lang="en-GB" dirty="0" err="1">
                <a:solidFill>
                  <a:srgbClr val="000000"/>
                </a:solidFill>
                <a:latin typeface="Arial"/>
              </a:rPr>
              <a:t>ν</a:t>
            </a:r>
            <a:r>
              <a:rPr lang="en-GB" baseline="-25000" dirty="0" err="1">
                <a:solidFill>
                  <a:srgbClr val="000000"/>
                </a:solidFill>
                <a:latin typeface="Arial"/>
              </a:rPr>
              <a:t>μ</a:t>
            </a:r>
            <a:r>
              <a:rPr lang="en-GB" baseline="-2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+ p → μ</a:t>
            </a:r>
            <a:r>
              <a:rPr lang="en-GB" baseline="30000" dirty="0">
                <a:solidFill>
                  <a:srgbClr val="000000"/>
                </a:solidFill>
                <a:latin typeface="Arial"/>
              </a:rPr>
              <a:t>+ 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+ n		</a:t>
            </a:r>
            <a:r>
              <a:rPr lang="en-GB" dirty="0" smtClean="0">
                <a:solidFill>
                  <a:srgbClr val="000000"/>
                </a:solidFill>
                <a:latin typeface="Arial"/>
              </a:rPr>
              <a:t>1 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neutron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GB" dirty="0" err="1">
                <a:solidFill>
                  <a:srgbClr val="000000"/>
                </a:solidFill>
                <a:latin typeface="Arial"/>
              </a:rPr>
              <a:t>ν</a:t>
            </a:r>
            <a:r>
              <a:rPr lang="en-GB" baseline="-25000" dirty="0" err="1">
                <a:solidFill>
                  <a:srgbClr val="000000"/>
                </a:solidFill>
                <a:latin typeface="Arial"/>
              </a:rPr>
              <a:t>μ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 MEC: 	     </a:t>
            </a:r>
            <a:r>
              <a:rPr lang="en-GB" dirty="0" err="1">
                <a:solidFill>
                  <a:srgbClr val="000000"/>
                </a:solidFill>
                <a:latin typeface="Arial"/>
              </a:rPr>
              <a:t>ν</a:t>
            </a:r>
            <a:r>
              <a:rPr lang="en-GB" baseline="-25000" dirty="0" err="1">
                <a:solidFill>
                  <a:srgbClr val="000000"/>
                </a:solidFill>
                <a:latin typeface="Arial"/>
              </a:rPr>
              <a:t>μ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 + (</a:t>
            </a:r>
            <a:r>
              <a:rPr lang="en-GB" dirty="0" err="1">
                <a:solidFill>
                  <a:srgbClr val="000000"/>
                </a:solidFill>
                <a:latin typeface="Arial"/>
              </a:rPr>
              <a:t>n+n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) → μ</a:t>
            </a:r>
            <a:r>
              <a:rPr lang="en-GB" baseline="30000" dirty="0">
                <a:solidFill>
                  <a:srgbClr val="000000"/>
                </a:solidFill>
                <a:latin typeface="Arial"/>
              </a:rPr>
              <a:t>−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 + p + n 		     0.2 neutrons </a:t>
            </a:r>
            <a:r>
              <a:rPr lang="en-GB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GB" dirty="0" err="1" smtClean="0">
                <a:solidFill>
                  <a:srgbClr val="000000"/>
                </a:solidFill>
                <a:latin typeface="Arial"/>
              </a:rPr>
              <a:t>av</a:t>
            </a:r>
            <a:r>
              <a:rPr lang="en-GB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(anti)</a:t>
            </a:r>
            <a:r>
              <a:rPr lang="en-GB" dirty="0" err="1" smtClean="0">
                <a:solidFill>
                  <a:srgbClr val="000000"/>
                </a:solidFill>
                <a:latin typeface="Arial"/>
              </a:rPr>
              <a:t>ν</a:t>
            </a:r>
            <a:r>
              <a:rPr lang="en-GB" baseline="-25000" dirty="0" err="1" smtClean="0">
                <a:solidFill>
                  <a:srgbClr val="000000"/>
                </a:solidFill>
                <a:latin typeface="Arial"/>
              </a:rPr>
              <a:t>μ</a:t>
            </a:r>
            <a:r>
              <a:rPr lang="en-GB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MEC: </a:t>
            </a:r>
            <a:r>
              <a:rPr lang="en-GB" dirty="0" smtClean="0">
                <a:solidFill>
                  <a:srgbClr val="000000"/>
                </a:solidFill>
                <a:latin typeface="Arial"/>
              </a:rPr>
              <a:t>     </a:t>
            </a:r>
            <a:r>
              <a:rPr lang="en-GB" dirty="0" err="1">
                <a:solidFill>
                  <a:srgbClr val="000000"/>
                </a:solidFill>
                <a:latin typeface="Arial"/>
              </a:rPr>
              <a:t>ν</a:t>
            </a:r>
            <a:r>
              <a:rPr lang="en-GB" baseline="-25000" dirty="0" err="1">
                <a:solidFill>
                  <a:srgbClr val="000000"/>
                </a:solidFill>
                <a:latin typeface="Arial"/>
              </a:rPr>
              <a:t>μ</a:t>
            </a:r>
            <a:r>
              <a:rPr lang="en-GB" baseline="-2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+ (p + p/n) → μ</a:t>
            </a:r>
            <a:r>
              <a:rPr lang="en-GB" baseline="30000" dirty="0">
                <a:solidFill>
                  <a:srgbClr val="000000"/>
                </a:solidFill>
                <a:latin typeface="Arial"/>
              </a:rPr>
              <a:t>+ 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+ n + </a:t>
            </a:r>
            <a:r>
              <a:rPr lang="en-GB" dirty="0" err="1">
                <a:solidFill>
                  <a:srgbClr val="000000"/>
                </a:solidFill>
                <a:latin typeface="Arial"/>
              </a:rPr>
              <a:t>p/n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 	      1.8 neutrons </a:t>
            </a:r>
            <a:r>
              <a:rPr lang="en-GB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GB" dirty="0" err="1" smtClean="0">
                <a:solidFill>
                  <a:srgbClr val="000000"/>
                </a:solidFill>
                <a:latin typeface="Arial"/>
              </a:rPr>
              <a:t>av</a:t>
            </a:r>
            <a:r>
              <a:rPr lang="en-GB" dirty="0" smtClean="0">
                <a:solidFill>
                  <a:srgbClr val="000000"/>
                </a:solidFill>
                <a:latin typeface="Arial"/>
              </a:rPr>
              <a:t>)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Arial"/>
              </a:rPr>
              <a:t>Greatly enhanced sample purities: 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        </a:t>
            </a:r>
            <a:r>
              <a:rPr lang="en-GB" dirty="0" err="1" smtClean="0">
                <a:solidFill>
                  <a:srgbClr val="000000"/>
                </a:solidFill>
                <a:latin typeface="Arial"/>
              </a:rPr>
              <a:t>ν</a:t>
            </a:r>
            <a:r>
              <a:rPr lang="en-GB" baseline="-25000" dirty="0" err="1" smtClean="0">
                <a:solidFill>
                  <a:srgbClr val="000000"/>
                </a:solidFill>
                <a:latin typeface="Arial"/>
              </a:rPr>
              <a:t>μ</a:t>
            </a:r>
            <a:r>
              <a:rPr lang="en-GB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CCQE: 36% → 67% 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GB" dirty="0" smtClean="0">
                <a:solidFill>
                  <a:srgbClr val="000000"/>
                </a:solidFill>
                <a:latin typeface="Arial"/>
              </a:rPr>
              <a:t>(anti)</a:t>
            </a:r>
            <a:r>
              <a:rPr lang="en-GB" dirty="0" err="1" smtClean="0">
                <a:solidFill>
                  <a:srgbClr val="000000"/>
                </a:solidFill>
                <a:latin typeface="Arial"/>
              </a:rPr>
              <a:t>ν</a:t>
            </a:r>
            <a:r>
              <a:rPr lang="en-GB" baseline="-25000" dirty="0" err="1" smtClean="0">
                <a:solidFill>
                  <a:srgbClr val="000000"/>
                </a:solidFill>
                <a:latin typeface="Arial"/>
              </a:rPr>
              <a:t>μ</a:t>
            </a:r>
            <a:r>
              <a:rPr lang="en-GB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CCQE: 63% → 88% 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Arial"/>
              </a:rPr>
              <a:t>Feasibility of </a:t>
            </a:r>
            <a:r>
              <a:rPr lang="en-GB" dirty="0" err="1">
                <a:solidFill>
                  <a:srgbClr val="000000"/>
                </a:solidFill>
                <a:latin typeface="Arial"/>
              </a:rPr>
              <a:t>Gd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 in water Cherenkov detector being tested in EGADS </a:t>
            </a:r>
            <a:endParaRPr dirty="0"/>
          </a:p>
        </p:txBody>
      </p:sp>
      <p:sp>
        <p:nvSpPr>
          <p:cNvPr id="5" name="TextShape 1"/>
          <p:cNvSpPr txBox="1"/>
          <p:nvPr/>
        </p:nvSpPr>
        <p:spPr>
          <a:xfrm>
            <a:off x="184614" y="321005"/>
            <a:ext cx="8228763" cy="855981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4000" dirty="0">
                <a:latin typeface="Arial"/>
              </a:rPr>
              <a:t>Gadolinium </a:t>
            </a:r>
            <a:r>
              <a:rPr lang="en-GB" sz="4000" dirty="0" smtClean="0">
                <a:latin typeface="Arial"/>
              </a:rPr>
              <a:t>doping:</a:t>
            </a:r>
            <a:endParaRPr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409333" y="444262"/>
            <a:ext cx="2612409" cy="1632927"/>
          </a:xfrm>
          <a:prstGeom prst="rect">
            <a:avLst/>
          </a:prstGeom>
          <a:ln>
            <a:noFill/>
          </a:ln>
        </p:spPr>
      </p:pic>
      <p:pic>
        <p:nvPicPr>
          <p:cNvPr id="7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634328" y="4803329"/>
            <a:ext cx="4509672" cy="166909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98955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33222" y="2959998"/>
            <a:ext cx="9110778" cy="3898001"/>
          </a:xfrm>
        </p:spPr>
        <p:txBody>
          <a:bodyPr lIns="82945" tIns="41473" rIns="82945" bIns="41473">
            <a:normAutofit fontScale="92500" lnSpcReduction="20000"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GB" sz="32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GB" sz="32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GB" sz="28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GB" sz="24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GB" sz="20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cap="none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defRPr>
            </a:lvl9pPr>
          </a:lstStyle>
          <a:p>
            <a:pPr>
              <a:spcAft>
                <a:spcPts val="0"/>
              </a:spcAft>
            </a:pPr>
            <a:r>
              <a:rPr lang="en-GB" sz="2000" dirty="0"/>
              <a:t>Measure intrinsic </a:t>
            </a:r>
            <a:r>
              <a:rPr lang="en-GB" sz="2000" dirty="0">
                <a:latin typeface="Symbol" panose="05050102010706020507" pitchFamily="18" charset="2"/>
              </a:rPr>
              <a:t>n</a:t>
            </a:r>
            <a:r>
              <a:rPr lang="en-GB" sz="2000" baseline="-25000" dirty="0"/>
              <a:t>e</a:t>
            </a:r>
            <a:r>
              <a:rPr lang="en-GB" sz="2000" dirty="0"/>
              <a:t> component of J-PARC beam</a:t>
            </a:r>
          </a:p>
          <a:p>
            <a:pPr>
              <a:spcAft>
                <a:spcPts val="0"/>
              </a:spcAft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Neutron multiplicity measurements</a:t>
            </a:r>
          </a:p>
          <a:p>
            <a:pPr lvl="2" rtl="0" hangingPunct="0"/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Provide input to neutrino generator models</a:t>
            </a:r>
          </a:p>
          <a:p>
            <a:pPr lvl="2" rtl="0" hangingPunct="0"/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Distinguish CCQE from other modes</a:t>
            </a:r>
          </a:p>
          <a:p>
            <a:pPr lvl="2" rtl="0" hangingPunct="0"/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Measure main background for proton decay searches</a:t>
            </a:r>
          </a:p>
          <a:p>
            <a:pPr>
              <a:spcAft>
                <a:spcPts val="0"/>
              </a:spcAft>
            </a:pPr>
            <a:r>
              <a:rPr lang="en-GB" sz="2000" dirty="0">
                <a:solidFill>
                  <a:schemeClr val="tx1"/>
                </a:solidFill>
              </a:rPr>
              <a:t>Cross-section measurements</a:t>
            </a:r>
          </a:p>
          <a:p>
            <a:pPr lvl="2" hangingPunct="0">
              <a:spcAft>
                <a:spcPts val="0"/>
              </a:spcAft>
            </a:pPr>
            <a:r>
              <a:rPr lang="en-GB" sz="2000" dirty="0"/>
              <a:t>Inclusive NC</a:t>
            </a:r>
            <a:r>
              <a:rPr lang="en-GB" sz="2000" dirty="0">
                <a:latin typeface="Symbol" panose="05050102010706020507" pitchFamily="18" charset="2"/>
              </a:rPr>
              <a:t>p</a:t>
            </a:r>
            <a:r>
              <a:rPr lang="en-GB" sz="2000" baseline="30000" dirty="0"/>
              <a:t>0</a:t>
            </a:r>
            <a:r>
              <a:rPr lang="en-GB" sz="2000" dirty="0"/>
              <a:t> – sub-dominant </a:t>
            </a:r>
            <a:r>
              <a:rPr lang="en-GB" sz="2000" dirty="0">
                <a:latin typeface="Symbol" panose="05050102010706020507" pitchFamily="18" charset="2"/>
              </a:rPr>
              <a:t>n</a:t>
            </a:r>
            <a:r>
              <a:rPr lang="en-GB" sz="2000" baseline="-25000" dirty="0"/>
              <a:t>e</a:t>
            </a:r>
            <a:r>
              <a:rPr lang="en-GB" sz="2000" dirty="0"/>
              <a:t> appearance background</a:t>
            </a:r>
          </a:p>
          <a:p>
            <a:pPr lvl="2" rtl="0" hangingPunct="0"/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Charged current cross section measurements (CC0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Symbol" panose="05050102010706020507" pitchFamily="18" charset="2"/>
              </a:rPr>
              <a:t>p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, CC1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Symbol" panose="05050102010706020507" pitchFamily="18" charset="2"/>
              </a:rPr>
              <a:t>p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etc.)</a:t>
            </a:r>
          </a:p>
          <a:p>
            <a:pPr>
              <a:spcAft>
                <a:spcPts val="0"/>
              </a:spcAft>
            </a:pPr>
            <a:r>
              <a:rPr lang="en-GB" sz="2000" dirty="0"/>
              <a:t>Sterile neutrino searches</a:t>
            </a:r>
          </a:p>
          <a:p>
            <a:pPr lvl="2" rtl="0" hangingPunct="0"/>
            <a:r>
              <a:rPr lang="en-GB" sz="2000" dirty="0"/>
              <a:t>Compare CC &amp; NC rates at 280 m &amp; ~2 km to look for </a:t>
            </a:r>
            <a:r>
              <a:rPr lang="en-GB" sz="2000" dirty="0">
                <a:latin typeface="Symbol" panose="05050102010706020507" pitchFamily="18" charset="2"/>
              </a:rPr>
              <a:t>n</a:t>
            </a:r>
            <a:r>
              <a:rPr lang="en-GB" sz="2000" dirty="0">
                <a:latin typeface="Standard Symbols L" pitchFamily="2"/>
              </a:rPr>
              <a:t> </a:t>
            </a:r>
            <a:r>
              <a:rPr lang="en-GB" sz="2000" dirty="0"/>
              <a:t>active disappearance</a:t>
            </a:r>
          </a:p>
          <a:p>
            <a:pPr>
              <a:spcAft>
                <a:spcPts val="0"/>
              </a:spcAft>
            </a:pPr>
            <a:r>
              <a:rPr lang="en-GB" sz="2000" dirty="0">
                <a:solidFill>
                  <a:srgbClr val="660066"/>
                </a:solidFill>
              </a:rPr>
              <a:t>Supernova burst neutrinos</a:t>
            </a:r>
          </a:p>
          <a:p>
            <a:pPr lvl="2" hangingPunct="0">
              <a:spcAft>
                <a:spcPts val="0"/>
              </a:spcAft>
            </a:pPr>
            <a:r>
              <a:rPr lang="en-GB" sz="2000" dirty="0">
                <a:solidFill>
                  <a:srgbClr val="660066"/>
                </a:solidFill>
              </a:rPr>
              <a:t>Approx. 650 events expected from SN burst (570 </a:t>
            </a:r>
            <a:r>
              <a:rPr lang="en-GB" sz="2000" dirty="0">
                <a:solidFill>
                  <a:srgbClr val="660066"/>
                </a:solidFill>
                <a:latin typeface="Symbol" panose="05050102010706020507" pitchFamily="18" charset="2"/>
              </a:rPr>
              <a:t>n</a:t>
            </a:r>
            <a:r>
              <a:rPr lang="en-GB" sz="2000" baseline="-25000" dirty="0">
                <a:solidFill>
                  <a:srgbClr val="660066"/>
                </a:solidFill>
              </a:rPr>
              <a:t>e</a:t>
            </a:r>
            <a:r>
              <a:rPr lang="en-GB" sz="2000" dirty="0">
                <a:solidFill>
                  <a:srgbClr val="660066"/>
                </a:solidFill>
              </a:rPr>
              <a:t> IBD + 80</a:t>
            </a:r>
            <a:r>
              <a:rPr lang="en-GB" sz="2000" dirty="0">
                <a:solidFill>
                  <a:srgbClr val="660066"/>
                </a:solidFill>
                <a:latin typeface="Symbol" panose="05050102010706020507" pitchFamily="18" charset="2"/>
              </a:rPr>
              <a:t>n</a:t>
            </a:r>
            <a:r>
              <a:rPr lang="en-GB" sz="2000" baseline="-25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r>
              <a:rPr lang="en-GB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ES)</a:t>
            </a:r>
          </a:p>
          <a:p>
            <a:pPr lvl="2" rtl="0" hangingPunct="0"/>
            <a:r>
              <a:rPr lang="en-GB" sz="2000" dirty="0"/>
              <a:t>Evaluating feasibility as an independent alarm for the SNEWS network</a:t>
            </a: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33222" y="456362"/>
            <a:ext cx="8228763" cy="641087"/>
          </a:xfrm>
        </p:spPr>
        <p:txBody>
          <a:bodyPr lIns="82945" tIns="41473" rIns="82945" bIns="41473"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GB" sz="3200" dirty="0" smtClean="0"/>
              <a:t>TITUS</a:t>
            </a:r>
            <a:br>
              <a:rPr lang="en-GB" sz="3200" dirty="0" smtClean="0"/>
            </a:br>
            <a:r>
              <a:rPr lang="en-GB" sz="3200" dirty="0" smtClean="0"/>
              <a:t> </a:t>
            </a:r>
            <a:r>
              <a:rPr lang="en-GB" sz="3200" dirty="0"/>
              <a:t>Physics Programme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752" y="347471"/>
            <a:ext cx="4997878" cy="261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6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SK-GD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88" y="1256408"/>
            <a:ext cx="8229600" cy="535183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Alla</a:t>
            </a:r>
            <a:r>
              <a:rPr lang="en-US" dirty="0" smtClean="0"/>
              <a:t> fine di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lunga</a:t>
            </a:r>
            <a:r>
              <a:rPr lang="en-US" dirty="0" smtClean="0"/>
              <a:t> </a:t>
            </a:r>
            <a:r>
              <a:rPr lang="en-US" dirty="0" err="1" smtClean="0"/>
              <a:t>sperimentazione</a:t>
            </a:r>
            <a:r>
              <a:rPr lang="en-US" dirty="0" smtClean="0"/>
              <a:t> con EGADS…. La </a:t>
            </a:r>
            <a:r>
              <a:rPr lang="en-US" dirty="0" err="1" smtClean="0"/>
              <a:t>collaborazione</a:t>
            </a:r>
            <a:r>
              <a:rPr lang="en-US" dirty="0" smtClean="0"/>
              <a:t> SK ha </a:t>
            </a:r>
            <a:r>
              <a:rPr lang="en-US" dirty="0" err="1" smtClean="0"/>
              <a:t>deciso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dopera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detector col </a:t>
            </a:r>
            <a:r>
              <a:rPr lang="en-US" dirty="0" err="1" smtClean="0"/>
              <a:t>Gadolinio</a:t>
            </a:r>
            <a:r>
              <a:rPr lang="en-US" dirty="0" smtClean="0"/>
              <a:t> </a:t>
            </a:r>
            <a:r>
              <a:rPr lang="en-US" dirty="0" err="1" smtClean="0"/>
              <a:t>entro</a:t>
            </a:r>
            <a:r>
              <a:rPr lang="en-US" dirty="0" smtClean="0"/>
              <a:t> </a:t>
            </a:r>
            <a:r>
              <a:rPr lang="en-US" dirty="0" err="1" smtClean="0"/>
              <a:t>pochi</a:t>
            </a:r>
            <a:r>
              <a:rPr lang="en-US" dirty="0" smtClean="0"/>
              <a:t> </a:t>
            </a:r>
            <a:r>
              <a:rPr lang="en-US" dirty="0" err="1" smtClean="0"/>
              <a:t>anni</a:t>
            </a:r>
            <a:r>
              <a:rPr lang="en-US" dirty="0" smtClean="0"/>
              <a:t> (2019)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6094"/>
            <a:ext cx="9144000" cy="49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0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76200"/>
            <a:ext cx="90043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2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45" y="3564096"/>
            <a:ext cx="4229367" cy="3199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376"/>
            <a:ext cx="4369729" cy="3156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763" y="565337"/>
            <a:ext cx="5716254" cy="588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4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70" y="392174"/>
            <a:ext cx="9171570" cy="646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2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152949"/>
              </p:ext>
            </p:extLst>
          </p:nvPr>
        </p:nvGraphicFramePr>
        <p:xfrm>
          <a:off x="497934" y="2574166"/>
          <a:ext cx="952500" cy="670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Equation" r:id="rId4" imgW="685800" imgH="482400" progId="Equation.3">
                  <p:embed/>
                </p:oleObj>
              </mc:Choice>
              <mc:Fallback>
                <p:oleObj name="Equation" r:id="rId4" imgW="68580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7934" y="2574166"/>
                        <a:ext cx="952500" cy="67027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shade val="95000"/>
                            <a:satMod val="10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731920"/>
              </p:ext>
            </p:extLst>
          </p:nvPr>
        </p:nvGraphicFramePr>
        <p:xfrm>
          <a:off x="1099343" y="980728"/>
          <a:ext cx="7021513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" name="Equation" r:id="rId6" imgW="4317840" imgH="736560" progId="Equation.3">
                  <p:embed/>
                </p:oleObj>
              </mc:Choice>
              <mc:Fallback>
                <p:oleObj name="Equation" r:id="rId6" imgW="4317840" imgH="7365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99343" y="980728"/>
                        <a:ext cx="7021513" cy="1198562"/>
                      </a:xfrm>
                      <a:prstGeom prst="rect">
                        <a:avLst/>
                      </a:prstGeom>
                      <a:ln w="476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eft Brace 22"/>
          <p:cNvSpPr/>
          <p:nvPr/>
        </p:nvSpPr>
        <p:spPr>
          <a:xfrm rot="16200000">
            <a:off x="2501397" y="1601758"/>
            <a:ext cx="381000" cy="1524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1959215" y="2586988"/>
            <a:ext cx="1524000" cy="646331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atmosferic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latin typeface="Symbol" panose="05050102010706020507" pitchFamily="18" charset="2"/>
              </a:rPr>
              <a:t>n</a:t>
            </a:r>
          </a:p>
          <a:p>
            <a:pPr algn="ctr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it-IT" dirty="0" smtClean="0"/>
              <a:t> </a:t>
            </a:r>
            <a:r>
              <a:rPr lang="it-IT" dirty="0" smtClean="0"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84168" y="2603516"/>
            <a:ext cx="1752600" cy="646331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solar </a:t>
            </a:r>
            <a:r>
              <a:rPr lang="it-IT" smtClean="0">
                <a:latin typeface="Symbol" panose="05050102010706020507" pitchFamily="18" charset="2"/>
              </a:rPr>
              <a:t>n</a:t>
            </a:r>
          </a:p>
          <a:p>
            <a:pPr algn="ctr"/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LBL 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reactor </a:t>
            </a:r>
            <a:r>
              <a:rPr lang="it-IT" smtClean="0">
                <a:latin typeface="Symbol" panose="05050102010706020507" pitchFamily="18" charset="2"/>
              </a:rPr>
              <a:t>n</a:t>
            </a:r>
            <a:endParaRPr lang="it-IT">
              <a:latin typeface="Symbol" panose="05050102010706020507" pitchFamily="18" charset="2"/>
            </a:endParaRPr>
          </a:p>
        </p:txBody>
      </p:sp>
      <p:sp>
        <p:nvSpPr>
          <p:cNvPr id="26" name="Left Brace 25"/>
          <p:cNvSpPr/>
          <p:nvPr/>
        </p:nvSpPr>
        <p:spPr>
          <a:xfrm rot="16200000">
            <a:off x="6655668" y="1634488"/>
            <a:ext cx="381000" cy="1524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extBox 26"/>
          <p:cNvSpPr txBox="1"/>
          <p:nvPr/>
        </p:nvSpPr>
        <p:spPr>
          <a:xfrm>
            <a:off x="3880946" y="2517147"/>
            <a:ext cx="1631731" cy="646331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SBL reactor </a:t>
            </a:r>
            <a:r>
              <a:rPr lang="it-IT" smtClean="0">
                <a:latin typeface="Symbol" panose="05050102010706020507" pitchFamily="18" charset="2"/>
              </a:rPr>
              <a:t>n</a:t>
            </a:r>
          </a:p>
          <a:p>
            <a:pPr algn="ctr"/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it-IT"/>
              <a:t> </a:t>
            </a:r>
            <a:r>
              <a:rPr lang="it-IT" smtClean="0">
                <a:latin typeface="Symbol" panose="05050102010706020507" pitchFamily="18" charset="2"/>
              </a:rPr>
              <a:t>n</a:t>
            </a:r>
            <a:endParaRPr lang="it-IT">
              <a:latin typeface="Symbol" panose="05050102010706020507" pitchFamily="18" charset="2"/>
            </a:endParaRPr>
          </a:p>
        </p:txBody>
      </p:sp>
      <p:sp>
        <p:nvSpPr>
          <p:cNvPr id="28" name="Left Brace 27"/>
          <p:cNvSpPr/>
          <p:nvPr/>
        </p:nvSpPr>
        <p:spPr>
          <a:xfrm rot="16200000">
            <a:off x="4452446" y="1587904"/>
            <a:ext cx="381000" cy="1524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48716" y="4441632"/>
            <a:ext cx="4669867" cy="1938992"/>
          </a:xfrm>
          <a:prstGeom prst="rect">
            <a:avLst/>
          </a:prstGeom>
          <a:noFill/>
          <a:ln w="508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cs typeface="Arial" panose="020B0604020202020204" pitchFamily="34" charset="0"/>
              </a:rPr>
              <a:t>Sorgenti di neutrini </a:t>
            </a:r>
          </a:p>
          <a:p>
            <a:pPr marL="342900" indent="-342900">
              <a:buFontTx/>
              <a:buChar char="-"/>
            </a:pPr>
            <a:r>
              <a:rPr lang="it-IT" sz="2000" dirty="0" smtClean="0">
                <a:cs typeface="Arial" panose="020B0604020202020204" pitchFamily="34" charset="0"/>
              </a:rPr>
              <a:t>Sorgenti naturali ( neutrini solari e atmosferici)</a:t>
            </a:r>
          </a:p>
          <a:p>
            <a:pPr marL="342900" indent="-342900">
              <a:buFontTx/>
              <a:buChar char="-"/>
            </a:pPr>
            <a:r>
              <a:rPr lang="it-IT" sz="2000" dirty="0" smtClean="0">
                <a:cs typeface="Arial" panose="020B0604020202020204" pitchFamily="34" charset="0"/>
              </a:rPr>
              <a:t>Neutrini da reattori </a:t>
            </a:r>
          </a:p>
          <a:p>
            <a:pPr marL="342900" indent="-342900">
              <a:buFontTx/>
              <a:buChar char="-"/>
            </a:pPr>
            <a:r>
              <a:rPr lang="it-IT" sz="2000" dirty="0" smtClean="0">
                <a:cs typeface="Arial" panose="020B0604020202020204" pitchFamily="34" charset="0"/>
              </a:rPr>
              <a:t>Neutrini da acceleratori  («Long Baseline»)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5988" y="456029"/>
            <a:ext cx="7945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+mj-lt"/>
              </a:rPr>
              <a:t>La matrice Pontecorvo-Maki-Nakagawa-Sakata (PMNS) &lt; 2011 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9834" y="3378320"/>
            <a:ext cx="14001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761103" y="4441633"/>
            <a:ext cx="4219805" cy="1938992"/>
            <a:chOff x="1587305" y="3035749"/>
            <a:chExt cx="5946171" cy="2609744"/>
          </a:xfrm>
        </p:grpSpPr>
        <p:grpSp>
          <p:nvGrpSpPr>
            <p:cNvPr id="18" name="Group 17"/>
            <p:cNvGrpSpPr/>
            <p:nvPr/>
          </p:nvGrpSpPr>
          <p:grpSpPr>
            <a:xfrm>
              <a:off x="1587305" y="3035749"/>
              <a:ext cx="5946171" cy="2609744"/>
              <a:chOff x="1598914" y="2124128"/>
              <a:chExt cx="5946171" cy="260974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 cstate="email">
                <a:lum/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2045" y="2129026"/>
                <a:ext cx="2903040" cy="2604846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0" cstate="email">
                <a:lum/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98914" y="2124128"/>
                <a:ext cx="2903040" cy="2604846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1820253" y="3694113"/>
              <a:ext cx="1426185" cy="72853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Normal Hierarchy</a:t>
              </a:r>
              <a:endPara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66792" y="3727030"/>
              <a:ext cx="1426185" cy="72853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Inverted Hierarchy</a:t>
              </a:r>
              <a:endPara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849" y="3776206"/>
            <a:ext cx="2133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4446" y="3393481"/>
            <a:ext cx="1371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838" y="3814306"/>
            <a:ext cx="20097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8339" y="3249847"/>
            <a:ext cx="1600487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 smtClean="0"/>
              <a:t>interferenza</a:t>
            </a:r>
            <a:endParaRPr lang="en-GB" dirty="0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821" y="3599993"/>
            <a:ext cx="13811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61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00" y="1202276"/>
            <a:ext cx="4920895" cy="30849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533400"/>
            <a:ext cx="8229600" cy="4849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Tokai to </a:t>
            </a:r>
            <a:r>
              <a:rPr lang="en-US" dirty="0" err="1" smtClean="0"/>
              <a:t>HyperK</a:t>
            </a:r>
            <a:r>
              <a:rPr lang="en-US" dirty="0" smtClean="0"/>
              <a:t> (T2HK)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7887"/>
            <a:ext cx="6827299" cy="2570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9162" y="1367762"/>
            <a:ext cx="3762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CDR </a:t>
            </a:r>
            <a:r>
              <a:rPr lang="en-US" dirty="0" err="1" smtClean="0"/>
              <a:t>sottomesso</a:t>
            </a:r>
            <a:r>
              <a:rPr lang="en-US" dirty="0" smtClean="0"/>
              <a:t> al SCJ  </a:t>
            </a:r>
            <a:r>
              <a:rPr lang="en-US" dirty="0" err="1" smtClean="0"/>
              <a:t>marzo</a:t>
            </a:r>
            <a:r>
              <a:rPr lang="en-US" dirty="0" smtClean="0"/>
              <a:t> 2016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Outcome </a:t>
            </a:r>
            <a:r>
              <a:rPr lang="en-US" dirty="0" err="1" smtClean="0"/>
              <a:t>gennaio</a:t>
            </a:r>
            <a:r>
              <a:rPr lang="en-US" dirty="0" smtClean="0"/>
              <a:t> 2017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MEXT Road Map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7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390788"/>
            <a:ext cx="9093200" cy="65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276"/>
            <a:ext cx="9144000" cy="64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1143000"/>
          </a:xfrm>
        </p:spPr>
        <p:txBody>
          <a:bodyPr/>
          <a:lstStyle/>
          <a:p>
            <a:pPr algn="l"/>
            <a:r>
              <a:rPr lang="en-US" dirty="0"/>
              <a:t> </a:t>
            </a:r>
            <a:r>
              <a:rPr lang="en-US" dirty="0" smtClean="0"/>
              <a:t>**next</a:t>
            </a:r>
            <a:r>
              <a:rPr lang="en-US" dirty="0" smtClean="0"/>
              <a:t>-next: </a:t>
            </a:r>
            <a:r>
              <a:rPr lang="en-US" dirty="0" err="1" smtClean="0"/>
              <a:t>HyperK</a:t>
            </a:r>
            <a:r>
              <a:rPr lang="en-US" dirty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/>
              <a:t>Dune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362265"/>
              </p:ext>
            </p:extLst>
          </p:nvPr>
        </p:nvGraphicFramePr>
        <p:xfrm>
          <a:off x="179512" y="1124744"/>
          <a:ext cx="8591872" cy="234611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82713"/>
                <a:gridCol w="1356611"/>
                <a:gridCol w="904408"/>
                <a:gridCol w="904408"/>
                <a:gridCol w="1130509"/>
                <a:gridCol w="1394159"/>
                <a:gridCol w="1319064"/>
              </a:tblGrid>
              <a:tr h="564727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endParaRPr lang="it-IT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Status</a:t>
                      </a:r>
                      <a:endParaRPr lang="it-IT" sz="20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it-IT" sz="2000" baseline="-2500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n </a:t>
                      </a:r>
                      <a:r>
                        <a:rPr lang="it-IT" sz="20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(GeV)</a:t>
                      </a:r>
                      <a:endParaRPr lang="it-IT" sz="20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smtClean="0">
                          <a:solidFill>
                            <a:schemeClr val="tx1"/>
                          </a:solidFill>
                        </a:rPr>
                        <a:t>L  (Km)</a:t>
                      </a:r>
                      <a:endParaRPr lang="it-IT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smtClean="0">
                          <a:solidFill>
                            <a:schemeClr val="tx1"/>
                          </a:solidFill>
                        </a:rPr>
                        <a:t>E/L </a:t>
                      </a:r>
                    </a:p>
                    <a:p>
                      <a:pPr algn="ctr"/>
                      <a:r>
                        <a:rPr lang="it-IT" sz="2000" smtClean="0">
                          <a:solidFill>
                            <a:schemeClr val="tx1"/>
                          </a:solidFill>
                        </a:rPr>
                        <a:t>(eV</a:t>
                      </a:r>
                      <a:r>
                        <a:rPr lang="it-IT" sz="2000" baseline="3000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it-IT" sz="200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it-IT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n </a:t>
                      </a:r>
                      <a:r>
                        <a:rPr lang="it-IT" sz="2000" smtClean="0">
                          <a:solidFill>
                            <a:schemeClr val="tx1"/>
                          </a:solidFill>
                        </a:rPr>
                        <a:t> beam</a:t>
                      </a:r>
                      <a:endParaRPr lang="it-IT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it-IT" sz="2000" dirty="0" smtClean="0">
                          <a:solidFill>
                            <a:schemeClr val="tx1"/>
                          </a:solidFill>
                        </a:rPr>
                        <a:t> type</a:t>
                      </a:r>
                      <a:endParaRPr lang="it-IT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493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DUNE</a:t>
                      </a:r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Future</a:t>
                      </a:r>
                    </a:p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(2026)</a:t>
                      </a:r>
                      <a:endParaRPr lang="it-IT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it-IT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mtClean="0">
                          <a:solidFill>
                            <a:schemeClr val="tx1"/>
                          </a:solidFill>
                        </a:rPr>
                        <a:t>1300</a:t>
                      </a:r>
                      <a:endParaRPr lang="it-IT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mtClean="0">
                          <a:solidFill>
                            <a:schemeClr val="tx1"/>
                          </a:solidFill>
                        </a:rPr>
                        <a:t>3.8x10</a:t>
                      </a:r>
                      <a:r>
                        <a:rPr lang="it-IT" baseline="30000" smtClean="0">
                          <a:solidFill>
                            <a:schemeClr val="tx1"/>
                          </a:solidFill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mtClean="0">
                          <a:solidFill>
                            <a:schemeClr val="tx1"/>
                          </a:solidFill>
                        </a:rPr>
                        <a:t>Fermilab newbeam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it-IT" sz="1800" baseline="-2500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sz="1800" smtClean="0">
                          <a:solidFill>
                            <a:schemeClr val="tx1"/>
                          </a:solidFill>
                        </a:rPr>
                        <a:t> /anti</a:t>
                      </a:r>
                      <a:r>
                        <a:rPr lang="it-IT" sz="1800" baseline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it-IT" sz="180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it-IT" sz="1800" baseline="-2500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endParaRPr lang="it-IT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7580">
                <a:tc>
                  <a:txBody>
                    <a:bodyPr/>
                    <a:lstStyle/>
                    <a:p>
                      <a:pPr algn="ctr"/>
                      <a:r>
                        <a:rPr lang="it-IT" b="1" smtClean="0">
                          <a:solidFill>
                            <a:schemeClr val="tx1"/>
                          </a:solidFill>
                        </a:rPr>
                        <a:t>HYPERK</a:t>
                      </a:r>
                      <a:endParaRPr lang="it-IT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Future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(2025-26)</a:t>
                      </a:r>
                    </a:p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0.6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mtClean="0">
                          <a:solidFill>
                            <a:schemeClr val="tx1"/>
                          </a:solidFill>
                        </a:rPr>
                        <a:t>295</a:t>
                      </a:r>
                      <a:endParaRPr lang="it-IT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mtClean="0">
                          <a:solidFill>
                            <a:schemeClr val="tx1"/>
                          </a:solidFill>
                        </a:rPr>
                        <a:t>2x10</a:t>
                      </a:r>
                      <a:r>
                        <a:rPr lang="it-IT" baseline="30000" smtClean="0">
                          <a:solidFill>
                            <a:schemeClr val="tx1"/>
                          </a:solidFill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mtClean="0">
                          <a:solidFill>
                            <a:schemeClr val="tx1"/>
                          </a:solidFill>
                        </a:rPr>
                        <a:t>KEK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mtClean="0">
                          <a:solidFill>
                            <a:schemeClr val="tx1"/>
                          </a:solidFill>
                        </a:rPr>
                        <a:t>J-PARC</a:t>
                      </a:r>
                      <a:r>
                        <a:rPr lang="it-IT" baseline="0" smtClean="0">
                          <a:solidFill>
                            <a:schemeClr val="tx1"/>
                          </a:solidFill>
                        </a:rPr>
                        <a:t> (improved)</a:t>
                      </a:r>
                      <a:endParaRPr lang="it-IT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it-IT" sz="1800" baseline="-250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sz="1800" dirty="0" smtClean="0">
                          <a:solidFill>
                            <a:schemeClr val="tx1"/>
                          </a:solidFill>
                        </a:rPr>
                        <a:t> /anti</a:t>
                      </a:r>
                      <a:r>
                        <a:rPr lang="it-IT" sz="1800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it-IT" sz="18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it-IT" sz="1800" baseline="-250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endParaRPr lang="it-IT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45" y="4014688"/>
            <a:ext cx="4042519" cy="1944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16559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HyperK</a:t>
            </a:r>
            <a:r>
              <a:rPr lang="en-GB" dirty="0" smtClean="0"/>
              <a:t>: </a:t>
            </a:r>
            <a:r>
              <a:rPr lang="en-GB" dirty="0" smtClean="0"/>
              <a:t>520KT </a:t>
            </a:r>
            <a:r>
              <a:rPr lang="en-GB" dirty="0" smtClean="0"/>
              <a:t>WC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508104" y="6161822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Dune: 40KT Liquid Argon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85" y="4014688"/>
            <a:ext cx="27305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63680" y="1069806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HyperK</a:t>
            </a:r>
            <a:r>
              <a:rPr lang="en-GB" dirty="0" smtClean="0"/>
              <a:t>  ha un  </a:t>
            </a:r>
            <a:r>
              <a:rPr lang="en-GB" dirty="0" err="1" smtClean="0"/>
              <a:t>vantaggio</a:t>
            </a:r>
            <a:r>
              <a:rPr lang="en-GB" dirty="0" smtClean="0"/>
              <a:t>  </a:t>
            </a:r>
            <a:r>
              <a:rPr lang="en-GB" dirty="0" err="1" smtClean="0"/>
              <a:t>nella</a:t>
            </a:r>
            <a:r>
              <a:rPr lang="en-GB" dirty="0" smtClean="0"/>
              <a:t> </a:t>
            </a:r>
            <a:r>
              <a:rPr lang="en-GB" dirty="0" err="1" smtClean="0"/>
              <a:t>ricerca</a:t>
            </a:r>
            <a:r>
              <a:rPr lang="en-GB" dirty="0" smtClean="0"/>
              <a:t> di CP 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gli</a:t>
            </a:r>
            <a:r>
              <a:rPr lang="en-GB" dirty="0" smtClean="0"/>
              <a:t> </a:t>
            </a:r>
            <a:r>
              <a:rPr lang="en-GB" dirty="0" err="1" smtClean="0"/>
              <a:t>viene</a:t>
            </a:r>
            <a:r>
              <a:rPr lang="en-GB" dirty="0" smtClean="0"/>
              <a:t> </a:t>
            </a:r>
            <a:r>
              <a:rPr lang="en-GB" dirty="0" err="1" smtClean="0"/>
              <a:t>dalla</a:t>
            </a:r>
            <a:r>
              <a:rPr lang="en-GB" dirty="0" smtClean="0"/>
              <a:t>  </a:t>
            </a:r>
            <a:r>
              <a:rPr lang="en-GB" dirty="0" err="1" smtClean="0"/>
              <a:t>grande</a:t>
            </a:r>
            <a:r>
              <a:rPr lang="en-GB" dirty="0" smtClean="0"/>
              <a:t> </a:t>
            </a:r>
            <a:r>
              <a:rPr lang="en-GB" dirty="0" err="1" smtClean="0"/>
              <a:t>massa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702735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Dune  ha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notevole</a:t>
            </a:r>
            <a:r>
              <a:rPr lang="en-GB" dirty="0" smtClean="0"/>
              <a:t> </a:t>
            </a:r>
            <a:r>
              <a:rPr lang="en-GB" dirty="0" err="1" smtClean="0"/>
              <a:t>sensibilita</a:t>
            </a:r>
            <a:r>
              <a:rPr lang="en-GB" dirty="0" smtClean="0"/>
              <a:t>’ </a:t>
            </a:r>
            <a:r>
              <a:rPr lang="en-GB" dirty="0" err="1" smtClean="0"/>
              <a:t>alla</a:t>
            </a:r>
            <a:r>
              <a:rPr lang="en-GB" dirty="0" smtClean="0"/>
              <a:t> </a:t>
            </a:r>
            <a:r>
              <a:rPr lang="en-GB" dirty="0" err="1"/>
              <a:t>g</a:t>
            </a:r>
            <a:r>
              <a:rPr lang="en-GB" dirty="0" err="1" smtClean="0"/>
              <a:t>erarchia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masse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gli</a:t>
            </a:r>
            <a:r>
              <a:rPr lang="en-GB" dirty="0" smtClean="0"/>
              <a:t> </a:t>
            </a:r>
            <a:r>
              <a:rPr lang="en-GB" dirty="0" err="1" smtClean="0"/>
              <a:t>viene</a:t>
            </a:r>
            <a:r>
              <a:rPr lang="en-GB" dirty="0" smtClean="0"/>
              <a:t> </a:t>
            </a:r>
            <a:r>
              <a:rPr lang="en-GB" dirty="0" err="1" smtClean="0"/>
              <a:t>dalla</a:t>
            </a:r>
            <a:r>
              <a:rPr lang="en-GB" dirty="0" smtClean="0"/>
              <a:t> “baseline” </a:t>
            </a:r>
            <a:r>
              <a:rPr lang="en-GB" dirty="0" err="1" smtClean="0"/>
              <a:t>maggiore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535656" y="5460693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err="1" smtClean="0">
                <a:solidFill>
                  <a:srgbClr val="002060"/>
                </a:solidFill>
              </a:rPr>
              <a:t>Ambedue</a:t>
            </a:r>
            <a:r>
              <a:rPr lang="en-GB" sz="2000" u="sng" dirty="0" smtClean="0">
                <a:solidFill>
                  <a:srgbClr val="002060"/>
                </a:solidFill>
              </a:rPr>
              <a:t>  </a:t>
            </a:r>
            <a:r>
              <a:rPr lang="en-GB" sz="2000" u="sng" dirty="0" err="1" smtClean="0">
                <a:solidFill>
                  <a:srgbClr val="002060"/>
                </a:solidFill>
              </a:rPr>
              <a:t>dovranno</a:t>
            </a:r>
            <a:r>
              <a:rPr lang="en-GB" sz="2000" u="sng" dirty="0" smtClean="0">
                <a:solidFill>
                  <a:srgbClr val="002060"/>
                </a:solidFill>
              </a:rPr>
              <a:t>  </a:t>
            </a:r>
            <a:r>
              <a:rPr lang="en-GB" sz="2000" u="sng" dirty="0" err="1" smtClean="0">
                <a:solidFill>
                  <a:srgbClr val="002060"/>
                </a:solidFill>
              </a:rPr>
              <a:t>contenere</a:t>
            </a:r>
            <a:r>
              <a:rPr lang="en-GB" sz="2000" u="sng" dirty="0" smtClean="0">
                <a:solidFill>
                  <a:srgbClr val="002060"/>
                </a:solidFill>
              </a:rPr>
              <a:t> </a:t>
            </a:r>
            <a:r>
              <a:rPr lang="en-GB" sz="2000" u="sng" dirty="0" err="1" smtClean="0">
                <a:solidFill>
                  <a:srgbClr val="002060"/>
                </a:solidFill>
              </a:rPr>
              <a:t>gli</a:t>
            </a:r>
            <a:r>
              <a:rPr lang="en-GB" sz="2000" u="sng" dirty="0" smtClean="0">
                <a:solidFill>
                  <a:srgbClr val="002060"/>
                </a:solidFill>
              </a:rPr>
              <a:t> </a:t>
            </a:r>
            <a:r>
              <a:rPr lang="en-GB" sz="2000" u="sng" dirty="0" err="1" smtClean="0">
                <a:solidFill>
                  <a:srgbClr val="002060"/>
                </a:solidFill>
              </a:rPr>
              <a:t>errori</a:t>
            </a:r>
            <a:r>
              <a:rPr lang="en-GB" sz="2000" u="sng" dirty="0" smtClean="0">
                <a:solidFill>
                  <a:srgbClr val="002060"/>
                </a:solidFill>
              </a:rPr>
              <a:t> </a:t>
            </a:r>
            <a:r>
              <a:rPr lang="en-GB" sz="2000" u="sng" dirty="0" err="1" smtClean="0">
                <a:solidFill>
                  <a:srgbClr val="002060"/>
                </a:solidFill>
              </a:rPr>
              <a:t>sistematici</a:t>
            </a:r>
            <a:r>
              <a:rPr lang="en-GB" sz="2000" u="sng" dirty="0" smtClean="0">
                <a:solidFill>
                  <a:srgbClr val="002060"/>
                </a:solidFill>
              </a:rPr>
              <a:t> &lt; 3%</a:t>
            </a:r>
            <a:endParaRPr lang="en-GB" sz="2000" u="sng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35656" y="5456380"/>
            <a:ext cx="4392488" cy="707886"/>
          </a:xfrm>
          <a:prstGeom prst="rect">
            <a:avLst/>
          </a:prstGeom>
          <a:solidFill>
            <a:schemeClr val="accent4">
              <a:lumMod val="60000"/>
              <a:lumOff val="4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4402"/>
            <a:ext cx="5979765" cy="164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0665"/>
            <a:ext cx="6146800" cy="142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8456" y="477700"/>
            <a:ext cx="207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HyperK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50256" y="2424292"/>
            <a:ext cx="138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DUNE</a:t>
            </a:r>
            <a:endParaRPr lang="en-US" sz="2000" b="1" dirty="0"/>
          </a:p>
        </p:txBody>
      </p:sp>
      <p:sp>
        <p:nvSpPr>
          <p:cNvPr id="12" name="Oval 11"/>
          <p:cNvSpPr/>
          <p:nvPr/>
        </p:nvSpPr>
        <p:spPr>
          <a:xfrm>
            <a:off x="678269" y="1471892"/>
            <a:ext cx="1010187" cy="96683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60612" y="3650866"/>
            <a:ext cx="779288" cy="677024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36" y="385579"/>
            <a:ext cx="8229600" cy="9906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sintesi</a:t>
            </a:r>
            <a:r>
              <a:rPr lang="en-US" dirty="0" smtClean="0"/>
              <a:t> ….se </a:t>
            </a:r>
            <a:r>
              <a:rPr lang="en-US" dirty="0" err="1" smtClean="0"/>
              <a:t>tutto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 come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spera</a:t>
            </a:r>
            <a:r>
              <a:rPr lang="en-US" dirty="0" smtClean="0"/>
              <a:t>..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434" y="1376179"/>
            <a:ext cx="5029200" cy="490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1445" y="6464112"/>
            <a:ext cx="342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**</a:t>
            </a:r>
            <a:r>
              <a:rPr lang="en-US" dirty="0" err="1" smtClean="0"/>
              <a:t>HyperK</a:t>
            </a:r>
            <a:r>
              <a:rPr lang="en-US" dirty="0" smtClean="0"/>
              <a:t> 10 y, Dune 7y full conf.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6849364" y="2219124"/>
            <a:ext cx="1174749" cy="60014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2030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>
            <a:off x="6765634" y="3641589"/>
            <a:ext cx="1174749" cy="60014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2025</a:t>
            </a:r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6765634" y="4241730"/>
            <a:ext cx="1174749" cy="60014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3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695" y="351963"/>
            <a:ext cx="8229600" cy="990600"/>
          </a:xfrm>
        </p:spPr>
        <p:txBody>
          <a:bodyPr/>
          <a:lstStyle/>
          <a:p>
            <a:r>
              <a:rPr lang="en-US" dirty="0" err="1" smtClean="0"/>
              <a:t>Conclusioni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54" y="1189038"/>
            <a:ext cx="8951945" cy="4030788"/>
          </a:xfrm>
        </p:spPr>
        <p:txBody>
          <a:bodyPr>
            <a:normAutofit/>
          </a:bodyPr>
          <a:lstStyle/>
          <a:p>
            <a:r>
              <a:rPr lang="en-GB" dirty="0" err="1"/>
              <a:t>Negli</a:t>
            </a:r>
            <a:r>
              <a:rPr lang="en-GB" dirty="0"/>
              <a:t> </a:t>
            </a:r>
            <a:r>
              <a:rPr lang="en-GB" dirty="0" err="1"/>
              <a:t>ultimi</a:t>
            </a:r>
            <a:r>
              <a:rPr lang="en-GB" dirty="0"/>
              <a:t> 15 </a:t>
            </a:r>
            <a:r>
              <a:rPr lang="en-GB" dirty="0" err="1"/>
              <a:t>anni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campo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ricerca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oscillazioni</a:t>
            </a:r>
            <a:r>
              <a:rPr lang="en-GB" dirty="0"/>
              <a:t> di neutrino </a:t>
            </a:r>
            <a:r>
              <a:rPr lang="en-GB" dirty="0" err="1"/>
              <a:t>si</a:t>
            </a:r>
            <a:r>
              <a:rPr lang="en-GB" dirty="0"/>
              <a:t> e’ </a:t>
            </a:r>
            <a:r>
              <a:rPr lang="en-GB" dirty="0" err="1"/>
              <a:t>rivelato</a:t>
            </a:r>
            <a:r>
              <a:rPr lang="en-GB" dirty="0"/>
              <a:t> di </a:t>
            </a:r>
            <a:r>
              <a:rPr lang="en-GB" dirty="0" err="1"/>
              <a:t>grande</a:t>
            </a:r>
            <a:r>
              <a:rPr lang="en-GB" dirty="0"/>
              <a:t> </a:t>
            </a:r>
            <a:r>
              <a:rPr lang="en-GB" dirty="0" err="1"/>
              <a:t>soddisfazione</a:t>
            </a:r>
            <a:r>
              <a:rPr lang="en-GB" dirty="0"/>
              <a:t> in </a:t>
            </a:r>
            <a:r>
              <a:rPr lang="en-GB" dirty="0" err="1"/>
              <a:t>considerazione</a:t>
            </a:r>
            <a:r>
              <a:rPr lang="en-GB" dirty="0"/>
              <a:t> del gran </a:t>
            </a:r>
            <a:r>
              <a:rPr lang="en-GB" dirty="0" err="1"/>
              <a:t>numero</a:t>
            </a:r>
            <a:r>
              <a:rPr lang="en-GB" dirty="0"/>
              <a:t> di </a:t>
            </a:r>
            <a:r>
              <a:rPr lang="en-GB" dirty="0" err="1"/>
              <a:t>risultati</a:t>
            </a:r>
            <a:r>
              <a:rPr lang="en-GB" dirty="0"/>
              <a:t> di prima </a:t>
            </a:r>
            <a:r>
              <a:rPr lang="en-GB" dirty="0" err="1"/>
              <a:t>grandezza</a:t>
            </a:r>
            <a:r>
              <a:rPr lang="en-GB" dirty="0"/>
              <a:t> </a:t>
            </a:r>
            <a:r>
              <a:rPr lang="en-GB" dirty="0" err="1"/>
              <a:t>ottenuti</a:t>
            </a:r>
            <a:endParaRPr lang="en-GB" dirty="0"/>
          </a:p>
          <a:p>
            <a:r>
              <a:rPr lang="en-US" dirty="0" smtClean="0">
                <a:sym typeface="Symbol"/>
              </a:rPr>
              <a:t>In </a:t>
            </a:r>
            <a:r>
              <a:rPr lang="en-US" dirty="0" err="1">
                <a:sym typeface="Symbol"/>
              </a:rPr>
              <a:t>particolare</a:t>
            </a:r>
            <a:r>
              <a:rPr lang="en-US" dirty="0">
                <a:sym typeface="Symbol"/>
              </a:rPr>
              <a:t> </a:t>
            </a:r>
            <a:r>
              <a:rPr lang="en-US" baseline="-25000" dirty="0" err="1">
                <a:sym typeface="Symbol"/>
              </a:rPr>
              <a:t>cp</a:t>
            </a:r>
            <a:r>
              <a:rPr lang="en-US" baseline="-25000" dirty="0">
                <a:sym typeface="Symbol"/>
              </a:rPr>
              <a:t> </a:t>
            </a:r>
            <a:r>
              <a:rPr lang="en-US" dirty="0" err="1">
                <a:sym typeface="Symbol"/>
              </a:rPr>
              <a:t>diverso</a:t>
            </a:r>
            <a:r>
              <a:rPr lang="en-US" dirty="0">
                <a:sym typeface="Symbol"/>
              </a:rPr>
              <a:t> da zero </a:t>
            </a:r>
            <a:r>
              <a:rPr lang="en-US" dirty="0" err="1">
                <a:sym typeface="Symbol"/>
              </a:rPr>
              <a:t>potrebbe</a:t>
            </a:r>
            <a:r>
              <a:rPr lang="en-US" dirty="0">
                <a:sym typeface="Symbol"/>
              </a:rPr>
              <a:t> </a:t>
            </a:r>
            <a:r>
              <a:rPr lang="en-US" dirty="0" err="1">
                <a:sym typeface="Symbol"/>
              </a:rPr>
              <a:t>spiegare</a:t>
            </a:r>
            <a:r>
              <a:rPr lang="en-US" dirty="0">
                <a:sym typeface="Symbol"/>
              </a:rPr>
              <a:t> la </a:t>
            </a:r>
            <a:r>
              <a:rPr lang="en-US" dirty="0" err="1">
                <a:sym typeface="Symbol"/>
              </a:rPr>
              <a:t>differenza</a:t>
            </a:r>
            <a:r>
              <a:rPr lang="en-US" dirty="0">
                <a:sym typeface="Symbol"/>
              </a:rPr>
              <a:t> </a:t>
            </a:r>
            <a:r>
              <a:rPr lang="en-US" dirty="0" err="1">
                <a:sym typeface="Symbol"/>
              </a:rPr>
              <a:t>fra</a:t>
            </a:r>
            <a:r>
              <a:rPr lang="en-US" dirty="0">
                <a:sym typeface="Symbol"/>
              </a:rPr>
              <a:t> </a:t>
            </a:r>
            <a:r>
              <a:rPr lang="en-US" dirty="0" err="1">
                <a:sym typeface="Symbol"/>
              </a:rPr>
              <a:t>materia</a:t>
            </a:r>
            <a:r>
              <a:rPr lang="en-US" dirty="0">
                <a:sym typeface="Symbol"/>
              </a:rPr>
              <a:t> e </a:t>
            </a:r>
            <a:r>
              <a:rPr lang="en-US" dirty="0" err="1">
                <a:sym typeface="Symbol"/>
              </a:rPr>
              <a:t>antimateria</a:t>
            </a:r>
            <a:r>
              <a:rPr lang="en-US" dirty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nell’universo</a:t>
            </a:r>
            <a:endParaRPr lang="en-US" dirty="0" smtClean="0">
              <a:sym typeface="Symbol"/>
            </a:endParaRPr>
          </a:p>
          <a:p>
            <a:r>
              <a:rPr lang="en-US" dirty="0" err="1" smtClean="0">
                <a:sym typeface="Symbol"/>
              </a:rPr>
              <a:t>Gli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esperimenti</a:t>
            </a:r>
            <a:r>
              <a:rPr lang="en-US" dirty="0" smtClean="0">
                <a:sym typeface="Symbol"/>
              </a:rPr>
              <a:t> in </a:t>
            </a:r>
            <a:r>
              <a:rPr lang="en-US" dirty="0" err="1" smtClean="0">
                <a:sym typeface="Symbol"/>
              </a:rPr>
              <a:t>Giappone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hanno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dato</a:t>
            </a:r>
            <a:r>
              <a:rPr lang="en-US" dirty="0" smtClean="0">
                <a:sym typeface="Symbol"/>
              </a:rPr>
              <a:t> un </a:t>
            </a:r>
            <a:r>
              <a:rPr lang="en-US" dirty="0" err="1" smtClean="0">
                <a:sym typeface="Symbol"/>
              </a:rPr>
              <a:t>contributo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fondamentale</a:t>
            </a:r>
            <a:r>
              <a:rPr lang="en-US" dirty="0" smtClean="0">
                <a:sym typeface="Symbol"/>
              </a:rPr>
              <a:t> a </a:t>
            </a:r>
            <a:r>
              <a:rPr lang="en-US" dirty="0" err="1" smtClean="0">
                <a:sym typeface="Symbol"/>
              </a:rPr>
              <a:t>questo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settore</a:t>
            </a:r>
            <a:r>
              <a:rPr lang="en-US" dirty="0" smtClean="0">
                <a:sym typeface="Symbol"/>
              </a:rPr>
              <a:t> e </a:t>
            </a:r>
            <a:r>
              <a:rPr lang="en-US" dirty="0" err="1" smtClean="0">
                <a:sym typeface="Symbol"/>
              </a:rPr>
              <a:t>attualmente</a:t>
            </a:r>
            <a:r>
              <a:rPr lang="en-US" dirty="0" smtClean="0">
                <a:sym typeface="Symbol"/>
              </a:rPr>
              <a:t> T2K e’ </a:t>
            </a:r>
            <a:r>
              <a:rPr lang="en-US" dirty="0" err="1" smtClean="0">
                <a:sym typeface="Symbol"/>
              </a:rPr>
              <a:t>l’esperimento</a:t>
            </a:r>
            <a:r>
              <a:rPr lang="en-US" dirty="0" smtClean="0">
                <a:sym typeface="Symbol"/>
              </a:rPr>
              <a:t> leader </a:t>
            </a:r>
            <a:r>
              <a:rPr lang="en-US" dirty="0" err="1" smtClean="0">
                <a:sym typeface="Symbol"/>
              </a:rPr>
              <a:t>nella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ricerca</a:t>
            </a:r>
            <a:r>
              <a:rPr lang="en-US" dirty="0" smtClean="0">
                <a:sym typeface="Symbol"/>
              </a:rPr>
              <a:t>  </a:t>
            </a:r>
            <a:r>
              <a:rPr lang="en-US" dirty="0" err="1" smtClean="0">
                <a:sym typeface="Symbol"/>
              </a:rPr>
              <a:t>di</a:t>
            </a:r>
            <a:r>
              <a:rPr lang="en-US" dirty="0" err="1">
                <a:sym typeface="Symbol"/>
              </a:rPr>
              <a:t></a:t>
            </a:r>
            <a:r>
              <a:rPr lang="en-US" baseline="-25000" dirty="0" err="1">
                <a:sym typeface="Symbol"/>
              </a:rPr>
              <a:t>cp</a:t>
            </a:r>
            <a:r>
              <a:rPr lang="en-US" baseline="-25000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.</a:t>
            </a:r>
          </a:p>
          <a:p>
            <a:r>
              <a:rPr lang="en-US" dirty="0" smtClean="0">
                <a:sym typeface="Symbol"/>
              </a:rPr>
              <a:t>T2K, T2K-II e </a:t>
            </a:r>
            <a:r>
              <a:rPr lang="en-US" dirty="0" err="1" smtClean="0">
                <a:sym typeface="Symbol"/>
              </a:rPr>
              <a:t>nel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futuro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HyperK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potrebbero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essere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determinanti</a:t>
            </a:r>
            <a:r>
              <a:rPr lang="en-US" dirty="0" smtClean="0">
                <a:sym typeface="Symbol"/>
              </a:rPr>
              <a:t> in </a:t>
            </a:r>
            <a:r>
              <a:rPr lang="en-US" dirty="0" err="1" smtClean="0">
                <a:sym typeface="Symbol"/>
              </a:rPr>
              <a:t>questa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nuova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scoperta</a:t>
            </a:r>
            <a:r>
              <a:rPr lang="en-US" dirty="0" smtClean="0">
                <a:sym typeface="Symbol"/>
              </a:rPr>
              <a:t>. </a:t>
            </a:r>
            <a:endParaRPr lang="en-US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0653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524000"/>
            <a:ext cx="83947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5882" y="5987447"/>
            <a:ext cx="319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F. Di </a:t>
            </a:r>
            <a:r>
              <a:rPr lang="en-US" dirty="0" err="1" smtClean="0"/>
              <a:t>Lodovico</a:t>
            </a:r>
            <a:r>
              <a:rPr lang="en-US" dirty="0" smtClean="0"/>
              <a:t> @Neutrino 2016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8300" y="5980926"/>
            <a:ext cx="2442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3"/>
              </a:rPr>
              <a:t>SK-Event-display-Online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87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1600" y="2492896"/>
            <a:ext cx="7772400" cy="914400"/>
          </a:xfrm>
        </p:spPr>
        <p:txBody>
          <a:bodyPr/>
          <a:lstStyle/>
          <a:p>
            <a:pPr algn="ctr"/>
            <a:r>
              <a:rPr lang="en-GB" dirty="0" smtClean="0"/>
              <a:t>backup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38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74" y="733743"/>
            <a:ext cx="8372988" cy="573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2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703" y="360191"/>
            <a:ext cx="7159098" cy="892950"/>
          </a:xfrm>
        </p:spPr>
        <p:txBody>
          <a:bodyPr/>
          <a:lstStyle/>
          <a:p>
            <a:pPr marL="0" indent="0" algn="ctr">
              <a:buNone/>
            </a:pPr>
            <a:r>
              <a:rPr lang="en-GB" sz="4000" dirty="0" err="1" smtClean="0"/>
              <a:t>Tutto</a:t>
            </a:r>
            <a:r>
              <a:rPr lang="en-GB" sz="4000" dirty="0" smtClean="0"/>
              <a:t> cambia </a:t>
            </a:r>
            <a:r>
              <a:rPr lang="en-GB" sz="4000" dirty="0" err="1" smtClean="0"/>
              <a:t>nel</a:t>
            </a:r>
            <a:r>
              <a:rPr lang="en-GB" sz="4000" dirty="0" smtClean="0"/>
              <a:t> 2011/2012</a:t>
            </a:r>
            <a:endParaRPr lang="en-GB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268761"/>
            <a:ext cx="3449976" cy="312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253141"/>
            <a:ext cx="3168352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9762" y="4509120"/>
            <a:ext cx="3267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703" y="4615556"/>
            <a:ext cx="3869329" cy="159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9872" y="17008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T2K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633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03" y="522414"/>
            <a:ext cx="8042963" cy="57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7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8919"/>
            <a:ext cx="9280060" cy="660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1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MultiPMT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54" y="1423170"/>
            <a:ext cx="4006154" cy="111967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Entrambi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progetti</a:t>
            </a:r>
            <a:r>
              <a:rPr lang="en-US" dirty="0" smtClean="0"/>
              <a:t> </a:t>
            </a:r>
            <a:r>
              <a:rPr lang="en-US" dirty="0" err="1" smtClean="0"/>
              <a:t>prevedono</a:t>
            </a:r>
            <a:r>
              <a:rPr lang="en-US" dirty="0" smtClean="0"/>
              <a:t>: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Gadolinio</a:t>
            </a: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MultiPMT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2638"/>
            <a:ext cx="5576637" cy="3799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409" y="505157"/>
            <a:ext cx="3745191" cy="2037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902" y="3429700"/>
            <a:ext cx="3606098" cy="23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6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427"/>
            <a:ext cx="9144000" cy="657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/>
          <a:lstStyle/>
          <a:p>
            <a:pPr marL="0" indent="0" algn="l">
              <a:buNone/>
            </a:pPr>
            <a:r>
              <a:rPr lang="en-GB" sz="3200" dirty="0" smtClean="0">
                <a:latin typeface="Symbol" pitchFamily="18" charset="2"/>
              </a:rPr>
              <a:t>n</a:t>
            </a:r>
            <a:r>
              <a:rPr lang="en-GB" sz="3200" dirty="0" smtClean="0"/>
              <a:t> Experiments: LBL </a:t>
            </a:r>
            <a:r>
              <a:rPr lang="en-GB" sz="3200" dirty="0" err="1" smtClean="0"/>
              <a:t>vs</a:t>
            </a:r>
            <a:r>
              <a:rPr lang="en-GB" sz="3200" dirty="0" smtClean="0"/>
              <a:t> Reactors</a:t>
            </a:r>
            <a:endParaRPr lang="en-GB" sz="3200" dirty="0">
              <a:latin typeface="Symbol" pitchFamily="18" charset="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5388986" cy="417646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824" y="5112869"/>
            <a:ext cx="21739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7030A0"/>
                </a:solidFill>
              </a:rPr>
              <a:t>Concha Gonzalez-Garcia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48" r="7296"/>
          <a:stretch/>
        </p:blipFill>
        <p:spPr bwMode="auto">
          <a:xfrm>
            <a:off x="5255504" y="1772816"/>
            <a:ext cx="388849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126876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</a:t>
            </a:r>
            <a:r>
              <a:rPr lang="en-GB" sz="2000" b="1" dirty="0" smtClean="0"/>
              <a:t>T2K 2013 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06826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4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1143000"/>
          </a:xfrm>
        </p:spPr>
        <p:txBody>
          <a:bodyPr/>
          <a:lstStyle/>
          <a:p>
            <a:pPr algn="l"/>
            <a:r>
              <a:rPr lang="en-GB" dirty="0" smtClean="0">
                <a:latin typeface="Symbol" panose="05050102010706020507" pitchFamily="18" charset="2"/>
              </a:rPr>
              <a:t> n</a:t>
            </a:r>
            <a:r>
              <a:rPr lang="en-GB" baseline="-25000" dirty="0" smtClean="0"/>
              <a:t>e appearance by T2K</a:t>
            </a:r>
            <a:r>
              <a:rPr lang="en-GB" dirty="0" smtClean="0"/>
              <a:t>  </a:t>
            </a:r>
            <a:endParaRPr lang="en-GB" dirty="0">
              <a:latin typeface="Symbol" panose="05050102010706020507" pitchFamily="18" charset="2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47712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5569250"/>
            <a:ext cx="903649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03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16311</TotalTime>
  <Words>1673</Words>
  <Application>Microsoft Macintosh PowerPoint</Application>
  <PresentationFormat>On-screen Show (4:3)</PresentationFormat>
  <Paragraphs>275</Paragraphs>
  <Slides>63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Clarity</vt:lpstr>
      <vt:lpstr>Equation</vt:lpstr>
      <vt:lpstr>Misura della violazione di CP nel settore leptonico nell'esperimento T2K: stato e prospettive</vt:lpstr>
      <vt:lpstr>Outlook</vt:lpstr>
      <vt:lpstr>Oscillazioni di Neutrino </vt:lpstr>
      <vt:lpstr>PowerPoint Presentation</vt:lpstr>
      <vt:lpstr>PowerPoint Presentation</vt:lpstr>
      <vt:lpstr>Tutto cambia nel 2011/2012</vt:lpstr>
      <vt:lpstr>n Experiments: LBL vs Reactors</vt:lpstr>
      <vt:lpstr>PowerPoint Presentation</vt:lpstr>
      <vt:lpstr> ne appearance by T2K  </vt:lpstr>
      <vt:lpstr>PowerPoint Presentation</vt:lpstr>
      <vt:lpstr>The Tokai to Kamioka (T2K) Experiment </vt:lpstr>
      <vt:lpstr>Off-Axis Beam </vt:lpstr>
      <vt:lpstr>PowerPoint Presentation</vt:lpstr>
      <vt:lpstr>PowerPoint Presentation</vt:lpstr>
      <vt:lpstr>PowerPoint Presentation</vt:lpstr>
      <vt:lpstr>ND280</vt:lpstr>
      <vt:lpstr>ND280</vt:lpstr>
      <vt:lpstr>PowerPoint Presentation</vt:lpstr>
      <vt:lpstr>PowerPoint Presentation</vt:lpstr>
      <vt:lpstr>Neutrino Flux @ ND280</vt:lpstr>
      <vt:lpstr>PowerPoint Presentation</vt:lpstr>
      <vt:lpstr>Super-Kamiokande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T2K-II: Oltre T2K verso HyPERK (la prossima generazione…) </vt:lpstr>
      <vt:lpstr>PowerPoint Presentation</vt:lpstr>
      <vt:lpstr>Beam Upgrade</vt:lpstr>
      <vt:lpstr>PowerPoint Presentation</vt:lpstr>
      <vt:lpstr>Sorgenti di errori sistematici </vt:lpstr>
      <vt:lpstr>PowerPoint Presentation</vt:lpstr>
      <vt:lpstr>New Horizontal TPCs </vt:lpstr>
      <vt:lpstr>Near Detectors (High Pressure TPC)</vt:lpstr>
      <vt:lpstr>PowerPoint Presentation</vt:lpstr>
      <vt:lpstr>PowerPoint Presentation</vt:lpstr>
      <vt:lpstr>Next generation of TPC based on MPGD</vt:lpstr>
      <vt:lpstr> “Intermediate Detector” </vt:lpstr>
      <vt:lpstr>TITUS</vt:lpstr>
      <vt:lpstr>PowerPoint Presentation</vt:lpstr>
      <vt:lpstr>TITUS  Physics Programme</vt:lpstr>
      <vt:lpstr>SK-GD Upgrade</vt:lpstr>
      <vt:lpstr>PowerPoint Presentation</vt:lpstr>
      <vt:lpstr>PowerPoint Presentation</vt:lpstr>
      <vt:lpstr>PowerPoint Presentation</vt:lpstr>
      <vt:lpstr>Tokai to HyperK (T2HK)</vt:lpstr>
      <vt:lpstr>PowerPoint Presentation</vt:lpstr>
      <vt:lpstr>PowerPoint Presentation</vt:lpstr>
      <vt:lpstr> **next-next: HyperK vs Dune</vt:lpstr>
      <vt:lpstr>PowerPoint Presentation</vt:lpstr>
      <vt:lpstr> In sintesi ….se tutto va come si spera..</vt:lpstr>
      <vt:lpstr>Conclusioni</vt:lpstr>
      <vt:lpstr>PowerPoint Presentation</vt:lpstr>
      <vt:lpstr>backup</vt:lpstr>
      <vt:lpstr>PowerPoint Presentation</vt:lpstr>
      <vt:lpstr>PowerPoint Presentation</vt:lpstr>
      <vt:lpstr>PowerPoint Presentation</vt:lpstr>
      <vt:lpstr>MultiPMT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Gabriella Catanesi</dc:creator>
  <cp:lastModifiedBy>Gabriella Catanesi</cp:lastModifiedBy>
  <cp:revision>252</cp:revision>
  <cp:lastPrinted>2016-10-28T08:07:24Z</cp:lastPrinted>
  <dcterms:created xsi:type="dcterms:W3CDTF">2016-05-12T15:59:18Z</dcterms:created>
  <dcterms:modified xsi:type="dcterms:W3CDTF">2016-10-28T08:23:13Z</dcterms:modified>
</cp:coreProperties>
</file>