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56" r:id="rId4"/>
    <p:sldId id="259" r:id="rId5"/>
    <p:sldId id="260" r:id="rId6"/>
    <p:sldId id="262" r:id="rId7"/>
    <p:sldId id="261" r:id="rId8"/>
    <p:sldId id="266" r:id="rId9"/>
    <p:sldId id="265" r:id="rId10"/>
    <p:sldId id="264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76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F7C511-AC1C-AE4F-9401-BA1170C1E597}" type="doc">
      <dgm:prSet loTypeId="urn:microsoft.com/office/officeart/2005/8/layout/vList3" loCatId="" qsTypeId="urn:microsoft.com/office/officeart/2005/8/quickstyle/simple4" qsCatId="simple" csTypeId="urn:microsoft.com/office/officeart/2005/8/colors/accent1_2" csCatId="accent1" phldr="1"/>
      <dgm:spPr/>
    </dgm:pt>
    <dgm:pt modelId="{09C414C0-7A07-764F-8114-578A314F2BB5}">
      <dgm:prSet phldrT="[Testo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Cino Matacotta</a:t>
          </a:r>
          <a:endParaRPr lang="it-IT" dirty="0"/>
        </a:p>
      </dgm:t>
    </dgm:pt>
    <dgm:pt modelId="{AFA2C7A1-A85C-AC45-80B7-DE2FC76A811A}" type="parTrans" cxnId="{943FFEC6-5232-F44B-B27A-85256731315F}">
      <dgm:prSet/>
      <dgm:spPr/>
      <dgm:t>
        <a:bodyPr/>
        <a:lstStyle/>
        <a:p>
          <a:endParaRPr lang="it-IT"/>
        </a:p>
      </dgm:t>
    </dgm:pt>
    <dgm:pt modelId="{2B22E8DC-D5D3-5D4C-BBC8-879E219E5E08}" type="sibTrans" cxnId="{943FFEC6-5232-F44B-B27A-85256731315F}">
      <dgm:prSet/>
      <dgm:spPr/>
      <dgm:t>
        <a:bodyPr/>
        <a:lstStyle/>
        <a:p>
          <a:endParaRPr lang="it-IT"/>
        </a:p>
      </dgm:t>
    </dgm:pt>
    <dgm:pt modelId="{2141D504-3D95-8641-834A-F24B43653442}">
      <dgm:prSet phldrT="[Testo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it-IT" sz="2400" dirty="0" smtClean="0"/>
            <a:t>Pier Paolo Deminicis</a:t>
          </a:r>
        </a:p>
      </dgm:t>
    </dgm:pt>
    <dgm:pt modelId="{E6CFD0EE-D627-A44A-A944-627C3CB12BA6}" type="parTrans" cxnId="{4F840511-EF06-2840-BEB6-FDEEC446FC76}">
      <dgm:prSet/>
      <dgm:spPr/>
      <dgm:t>
        <a:bodyPr/>
        <a:lstStyle/>
        <a:p>
          <a:endParaRPr lang="it-IT"/>
        </a:p>
      </dgm:t>
    </dgm:pt>
    <dgm:pt modelId="{C945D0E7-E670-E44A-88C4-3A15CA604F31}" type="sibTrans" cxnId="{4F840511-EF06-2840-BEB6-FDEEC446FC76}">
      <dgm:prSet/>
      <dgm:spPr/>
      <dgm:t>
        <a:bodyPr/>
        <a:lstStyle/>
        <a:p>
          <a:endParaRPr lang="it-IT"/>
        </a:p>
      </dgm:t>
    </dgm:pt>
    <dgm:pt modelId="{4A7F2169-2AA4-E747-8572-B9FDFCA4F1D1}">
      <dgm:prSet phldrT="[Testo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Ilaria </a:t>
          </a:r>
          <a:r>
            <a:rPr lang="it-IT" dirty="0" err="1" smtClean="0"/>
            <a:t>Giammarioli</a:t>
          </a:r>
          <a:endParaRPr lang="it-IT" dirty="0"/>
        </a:p>
      </dgm:t>
    </dgm:pt>
    <dgm:pt modelId="{228AD493-6803-5D4A-A500-14890E9F6E8E}" type="parTrans" cxnId="{23809444-32A0-A54B-81FC-C0F5AD6AEF1B}">
      <dgm:prSet/>
      <dgm:spPr/>
      <dgm:t>
        <a:bodyPr/>
        <a:lstStyle/>
        <a:p>
          <a:endParaRPr lang="it-IT"/>
        </a:p>
      </dgm:t>
    </dgm:pt>
    <dgm:pt modelId="{7E75E757-C23F-AB4A-A97F-756D4CB94CA1}" type="sibTrans" cxnId="{23809444-32A0-A54B-81FC-C0F5AD6AEF1B}">
      <dgm:prSet/>
      <dgm:spPr/>
      <dgm:t>
        <a:bodyPr/>
        <a:lstStyle/>
        <a:p>
          <a:endParaRPr lang="it-IT"/>
        </a:p>
      </dgm:t>
    </dgm:pt>
    <dgm:pt modelId="{522AFA8F-A77F-4D42-AF4C-DF5FC8120F5C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Responsabile ufficio</a:t>
          </a:r>
          <a:endParaRPr lang="it-IT" dirty="0"/>
        </a:p>
      </dgm:t>
    </dgm:pt>
    <dgm:pt modelId="{ACBE6090-0051-234B-B398-2D752E50E83A}" type="parTrans" cxnId="{7D55F3A7-5762-FC41-9D7A-170527D6B41E}">
      <dgm:prSet/>
      <dgm:spPr/>
      <dgm:t>
        <a:bodyPr/>
        <a:lstStyle/>
        <a:p>
          <a:endParaRPr lang="it-IT"/>
        </a:p>
      </dgm:t>
    </dgm:pt>
    <dgm:pt modelId="{77424A5A-C887-644F-8CE7-44AB52EA7D4A}" type="sibTrans" cxnId="{7D55F3A7-5762-FC41-9D7A-170527D6B41E}">
      <dgm:prSet/>
      <dgm:spPr/>
      <dgm:t>
        <a:bodyPr/>
        <a:lstStyle/>
        <a:p>
          <a:endParaRPr lang="it-IT"/>
        </a:p>
      </dgm:t>
    </dgm:pt>
    <dgm:pt modelId="{85ADCEAE-0E6B-A843-BC00-A8A7D26DB522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Membro CNTT</a:t>
          </a:r>
          <a:endParaRPr lang="it-IT" dirty="0"/>
        </a:p>
      </dgm:t>
    </dgm:pt>
    <dgm:pt modelId="{4D31A433-2A0B-8B45-9807-3218E5365755}" type="parTrans" cxnId="{974AC023-5520-F749-939C-EE4026666082}">
      <dgm:prSet/>
      <dgm:spPr/>
      <dgm:t>
        <a:bodyPr/>
        <a:lstStyle/>
        <a:p>
          <a:endParaRPr lang="it-IT"/>
        </a:p>
      </dgm:t>
    </dgm:pt>
    <dgm:pt modelId="{A19516D7-D15A-534E-9F94-6EFCBE1F8F9B}" type="sibTrans" cxnId="{974AC023-5520-F749-939C-EE4026666082}">
      <dgm:prSet/>
      <dgm:spPr/>
      <dgm:t>
        <a:bodyPr/>
        <a:lstStyle/>
        <a:p>
          <a:endParaRPr lang="it-IT"/>
        </a:p>
      </dgm:t>
    </dgm:pt>
    <dgm:pt modelId="{B9FFDCA3-AC62-1547-AFA3-8A13095C767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Tutela proprietà intellettuale</a:t>
          </a:r>
          <a:endParaRPr lang="it-IT" dirty="0"/>
        </a:p>
      </dgm:t>
    </dgm:pt>
    <dgm:pt modelId="{0879C29D-635A-0747-95B3-F367DF126E31}" type="parTrans" cxnId="{96848507-8E55-AC4B-9114-4080C0CF0D30}">
      <dgm:prSet/>
      <dgm:spPr/>
      <dgm:t>
        <a:bodyPr/>
        <a:lstStyle/>
        <a:p>
          <a:endParaRPr lang="it-IT"/>
        </a:p>
      </dgm:t>
    </dgm:pt>
    <dgm:pt modelId="{27EC0C55-E805-CC4E-A8AC-0A1C85510BD6}" type="sibTrans" cxnId="{96848507-8E55-AC4B-9114-4080C0CF0D30}">
      <dgm:prSet/>
      <dgm:spPr/>
      <dgm:t>
        <a:bodyPr/>
        <a:lstStyle/>
        <a:p>
          <a:endParaRPr lang="it-IT"/>
        </a:p>
      </dgm:t>
    </dgm:pt>
    <dgm:pt modelId="{02C521D2-08CE-BE47-BAC4-ADCC36F9D08F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Supporto alla </a:t>
          </a:r>
          <a:r>
            <a:rPr lang="it-IT" dirty="0" err="1" smtClean="0"/>
            <a:t>brevettazione</a:t>
          </a:r>
          <a:endParaRPr lang="it-IT" dirty="0"/>
        </a:p>
      </dgm:t>
    </dgm:pt>
    <dgm:pt modelId="{22493D87-24BB-204F-95D7-00D1F5A1FA42}" type="parTrans" cxnId="{8328EB8C-C1E4-C644-8E3B-74D799C97036}">
      <dgm:prSet/>
      <dgm:spPr/>
      <dgm:t>
        <a:bodyPr/>
        <a:lstStyle/>
        <a:p>
          <a:endParaRPr lang="it-IT"/>
        </a:p>
      </dgm:t>
    </dgm:pt>
    <dgm:pt modelId="{580797C0-6EDE-FA41-B29E-740B343C5B0C}" type="sibTrans" cxnId="{8328EB8C-C1E4-C644-8E3B-74D799C97036}">
      <dgm:prSet/>
      <dgm:spPr/>
      <dgm:t>
        <a:bodyPr/>
        <a:lstStyle/>
        <a:p>
          <a:endParaRPr lang="it-IT"/>
        </a:p>
      </dgm:t>
    </dgm:pt>
    <dgm:pt modelId="{D78C8C52-B41D-C945-A28B-47558E9E92CA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sz="2000" dirty="0" smtClean="0"/>
            <a:t>Valorizzazione e contratti</a:t>
          </a:r>
          <a:endParaRPr lang="it-IT" sz="2000" dirty="0"/>
        </a:p>
      </dgm:t>
    </dgm:pt>
    <dgm:pt modelId="{6493D395-68B8-ED48-A7E5-E5F945682587}" type="parTrans" cxnId="{9EB02D48-2B24-C340-8806-50204B96AF89}">
      <dgm:prSet/>
      <dgm:spPr/>
      <dgm:t>
        <a:bodyPr/>
        <a:lstStyle/>
        <a:p>
          <a:endParaRPr lang="it-IT"/>
        </a:p>
      </dgm:t>
    </dgm:pt>
    <dgm:pt modelId="{BF735733-9C65-C74E-9CFA-D775BF4A4AE3}" type="sibTrans" cxnId="{9EB02D48-2B24-C340-8806-50204B96AF89}">
      <dgm:prSet/>
      <dgm:spPr/>
      <dgm:t>
        <a:bodyPr/>
        <a:lstStyle/>
        <a:p>
          <a:endParaRPr lang="it-IT"/>
        </a:p>
      </dgm:t>
    </dgm:pt>
    <dgm:pt modelId="{C0AC10B6-556C-F54F-8154-130B5748FA37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sz="2000" dirty="0" smtClean="0"/>
            <a:t>Supporto creazione spin off</a:t>
          </a:r>
          <a:endParaRPr lang="it-IT" sz="2000" dirty="0"/>
        </a:p>
      </dgm:t>
    </dgm:pt>
    <dgm:pt modelId="{AD727B73-566A-1741-97D3-CEE782132E15}" type="parTrans" cxnId="{8D692E23-005B-404F-BD1E-CBDE292E45C0}">
      <dgm:prSet/>
      <dgm:spPr/>
      <dgm:t>
        <a:bodyPr/>
        <a:lstStyle/>
        <a:p>
          <a:endParaRPr lang="it-IT"/>
        </a:p>
      </dgm:t>
    </dgm:pt>
    <dgm:pt modelId="{A1A052D7-2A79-8B4D-99EB-32C6572B489F}" type="sibTrans" cxnId="{8D692E23-005B-404F-BD1E-CBDE292E45C0}">
      <dgm:prSet/>
      <dgm:spPr/>
      <dgm:t>
        <a:bodyPr/>
        <a:lstStyle/>
        <a:p>
          <a:endParaRPr lang="it-IT"/>
        </a:p>
      </dgm:t>
    </dgm:pt>
    <dgm:pt modelId="{D2E7A9B9-F0DB-7F4D-B05F-3A34D7ED8EB2}" type="pres">
      <dgm:prSet presAssocID="{60F7C511-AC1C-AE4F-9401-BA1170C1E597}" presName="linearFlow" presStyleCnt="0">
        <dgm:presLayoutVars>
          <dgm:dir/>
          <dgm:resizeHandles val="exact"/>
        </dgm:presLayoutVars>
      </dgm:prSet>
      <dgm:spPr/>
    </dgm:pt>
    <dgm:pt modelId="{A6C6F933-3D84-1D46-968E-3BDD6559D332}" type="pres">
      <dgm:prSet presAssocID="{09C414C0-7A07-764F-8114-578A314F2BB5}" presName="composite" presStyleCnt="0"/>
      <dgm:spPr/>
    </dgm:pt>
    <dgm:pt modelId="{2E812BC5-765C-944E-88F3-5D02A6058924}" type="pres">
      <dgm:prSet presAssocID="{09C414C0-7A07-764F-8114-578A314F2BB5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3F8DF469-EA1D-DB48-9E0C-2C4BF4456300}" type="pres">
      <dgm:prSet presAssocID="{09C414C0-7A07-764F-8114-578A314F2BB5}" presName="txShp" presStyleLbl="node1" presStyleIdx="0" presStyleCnt="3" custScaleX="119549" custLinFactNeighborX="7696" custLinFactNeighborY="-14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244707-923B-704E-9863-3F1340EBDFE0}" type="pres">
      <dgm:prSet presAssocID="{2B22E8DC-D5D3-5D4C-BBC8-879E219E5E08}" presName="spacing" presStyleCnt="0"/>
      <dgm:spPr/>
    </dgm:pt>
    <dgm:pt modelId="{3447BD3A-411D-4648-AC09-D73CCD2E9EC7}" type="pres">
      <dgm:prSet presAssocID="{2141D504-3D95-8641-834A-F24B43653442}" presName="composite" presStyleCnt="0"/>
      <dgm:spPr/>
    </dgm:pt>
    <dgm:pt modelId="{00941376-0752-8D41-B095-D634453AA506}" type="pres">
      <dgm:prSet presAssocID="{2141D504-3D95-8641-834A-F24B43653442}" presName="imgShp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761CD96D-6C83-9245-9071-D64086D79E17}" type="pres">
      <dgm:prSet presAssocID="{2141D504-3D95-8641-834A-F24B43653442}" presName="txShp" presStyleLbl="node1" presStyleIdx="1" presStyleCnt="3" custScaleX="119549" custLinFactNeighborX="7696" custLinFactNeighborY="-14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252564D-CF67-4F4B-9D15-F4E57059162E}" type="pres">
      <dgm:prSet presAssocID="{C945D0E7-E670-E44A-88C4-3A15CA604F31}" presName="spacing" presStyleCnt="0"/>
      <dgm:spPr/>
    </dgm:pt>
    <dgm:pt modelId="{F08C3865-0125-B944-A5BA-84C75F6E6AA1}" type="pres">
      <dgm:prSet presAssocID="{4A7F2169-2AA4-E747-8572-B9FDFCA4F1D1}" presName="composite" presStyleCnt="0"/>
      <dgm:spPr/>
    </dgm:pt>
    <dgm:pt modelId="{4FB45679-9650-6245-9BD5-7CA8B4B7715A}" type="pres">
      <dgm:prSet presAssocID="{4A7F2169-2AA4-E747-8572-B9FDFCA4F1D1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</dgm:pt>
    <dgm:pt modelId="{2907BF76-3F63-584A-AC25-5BD1D55AD5FC}" type="pres">
      <dgm:prSet presAssocID="{4A7F2169-2AA4-E747-8572-B9FDFCA4F1D1}" presName="txShp" presStyleLbl="node1" presStyleIdx="2" presStyleCnt="3" custScaleX="119549" custLinFactNeighborX="7696" custLinFactNeighborY="-14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37451E5-7530-AD44-854A-22763C687085}" type="presOf" srcId="{522AFA8F-A77F-4D42-AF4C-DF5FC8120F5C}" destId="{3F8DF469-EA1D-DB48-9E0C-2C4BF4456300}" srcOrd="0" destOrd="1" presId="urn:microsoft.com/office/officeart/2005/8/layout/vList3"/>
    <dgm:cxn modelId="{23809444-32A0-A54B-81FC-C0F5AD6AEF1B}" srcId="{60F7C511-AC1C-AE4F-9401-BA1170C1E597}" destId="{4A7F2169-2AA4-E747-8572-B9FDFCA4F1D1}" srcOrd="2" destOrd="0" parTransId="{228AD493-6803-5D4A-A500-14890E9F6E8E}" sibTransId="{7E75E757-C23F-AB4A-A97F-756D4CB94CA1}"/>
    <dgm:cxn modelId="{943FFEC6-5232-F44B-B27A-85256731315F}" srcId="{60F7C511-AC1C-AE4F-9401-BA1170C1E597}" destId="{09C414C0-7A07-764F-8114-578A314F2BB5}" srcOrd="0" destOrd="0" parTransId="{AFA2C7A1-A85C-AC45-80B7-DE2FC76A811A}" sibTransId="{2B22E8DC-D5D3-5D4C-BBC8-879E219E5E08}"/>
    <dgm:cxn modelId="{F16828B3-C229-7B49-B756-B3A1771412A8}" type="presOf" srcId="{85ADCEAE-0E6B-A843-BC00-A8A7D26DB522}" destId="{3F8DF469-EA1D-DB48-9E0C-2C4BF4456300}" srcOrd="0" destOrd="2" presId="urn:microsoft.com/office/officeart/2005/8/layout/vList3"/>
    <dgm:cxn modelId="{70AF9C2B-3359-0649-B35D-AFA5A8F25480}" type="presOf" srcId="{09C414C0-7A07-764F-8114-578A314F2BB5}" destId="{3F8DF469-EA1D-DB48-9E0C-2C4BF4456300}" srcOrd="0" destOrd="0" presId="urn:microsoft.com/office/officeart/2005/8/layout/vList3"/>
    <dgm:cxn modelId="{8D692E23-005B-404F-BD1E-CBDE292E45C0}" srcId="{2141D504-3D95-8641-834A-F24B43653442}" destId="{C0AC10B6-556C-F54F-8154-130B5748FA37}" srcOrd="1" destOrd="0" parTransId="{AD727B73-566A-1741-97D3-CEE782132E15}" sibTransId="{A1A052D7-2A79-8B4D-99EB-32C6572B489F}"/>
    <dgm:cxn modelId="{7D55F3A7-5762-FC41-9D7A-170527D6B41E}" srcId="{09C414C0-7A07-764F-8114-578A314F2BB5}" destId="{522AFA8F-A77F-4D42-AF4C-DF5FC8120F5C}" srcOrd="0" destOrd="0" parTransId="{ACBE6090-0051-234B-B398-2D752E50E83A}" sibTransId="{77424A5A-C887-644F-8CE7-44AB52EA7D4A}"/>
    <dgm:cxn modelId="{8D4579F7-0CB2-B049-9087-431ACB5F5543}" type="presOf" srcId="{2141D504-3D95-8641-834A-F24B43653442}" destId="{761CD96D-6C83-9245-9071-D64086D79E17}" srcOrd="0" destOrd="0" presId="urn:microsoft.com/office/officeart/2005/8/layout/vList3"/>
    <dgm:cxn modelId="{96848507-8E55-AC4B-9114-4080C0CF0D30}" srcId="{4A7F2169-2AA4-E747-8572-B9FDFCA4F1D1}" destId="{B9FFDCA3-AC62-1547-AFA3-8A13095C7678}" srcOrd="0" destOrd="0" parTransId="{0879C29D-635A-0747-95B3-F367DF126E31}" sibTransId="{27EC0C55-E805-CC4E-A8AC-0A1C85510BD6}"/>
    <dgm:cxn modelId="{93C7BA51-3375-D440-8088-A5FDAE05CD22}" type="presOf" srcId="{D78C8C52-B41D-C945-A28B-47558E9E92CA}" destId="{761CD96D-6C83-9245-9071-D64086D79E17}" srcOrd="0" destOrd="1" presId="urn:microsoft.com/office/officeart/2005/8/layout/vList3"/>
    <dgm:cxn modelId="{28F80C14-9F0D-6848-AADB-CB30D0EC0C38}" type="presOf" srcId="{B9FFDCA3-AC62-1547-AFA3-8A13095C7678}" destId="{2907BF76-3F63-584A-AC25-5BD1D55AD5FC}" srcOrd="0" destOrd="1" presId="urn:microsoft.com/office/officeart/2005/8/layout/vList3"/>
    <dgm:cxn modelId="{9EB02D48-2B24-C340-8806-50204B96AF89}" srcId="{2141D504-3D95-8641-834A-F24B43653442}" destId="{D78C8C52-B41D-C945-A28B-47558E9E92CA}" srcOrd="0" destOrd="0" parTransId="{6493D395-68B8-ED48-A7E5-E5F945682587}" sibTransId="{BF735733-9C65-C74E-9CFA-D775BF4A4AE3}"/>
    <dgm:cxn modelId="{83F91043-4CC3-C549-9A78-EE3BECFD14B1}" type="presOf" srcId="{4A7F2169-2AA4-E747-8572-B9FDFCA4F1D1}" destId="{2907BF76-3F63-584A-AC25-5BD1D55AD5FC}" srcOrd="0" destOrd="0" presId="urn:microsoft.com/office/officeart/2005/8/layout/vList3"/>
    <dgm:cxn modelId="{974AC023-5520-F749-939C-EE4026666082}" srcId="{09C414C0-7A07-764F-8114-578A314F2BB5}" destId="{85ADCEAE-0E6B-A843-BC00-A8A7D26DB522}" srcOrd="1" destOrd="0" parTransId="{4D31A433-2A0B-8B45-9807-3218E5365755}" sibTransId="{A19516D7-D15A-534E-9F94-6EFCBE1F8F9B}"/>
    <dgm:cxn modelId="{8328EB8C-C1E4-C644-8E3B-74D799C97036}" srcId="{4A7F2169-2AA4-E747-8572-B9FDFCA4F1D1}" destId="{02C521D2-08CE-BE47-BAC4-ADCC36F9D08F}" srcOrd="1" destOrd="0" parTransId="{22493D87-24BB-204F-95D7-00D1F5A1FA42}" sibTransId="{580797C0-6EDE-FA41-B29E-740B343C5B0C}"/>
    <dgm:cxn modelId="{540BAD91-F84C-4A40-8657-45EC9DA3836F}" type="presOf" srcId="{C0AC10B6-556C-F54F-8154-130B5748FA37}" destId="{761CD96D-6C83-9245-9071-D64086D79E17}" srcOrd="0" destOrd="2" presId="urn:microsoft.com/office/officeart/2005/8/layout/vList3"/>
    <dgm:cxn modelId="{4F840511-EF06-2840-BEB6-FDEEC446FC76}" srcId="{60F7C511-AC1C-AE4F-9401-BA1170C1E597}" destId="{2141D504-3D95-8641-834A-F24B43653442}" srcOrd="1" destOrd="0" parTransId="{E6CFD0EE-D627-A44A-A944-627C3CB12BA6}" sibTransId="{C945D0E7-E670-E44A-88C4-3A15CA604F31}"/>
    <dgm:cxn modelId="{9416570F-2402-EE42-BE1C-CD0E162ACAB6}" type="presOf" srcId="{02C521D2-08CE-BE47-BAC4-ADCC36F9D08F}" destId="{2907BF76-3F63-584A-AC25-5BD1D55AD5FC}" srcOrd="0" destOrd="2" presId="urn:microsoft.com/office/officeart/2005/8/layout/vList3"/>
    <dgm:cxn modelId="{7AF960A7-3B6B-B14D-99C8-5D9DC0332AFA}" type="presOf" srcId="{60F7C511-AC1C-AE4F-9401-BA1170C1E597}" destId="{D2E7A9B9-F0DB-7F4D-B05F-3A34D7ED8EB2}" srcOrd="0" destOrd="0" presId="urn:microsoft.com/office/officeart/2005/8/layout/vList3"/>
    <dgm:cxn modelId="{3F12D808-B598-7F46-922D-C5A9E8ABD608}" type="presParOf" srcId="{D2E7A9B9-F0DB-7F4D-B05F-3A34D7ED8EB2}" destId="{A6C6F933-3D84-1D46-968E-3BDD6559D332}" srcOrd="0" destOrd="0" presId="urn:microsoft.com/office/officeart/2005/8/layout/vList3"/>
    <dgm:cxn modelId="{AB7B2F6C-E915-DF4E-9E58-319BD995853C}" type="presParOf" srcId="{A6C6F933-3D84-1D46-968E-3BDD6559D332}" destId="{2E812BC5-765C-944E-88F3-5D02A6058924}" srcOrd="0" destOrd="0" presId="urn:microsoft.com/office/officeart/2005/8/layout/vList3"/>
    <dgm:cxn modelId="{978113CE-4F5D-2C4E-B95A-637EE54C8172}" type="presParOf" srcId="{A6C6F933-3D84-1D46-968E-3BDD6559D332}" destId="{3F8DF469-EA1D-DB48-9E0C-2C4BF4456300}" srcOrd="1" destOrd="0" presId="urn:microsoft.com/office/officeart/2005/8/layout/vList3"/>
    <dgm:cxn modelId="{468E2279-F79B-D647-8722-4F4A1A794D02}" type="presParOf" srcId="{D2E7A9B9-F0DB-7F4D-B05F-3A34D7ED8EB2}" destId="{A4244707-923B-704E-9863-3F1340EBDFE0}" srcOrd="1" destOrd="0" presId="urn:microsoft.com/office/officeart/2005/8/layout/vList3"/>
    <dgm:cxn modelId="{D7988146-ADEA-1F43-B2D6-6D5E288BB7EA}" type="presParOf" srcId="{D2E7A9B9-F0DB-7F4D-B05F-3A34D7ED8EB2}" destId="{3447BD3A-411D-4648-AC09-D73CCD2E9EC7}" srcOrd="2" destOrd="0" presId="urn:microsoft.com/office/officeart/2005/8/layout/vList3"/>
    <dgm:cxn modelId="{90EDF751-23BC-594B-B283-F5A683A8DB14}" type="presParOf" srcId="{3447BD3A-411D-4648-AC09-D73CCD2E9EC7}" destId="{00941376-0752-8D41-B095-D634453AA506}" srcOrd="0" destOrd="0" presId="urn:microsoft.com/office/officeart/2005/8/layout/vList3"/>
    <dgm:cxn modelId="{69BE38C2-9D0C-BE44-A6B9-6E2A795161E9}" type="presParOf" srcId="{3447BD3A-411D-4648-AC09-D73CCD2E9EC7}" destId="{761CD96D-6C83-9245-9071-D64086D79E17}" srcOrd="1" destOrd="0" presId="urn:microsoft.com/office/officeart/2005/8/layout/vList3"/>
    <dgm:cxn modelId="{554A56B2-9C30-FB4E-B13F-95726A68A3E8}" type="presParOf" srcId="{D2E7A9B9-F0DB-7F4D-B05F-3A34D7ED8EB2}" destId="{E252564D-CF67-4F4B-9D15-F4E57059162E}" srcOrd="3" destOrd="0" presId="urn:microsoft.com/office/officeart/2005/8/layout/vList3"/>
    <dgm:cxn modelId="{F1687483-77F7-5541-8D8E-85F2E782230F}" type="presParOf" srcId="{D2E7A9B9-F0DB-7F4D-B05F-3A34D7ED8EB2}" destId="{F08C3865-0125-B944-A5BA-84C75F6E6AA1}" srcOrd="4" destOrd="0" presId="urn:microsoft.com/office/officeart/2005/8/layout/vList3"/>
    <dgm:cxn modelId="{56187998-C16B-914B-87D4-4FD83262BF5D}" type="presParOf" srcId="{F08C3865-0125-B944-A5BA-84C75F6E6AA1}" destId="{4FB45679-9650-6245-9BD5-7CA8B4B7715A}" srcOrd="0" destOrd="0" presId="urn:microsoft.com/office/officeart/2005/8/layout/vList3"/>
    <dgm:cxn modelId="{85798A86-C7AC-DB41-BF7B-7BF85390116E}" type="presParOf" srcId="{F08C3865-0125-B944-A5BA-84C75F6E6AA1}" destId="{2907BF76-3F63-584A-AC25-5BD1D55AD5F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8DF469-EA1D-DB48-9E0C-2C4BF4456300}">
      <dsp:nvSpPr>
        <dsp:cNvPr id="0" name=""/>
        <dsp:cNvSpPr/>
      </dsp:nvSpPr>
      <dsp:spPr>
        <a:xfrm rot="10800000">
          <a:off x="1262333" y="217"/>
          <a:ext cx="6261583" cy="1231655"/>
        </a:xfrm>
        <a:prstGeom prst="homePlate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43126" tIns="91440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Cino Matacotta</a:t>
          </a:r>
          <a:endParaRPr lang="it-IT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kern="1200" dirty="0" smtClean="0"/>
            <a:t>Responsabile ufficio</a:t>
          </a: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kern="1200" dirty="0" smtClean="0"/>
            <a:t>Membro CNTT</a:t>
          </a:r>
          <a:endParaRPr lang="it-IT" sz="1900" kern="1200" dirty="0"/>
        </a:p>
      </dsp:txBody>
      <dsp:txXfrm rot="10800000">
        <a:off x="1570247" y="217"/>
        <a:ext cx="5953669" cy="1231655"/>
      </dsp:txXfrm>
    </dsp:sp>
    <dsp:sp modelId="{2E812BC5-765C-944E-88F3-5D02A6058924}">
      <dsp:nvSpPr>
        <dsp:cNvPr id="0" name=""/>
        <dsp:cNvSpPr/>
      </dsp:nvSpPr>
      <dsp:spPr>
        <a:xfrm>
          <a:off x="755370" y="2040"/>
          <a:ext cx="1231655" cy="123165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61CD96D-6C83-9245-9071-D64086D79E17}">
      <dsp:nvSpPr>
        <dsp:cNvPr id="0" name=""/>
        <dsp:cNvSpPr/>
      </dsp:nvSpPr>
      <dsp:spPr>
        <a:xfrm rot="10800000">
          <a:off x="1262333" y="1599531"/>
          <a:ext cx="6261583" cy="1231655"/>
        </a:xfrm>
        <a:prstGeom prst="homePlate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43126" tIns="91440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Pier Paolo Deminicis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Valorizzazione e contratti</a:t>
          </a:r>
          <a:endParaRPr lang="it-IT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/>
            <a:t>Supporto creazione spin off</a:t>
          </a:r>
          <a:endParaRPr lang="it-IT" sz="2000" kern="1200" dirty="0"/>
        </a:p>
      </dsp:txBody>
      <dsp:txXfrm rot="10800000">
        <a:off x="1570247" y="1599531"/>
        <a:ext cx="5953669" cy="1231655"/>
      </dsp:txXfrm>
    </dsp:sp>
    <dsp:sp modelId="{00941376-0752-8D41-B095-D634453AA506}">
      <dsp:nvSpPr>
        <dsp:cNvPr id="0" name=""/>
        <dsp:cNvSpPr/>
      </dsp:nvSpPr>
      <dsp:spPr>
        <a:xfrm>
          <a:off x="755370" y="1601354"/>
          <a:ext cx="1231655" cy="1231655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907BF76-3F63-584A-AC25-5BD1D55AD5FC}">
      <dsp:nvSpPr>
        <dsp:cNvPr id="0" name=""/>
        <dsp:cNvSpPr/>
      </dsp:nvSpPr>
      <dsp:spPr>
        <a:xfrm rot="10800000">
          <a:off x="1262333" y="3198845"/>
          <a:ext cx="6261583" cy="1231655"/>
        </a:xfrm>
        <a:prstGeom prst="homePlate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43126" tIns="91440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Ilaria </a:t>
          </a:r>
          <a:r>
            <a:rPr lang="it-IT" sz="2400" kern="1200" dirty="0" err="1" smtClean="0"/>
            <a:t>Giammarioli</a:t>
          </a:r>
          <a:endParaRPr lang="it-IT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kern="1200" dirty="0" smtClean="0"/>
            <a:t>Tutela proprietà intellettuale</a:t>
          </a: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kern="1200" dirty="0" smtClean="0"/>
            <a:t>Supporto alla </a:t>
          </a:r>
          <a:r>
            <a:rPr lang="it-IT" sz="1900" kern="1200" dirty="0" err="1" smtClean="0"/>
            <a:t>brevettazione</a:t>
          </a:r>
          <a:endParaRPr lang="it-IT" sz="1900" kern="1200" dirty="0"/>
        </a:p>
      </dsp:txBody>
      <dsp:txXfrm rot="10800000">
        <a:off x="1570247" y="3198845"/>
        <a:ext cx="5953669" cy="1231655"/>
      </dsp:txXfrm>
    </dsp:sp>
    <dsp:sp modelId="{4FB45679-9650-6245-9BD5-7CA8B4B7715A}">
      <dsp:nvSpPr>
        <dsp:cNvPr id="0" name=""/>
        <dsp:cNvSpPr/>
      </dsp:nvSpPr>
      <dsp:spPr>
        <a:xfrm>
          <a:off x="755370" y="3200668"/>
          <a:ext cx="1231655" cy="123165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AC-926F-47FC-94CC-2DE5B9DA5454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7BBD-C68C-4DF1-AECD-BD619DD2BC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238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AC-926F-47FC-94CC-2DE5B9DA5454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7BBD-C68C-4DF1-AECD-BD619DD2BC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189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AC-926F-47FC-94CC-2DE5B9DA5454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7BBD-C68C-4DF1-AECD-BD619DD2BC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3753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AC-926F-47FC-94CC-2DE5B9DA5454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7BBD-C68C-4DF1-AECD-BD619DD2BC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48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AC-926F-47FC-94CC-2DE5B9DA5454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7BBD-C68C-4DF1-AECD-BD619DD2BC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993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AC-926F-47FC-94CC-2DE5B9DA5454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7BBD-C68C-4DF1-AECD-BD619DD2BC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811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AC-926F-47FC-94CC-2DE5B9DA5454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7BBD-C68C-4DF1-AECD-BD619DD2BC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616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AC-926F-47FC-94CC-2DE5B9DA5454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7BBD-C68C-4DF1-AECD-BD619DD2BC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0638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AC-926F-47FC-94CC-2DE5B9DA5454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7BBD-C68C-4DF1-AECD-BD619DD2BC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515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AC-926F-47FC-94CC-2DE5B9DA5454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7BBD-C68C-4DF1-AECD-BD619DD2BC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8465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AC-926F-47FC-94CC-2DE5B9DA5454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37BBD-C68C-4DF1-AECD-BD619DD2BC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38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C56AC-926F-47FC-94CC-2DE5B9DA5454}" type="datetimeFigureOut">
              <a:rPr lang="it-IT" smtClean="0"/>
              <a:t>12/10/2016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37BBD-C68C-4DF1-AECD-BD619DD2BC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665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mailto:cino.matacotta@lnf.infn.it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83249"/>
            <a:ext cx="9144000" cy="2387600"/>
          </a:xfrm>
        </p:spPr>
        <p:txBody>
          <a:bodyPr/>
          <a:lstStyle/>
          <a:p>
            <a:r>
              <a:rPr lang="it-IT" sz="4400" dirty="0" smtClean="0"/>
              <a:t>Le strutture TT dell’INFN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3600" dirty="0" smtClean="0"/>
              <a:t>cosa fanno e come usarle</a:t>
            </a:r>
            <a:endParaRPr lang="it-IT" sz="6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Pier Paolo </a:t>
            </a:r>
            <a:r>
              <a:rPr lang="it-IT" dirty="0" err="1" smtClean="0"/>
              <a:t>Deminicis</a:t>
            </a:r>
            <a:r>
              <a:rPr lang="it-IT" dirty="0" smtClean="0"/>
              <a:t>, Ilaria </a:t>
            </a:r>
            <a:r>
              <a:rPr lang="it-IT" dirty="0" err="1" smtClean="0"/>
              <a:t>Giammarioli</a:t>
            </a:r>
            <a:r>
              <a:rPr lang="it-IT" dirty="0" smtClean="0"/>
              <a:t>, </a:t>
            </a:r>
            <a:r>
              <a:rPr lang="it-IT" u="sng" dirty="0" smtClean="0"/>
              <a:t>Cino Matacotta</a:t>
            </a:r>
          </a:p>
          <a:p>
            <a:endParaRPr lang="it-IT" u="sng" dirty="0"/>
          </a:p>
          <a:p>
            <a:r>
              <a:rPr lang="it-IT" sz="2000" i="1" dirty="0" smtClean="0"/>
              <a:t>LNF, 13 ottobre 2016</a:t>
            </a:r>
            <a:endParaRPr lang="it-IT" sz="2000" i="1" dirty="0"/>
          </a:p>
        </p:txBody>
      </p:sp>
    </p:spTree>
    <p:extLst>
      <p:ext uri="{BB962C8B-B14F-4D97-AF65-F5344CB8AC3E}">
        <p14:creationId xmlns:p14="http://schemas.microsoft.com/office/powerpoint/2010/main" val="3506890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5364"/>
            <a:ext cx="10972800" cy="1143000"/>
          </a:xfrm>
        </p:spPr>
        <p:txBody>
          <a:bodyPr>
            <a:normAutofit/>
          </a:bodyPr>
          <a:lstStyle/>
          <a:p>
            <a:r>
              <a:rPr lang="it-IT" sz="3200" dirty="0" smtClean="0">
                <a:latin typeface="Arial"/>
                <a:cs typeface="Arial"/>
              </a:rPr>
              <a:t>LE PERSONE</a:t>
            </a:r>
            <a:endParaRPr lang="it-IT" sz="3200" dirty="0">
              <a:latin typeface="Arial"/>
              <a:cs typeface="Arial"/>
            </a:endParaRP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3693594905"/>
              </p:ext>
            </p:extLst>
          </p:nvPr>
        </p:nvGraphicFramePr>
        <p:xfrm>
          <a:off x="131788" y="1168364"/>
          <a:ext cx="7876197" cy="4434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8007986" y="1281981"/>
            <a:ext cx="39307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7"/>
              </a:rPr>
              <a:t>cino.matacotta@lnf.infn.it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06 – 9403 2490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8007986" y="4484370"/>
            <a:ext cx="39307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7"/>
              </a:rPr>
              <a:t>ilaria.giammarioli@lnf.infn.it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06 – 9403 2488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007986" y="2785669"/>
            <a:ext cx="39307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"/>
              </a:rPr>
              <a:t>pier.paolo.deminicis@lnf.infn.it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06 – 9403 2488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00695" y="5869130"/>
            <a:ext cx="11521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RICHIESTE DI SUPPORTO E DOWNLOAD DOCUMENTI UFFICIALI</a:t>
            </a:r>
            <a:r>
              <a:rPr lang="it-IT" dirty="0" smtClean="0"/>
              <a:t>: </a:t>
            </a:r>
          </a:p>
          <a:p>
            <a:r>
              <a:rPr lang="it-IT" u="sng" dirty="0" err="1" smtClean="0">
                <a:solidFill>
                  <a:srgbClr val="3366FF"/>
                </a:solidFill>
              </a:rPr>
              <a:t>www.ac.infn.it</a:t>
            </a:r>
            <a:r>
              <a:rPr lang="it-IT" u="sng" dirty="0" smtClean="0">
                <a:solidFill>
                  <a:srgbClr val="3366FF"/>
                </a:solidFill>
              </a:rPr>
              <a:t>/</a:t>
            </a:r>
            <a:r>
              <a:rPr lang="it-IT" u="sng" dirty="0" err="1" smtClean="0">
                <a:solidFill>
                  <a:srgbClr val="3366FF"/>
                </a:solidFill>
              </a:rPr>
              <a:t>cntt</a:t>
            </a:r>
            <a:r>
              <a:rPr lang="it-IT" u="sng" dirty="0" smtClean="0">
                <a:solidFill>
                  <a:srgbClr val="3366FF"/>
                </a:solidFill>
              </a:rPr>
              <a:t>/</a:t>
            </a:r>
            <a:r>
              <a:rPr lang="it-IT" u="sng" dirty="0" err="1" smtClean="0">
                <a:solidFill>
                  <a:srgbClr val="3366FF"/>
                </a:solidFill>
              </a:rPr>
              <a:t>priv</a:t>
            </a:r>
            <a:r>
              <a:rPr lang="it-IT" u="sng" dirty="0" smtClean="0">
                <a:solidFill>
                  <a:srgbClr val="3366FF"/>
                </a:solidFill>
              </a:rPr>
              <a:t>/</a:t>
            </a:r>
            <a:r>
              <a:rPr lang="it-IT" u="sng" dirty="0" err="1" smtClean="0">
                <a:solidFill>
                  <a:srgbClr val="3366FF"/>
                </a:solidFill>
              </a:rPr>
              <a:t>index.php</a:t>
            </a:r>
            <a:r>
              <a:rPr lang="it-IT" u="sng" dirty="0" smtClean="0">
                <a:solidFill>
                  <a:srgbClr val="3366FF"/>
                </a:solidFill>
              </a:rPr>
              <a:t> </a:t>
            </a:r>
            <a:endParaRPr lang="it-IT" u="sng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19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43697" y="593124"/>
            <a:ext cx="3648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/>
              <a:t>UN PO’ DI NOMENCLATURA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43697" y="1556952"/>
            <a:ext cx="6248955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Bisogna evitare di confondere tra loro:</a:t>
            </a:r>
          </a:p>
          <a:p>
            <a:endParaRPr lang="it-IT" dirty="0"/>
          </a:p>
          <a:p>
            <a:pPr marL="342900" indent="-342900">
              <a:buAutoNum type="alphaUcParenR"/>
            </a:pPr>
            <a:r>
              <a:rPr lang="it-IT" dirty="0" smtClean="0"/>
              <a:t>RICERCA APPLICATA</a:t>
            </a:r>
          </a:p>
          <a:p>
            <a:pPr marL="342900" indent="-342900">
              <a:buAutoNum type="alphaUcParenR"/>
            </a:pPr>
            <a:r>
              <a:rPr lang="it-IT" dirty="0" smtClean="0"/>
              <a:t>FONDI ESTERNI </a:t>
            </a:r>
            <a:r>
              <a:rPr lang="it-IT" dirty="0" err="1" smtClean="0"/>
              <a:t>aka</a:t>
            </a:r>
            <a:r>
              <a:rPr lang="it-IT" dirty="0" smtClean="0"/>
              <a:t> RICERCA COFINANZIATA</a:t>
            </a:r>
          </a:p>
          <a:p>
            <a:pPr marL="342900" indent="-342900">
              <a:buAutoNum type="alphaUcParenR"/>
            </a:pPr>
            <a:r>
              <a:rPr lang="it-IT" dirty="0" smtClean="0"/>
              <a:t>TRASFERIMENTO TECNOLOGICO</a:t>
            </a:r>
          </a:p>
          <a:p>
            <a:endParaRPr lang="it-IT" dirty="0"/>
          </a:p>
          <a:p>
            <a:r>
              <a:rPr lang="it-IT" dirty="0" smtClean="0"/>
              <a:t>Sono concetti molto ma molto correlati ma distinti e </a:t>
            </a:r>
          </a:p>
          <a:p>
            <a:r>
              <a:rPr lang="it-IT" dirty="0" smtClean="0"/>
              <a:t>Scambiarli genera equivoci. Ad esempio, sono </a:t>
            </a:r>
            <a:r>
              <a:rPr lang="it-IT" dirty="0"/>
              <a:t>affermazioni false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r>
              <a:rPr lang="it-IT" dirty="0"/>
              <a:t>TT = ricerca applicata</a:t>
            </a:r>
          </a:p>
          <a:p>
            <a:r>
              <a:rPr lang="it-IT" dirty="0"/>
              <a:t>TT = </a:t>
            </a:r>
            <a:r>
              <a:rPr lang="it-IT" dirty="0" smtClean="0"/>
              <a:t>collaborare </a:t>
            </a:r>
            <a:r>
              <a:rPr lang="it-IT" dirty="0"/>
              <a:t>su FE con imprese  </a:t>
            </a:r>
            <a:endParaRPr lang="it-IT" dirty="0" smtClean="0"/>
          </a:p>
          <a:p>
            <a:r>
              <a:rPr lang="it-IT" dirty="0" smtClean="0"/>
              <a:t>TT = reperire fondi al di fuori del FOE</a:t>
            </a:r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047824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e 15"/>
          <p:cNvSpPr/>
          <p:nvPr/>
        </p:nvSpPr>
        <p:spPr>
          <a:xfrm>
            <a:off x="3588448" y="1833494"/>
            <a:ext cx="8508076" cy="174067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-36053" y="1580359"/>
            <a:ext cx="3833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INFN genera conoscenza </a:t>
            </a:r>
            <a:endParaRPr lang="it-IT" sz="2800" dirty="0"/>
          </a:p>
        </p:txBody>
      </p:sp>
      <p:cxnSp>
        <p:nvCxnSpPr>
          <p:cNvPr id="6" name="Connettore 2 5"/>
          <p:cNvCxnSpPr>
            <a:endCxn id="8" idx="1"/>
          </p:cNvCxnSpPr>
          <p:nvPr/>
        </p:nvCxnSpPr>
        <p:spPr>
          <a:xfrm>
            <a:off x="3503016" y="2026230"/>
            <a:ext cx="557803" cy="725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4060819" y="2567450"/>
            <a:ext cx="3663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</a:t>
            </a:r>
            <a:r>
              <a:rPr lang="it-IT" dirty="0" smtClean="0"/>
              <a:t>a condivide con un’entità economica</a:t>
            </a:r>
            <a:endParaRPr lang="it-IT" dirty="0"/>
          </a:p>
        </p:txBody>
      </p:sp>
      <p:cxnSp>
        <p:nvCxnSpPr>
          <p:cNvPr id="9" name="Connettore 2 8"/>
          <p:cNvCxnSpPr>
            <a:stCxn id="8" idx="3"/>
            <a:endCxn id="13" idx="1"/>
          </p:cNvCxnSpPr>
          <p:nvPr/>
        </p:nvCxnSpPr>
        <p:spPr>
          <a:xfrm flipV="1">
            <a:off x="7723873" y="2750778"/>
            <a:ext cx="662813" cy="1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8386686" y="2427612"/>
            <a:ext cx="3625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q</a:t>
            </a:r>
            <a:r>
              <a:rPr lang="it-IT" dirty="0" smtClean="0"/>
              <a:t>uesta entità sfrutta per i suoi fini la </a:t>
            </a:r>
          </a:p>
          <a:p>
            <a:r>
              <a:rPr lang="it-IT" dirty="0"/>
              <a:t>c</a:t>
            </a:r>
            <a:r>
              <a:rPr lang="it-IT" dirty="0" smtClean="0"/>
              <a:t>onoscenza acquisita 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3281902" y="3951686"/>
            <a:ext cx="874079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 smtClean="0"/>
          </a:p>
          <a:p>
            <a:r>
              <a:rPr lang="it-IT" dirty="0" smtClean="0"/>
              <a:t>1) l’entità economica paga l’INFN =&gt; trasferimento tecnologico «classico»</a:t>
            </a:r>
          </a:p>
          <a:p>
            <a:endParaRPr lang="it-IT" dirty="0" smtClean="0"/>
          </a:p>
          <a:p>
            <a:r>
              <a:rPr lang="it-IT" dirty="0" smtClean="0"/>
              <a:t>2) i costi sono condivisi e/o c’è un terzo che finanzia =&gt; ricerca collaborativa o Fondi Esterni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r>
              <a:rPr lang="it-IT" dirty="0" smtClean="0"/>
              <a:t>3) INFN paga l’entità economica =&gt; trasferimento tramite </a:t>
            </a:r>
            <a:r>
              <a:rPr lang="it-IT" dirty="0" err="1" smtClean="0"/>
              <a:t>procurement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4115055" y="314499"/>
            <a:ext cx="5187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l</a:t>
            </a:r>
            <a:r>
              <a:rPr lang="it-IT" sz="2400" dirty="0" smtClean="0"/>
              <a:t>a condivide con la comunità scientifica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646143" y="1008465"/>
            <a:ext cx="3437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l</a:t>
            </a:r>
            <a:r>
              <a:rPr lang="it-IT" sz="2400" dirty="0" smtClean="0"/>
              <a:t>a condivide con la società</a:t>
            </a:r>
            <a:endParaRPr lang="it-IT" sz="2400" dirty="0"/>
          </a:p>
        </p:txBody>
      </p:sp>
      <p:cxnSp>
        <p:nvCxnSpPr>
          <p:cNvPr id="11" name="Connettore 2 10"/>
          <p:cNvCxnSpPr>
            <a:endCxn id="2" idx="1"/>
          </p:cNvCxnSpPr>
          <p:nvPr/>
        </p:nvCxnSpPr>
        <p:spPr>
          <a:xfrm flipV="1">
            <a:off x="3503016" y="545332"/>
            <a:ext cx="612039" cy="1114788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4" idx="3"/>
            <a:endCxn id="5" idx="1"/>
          </p:cNvCxnSpPr>
          <p:nvPr/>
        </p:nvCxnSpPr>
        <p:spPr>
          <a:xfrm flipV="1">
            <a:off x="3797048" y="1239298"/>
            <a:ext cx="1849095" cy="60267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6775442" y="1900940"/>
            <a:ext cx="21609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i="1" dirty="0" smtClean="0"/>
              <a:t>Area di intervento delle</a:t>
            </a:r>
          </a:p>
          <a:p>
            <a:pPr algn="ctr"/>
            <a:r>
              <a:rPr lang="it-IT" sz="1600" i="1" dirty="0"/>
              <a:t>n</a:t>
            </a:r>
            <a:r>
              <a:rPr lang="it-IT" sz="1600" i="1" dirty="0" smtClean="0"/>
              <a:t>ostre strutture TT 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094553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843765" y="4094489"/>
            <a:ext cx="103482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Tutela</a:t>
            </a:r>
            <a:r>
              <a:rPr lang="it-IT" dirty="0" smtClean="0"/>
              <a:t>: 	una volta identificati il risultato conseguito o/e l’interazione in atto, occorre proteggere gli interessi 	dell’INFN utilizzando gli strumenti di tutela della conoscenza (brevetti, privative, accordi di 	confidenzialità…)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843765" y="5473148"/>
            <a:ext cx="103482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Valorizzazione</a:t>
            </a:r>
            <a:r>
              <a:rPr lang="it-IT" dirty="0" smtClean="0"/>
              <a:t>: individuato un qualsiasi operatore esterno che è interessato a trarre (o trae) benefici 	economici dallo sfruttamento della conoscenza INFN, occorre massimizzare, nei limiti del mutuo 	interesse (mercato) i ritorni monetari, di immagine, di </a:t>
            </a:r>
            <a:r>
              <a:rPr lang="it-IT" dirty="0" err="1" smtClean="0"/>
              <a:t>collaboratività</a:t>
            </a:r>
            <a:r>
              <a:rPr lang="it-IT" dirty="0" smtClean="0"/>
              <a:t> </a:t>
            </a:r>
            <a:r>
              <a:rPr lang="it-IT" dirty="0" err="1" smtClean="0"/>
              <a:t>ecc</a:t>
            </a:r>
            <a:r>
              <a:rPr lang="it-IT" dirty="0" smtClean="0"/>
              <a:t>… per l’Istituto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18052" y="185529"/>
            <a:ext cx="118739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Alle strutture che si occupano del Trasferimento Tecnologico dell’INFN viene affidato il compito di gestire le interazioni tra la conoscenza generata dall’Ente e le organizzazioni che le sfruttano economicamente (aziende ma non solo).</a:t>
            </a:r>
          </a:p>
          <a:p>
            <a:endParaRPr lang="it-IT" dirty="0" smtClean="0"/>
          </a:p>
          <a:p>
            <a:r>
              <a:rPr lang="it-IT" dirty="0" smtClean="0"/>
              <a:t>Questo compito si materializza in tre filiere operative, molto interconnesse tra loro ma distinte per ruoli, professionalità e strumenti:</a:t>
            </a:r>
          </a:p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749288" y="2517913"/>
            <a:ext cx="10353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Scouting</a:t>
            </a:r>
            <a:r>
              <a:rPr lang="it-IT" dirty="0" smtClean="0"/>
              <a:t>: per prima cosa occorre individuare le situazioni di potenziale (a) o fattuale (b) interesse economico</a:t>
            </a:r>
          </a:p>
          <a:p>
            <a:r>
              <a:rPr lang="it-IT" dirty="0"/>
              <a:t>	</a:t>
            </a:r>
            <a:r>
              <a:rPr lang="it-IT" dirty="0" smtClean="0"/>
              <a:t>a) risultati scientifici cui si riconosce un valore applicativo</a:t>
            </a:r>
          </a:p>
          <a:p>
            <a:r>
              <a:rPr lang="it-IT" dirty="0"/>
              <a:t>	</a:t>
            </a:r>
            <a:r>
              <a:rPr lang="it-IT" dirty="0" smtClean="0"/>
              <a:t>b) interazioni in atto con imprese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2168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48037" y="221885"/>
            <a:ext cx="397390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/>
              <a:t>Organizzazione </a:t>
            </a:r>
            <a:r>
              <a:rPr lang="it-IT" sz="3200" dirty="0" err="1" smtClean="0"/>
              <a:t>tt</a:t>
            </a:r>
            <a:r>
              <a:rPr lang="it-IT" sz="3200" dirty="0" smtClean="0"/>
              <a:t> INFN</a:t>
            </a:r>
          </a:p>
          <a:p>
            <a:endParaRPr lang="it-IT" dirty="0"/>
          </a:p>
        </p:txBody>
      </p:sp>
      <p:sp>
        <p:nvSpPr>
          <p:cNvPr id="3" name="Ovale 2"/>
          <p:cNvSpPr/>
          <p:nvPr/>
        </p:nvSpPr>
        <p:spPr>
          <a:xfrm>
            <a:off x="1680519" y="3447535"/>
            <a:ext cx="1000897" cy="988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CNTT</a:t>
            </a: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4248037" y="1907059"/>
            <a:ext cx="1000897" cy="988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RLTT</a:t>
            </a:r>
            <a:endParaRPr lang="it-IT" dirty="0"/>
          </a:p>
        </p:txBody>
      </p:sp>
      <p:sp>
        <p:nvSpPr>
          <p:cNvPr id="5" name="Ovale 4"/>
          <p:cNvSpPr/>
          <p:nvPr/>
        </p:nvSpPr>
        <p:spPr>
          <a:xfrm>
            <a:off x="4325668" y="4732638"/>
            <a:ext cx="1000897" cy="9885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U</a:t>
            </a:r>
            <a:r>
              <a:rPr lang="it-IT" dirty="0" smtClean="0"/>
              <a:t>TT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81914" y="2792627"/>
            <a:ext cx="1624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MANAGEMENT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609968" y="1767016"/>
            <a:ext cx="1837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RETE SCIENTIFICA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513787" y="4547972"/>
            <a:ext cx="2029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AMMINISTRAZIONE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293963" y="4917304"/>
            <a:ext cx="1750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Linee di indirizzo</a:t>
            </a:r>
          </a:p>
          <a:p>
            <a:r>
              <a:rPr lang="it-IT" dirty="0" smtClean="0"/>
              <a:t>Controllo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991232" y="5990581"/>
            <a:ext cx="1959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Gestione operativa</a:t>
            </a:r>
          </a:p>
          <a:p>
            <a:r>
              <a:rPr lang="it-IT" dirty="0" smtClean="0"/>
              <a:t>Servizi alla Rete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325668" y="3067346"/>
            <a:ext cx="1656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Scouting</a:t>
            </a:r>
            <a:endParaRPr lang="it-IT" dirty="0" smtClean="0"/>
          </a:p>
          <a:p>
            <a:r>
              <a:rPr lang="it-IT" dirty="0" smtClean="0"/>
              <a:t>Supporto locale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7289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/>
        </p:nvSpPr>
        <p:spPr>
          <a:xfrm>
            <a:off x="1580988" y="4154390"/>
            <a:ext cx="85217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1565492" y="3600348"/>
            <a:ext cx="8521700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1580988" y="3028086"/>
            <a:ext cx="6908800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109454" y="313252"/>
            <a:ext cx="3833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INFN genera conoscenza </a:t>
            </a:r>
            <a:endParaRPr lang="it-IT" sz="2800" dirty="0"/>
          </a:p>
        </p:txBody>
      </p:sp>
      <p:cxnSp>
        <p:nvCxnSpPr>
          <p:cNvPr id="6" name="Connettore 2 5"/>
          <p:cNvCxnSpPr>
            <a:endCxn id="8" idx="1"/>
          </p:cNvCxnSpPr>
          <p:nvPr/>
        </p:nvCxnSpPr>
        <p:spPr>
          <a:xfrm>
            <a:off x="3562054" y="851034"/>
            <a:ext cx="557803" cy="725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4119857" y="1392254"/>
            <a:ext cx="3663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</a:t>
            </a:r>
            <a:r>
              <a:rPr lang="it-IT" dirty="0" smtClean="0"/>
              <a:t>a condivide con un’entità economica</a:t>
            </a:r>
            <a:endParaRPr lang="it-IT" dirty="0"/>
          </a:p>
        </p:txBody>
      </p:sp>
      <p:cxnSp>
        <p:nvCxnSpPr>
          <p:cNvPr id="9" name="Connettore 2 8"/>
          <p:cNvCxnSpPr>
            <a:stCxn id="8" idx="3"/>
            <a:endCxn id="13" idx="1"/>
          </p:cNvCxnSpPr>
          <p:nvPr/>
        </p:nvCxnSpPr>
        <p:spPr>
          <a:xfrm>
            <a:off x="7782911" y="1576920"/>
            <a:ext cx="491573" cy="5410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8274484" y="1794807"/>
            <a:ext cx="3625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q</a:t>
            </a:r>
            <a:r>
              <a:rPr lang="it-IT" dirty="0" smtClean="0"/>
              <a:t>uesta entità sfrutta per i suoi fini la </a:t>
            </a:r>
          </a:p>
          <a:p>
            <a:r>
              <a:rPr lang="it-IT" dirty="0"/>
              <a:t>c</a:t>
            </a:r>
            <a:r>
              <a:rPr lang="it-IT" dirty="0" smtClean="0"/>
              <a:t>onoscenza acquisita 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1497122" y="2711204"/>
            <a:ext cx="874079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 smtClean="0"/>
          </a:p>
          <a:p>
            <a:r>
              <a:rPr lang="it-IT" dirty="0" smtClean="0"/>
              <a:t>1) l’entità economica paga l’INFN =&gt; trasferimento tecnologico «classico»</a:t>
            </a:r>
          </a:p>
          <a:p>
            <a:endParaRPr lang="it-IT" dirty="0" smtClean="0"/>
          </a:p>
          <a:p>
            <a:r>
              <a:rPr lang="it-IT" dirty="0" smtClean="0"/>
              <a:t>2) i costi sono condivisi e/o c’è un terzo che finanzia =&gt; ricerca collaborativa o Fondi Esterni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r>
              <a:rPr lang="it-IT" dirty="0" smtClean="0"/>
              <a:t>3) INFN paga l’entità economica =&gt; trasferimento tramite </a:t>
            </a:r>
            <a:r>
              <a:rPr lang="it-IT" dirty="0" err="1" smtClean="0"/>
              <a:t>procurement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21" name="Rettangolo 20"/>
          <p:cNvSpPr/>
          <p:nvPr/>
        </p:nvSpPr>
        <p:spPr>
          <a:xfrm>
            <a:off x="609600" y="5569976"/>
            <a:ext cx="152400" cy="148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1364455" y="5456801"/>
            <a:ext cx="7890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 Area di intervento diretto strutture TT: DISCIPLINARE PER LA VALORIZZAZIONE …..</a:t>
            </a:r>
            <a:endParaRPr lang="it-IT" dirty="0"/>
          </a:p>
        </p:txBody>
      </p:sp>
      <p:sp>
        <p:nvSpPr>
          <p:cNvPr id="23" name="Rettangolo 22"/>
          <p:cNvSpPr/>
          <p:nvPr/>
        </p:nvSpPr>
        <p:spPr>
          <a:xfrm>
            <a:off x="609600" y="6346354"/>
            <a:ext cx="152400" cy="1416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1364455" y="6189836"/>
            <a:ext cx="4722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 Area di intervento di supporto ad altre strutture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606250" y="5959579"/>
            <a:ext cx="152400" cy="1416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1361105" y="5803061"/>
            <a:ext cx="5543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 Area di intervento diretto o di supporto ad altre strutture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0682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34505" y="1009926"/>
            <a:ext cx="11257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UTT Area di intervento diretto:</a:t>
            </a:r>
          </a:p>
          <a:p>
            <a:r>
              <a:rPr lang="it-IT" dirty="0" smtClean="0"/>
              <a:t>-    </a:t>
            </a:r>
            <a:r>
              <a:rPr lang="it-IT" dirty="0" err="1" smtClean="0"/>
              <a:t>Scouting</a:t>
            </a:r>
            <a:r>
              <a:rPr lang="it-IT" dirty="0" smtClean="0"/>
              <a:t>: assistenza alla rete RLTT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Tutela: istruttoria invenzioni, cura dei depositi e del mantenimento brevetti, gestione del </a:t>
            </a:r>
            <a:r>
              <a:rPr lang="it-IT" dirty="0" err="1" smtClean="0"/>
              <a:t>know</a:t>
            </a:r>
            <a:r>
              <a:rPr lang="it-IT" dirty="0" smtClean="0"/>
              <a:t> </a:t>
            </a:r>
            <a:r>
              <a:rPr lang="it-IT" dirty="0" err="1" smtClean="0"/>
              <a:t>how</a:t>
            </a:r>
            <a:r>
              <a:rPr lang="it-IT" dirty="0" smtClean="0"/>
              <a:t>, accordi di confidenzialità, accordi di co-titolarità, accordi di riservatezza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Valorizzazione: studi preliminari di mercato, individuazione aziende, negoziazione diretta, contratti licenza, commesse di ricerca, consulenza e forniture di beni e servizi, calcolo dei costi delle attività</a:t>
            </a:r>
          </a:p>
          <a:p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910544" y="3140765"/>
            <a:ext cx="11281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UTT Aree di intervento indiretto: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Esame clausole sulla proprietà intellettuale di tutti gli accordi sottoscritti dall’INFN, incluse convenzioni, partecipazione a bandi e, auspicabilmente, appalti per forniture </a:t>
            </a:r>
            <a:r>
              <a:rPr lang="it-IT" dirty="0" err="1" smtClean="0"/>
              <a:t>hitech</a:t>
            </a:r>
            <a:r>
              <a:rPr lang="it-IT" dirty="0" smtClean="0"/>
              <a:t> a INFN</a:t>
            </a:r>
          </a:p>
          <a:p>
            <a:pPr marL="285750" indent="-285750">
              <a:buFontTx/>
              <a:buChar char="-"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58467" y="4576992"/>
            <a:ext cx="112335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REFERENTI LOCALI PER IL TT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Diretti collaboratori del Direttore di struttura per attività inerenti il TT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Figure di riferimento per valutare azioni di TT e accedere ai servizi dell’UTT</a:t>
            </a:r>
          </a:p>
        </p:txBody>
      </p:sp>
    </p:spTree>
    <p:extLst>
      <p:ext uri="{BB962C8B-B14F-4D97-AF65-F5344CB8AC3E}">
        <p14:creationId xmlns:p14="http://schemas.microsoft.com/office/powerpoint/2010/main" val="814172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Screenshot 2016-10-12 15.56.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81" y="0"/>
            <a:ext cx="11341319" cy="6858000"/>
          </a:xfrm>
          <a:prstGeom prst="rect">
            <a:avLst/>
          </a:prstGeom>
        </p:spPr>
      </p:pic>
      <p:cxnSp>
        <p:nvCxnSpPr>
          <p:cNvPr id="4" name="Connettore 2 3"/>
          <p:cNvCxnSpPr/>
          <p:nvPr/>
        </p:nvCxnSpPr>
        <p:spPr>
          <a:xfrm flipH="1">
            <a:off x="2036977" y="3785025"/>
            <a:ext cx="1005915" cy="1068861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2 4"/>
          <p:cNvCxnSpPr/>
          <p:nvPr/>
        </p:nvCxnSpPr>
        <p:spPr>
          <a:xfrm flipH="1">
            <a:off x="8161995" y="4000299"/>
            <a:ext cx="1005915" cy="1068861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2464491" y="2967661"/>
            <a:ext cx="134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solidFill>
                  <a:schemeClr val="bg1"/>
                </a:solidFill>
              </a:rPr>
              <a:t>(1)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9079892" y="3270959"/>
            <a:ext cx="134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solidFill>
                  <a:schemeClr val="bg1"/>
                </a:solidFill>
              </a:rPr>
              <a:t>(2)</a:t>
            </a:r>
            <a:endParaRPr lang="it-IT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875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Screenshot 2016-10-12 15.57.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575" y="0"/>
            <a:ext cx="88685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5660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560</Words>
  <Application>Microsoft Office PowerPoint</Application>
  <PresentationFormat>Widescreen</PresentationFormat>
  <Paragraphs>101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Le strutture TT dell’INFN cosa fanno e come usarle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LE PERSONE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cino</dc:creator>
  <cp:lastModifiedBy>cino</cp:lastModifiedBy>
  <cp:revision>28</cp:revision>
  <dcterms:created xsi:type="dcterms:W3CDTF">2016-05-09T08:47:20Z</dcterms:created>
  <dcterms:modified xsi:type="dcterms:W3CDTF">2016-10-12T14:32:39Z</dcterms:modified>
</cp:coreProperties>
</file>