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mo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Lst>
  <p:notesMasterIdLst>
    <p:notesMasterId r:id="rId63"/>
  </p:notesMasterIdLst>
  <p:handoutMasterIdLst>
    <p:handoutMasterId r:id="rId64"/>
  </p:handoutMasterIdLst>
  <p:sldIdLst>
    <p:sldId id="611" r:id="rId2"/>
    <p:sldId id="2430" r:id="rId3"/>
    <p:sldId id="2431" r:id="rId4"/>
    <p:sldId id="2265" r:id="rId5"/>
    <p:sldId id="2433" r:id="rId6"/>
    <p:sldId id="2267" r:id="rId7"/>
    <p:sldId id="2434" r:id="rId8"/>
    <p:sldId id="2270" r:id="rId9"/>
    <p:sldId id="2432" r:id="rId10"/>
    <p:sldId id="2272" r:id="rId11"/>
    <p:sldId id="2440" r:id="rId12"/>
    <p:sldId id="2441" r:id="rId13"/>
    <p:sldId id="2442" r:id="rId14"/>
    <p:sldId id="2273" r:id="rId15"/>
    <p:sldId id="2435" r:id="rId16"/>
    <p:sldId id="2436" r:id="rId17"/>
    <p:sldId id="2438" r:id="rId18"/>
    <p:sldId id="2439" r:id="rId19"/>
    <p:sldId id="2271" r:id="rId20"/>
    <p:sldId id="2354" r:id="rId21"/>
    <p:sldId id="2277" r:id="rId22"/>
    <p:sldId id="2444" r:id="rId23"/>
    <p:sldId id="2278" r:id="rId24"/>
    <p:sldId id="2282" r:id="rId25"/>
    <p:sldId id="2445" r:id="rId26"/>
    <p:sldId id="2446" r:id="rId27"/>
    <p:sldId id="2447" r:id="rId28"/>
    <p:sldId id="2448" r:id="rId29"/>
    <p:sldId id="2449" r:id="rId30"/>
    <p:sldId id="2450" r:id="rId31"/>
    <p:sldId id="2451" r:id="rId32"/>
    <p:sldId id="2452" r:id="rId33"/>
    <p:sldId id="2453" r:id="rId34"/>
    <p:sldId id="2480" r:id="rId35"/>
    <p:sldId id="2481" r:id="rId36"/>
    <p:sldId id="2457" r:id="rId37"/>
    <p:sldId id="2458" r:id="rId38"/>
    <p:sldId id="2459" r:id="rId39"/>
    <p:sldId id="2460" r:id="rId40"/>
    <p:sldId id="2461" r:id="rId41"/>
    <p:sldId id="2462" r:id="rId42"/>
    <p:sldId id="2463" r:id="rId43"/>
    <p:sldId id="2464" r:id="rId44"/>
    <p:sldId id="2465" r:id="rId45"/>
    <p:sldId id="2466" r:id="rId46"/>
    <p:sldId id="2467" r:id="rId47"/>
    <p:sldId id="2468" r:id="rId48"/>
    <p:sldId id="2469" r:id="rId49"/>
    <p:sldId id="2470" r:id="rId50"/>
    <p:sldId id="2471" r:id="rId51"/>
    <p:sldId id="2472" r:id="rId52"/>
    <p:sldId id="2473" r:id="rId53"/>
    <p:sldId id="2474" r:id="rId54"/>
    <p:sldId id="2475" r:id="rId55"/>
    <p:sldId id="2476" r:id="rId56"/>
    <p:sldId id="2477" r:id="rId57"/>
    <p:sldId id="2478" r:id="rId58"/>
    <p:sldId id="2454" r:id="rId59"/>
    <p:sldId id="2456" r:id="rId60"/>
    <p:sldId id="2455" r:id="rId61"/>
    <p:sldId id="2479" r:id="rId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ca serafini" initials="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8DD37C"/>
    <a:srgbClr val="86D174"/>
    <a:srgbClr val="ACDF9D"/>
    <a:srgbClr val="FBF773"/>
    <a:srgbClr val="00FF00"/>
    <a:srgbClr val="FF0000"/>
    <a:srgbClr val="00FFFF"/>
    <a:srgbClr val="FFE7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69" autoAdjust="0"/>
    <p:restoredTop sz="86387" autoAdjust="0"/>
  </p:normalViewPr>
  <p:slideViewPr>
    <p:cSldViewPr>
      <p:cViewPr varScale="1">
        <p:scale>
          <a:sx n="75" d="100"/>
          <a:sy n="75" d="100"/>
        </p:scale>
        <p:origin x="-1784" y="-104"/>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66" d="100"/>
        <a:sy n="66" d="100"/>
      </p:scale>
      <p:origin x="0" y="0"/>
    </p:cViewPr>
  </p:sorterViewPr>
  <p:notesViewPr>
    <p:cSldViewPr>
      <p:cViewPr varScale="1">
        <p:scale>
          <a:sx n="91" d="100"/>
          <a:sy n="91" d="100"/>
        </p:scale>
        <p:origin x="-284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commentAuthors" Target="commentAuthors.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5" Type="http://schemas.openxmlformats.org/officeDocument/2006/relationships/image" Target="../media/image76.emf"/><Relationship Id="rId1" Type="http://schemas.openxmlformats.org/officeDocument/2006/relationships/image" Target="../media/image72.emf"/><Relationship Id="rId2" Type="http://schemas.openxmlformats.org/officeDocument/2006/relationships/image" Target="../media/image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1" charset="0"/>
                <a:ea typeface="+mn-ea"/>
                <a:cs typeface="+mn-cs"/>
              </a:defRPr>
            </a:lvl1pPr>
          </a:lstStyle>
          <a:p>
            <a:pPr>
              <a:defRPr/>
            </a:pPr>
            <a:endParaRPr lang="en-US"/>
          </a:p>
        </p:txBody>
      </p:sp>
      <p:sp>
        <p:nvSpPr>
          <p:cNvPr id="15053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1" charset="0"/>
                <a:ea typeface="+mn-ea"/>
                <a:cs typeface="+mn-cs"/>
              </a:defRPr>
            </a:lvl1pPr>
          </a:lstStyle>
          <a:p>
            <a:pPr>
              <a:defRPr/>
            </a:pPr>
            <a:endParaRPr lang="en-US"/>
          </a:p>
        </p:txBody>
      </p:sp>
      <p:sp>
        <p:nvSpPr>
          <p:cNvPr id="15053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1" charset="0"/>
                <a:ea typeface="+mn-ea"/>
                <a:cs typeface="+mn-cs"/>
              </a:defRPr>
            </a:lvl1pPr>
          </a:lstStyle>
          <a:p>
            <a:pPr>
              <a:defRPr/>
            </a:pPr>
            <a:endParaRPr lang="en-US"/>
          </a:p>
        </p:txBody>
      </p:sp>
      <p:sp>
        <p:nvSpPr>
          <p:cNvPr id="15053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A634021-B89B-CD4A-AC29-AA2D5A86F81B}" type="slidenum">
              <a:rPr lang="en-US"/>
              <a:pPr>
                <a:defRPr/>
              </a:pPr>
              <a:t>‹n.›</a:t>
            </a:fld>
            <a:endParaRPr lang="en-US"/>
          </a:p>
        </p:txBody>
      </p:sp>
    </p:spTree>
    <p:extLst>
      <p:ext uri="{BB962C8B-B14F-4D97-AF65-F5344CB8AC3E}">
        <p14:creationId xmlns:p14="http://schemas.microsoft.com/office/powerpoint/2010/main" val="1408596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1" charset="0"/>
                <a:ea typeface="+mn-ea"/>
                <a:cs typeface="+mn-cs"/>
              </a:defRPr>
            </a:lvl1pPr>
          </a:lstStyle>
          <a:p>
            <a:pPr>
              <a:defRPr/>
            </a:pPr>
            <a:endParaRPr lang="en-GB"/>
          </a:p>
        </p:txBody>
      </p:sp>
      <p:sp>
        <p:nvSpPr>
          <p:cNvPr id="399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1" charset="0"/>
                <a:ea typeface="+mn-ea"/>
                <a:cs typeface="+mn-cs"/>
              </a:defRPr>
            </a:lvl1pPr>
          </a:lstStyle>
          <a:p>
            <a:pPr>
              <a:defRPr/>
            </a:pPr>
            <a:endParaRPr lang="en-GB"/>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9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1" charset="0"/>
                <a:ea typeface="+mn-ea"/>
                <a:cs typeface="+mn-cs"/>
              </a:defRPr>
            </a:lvl1pPr>
          </a:lstStyle>
          <a:p>
            <a:pPr>
              <a:defRPr/>
            </a:pPr>
            <a:endParaRPr lang="en-GB"/>
          </a:p>
        </p:txBody>
      </p:sp>
      <p:sp>
        <p:nvSpPr>
          <p:cNvPr id="399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15EBF4-07BD-8E49-92C6-FE53D8C64376}" type="slidenum">
              <a:rPr lang="en-GB"/>
              <a:pPr>
                <a:defRPr/>
              </a:pPr>
              <a:t>‹n.›</a:t>
            </a:fld>
            <a:endParaRPr lang="en-GB"/>
          </a:p>
        </p:txBody>
      </p:sp>
    </p:spTree>
    <p:extLst>
      <p:ext uri="{BB962C8B-B14F-4D97-AF65-F5344CB8AC3E}">
        <p14:creationId xmlns:p14="http://schemas.microsoft.com/office/powerpoint/2010/main" val="102145529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0B9639A-5A14-5C4B-B0C4-A590D918EDB5}" type="slidenum">
              <a:rPr lang="en-GB" sz="1200"/>
              <a:pPr/>
              <a:t>18</a:t>
            </a:fld>
            <a:endParaRPr lang="en-GB"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398A562-F9B4-704C-8BAD-9B5CE9A961E8}" type="slidenum">
              <a:rPr lang="en-GB" sz="1200"/>
              <a:pPr/>
              <a:t>21</a:t>
            </a:fld>
            <a:endParaRPr lang="en-GB" sz="1200"/>
          </a:p>
        </p:txBody>
      </p:sp>
      <p:sp>
        <p:nvSpPr>
          <p:cNvPr id="77827" name="Text Box 1"/>
          <p:cNvSpPr txBox="1">
            <a:spLocks noChangeArrowheads="1"/>
          </p:cNvSpPr>
          <p:nvPr/>
        </p:nvSpPr>
        <p:spPr bwMode="auto">
          <a:xfrm>
            <a:off x="922338" y="685800"/>
            <a:ext cx="5013325" cy="3430588"/>
          </a:xfrm>
          <a:prstGeom prst="rect">
            <a:avLst/>
          </a:prstGeom>
          <a:solidFill>
            <a:srgbClr val="FFFFFF"/>
          </a:solidFill>
          <a:ln w="9360">
            <a:solidFill>
              <a:srgbClr val="000000"/>
            </a:solidFill>
            <a:miter lim="800000"/>
            <a:headEnd/>
            <a:tailEnd/>
          </a:ln>
        </p:spPr>
        <p:txBody>
          <a:bodyPr wrap="none" lIns="87608" tIns="43804" rIns="87608" bIns="43804"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77828" name="Rectangle 2"/>
          <p:cNvSpPr>
            <a:spLocks noGrp="1" noChangeArrowheads="1"/>
          </p:cNvSpPr>
          <p:nvPr>
            <p:ph type="body"/>
          </p:nvPr>
        </p:nvSpPr>
        <p:spPr>
          <a:xfrm>
            <a:off x="685800"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AC25D94-F22A-D048-9652-384E077A6636}" type="slidenum">
              <a:rPr lang="it-IT" sz="1200"/>
              <a:pPr/>
              <a:t>24</a:t>
            </a:fld>
            <a:endParaRPr lang="it-IT" sz="1200"/>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A541331-FBB9-8C41-9BA1-17DC1A65662A}" type="slidenum">
              <a:rPr lang="it-IT" sz="1200"/>
              <a:pPr/>
              <a:t>25</a:t>
            </a:fld>
            <a:endParaRPr lang="it-IT" sz="1200"/>
          </a:p>
        </p:txBody>
      </p:sp>
      <p:sp>
        <p:nvSpPr>
          <p:cNvPr id="88067" name="Rectangle 1026"/>
          <p:cNvSpPr>
            <a:spLocks noGrp="1" noRot="1" noChangeAspect="1" noChangeArrowheads="1" noTextEdit="1"/>
          </p:cNvSpPr>
          <p:nvPr>
            <p:ph type="sldImg"/>
          </p:nvPr>
        </p:nvSpPr>
        <p:spPr>
          <a:solidFill>
            <a:srgbClr val="FFFFFF"/>
          </a:solidFill>
          <a:ln/>
        </p:spPr>
      </p:sp>
      <p:sp>
        <p:nvSpPr>
          <p:cNvPr id="8806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9"/>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69B87F3B-3800-9C49-94C0-437BDB634057}" type="slidenum">
              <a:rPr lang="en-GB" sz="1200"/>
              <a:pPr/>
              <a:t>26</a:t>
            </a:fld>
            <a:endParaRPr lang="en-GB" sz="1200"/>
          </a:p>
        </p:txBody>
      </p:sp>
      <p:sp>
        <p:nvSpPr>
          <p:cNvPr id="90115" name="Text Box 1"/>
          <p:cNvSpPr txBox="1">
            <a:spLocks noChangeArrowheads="1"/>
          </p:cNvSpPr>
          <p:nvPr/>
        </p:nvSpPr>
        <p:spPr bwMode="auto">
          <a:xfrm>
            <a:off x="922338" y="685800"/>
            <a:ext cx="5013325" cy="3430588"/>
          </a:xfrm>
          <a:prstGeom prst="rect">
            <a:avLst/>
          </a:prstGeom>
          <a:solidFill>
            <a:srgbClr val="FFFFFF"/>
          </a:solidFill>
          <a:ln w="9360">
            <a:solidFill>
              <a:srgbClr val="000000"/>
            </a:solidFill>
            <a:miter lim="800000"/>
            <a:headEnd/>
            <a:tailEnd/>
          </a:ln>
        </p:spPr>
        <p:txBody>
          <a:bodyPr wrap="none" lIns="87608" tIns="43804" rIns="87608" bIns="43804"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90116" name="Rectangle 2"/>
          <p:cNvSpPr>
            <a:spLocks noGrp="1" noChangeArrowheads="1"/>
          </p:cNvSpPr>
          <p:nvPr>
            <p:ph type="body"/>
          </p:nvPr>
        </p:nvSpPr>
        <p:spPr>
          <a:xfrm>
            <a:off x="685800" y="4344988"/>
            <a:ext cx="548322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EB23EDB-8937-4546-82F1-B932564C4278}" type="slidenum">
              <a:rPr lang="it-IT" sz="1200"/>
              <a:pPr/>
              <a:t>27</a:t>
            </a:fld>
            <a:endParaRPr lang="it-IT" sz="1200"/>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349FAE5-7E4C-544B-8BE9-5CD692B790DF}" type="slidenum">
              <a:rPr lang="en-GB" sz="1200"/>
              <a:pPr/>
              <a:t>28</a:t>
            </a:fld>
            <a:endParaRPr lang="en-GB" sz="1200"/>
          </a:p>
        </p:txBody>
      </p:sp>
      <p:sp>
        <p:nvSpPr>
          <p:cNvPr id="94211" name="Rectangle 2"/>
          <p:cNvSpPr>
            <a:spLocks noGrp="1" noRot="1" noChangeAspect="1" noChangeArrowheads="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B606190F-896B-0A47-8E62-559EA6706F13}" type="slidenum">
              <a:rPr lang="en-GB" sz="1200"/>
              <a:pPr/>
              <a:t>29</a:t>
            </a:fld>
            <a:endParaRPr lang="en-GB" sz="1200"/>
          </a:p>
        </p:txBody>
      </p:sp>
      <p:sp>
        <p:nvSpPr>
          <p:cNvPr id="96259" name="Rectangle 2"/>
          <p:cNvSpPr>
            <a:spLocks noGrp="1" noRot="1" noChangeAspect="1" noChangeArrowheads="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32B87A1-EBE5-0A4F-A0DE-D9ED6210A4FF}" type="slidenum">
              <a:rPr lang="it-IT" sz="1200"/>
              <a:pPr/>
              <a:t>30</a:t>
            </a:fld>
            <a:endParaRPr lang="it-IT" sz="1200"/>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19F1D9B-6177-7748-8B28-1259B005E9C5}" type="slidenum">
              <a:rPr lang="it-IT" sz="1200"/>
              <a:pPr/>
              <a:t>31</a:t>
            </a:fld>
            <a:endParaRPr lang="it-IT" sz="1200"/>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2</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2C8210C-28EB-C347-96C1-CBC6CF5B1A03}" type="slidenum">
              <a:rPr lang="it-IT" sz="1200"/>
              <a:pPr/>
              <a:t>32</a:t>
            </a:fld>
            <a:endParaRPr lang="it-IT" sz="1200"/>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00A87E3-6825-EF49-92FF-9816CFF56AD3}" type="datetime4">
              <a:rPr lang="de-DE" sz="1200"/>
              <a:pPr/>
              <a:t>ottobre 19, 2016</a:t>
            </a:fld>
            <a:endParaRPr lang="de-DE" sz="1200"/>
          </a:p>
        </p:txBody>
      </p:sp>
      <p:sp>
        <p:nvSpPr>
          <p:cNvPr id="8089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sz="1200"/>
              <a:t>|  </a:t>
            </a:r>
          </a:p>
        </p:txBody>
      </p:sp>
      <p:sp>
        <p:nvSpPr>
          <p:cNvPr id="8090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sz="1200"/>
              <a:t>|  </a:t>
            </a:r>
            <a:fld id="{EA411CD1-ADCA-8445-A71D-4CA535D8B76D}" type="slidenum">
              <a:rPr lang="de-DE" sz="1200"/>
              <a:pPr/>
              <a:t>33</a:t>
            </a:fld>
            <a:endParaRPr lang="de-DE" sz="1200"/>
          </a:p>
        </p:txBody>
      </p:sp>
      <p:sp>
        <p:nvSpPr>
          <p:cNvPr id="80901" name="Rectangle 2"/>
          <p:cNvSpPr>
            <a:spLocks noGrp="1" noRot="1" noChangeAspect="1" noChangeArrowheads="1" noTextEdit="1"/>
          </p:cNvSpPr>
          <p:nvPr>
            <p:ph type="sldImg"/>
          </p:nvPr>
        </p:nvSpPr>
        <p:spPr>
          <a:ln/>
        </p:spPr>
      </p:sp>
      <p:sp>
        <p:nvSpPr>
          <p:cNvPr id="809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DACF4D0-8E0B-1B40-9950-2B400FCA7F28}" type="slidenum">
              <a:rPr lang="en-GB" sz="1200"/>
              <a:pPr/>
              <a:t>34</a:t>
            </a:fld>
            <a:endParaRPr lang="en-GB"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9D6DE2E-2319-CB4E-99E4-69AAA32DF73E}" type="slidenum">
              <a:rPr lang="en-GB" sz="1200"/>
              <a:pPr/>
              <a:t>35</a:t>
            </a:fld>
            <a:endParaRPr lang="en-GB"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36</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B92050-4D04-4E06-AC14-77C4D4A7B8C1}" type="slidenum">
              <a:rPr lang="en-GB"/>
              <a:pPr/>
              <a:t>44</a:t>
            </a:fld>
            <a:endParaRPr lang="en-GB"/>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3</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4D8160C-182A-0F40-9288-1DB7D24C8C39}" type="slidenum">
              <a:rPr lang="en-GB" sz="1200"/>
              <a:pPr/>
              <a:t>5</a:t>
            </a:fld>
            <a:endParaRPr lang="en-GB" sz="1200"/>
          </a:p>
        </p:txBody>
      </p:sp>
      <p:sp>
        <p:nvSpPr>
          <p:cNvPr id="61442" name="Rectangle 2"/>
          <p:cNvSpPr>
            <a:spLocks noGrp="1" noRot="1" noChangeAspect="1" noChangeArrowheads="1"/>
          </p:cNvSpPr>
          <p:nvPr>
            <p:ph type="sldImg"/>
          </p:nvPr>
        </p:nvSpPr>
        <p:spPr>
          <a:solidFill>
            <a:srgbClr val="FFFFFF"/>
          </a:solidFill>
          <a:ln/>
        </p:spPr>
      </p:sp>
      <p:sp>
        <p:nvSpPr>
          <p:cNvPr id="61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C6476833-C748-C545-AB13-89BF5FF850DD}" type="slidenum">
              <a:rPr lang="it-IT" sz="1200"/>
              <a:pPr/>
              <a:t>11</a:t>
            </a:fld>
            <a:endParaRPr lang="it-IT" sz="1200"/>
          </a:p>
        </p:txBody>
      </p:sp>
      <p:sp>
        <p:nvSpPr>
          <p:cNvPr id="74755" name="Text Box 2"/>
          <p:cNvSpPr>
            <a:spLocks noGrp="1" noRot="1" noChangeAspect="1" noChangeArrowheads="1" noTextEdit="1"/>
          </p:cNvSpPr>
          <p:nvPr>
            <p:ph type="sldImg"/>
          </p:nvPr>
        </p:nvSpPr>
        <p:spPr>
          <a:xfrm>
            <a:off x="1141413" y="685800"/>
            <a:ext cx="4572000" cy="3429000"/>
          </a:xfrm>
          <a:ln/>
        </p:spPr>
      </p:sp>
      <p:sp>
        <p:nvSpPr>
          <p:cNvPr id="74756" name="Text Box 3"/>
          <p:cNvSpPr>
            <a:spLocks noGrp="1" noChangeArrowheads="1"/>
          </p:cNvSpPr>
          <p:nvPr>
            <p:ph type="body" idx="1"/>
          </p:nvPr>
        </p:nvSpPr>
        <p:spPr>
          <a:xfrm>
            <a:off x="912814" y="4343401"/>
            <a:ext cx="5030787"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it-IT">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467AA-62D7-F14B-869A-C5BA388D7327}" type="slidenum">
              <a:rPr lang="en-GB"/>
              <a:pPr/>
              <a:t>12</a:t>
            </a:fld>
            <a:endParaRPr lang="en-GB"/>
          </a:p>
        </p:txBody>
      </p:sp>
      <p:sp>
        <p:nvSpPr>
          <p:cNvPr id="134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4656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8811635-BD55-B449-9EA3-5C3122EE22D6}" type="slidenum">
              <a:rPr lang="it-IT" sz="1200"/>
              <a:pPr/>
              <a:t>15</a:t>
            </a:fld>
            <a:endParaRPr lang="it-IT" sz="1200"/>
          </a:p>
        </p:txBody>
      </p:sp>
      <p:sp>
        <p:nvSpPr>
          <p:cNvPr id="37890" name="Rectangle 1026"/>
          <p:cNvSpPr>
            <a:spLocks noGrp="1" noRot="1" noChangeAspect="1" noChangeArrowheads="1" noTextEdit="1"/>
          </p:cNvSpPr>
          <p:nvPr>
            <p:ph type="sldImg"/>
          </p:nvPr>
        </p:nvSpPr>
        <p:spPr>
          <a:solidFill>
            <a:srgbClr val="FFFFFF"/>
          </a:solidFill>
          <a:ln/>
        </p:spPr>
      </p:sp>
      <p:sp>
        <p:nvSpPr>
          <p:cNvPr id="378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A569567-C1BA-DF4B-834E-4CE5359D6345}" type="slidenum">
              <a:rPr lang="it-IT" sz="1200"/>
              <a:pPr/>
              <a:t>16</a:t>
            </a:fld>
            <a:endParaRPr lang="it-IT" sz="1200"/>
          </a:p>
        </p:txBody>
      </p:sp>
      <p:sp>
        <p:nvSpPr>
          <p:cNvPr id="39938" name="Rectangle 2"/>
          <p:cNvSpPr>
            <a:spLocks noGrp="1" noRot="1" noChangeAspect="1" noChangeArrowheads="1" noTextEdit="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382796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358947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2895884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135860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smtClean="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3989065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58775" y="333375"/>
            <a:ext cx="6877050" cy="8382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250825" y="1449388"/>
            <a:ext cx="4243388" cy="49323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6613" y="1449388"/>
            <a:ext cx="4244975" cy="23891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6613" y="3990975"/>
            <a:ext cx="4244975" cy="23907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5"/>
          <p:cNvSpPr>
            <a:spLocks noGrp="1" noChangeArrowheads="1"/>
          </p:cNvSpPr>
          <p:nvPr>
            <p:ph type="ftr" sz="quarter" idx="10"/>
          </p:nvPr>
        </p:nvSpPr>
        <p:spPr>
          <a:xfrm>
            <a:off x="358775" y="6510338"/>
            <a:ext cx="8534400" cy="231775"/>
          </a:xfrm>
          <a:prstGeom prst="rect">
            <a:avLst/>
          </a:prstGeom>
        </p:spPr>
        <p:txBody>
          <a:bodyPr/>
          <a:lstStyle>
            <a:lvl1pPr>
              <a:defRPr>
                <a:latin typeface="Times" charset="0"/>
                <a:ea typeface="+mn-ea"/>
                <a:cs typeface="+mn-cs"/>
              </a:defRPr>
            </a:lvl1pPr>
          </a:lstStyle>
          <a:p>
            <a:pPr>
              <a:defRPr/>
            </a:pPr>
            <a:endParaRPr lang="de-DE"/>
          </a:p>
        </p:txBody>
      </p:sp>
    </p:spTree>
    <p:extLst>
      <p:ext uri="{BB962C8B-B14F-4D97-AF65-F5344CB8AC3E}">
        <p14:creationId xmlns:p14="http://schemas.microsoft.com/office/powerpoint/2010/main" val="3072619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it-IT" smtClean="0"/>
              <a:t>Laser Beam Interactions 2016, Natal (Brasil), Sep. 11/12 </a:t>
            </a:r>
            <a:endParaRPr lang="en-US"/>
          </a:p>
        </p:txBody>
      </p:sp>
      <p:sp>
        <p:nvSpPr>
          <p:cNvPr id="5" name="Footer Placeholder 4"/>
          <p:cNvSpPr>
            <a:spLocks noGrp="1"/>
          </p:cNvSpPr>
          <p:nvPr>
            <p:ph type="ftr" sz="quarter" idx="11"/>
          </p:nvPr>
        </p:nvSpPr>
        <p:spPr>
          <a:xfrm>
            <a:off x="2268538" y="6492875"/>
            <a:ext cx="4606925"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86800" y="6488113"/>
            <a:ext cx="457200" cy="365125"/>
          </a:xfrm>
          <a:prstGeom prst="rect">
            <a:avLst/>
          </a:prstGeom>
        </p:spPr>
        <p:txBody>
          <a:bodyPr/>
          <a:lstStyle>
            <a:lvl1pPr>
              <a:defRPr/>
            </a:lvl1pPr>
          </a:lstStyle>
          <a:p>
            <a:pPr>
              <a:defRPr/>
            </a:pPr>
            <a:fld id="{3899B65E-74F1-5F4B-897B-7BF665B639FA}" type="slidenum">
              <a:rPr lang="en-US"/>
              <a:pPr>
                <a:defRPr/>
              </a:pPr>
              <a:t>‹n.›</a:t>
            </a:fld>
            <a:endParaRPr lang="en-US"/>
          </a:p>
        </p:txBody>
      </p:sp>
      <p:pic>
        <p:nvPicPr>
          <p:cNvPr id="8" name="Image 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955800"/>
          </a:xfrm>
          <a:prstGeom prst="rect">
            <a:avLst/>
          </a:prstGeom>
        </p:spPr>
      </p:pic>
    </p:spTree>
    <p:extLst>
      <p:ext uri="{BB962C8B-B14F-4D97-AF65-F5344CB8AC3E}">
        <p14:creationId xmlns:p14="http://schemas.microsoft.com/office/powerpoint/2010/main" val="3286480929"/>
      </p:ext>
    </p:extLst>
  </p:cSld>
  <p:clrMapOvr>
    <a:masterClrMapping/>
  </p:clrMapOvr>
  <mc:AlternateContent xmlns:mc="http://schemas.openxmlformats.org/markup-compatibility/2006" xmlns:p14="http://schemas.microsoft.com/office/powerpoint/2010/main">
    <mc:Choice Requires="p14">
      <p:transition p14:dur="200" advClick="0">
        <p:fade/>
      </p:transition>
    </mc:Choice>
    <mc:Fallback xmlns="">
      <p:transition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330623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1999275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179177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1562439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93270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148756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316615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p:txBody>
          <a:bodyPr/>
          <a:lstStyle>
            <a:lvl1pPr>
              <a:defRPr/>
            </a:lvl1pPr>
          </a:lstStyle>
          <a:p>
            <a:pPr>
              <a:defRPr/>
            </a:pPr>
            <a:r>
              <a:rPr lang="it-IT"/>
              <a:t>Sorgenti Thomson/Compton e Collisori Fotonici - Dottorato Roma1 - Oct. 2016</a:t>
            </a:r>
            <a:endParaRPr lang="en-US"/>
          </a:p>
        </p:txBody>
      </p:sp>
    </p:spTree>
    <p:extLst>
      <p:ext uri="{BB962C8B-B14F-4D97-AF65-F5344CB8AC3E}">
        <p14:creationId xmlns:p14="http://schemas.microsoft.com/office/powerpoint/2010/main" val="30649420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12" name="Rectangle 4"/>
          <p:cNvSpPr>
            <a:spLocks noGrp="1" noChangeArrowheads="1"/>
          </p:cNvSpPr>
          <p:nvPr>
            <p:ph type="dt" sz="half" idx="2"/>
          </p:nvPr>
        </p:nvSpPr>
        <p:spPr bwMode="auto">
          <a:xfrm>
            <a:off x="0" y="6553200"/>
            <a:ext cx="670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r>
              <a:rPr lang="it-IT"/>
              <a:t>Sorgenti Thomson/Compton e Collisori Fotonici - Dottorato Roma1 - Oct. 2016</a:t>
            </a:r>
            <a:endParaRPr lang="en-US"/>
          </a:p>
        </p:txBody>
      </p:sp>
      <p:pic>
        <p:nvPicPr>
          <p:cNvPr id="1029"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71600" y="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WordArt 16"/>
          <p:cNvSpPr>
            <a:spLocks noChangeArrowheads="1" noChangeShapeType="1" noTextEdit="1"/>
          </p:cNvSpPr>
          <p:nvPr/>
        </p:nvSpPr>
        <p:spPr bwMode="auto">
          <a:xfrm>
            <a:off x="6629400" y="152400"/>
            <a:ext cx="2362200" cy="457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it-IT" sz="3600" b="1" kern="10" normalizeH="1">
                <a:ln w="9525">
                  <a:round/>
                  <a:headEnd/>
                  <a:tailEnd/>
                </a:ln>
                <a:solidFill>
                  <a:srgbClr val="FF0000">
                    <a:alpha val="98038"/>
                  </a:srgbClr>
                </a:solidFill>
                <a:latin typeface="Times New Roman"/>
                <a:ea typeface="Times New Roman"/>
                <a:cs typeface="Times New Roman"/>
              </a:rPr>
              <a:t>PLASMON X</a:t>
            </a:r>
          </a:p>
        </p:txBody>
      </p:sp>
      <p:pic>
        <p:nvPicPr>
          <p:cNvPr id="1032"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62400" y="0"/>
            <a:ext cx="1600200" cy="584200"/>
          </a:xfrm>
          <a:prstGeom prst="rect">
            <a:avLst/>
          </a:prstGeom>
          <a:noFill/>
          <a:ln w="9525">
            <a:solidFill>
              <a:srgbClr val="E80000"/>
            </a:solidFill>
            <a:miter lim="800000"/>
            <a:headEnd/>
            <a:tailEnd/>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92501" r:id="rId1"/>
    <p:sldLayoutId id="2147492502" r:id="rId2"/>
    <p:sldLayoutId id="2147492503" r:id="rId3"/>
    <p:sldLayoutId id="2147492504" r:id="rId4"/>
    <p:sldLayoutId id="2147492505" r:id="rId5"/>
    <p:sldLayoutId id="2147492506" r:id="rId6"/>
    <p:sldLayoutId id="2147492507" r:id="rId7"/>
    <p:sldLayoutId id="2147492508" r:id="rId8"/>
    <p:sldLayoutId id="2147492509" r:id="rId9"/>
    <p:sldLayoutId id="2147492510" r:id="rId10"/>
    <p:sldLayoutId id="2147492511" r:id="rId11"/>
    <p:sldLayoutId id="2147492512" r:id="rId12"/>
    <p:sldLayoutId id="2147492513" r:id="rId13"/>
    <p:sldLayoutId id="2147492515" r:id="rId14"/>
    <p:sldLayoutId id="2147492517" r:id="rId15"/>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tiff"/><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7.png"/><Relationship Id="rId5" Type="http://schemas.openxmlformats.org/officeDocument/2006/relationships/oleObject" Target="../embeddings/oleObject2.bin"/><Relationship Id="rId6" Type="http://schemas.openxmlformats.org/officeDocument/2006/relationships/oleObject" Target="../embeddings/Documento_di_Microsoft_Word_97_-_20041.doc"/><Relationship Id="rId7" Type="http://schemas.openxmlformats.org/officeDocument/2006/relationships/image" Target="../media/image16.emf"/><Relationship Id="rId8" Type="http://schemas.openxmlformats.org/officeDocument/2006/relationships/image" Target="../media/image18.jpeg"/><Relationship Id="rId9" Type="http://schemas.openxmlformats.org/officeDocument/2006/relationships/image" Target="../media/image19.png"/><Relationship Id="rId10" Type="http://schemas.openxmlformats.org/officeDocument/2006/relationships/image" Target="../media/image5.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png"/><Relationship Id="rId5"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emf"/><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0.jpeg"/><Relationship Id="rId5"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0.jpeg"/><Relationship Id="rId5"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46.wmf"/><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9.JPG"/><Relationship Id="rId5"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oleObject" Target="../embeddings/oleObject1.bin"/><Relationship Id="rId6"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image" Target="../media/image54.png"/><Relationship Id="rId5" Type="http://schemas.openxmlformats.org/officeDocument/2006/relationships/image" Target="../media/image55.png"/><Relationship Id="rId1" Type="http://schemas.microsoft.com/office/2007/relationships/media" Target="../media/media1.mov"/><Relationship Id="rId2" Type="http://schemas.openxmlformats.org/officeDocument/2006/relationships/video" Target="../media/media1.mov"/></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57.tiff"/></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59.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0.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1.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2.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3.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4.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5.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6.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7.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7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71.jpeg"/></Relationships>
</file>

<file path=ppt/slides/_rels/slide58.xml.rels><?xml version="1.0" encoding="UTF-8" standalone="yes"?>
<Relationships xmlns="http://schemas.openxmlformats.org/package/2006/relationships"><Relationship Id="rId11" Type="http://schemas.openxmlformats.org/officeDocument/2006/relationships/image" Target="../media/image75.emf"/><Relationship Id="rId12" Type="http://schemas.openxmlformats.org/officeDocument/2006/relationships/oleObject" Target="../embeddings/oleObject7.bin"/><Relationship Id="rId13" Type="http://schemas.openxmlformats.org/officeDocument/2006/relationships/image" Target="../media/image76.emf"/><Relationship Id="rId14" Type="http://schemas.openxmlformats.org/officeDocument/2006/relationships/image" Target="../media/image5.png"/><Relationship Id="rId15" Type="http://schemas.openxmlformats.org/officeDocument/2006/relationships/image" Target="../media/image78.png"/><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image" Target="../media/image77.emf"/><Relationship Id="rId4" Type="http://schemas.openxmlformats.org/officeDocument/2006/relationships/oleObject" Target="../embeddings/oleObject3.bin"/><Relationship Id="rId5" Type="http://schemas.openxmlformats.org/officeDocument/2006/relationships/image" Target="../media/image72.emf"/><Relationship Id="rId6" Type="http://schemas.openxmlformats.org/officeDocument/2006/relationships/oleObject" Target="../embeddings/oleObject4.bin"/><Relationship Id="rId7" Type="http://schemas.openxmlformats.org/officeDocument/2006/relationships/image" Target="../media/image73.emf"/><Relationship Id="rId8" Type="http://schemas.openxmlformats.org/officeDocument/2006/relationships/oleObject" Target="../embeddings/oleObject5.bin"/><Relationship Id="rId9" Type="http://schemas.openxmlformats.org/officeDocument/2006/relationships/image" Target="../media/image74.emf"/><Relationship Id="rId10" Type="http://schemas.openxmlformats.org/officeDocument/2006/relationships/oleObject" Target="../embeddings/oleObject6.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79.tif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80.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755576" y="332656"/>
            <a:ext cx="8064896" cy="1008112"/>
          </a:xfrm>
        </p:spPr>
        <p:txBody>
          <a:bodyPr/>
          <a:lstStyle/>
          <a:p>
            <a:r>
              <a:rPr lang="en-US" sz="2800" b="1" i="1">
                <a:solidFill>
                  <a:srgbClr val="FF0000"/>
                </a:solidFill>
                <a:latin typeface="Times" charset="0"/>
                <a:ea typeface="ＭＳ Ｐゴシック" charset="0"/>
                <a:cs typeface="ＭＳ Ｐゴシック" charset="0"/>
              </a:rPr>
              <a:t>Inverse Compton Sources, Overview, Theory, Main Technological Challenges </a:t>
            </a:r>
            <a:r>
              <a:rPr lang="mr-IN" sz="2800" b="1" i="1">
                <a:solidFill>
                  <a:srgbClr val="FF0000"/>
                </a:solidFill>
                <a:latin typeface="Times" charset="0"/>
                <a:ea typeface="ＭＳ Ｐゴシック" charset="0"/>
                <a:cs typeface="ＭＳ Ｐゴシック" charset="0"/>
              </a:rPr>
              <a:t>–</a:t>
            </a:r>
            <a:r>
              <a:rPr lang="en-US" sz="2800" b="1" i="1">
                <a:solidFill>
                  <a:srgbClr val="FF0000"/>
                </a:solidFill>
                <a:latin typeface="Times" charset="0"/>
                <a:ea typeface="ＭＳ Ｐゴシック" charset="0"/>
                <a:cs typeface="ＭＳ Ｐゴシック" charset="0"/>
              </a:rPr>
              <a:t> Photonic Colliders</a:t>
            </a:r>
            <a:endParaRPr lang="en-US" sz="2800" b="1" i="1">
              <a:solidFill>
                <a:srgbClr val="FF0000"/>
              </a:solidFill>
              <a:latin typeface="Helvetica" charset="0"/>
              <a:ea typeface="ＭＳ Ｐゴシック" charset="0"/>
              <a:cs typeface="ＭＳ Ｐゴシック" charset="0"/>
            </a:endParaRPr>
          </a:p>
        </p:txBody>
      </p:sp>
      <p:sp>
        <p:nvSpPr>
          <p:cNvPr id="30724" name="Rectangle 13"/>
          <p:cNvSpPr>
            <a:spLocks noChangeArrowheads="1"/>
          </p:cNvSpPr>
          <p:nvPr/>
        </p:nvSpPr>
        <p:spPr bwMode="auto">
          <a:xfrm>
            <a:off x="323528" y="2564904"/>
            <a:ext cx="8424936"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8000"/>
                </a:solidFill>
              </a:rPr>
              <a:t>Overview of Projects/Proposal for ICS’ and Applications</a:t>
            </a:r>
          </a:p>
          <a:p>
            <a:pPr marL="342900" indent="-342900" eaLnBrk="1" hangingPunct="1">
              <a:lnSpc>
                <a:spcPct val="120000"/>
              </a:lnSpc>
              <a:spcBef>
                <a:spcPct val="20000"/>
              </a:spcBef>
              <a:buFont typeface="Arial" charset="0"/>
              <a:buChar char="•"/>
            </a:pPr>
            <a:r>
              <a:rPr lang="en-US" b="1"/>
              <a:t>Classical e.m. and Linear Quantum Theory of Inverse Compton Sources (ICS) and Paradigms for ICS</a:t>
            </a:r>
          </a:p>
          <a:p>
            <a:pPr marL="342900" indent="-342900" eaLnBrk="1" hangingPunct="1">
              <a:lnSpc>
                <a:spcPct val="120000"/>
              </a:lnSpc>
              <a:spcBef>
                <a:spcPct val="20000"/>
              </a:spcBef>
              <a:buFont typeface="Arial" charset="0"/>
              <a:buChar char="•"/>
            </a:pPr>
            <a:r>
              <a:rPr lang="en-US" b="1">
                <a:solidFill>
                  <a:srgbClr val="0000FF"/>
                </a:solidFill>
              </a:rPr>
              <a:t>Photon-Photon Colliders at low energy for Breit-Wheeler and photon-photon scattering experiments</a:t>
            </a:r>
          </a:p>
          <a:p>
            <a:pPr marL="342900" indent="-342900" eaLnBrk="1" hangingPunct="1">
              <a:lnSpc>
                <a:spcPct val="120000"/>
              </a:lnSpc>
              <a:spcBef>
                <a:spcPct val="20000"/>
              </a:spcBef>
              <a:buFont typeface="Arial" charset="0"/>
              <a:buChar char="•"/>
            </a:pPr>
            <a:r>
              <a:rPr lang="en-US" b="1">
                <a:solidFill>
                  <a:srgbClr val="FF6600"/>
                </a:solidFill>
              </a:rPr>
              <a:t>Hadron-Photon Colliders as muon photo-cathodes for TeV photons, neutrino and pion/muon low emittance beam generation</a:t>
            </a:r>
          </a:p>
        </p:txBody>
      </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18436" name="Segnaposto data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pic>
        <p:nvPicPr>
          <p:cNvPr id="1843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4"/>
          <p:cNvSpPr txBox="1">
            <a:spLocks noChangeArrowheads="1"/>
          </p:cNvSpPr>
          <p:nvPr/>
        </p:nvSpPr>
        <p:spPr bwMode="auto">
          <a:xfrm>
            <a:off x="323528" y="1412776"/>
            <a:ext cx="8640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i="1" u="sng"/>
              <a:t>Luca Serafini</a:t>
            </a:r>
            <a:r>
              <a:rPr lang="en-US" sz="1800" i="1"/>
              <a:t> –  INFN-Milan and University of Milan</a:t>
            </a:r>
          </a:p>
        </p:txBody>
      </p:sp>
      <p:sp>
        <p:nvSpPr>
          <p:cNvPr id="8" name="Rectangle 2"/>
          <p:cNvSpPr txBox="1">
            <a:spLocks noChangeArrowheads="1"/>
          </p:cNvSpPr>
          <p:nvPr/>
        </p:nvSpPr>
        <p:spPr bwMode="auto">
          <a:xfrm>
            <a:off x="2051720" y="1844824"/>
            <a:ext cx="482453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r>
              <a:rPr lang="it-IT" sz="2800" b="1" i="1">
                <a:solidFill>
                  <a:schemeClr val="tx1"/>
                </a:solidFill>
                <a:latin typeface="Times" charset="0"/>
                <a:ea typeface="ＭＳ Ｐゴシック" charset="0"/>
                <a:cs typeface="ＭＳ Ｐゴシック" charset="0"/>
              </a:rPr>
              <a:t>4 Lecture Outline</a:t>
            </a:r>
            <a:endParaRPr lang="en-US" sz="2800" b="1" i="1">
              <a:solidFill>
                <a:schemeClr val="tx1"/>
              </a:solidFill>
              <a:latin typeface="Helvetica" charset="0"/>
              <a:ea typeface="ＭＳ Ｐゴシック" charset="0"/>
              <a:cs typeface="ＭＳ Ｐゴシック" charset="0"/>
            </a:endParaRPr>
          </a:p>
        </p:txBody>
      </p:sp>
      <p:sp>
        <p:nvSpPr>
          <p:cNvPr id="9" name="Rettangolo 8"/>
          <p:cNvSpPr/>
          <p:nvPr/>
        </p:nvSpPr>
        <p:spPr bwMode="auto">
          <a:xfrm>
            <a:off x="251520" y="2492896"/>
            <a:ext cx="8496944" cy="648072"/>
          </a:xfrm>
          <a:prstGeom prst="rect">
            <a:avLst/>
          </a:prstGeom>
          <a:solidFill>
            <a:srgbClr val="FFFF0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Immagine 1" descr="Untitled2.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6250"/>
            <a:ext cx="8208963"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CasellaDiTesto 1"/>
          <p:cNvSpPr txBox="1">
            <a:spLocks noChangeArrowheads="1"/>
          </p:cNvSpPr>
          <p:nvPr/>
        </p:nvSpPr>
        <p:spPr bwMode="auto">
          <a:xfrm>
            <a:off x="250825" y="5661025"/>
            <a:ext cx="4605338"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Measured 5</a:t>
            </a:r>
            <a:r>
              <a:rPr lang="it-IT" baseline="30000"/>
              <a:t>.</a:t>
            </a:r>
            <a:r>
              <a:rPr lang="it-IT"/>
              <a:t>10</a:t>
            </a:r>
            <a:r>
              <a:rPr lang="it-IT" baseline="30000"/>
              <a:t>10</a:t>
            </a:r>
            <a:r>
              <a:rPr lang="it-IT"/>
              <a:t> ph/sec with 20 mA</a:t>
            </a:r>
          </a:p>
        </p:txBody>
      </p:sp>
      <p:sp>
        <p:nvSpPr>
          <p:cNvPr id="99332" name="Segnaposto data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
        <p:nvSpPr>
          <p:cNvPr id="99333" name="CasellaDiTesto 2"/>
          <p:cNvSpPr txBox="1">
            <a:spLocks noChangeArrowheads="1"/>
          </p:cNvSpPr>
          <p:nvPr/>
        </p:nvSpPr>
        <p:spPr bwMode="auto">
          <a:xfrm>
            <a:off x="6156325" y="2060575"/>
            <a:ext cx="1363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measured</a:t>
            </a:r>
          </a:p>
        </p:txBody>
      </p:sp>
      <p:pic>
        <p:nvPicPr>
          <p:cNvPr id="2" name="Immagine 1" descr="Untitle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268760"/>
            <a:ext cx="5416872" cy="4206465"/>
          </a:xfrm>
          <a:prstGeom prst="rect">
            <a:avLst/>
          </a:prstGeom>
        </p:spPr>
      </p:pic>
    </p:spTree>
    <p:extLst>
      <p:ext uri="{BB962C8B-B14F-4D97-AF65-F5344CB8AC3E}">
        <p14:creationId xmlns:p14="http://schemas.microsoft.com/office/powerpoint/2010/main" val="3153208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2"/>
          <p:cNvSpPr txBox="1">
            <a:spLocks noChangeArrowheads="1"/>
          </p:cNvSpPr>
          <p:nvPr/>
        </p:nvSpPr>
        <p:spPr bwMode="auto">
          <a:xfrm>
            <a:off x="76200" y="1443892"/>
            <a:ext cx="6007968" cy="157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cs typeface="ＭＳ Ｐゴシック" charset="0"/>
              </a:defRPr>
            </a:lvl1pPr>
            <a:lvl2pPr marL="37931725" indent="-37474525"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9pPr>
          </a:lstStyle>
          <a:p>
            <a:pPr eaLnBrk="1" hangingPunct="1">
              <a:buClr>
                <a:srgbClr val="FFFFFF"/>
              </a:buClr>
              <a:buSzPct val="100000"/>
              <a:buFont typeface="Arial" charset="0"/>
              <a:buNone/>
            </a:pPr>
            <a:r>
              <a:rPr lang="en-GB">
                <a:solidFill>
                  <a:srgbClr val="3366FF"/>
                </a:solidFill>
                <a:latin typeface="Arial" charset="0"/>
                <a:cs typeface="Arial" charset="0"/>
              </a:rPr>
              <a:t>Conventional X-ray tube for mammography</a:t>
            </a:r>
          </a:p>
          <a:p>
            <a:pPr>
              <a:buClr>
                <a:srgbClr val="FFFFFF"/>
              </a:buClr>
              <a:buSzPct val="100000"/>
            </a:pPr>
            <a:r>
              <a:rPr lang="it-IT">
                <a:solidFill>
                  <a:srgbClr val="3366FF"/>
                </a:solidFill>
                <a:latin typeface="Arial" charset="0"/>
                <a:cs typeface="Arial" charset="0"/>
              </a:rPr>
              <a:t>Spatial resolution ~100 </a:t>
            </a:r>
            <a:r>
              <a:rPr lang="it-IT">
                <a:solidFill>
                  <a:srgbClr val="3366FF"/>
                </a:solidFill>
                <a:latin typeface="Symbol" charset="0"/>
                <a:cs typeface="Arial" charset="0"/>
              </a:rPr>
              <a:t>m</a:t>
            </a:r>
            <a:r>
              <a:rPr lang="it-IT">
                <a:solidFill>
                  <a:srgbClr val="3366FF"/>
                </a:solidFill>
                <a:latin typeface="Arial" charset="0"/>
                <a:cs typeface="Arial" charset="0"/>
              </a:rPr>
              <a:t>m</a:t>
            </a:r>
          </a:p>
          <a:p>
            <a:pPr>
              <a:buClr>
                <a:srgbClr val="FFFFFF"/>
              </a:buClr>
              <a:buSzPct val="100000"/>
            </a:pPr>
            <a:r>
              <a:rPr lang="it-IT">
                <a:solidFill>
                  <a:srgbClr val="3366FF"/>
                </a:solidFill>
                <a:latin typeface="Arial" charset="0"/>
                <a:cs typeface="Arial" charset="0"/>
              </a:rPr>
              <a:t>High Flux ~10</a:t>
            </a:r>
            <a:r>
              <a:rPr lang="it-IT" baseline="30000">
                <a:solidFill>
                  <a:srgbClr val="3366FF"/>
                </a:solidFill>
                <a:latin typeface="Arial" charset="0"/>
                <a:cs typeface="Arial" charset="0"/>
              </a:rPr>
              <a:t>7</a:t>
            </a:r>
            <a:r>
              <a:rPr lang="it-IT">
                <a:solidFill>
                  <a:srgbClr val="3366FF"/>
                </a:solidFill>
                <a:latin typeface="Arial" charset="0"/>
                <a:cs typeface="Arial" charset="0"/>
              </a:rPr>
              <a:t> </a:t>
            </a:r>
            <a:r>
              <a:rPr lang="it-IT">
                <a:solidFill>
                  <a:srgbClr val="3366FF"/>
                </a:solidFill>
                <a:latin typeface="Symbol" charset="0"/>
                <a:cs typeface="Arial" charset="0"/>
              </a:rPr>
              <a:t>g</a:t>
            </a:r>
            <a:r>
              <a:rPr lang="it-IT">
                <a:solidFill>
                  <a:srgbClr val="3366FF"/>
                </a:solidFill>
                <a:latin typeface="Arial" charset="0"/>
                <a:cs typeface="Arial" charset="0"/>
              </a:rPr>
              <a:t>/(mm</a:t>
            </a:r>
            <a:r>
              <a:rPr lang="it-IT" baseline="30000">
                <a:solidFill>
                  <a:srgbClr val="3366FF"/>
                </a:solidFill>
                <a:latin typeface="Arial" charset="0"/>
                <a:cs typeface="Arial" charset="0"/>
              </a:rPr>
              <a:t>2</a:t>
            </a:r>
            <a:r>
              <a:rPr lang="it-IT">
                <a:solidFill>
                  <a:srgbClr val="3366FF"/>
                </a:solidFill>
                <a:latin typeface="Arial" charset="0"/>
                <a:cs typeface="Arial" charset="0"/>
              </a:rPr>
              <a:t>s) equivalent to ~5</a:t>
            </a:r>
            <a:r>
              <a:rPr lang="it-IT" baseline="30000">
                <a:solidFill>
                  <a:srgbClr val="3366FF"/>
                </a:solidFill>
                <a:latin typeface="Arial" charset="0"/>
                <a:cs typeface="Arial" charset="0"/>
              </a:rPr>
              <a:t>.</a:t>
            </a:r>
            <a:r>
              <a:rPr lang="it-IT">
                <a:solidFill>
                  <a:srgbClr val="3366FF"/>
                </a:solidFill>
                <a:latin typeface="Arial" charset="0"/>
                <a:cs typeface="Arial" charset="0"/>
              </a:rPr>
              <a:t>10</a:t>
            </a:r>
            <a:r>
              <a:rPr lang="it-IT" baseline="30000">
                <a:solidFill>
                  <a:srgbClr val="3366FF"/>
                </a:solidFill>
                <a:latin typeface="Arial" charset="0"/>
                <a:cs typeface="Arial" charset="0"/>
              </a:rPr>
              <a:t>11</a:t>
            </a:r>
            <a:r>
              <a:rPr lang="it-IT">
                <a:solidFill>
                  <a:srgbClr val="3366FF"/>
                </a:solidFill>
                <a:latin typeface="Arial" charset="0"/>
                <a:cs typeface="Arial" charset="0"/>
              </a:rPr>
              <a:t> </a:t>
            </a:r>
            <a:r>
              <a:rPr lang="it-IT">
                <a:solidFill>
                  <a:srgbClr val="3366FF"/>
                </a:solidFill>
                <a:latin typeface="Symbol" charset="0"/>
                <a:cs typeface="Arial" charset="0"/>
              </a:rPr>
              <a:t>g</a:t>
            </a:r>
            <a:r>
              <a:rPr lang="it-IT">
                <a:solidFill>
                  <a:srgbClr val="3366FF"/>
                </a:solidFill>
                <a:latin typeface="Arial" charset="0"/>
                <a:cs typeface="Arial" charset="0"/>
              </a:rPr>
              <a:t>/s over 20x20 cm</a:t>
            </a:r>
            <a:r>
              <a:rPr lang="it-IT" baseline="30000">
                <a:solidFill>
                  <a:srgbClr val="3366FF"/>
                </a:solidFill>
                <a:latin typeface="Arial" charset="0"/>
                <a:cs typeface="Arial" charset="0"/>
              </a:rPr>
              <a:t>2</a:t>
            </a:r>
            <a:r>
              <a:rPr lang="it-IT">
                <a:solidFill>
                  <a:srgbClr val="3366FF"/>
                </a:solidFill>
                <a:latin typeface="Arial" charset="0"/>
                <a:cs typeface="Arial" charset="0"/>
              </a:rPr>
              <a:t> area.</a:t>
            </a:r>
            <a:endParaRPr lang="en-GB">
              <a:solidFill>
                <a:srgbClr val="3366FF"/>
              </a:solidFill>
              <a:latin typeface="Arial" charset="0"/>
              <a:cs typeface="Arial" charset="0"/>
            </a:endParaRPr>
          </a:p>
        </p:txBody>
      </p:sp>
      <p:pic>
        <p:nvPicPr>
          <p:cNvPr id="737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504" y="1149549"/>
            <a:ext cx="304800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73730" name="Object 2"/>
          <p:cNvGraphicFramePr>
            <a:graphicFrameLocks noChangeAspect="1"/>
          </p:cNvGraphicFramePr>
          <p:nvPr>
            <p:extLst>
              <p:ext uri="{D42A27DB-BD31-4B8C-83A1-F6EECF244321}">
                <p14:modId xmlns:p14="http://schemas.microsoft.com/office/powerpoint/2010/main" val="889819686"/>
              </p:ext>
            </p:extLst>
          </p:nvPr>
        </p:nvGraphicFramePr>
        <p:xfrm>
          <a:off x="3276600" y="3505200"/>
          <a:ext cx="2362200" cy="1749425"/>
        </p:xfrm>
        <a:graphic>
          <a:graphicData uri="http://schemas.openxmlformats.org/presentationml/2006/ole">
            <mc:AlternateContent xmlns:mc="http://schemas.openxmlformats.org/markup-compatibility/2006">
              <mc:Choice xmlns:v="urn:schemas-microsoft-com:vml" Requires="v">
                <p:oleObj spid="_x0000_s1198119" name="Documento" r:id="rId6" imgW="7350369" imgH="4982308" progId="Word.Document.8">
                  <p:embed/>
                </p:oleObj>
              </mc:Choice>
              <mc:Fallback>
                <p:oleObj name="Documento" r:id="rId6" imgW="7350369" imgH="4982308"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r="68329" b="65367"/>
                      <a:stretch>
                        <a:fillRect/>
                      </a:stretch>
                    </p:blipFill>
                    <p:spPr bwMode="auto">
                      <a:xfrm>
                        <a:off x="3276600" y="3505200"/>
                        <a:ext cx="2362200" cy="1749425"/>
                      </a:xfrm>
                      <a:prstGeom prst="rect">
                        <a:avLst/>
                      </a:prstGeom>
                      <a:noFill/>
                      <a:effectLst/>
                      <a:extLst>
                        <a:ext uri="{909E8E84-426E-40dd-AFC4-6F175D3DCCD1}">
                          <a14:hiddenFill xmlns:a14="http://schemas.microsoft.com/office/drawing/2010/main">
                            <a:blipFill dpi="0" rotWithShape="0">
                              <a:blip/>
                              <a:srcRect r="68329" b="65367"/>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73733" name="Group 5"/>
          <p:cNvGrpSpPr>
            <a:grpSpLocks/>
          </p:cNvGrpSpPr>
          <p:nvPr/>
        </p:nvGrpSpPr>
        <p:grpSpPr bwMode="auto">
          <a:xfrm>
            <a:off x="295275" y="3429000"/>
            <a:ext cx="2673350" cy="2667000"/>
            <a:chOff x="3710" y="1920"/>
            <a:chExt cx="1684" cy="1680"/>
          </a:xfrm>
        </p:grpSpPr>
        <p:pic>
          <p:nvPicPr>
            <p:cNvPr id="7373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8" y="1920"/>
              <a:ext cx="1506"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3737" name="Line 7"/>
            <p:cNvSpPr>
              <a:spLocks noChangeShapeType="1"/>
            </p:cNvSpPr>
            <p:nvPr/>
          </p:nvSpPr>
          <p:spPr bwMode="auto">
            <a:xfrm>
              <a:off x="3984" y="2400"/>
              <a:ext cx="1" cy="288"/>
            </a:xfrm>
            <a:prstGeom prst="line">
              <a:avLst/>
            </a:prstGeom>
            <a:noFill/>
            <a:ln w="9360">
              <a:solidFill>
                <a:srgbClr val="FF0000"/>
              </a:solidFill>
              <a:miter lim="800000"/>
              <a:headEnd type="triangle" w="med" len="me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3738" name="Text Box 8"/>
            <p:cNvSpPr txBox="1">
              <a:spLocks noChangeArrowheads="1"/>
            </p:cNvSpPr>
            <p:nvPr/>
          </p:nvSpPr>
          <p:spPr bwMode="auto">
            <a:xfrm>
              <a:off x="3710" y="2448"/>
              <a:ext cx="33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cs typeface="ＭＳ Ｐゴシック" charset="0"/>
                </a:defRPr>
              </a:lvl1pPr>
              <a:lvl2pPr marL="37931725" indent="-37474525"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charset="0"/>
                  <a:ea typeface="ＭＳ Ｐゴシック" charset="0"/>
                </a:defRPr>
              </a:lvl9pPr>
            </a:lstStyle>
            <a:p>
              <a:pPr eaLnBrk="1" hangingPunct="1">
                <a:buClr>
                  <a:srgbClr val="FF0000"/>
                </a:buClr>
                <a:buSzPct val="100000"/>
                <a:buFont typeface="Arial" charset="0"/>
                <a:buNone/>
              </a:pPr>
              <a:r>
                <a:rPr lang="en-GB" sz="1000">
                  <a:solidFill>
                    <a:srgbClr val="FF0000"/>
                  </a:solidFill>
                  <a:latin typeface="Arial" charset="0"/>
                  <a:cs typeface="Arial" charset="0"/>
                </a:rPr>
                <a:t>65 cm</a:t>
              </a:r>
            </a:p>
          </p:txBody>
        </p:sp>
      </p:grpSp>
      <p:pic>
        <p:nvPicPr>
          <p:cNvPr id="73734" name="Picture 9" descr="ab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3048000"/>
            <a:ext cx="3352800"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Rectangle 10"/>
          <p:cNvSpPr>
            <a:spLocks noChangeArrowheads="1"/>
          </p:cNvSpPr>
          <p:nvPr/>
        </p:nvSpPr>
        <p:spPr bwMode="auto">
          <a:xfrm>
            <a:off x="762000" y="116632"/>
            <a:ext cx="7696200" cy="1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lstStyle/>
          <a:p>
            <a:pPr eaLnBrk="1" hangingPunct="1"/>
            <a:r>
              <a:rPr lang="it-IT" sz="2800" b="1">
                <a:solidFill>
                  <a:srgbClr val="009900"/>
                </a:solidFill>
                <a:latin typeface="Lucida Sans Unicode" charset="0"/>
              </a:rPr>
              <a:t>Great example of Radio-logical imaging applied to mass screening over population: mammography</a:t>
            </a:r>
            <a:endParaRPr lang="en-US" sz="2800">
              <a:solidFill>
                <a:srgbClr val="009900"/>
              </a:solidFill>
              <a:latin typeface="Lucida Sans Unicode" charset="0"/>
            </a:endParaRPr>
          </a:p>
        </p:txBody>
      </p:sp>
      <p:pic>
        <p:nvPicPr>
          <p:cNvPr id="11" name="Immagine 2" descr="infn-new.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2 2"/>
          <p:cNvCxnSpPr/>
          <p:nvPr/>
        </p:nvCxnSpPr>
        <p:spPr>
          <a:xfrm flipH="1">
            <a:off x="5410200" y="5105400"/>
            <a:ext cx="19812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CasellaDiTesto 3"/>
          <p:cNvSpPr txBox="1"/>
          <p:nvPr/>
        </p:nvSpPr>
        <p:spPr>
          <a:xfrm>
            <a:off x="2971800" y="5638800"/>
            <a:ext cx="6019800" cy="1200329"/>
          </a:xfrm>
          <a:prstGeom prst="rect">
            <a:avLst/>
          </a:prstGeom>
          <a:noFill/>
        </p:spPr>
        <p:txBody>
          <a:bodyPr wrap="square" rtlCol="0">
            <a:spAutoFit/>
          </a:bodyPr>
          <a:lstStyle/>
          <a:p>
            <a:r>
              <a:rPr lang="it-IT" sz="1800" b="1" i="1"/>
              <a:t>Low energy photons in the spectrum are absorbed by tissue, delivering radiation dose without bringing informations to detector. Risk of inducing secondary tumors increases without increasing the benefit of detecting early tumors</a:t>
            </a:r>
          </a:p>
        </p:txBody>
      </p:sp>
      <p:sp>
        <p:nvSpPr>
          <p:cNvPr id="20" name="CasellaDiTesto 6"/>
          <p:cNvSpPr txBox="1">
            <a:spLocks noChangeArrowheads="1"/>
          </p:cNvSpPr>
          <p:nvPr/>
        </p:nvSpPr>
        <p:spPr bwMode="auto">
          <a:xfrm>
            <a:off x="6155432" y="3212976"/>
            <a:ext cx="1296888" cy="163121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Absent in</a:t>
            </a:r>
          </a:p>
          <a:p>
            <a:r>
              <a:rPr lang="it-IT" sz="2000" b="1" i="1"/>
              <a:t>Thomson</a:t>
            </a:r>
          </a:p>
          <a:p>
            <a:r>
              <a:rPr lang="it-IT" sz="2000" b="1" i="1"/>
              <a:t>Source</a:t>
            </a:r>
          </a:p>
          <a:p>
            <a:r>
              <a:rPr lang="it-IT" sz="2000" b="1" i="1"/>
              <a:t>X-ray</a:t>
            </a:r>
          </a:p>
          <a:p>
            <a:r>
              <a:rPr lang="it-IT" sz="2000" b="1" i="1"/>
              <a:t>spectrum!</a:t>
            </a:r>
          </a:p>
        </p:txBody>
      </p:sp>
    </p:spTree>
    <p:extLst>
      <p:ext uri="{BB962C8B-B14F-4D97-AF65-F5344CB8AC3E}">
        <p14:creationId xmlns:p14="http://schemas.microsoft.com/office/powerpoint/2010/main" val="13358053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1811"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1066800"/>
            <a:ext cx="1576388" cy="4860925"/>
          </a:xfrm>
          <a:prstGeom prst="rect">
            <a:avLst/>
          </a:prstGeom>
          <a:noFill/>
          <a:extLst>
            <a:ext uri="{909E8E84-426E-40dd-AFC4-6F175D3DCCD1}">
              <a14:hiddenFill xmlns:a14="http://schemas.microsoft.com/office/drawing/2010/main">
                <a:solidFill>
                  <a:srgbClr val="FFFFFF"/>
                </a:solidFill>
              </a14:hiddenFill>
            </a:ext>
          </a:extLst>
        </p:spPr>
      </p:pic>
      <p:pic>
        <p:nvPicPr>
          <p:cNvPr id="1271812"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066800"/>
            <a:ext cx="1557338" cy="4860925"/>
          </a:xfrm>
          <a:prstGeom prst="rect">
            <a:avLst/>
          </a:prstGeom>
          <a:noFill/>
          <a:extLst>
            <a:ext uri="{909E8E84-426E-40dd-AFC4-6F175D3DCCD1}">
              <a14:hiddenFill xmlns:a14="http://schemas.microsoft.com/office/drawing/2010/main">
                <a:solidFill>
                  <a:srgbClr val="FFFFFF"/>
                </a:solidFill>
              </a14:hiddenFill>
            </a:ext>
          </a:extLst>
        </p:spPr>
      </p:pic>
      <p:sp>
        <p:nvSpPr>
          <p:cNvPr id="1271813" name="Text Box 1029"/>
          <p:cNvSpPr txBox="1">
            <a:spLocks noChangeArrowheads="1"/>
          </p:cNvSpPr>
          <p:nvPr/>
        </p:nvSpPr>
        <p:spPr bwMode="auto">
          <a:xfrm>
            <a:off x="2298700" y="5918200"/>
            <a:ext cx="4062029"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3 cm thick in vitro human breast tissue</a:t>
            </a:r>
            <a:endParaRPr lang="en-US" sz="1600">
              <a:solidFill>
                <a:srgbClr val="FFFF66"/>
              </a:solidFill>
              <a:latin typeface="Times New Roman" charset="0"/>
            </a:endParaRPr>
          </a:p>
        </p:txBody>
      </p:sp>
      <p:sp>
        <p:nvSpPr>
          <p:cNvPr id="1271814" name="Text Box 1030"/>
          <p:cNvSpPr txBox="1">
            <a:spLocks noChangeArrowheads="1"/>
          </p:cNvSpPr>
          <p:nvPr/>
        </p:nvSpPr>
        <p:spPr bwMode="auto">
          <a:xfrm>
            <a:off x="7050088" y="2005013"/>
            <a:ext cx="1947862" cy="1069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a) SR digital image</a:t>
            </a:r>
          </a:p>
          <a:p>
            <a:r>
              <a:rPr lang="en-US" sz="1600">
                <a:latin typeface="Comic Sans MS" charset="0"/>
              </a:rPr>
              <a:t>Energy 17 keV</a:t>
            </a:r>
          </a:p>
          <a:p>
            <a:r>
              <a:rPr lang="en-US" sz="1600">
                <a:latin typeface="Comic Sans MS" charset="0"/>
              </a:rPr>
              <a:t>Scan step 100 mm</a:t>
            </a:r>
          </a:p>
          <a:p>
            <a:r>
              <a:rPr lang="en-US" sz="1600">
                <a:latin typeface="Comic Sans MS" charset="0"/>
              </a:rPr>
              <a:t>MGD 1 mGy</a:t>
            </a:r>
          </a:p>
        </p:txBody>
      </p:sp>
      <p:sp>
        <p:nvSpPr>
          <p:cNvPr id="1271815" name="Text Box 1031"/>
          <p:cNvSpPr txBox="1">
            <a:spLocks noChangeArrowheads="1"/>
          </p:cNvSpPr>
          <p:nvPr/>
        </p:nvSpPr>
        <p:spPr bwMode="auto">
          <a:xfrm>
            <a:off x="7027863" y="3605213"/>
            <a:ext cx="1963737" cy="1069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b) SR digital image</a:t>
            </a:r>
          </a:p>
          <a:p>
            <a:r>
              <a:rPr lang="en-US" sz="1600">
                <a:latin typeface="Comic Sans MS" charset="0"/>
              </a:rPr>
              <a:t>Energy 20 keV</a:t>
            </a:r>
          </a:p>
          <a:p>
            <a:r>
              <a:rPr lang="en-US" sz="1600">
                <a:latin typeface="Comic Sans MS" charset="0"/>
              </a:rPr>
              <a:t>Scan step 100 mm</a:t>
            </a:r>
          </a:p>
          <a:p>
            <a:r>
              <a:rPr lang="en-US" sz="1600">
                <a:latin typeface="Comic Sans MS" charset="0"/>
              </a:rPr>
              <a:t>MGD 0.33 mGy</a:t>
            </a:r>
          </a:p>
        </p:txBody>
      </p:sp>
      <p:pic>
        <p:nvPicPr>
          <p:cNvPr id="1271816" name="Picture 1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738" y="1066800"/>
            <a:ext cx="1616075"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1817" name="Text Box 1033"/>
          <p:cNvSpPr txBox="1">
            <a:spLocks noChangeArrowheads="1"/>
          </p:cNvSpPr>
          <p:nvPr/>
        </p:nvSpPr>
        <p:spPr bwMode="auto">
          <a:xfrm>
            <a:off x="57150" y="3071813"/>
            <a:ext cx="1936750" cy="825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sz="2400">
                <a:solidFill>
                  <a:schemeClr val="tx1"/>
                </a:solidFill>
                <a:latin typeface="Times" charset="0"/>
                <a:ea typeface="ＭＳ Ｐゴシック" charset="0"/>
              </a:defRPr>
            </a:lvl1pPr>
            <a:lvl2pPr marL="571500" defTabSz="762000">
              <a:defRPr sz="2400">
                <a:solidFill>
                  <a:schemeClr val="tx1"/>
                </a:solidFill>
                <a:latin typeface="Times" charset="0"/>
                <a:ea typeface="ＭＳ Ｐゴシック" charset="0"/>
              </a:defRPr>
            </a:lvl2pPr>
            <a:lvl3pPr marL="1143000" defTabSz="762000">
              <a:defRPr sz="2400">
                <a:solidFill>
                  <a:schemeClr val="tx1"/>
                </a:solidFill>
                <a:latin typeface="Times" charset="0"/>
                <a:ea typeface="ＭＳ Ｐゴシック" charset="0"/>
              </a:defRPr>
            </a:lvl3pPr>
            <a:lvl4pPr marL="1714500" defTabSz="762000">
              <a:defRPr sz="2400">
                <a:solidFill>
                  <a:schemeClr val="tx1"/>
                </a:solidFill>
                <a:latin typeface="Times" charset="0"/>
                <a:ea typeface="ＭＳ Ｐゴシック" charset="0"/>
              </a:defRPr>
            </a:lvl4pPr>
            <a:lvl5pPr marL="2286000" defTabSz="762000">
              <a:defRPr sz="2400">
                <a:solidFill>
                  <a:schemeClr val="tx1"/>
                </a:solidFill>
                <a:latin typeface="Times" charset="0"/>
                <a:ea typeface="ＭＳ Ｐゴシック" charset="0"/>
              </a:defRPr>
            </a:lvl5pPr>
            <a:lvl6pPr marL="2743200" defTabSz="762000" eaLnBrk="0" fontAlgn="base" hangingPunct="0">
              <a:spcBef>
                <a:spcPct val="0"/>
              </a:spcBef>
              <a:spcAft>
                <a:spcPct val="0"/>
              </a:spcAft>
              <a:defRPr sz="2400">
                <a:solidFill>
                  <a:schemeClr val="tx1"/>
                </a:solidFill>
                <a:latin typeface="Times" charset="0"/>
                <a:ea typeface="ＭＳ Ｐゴシック" charset="0"/>
              </a:defRPr>
            </a:lvl6pPr>
            <a:lvl7pPr marL="3200400" defTabSz="762000" eaLnBrk="0" fontAlgn="base" hangingPunct="0">
              <a:spcBef>
                <a:spcPct val="0"/>
              </a:spcBef>
              <a:spcAft>
                <a:spcPct val="0"/>
              </a:spcAft>
              <a:defRPr sz="2400">
                <a:solidFill>
                  <a:schemeClr val="tx1"/>
                </a:solidFill>
                <a:latin typeface="Times" charset="0"/>
                <a:ea typeface="ＭＳ Ｐゴシック" charset="0"/>
              </a:defRPr>
            </a:lvl7pPr>
            <a:lvl8pPr marL="3657600" defTabSz="762000" eaLnBrk="0" fontAlgn="base" hangingPunct="0">
              <a:spcBef>
                <a:spcPct val="0"/>
              </a:spcBef>
              <a:spcAft>
                <a:spcPct val="0"/>
              </a:spcAft>
              <a:defRPr sz="2400">
                <a:solidFill>
                  <a:schemeClr val="tx1"/>
                </a:solidFill>
                <a:latin typeface="Times" charset="0"/>
                <a:ea typeface="ＭＳ Ｐゴシック" charset="0"/>
              </a:defRPr>
            </a:lvl8pPr>
            <a:lvl9pPr marL="4114800" defTabSz="7620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Comic Sans MS" charset="0"/>
              </a:rPr>
              <a:t>Conventional</a:t>
            </a:r>
          </a:p>
          <a:p>
            <a:r>
              <a:rPr lang="en-US" sz="1600">
                <a:latin typeface="Comic Sans MS" charset="0"/>
              </a:rPr>
              <a:t>X-ray tube 26 kVp</a:t>
            </a:r>
          </a:p>
          <a:p>
            <a:r>
              <a:rPr lang="en-US" sz="1600">
                <a:latin typeface="Comic Sans MS" charset="0"/>
              </a:rPr>
              <a:t>MGD 1 mGy</a:t>
            </a:r>
          </a:p>
        </p:txBody>
      </p:sp>
      <p:pic>
        <p:nvPicPr>
          <p:cNvPr id="11" name="Immagine 2" descr="infn-new.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5"/>
          <p:cNvSpPr txBox="1">
            <a:spLocks noChangeArrowheads="1"/>
          </p:cNvSpPr>
          <p:nvPr/>
        </p:nvSpPr>
        <p:spPr bwMode="auto">
          <a:xfrm>
            <a:off x="209996" y="180752"/>
            <a:ext cx="8826500"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Mammography with Mono-chromatic X-rays at 20 keV has been proven</a:t>
            </a:r>
          </a:p>
          <a:p>
            <a:r>
              <a:rPr lang="it-IT" sz="2000" b="1" i="1"/>
              <a:t>far superior in Signal-to-Noise-Ratio w.r.t. conventional mammographic tubes,</a:t>
            </a:r>
          </a:p>
          <a:p>
            <a:r>
              <a:rPr lang="it-IT" sz="2000" b="1" i="1"/>
              <a:t>with a considerably lower radiation dose to the tissue</a:t>
            </a:r>
          </a:p>
        </p:txBody>
      </p:sp>
      <p:sp>
        <p:nvSpPr>
          <p:cNvPr id="13"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6517346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Untitledb.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513" y="1772816"/>
            <a:ext cx="86741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6"/>
          <p:cNvSpPr txBox="1">
            <a:spLocks noChangeArrowheads="1"/>
          </p:cNvSpPr>
          <p:nvPr/>
        </p:nvSpPr>
        <p:spPr bwMode="auto">
          <a:xfrm>
            <a:off x="395536" y="836712"/>
            <a:ext cx="8561387"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Compact Thomson X-ray Sources could be located inside hospitals to diagnose</a:t>
            </a:r>
          </a:p>
          <a:p>
            <a:r>
              <a:rPr lang="it-IT" sz="2000" b="1" i="1"/>
              <a:t>and treat patients directly at the hospital site (unlike Synchrotrons</a:t>
            </a:r>
            <a:r>
              <a:rPr lang="is-IS" sz="2000" b="1" i="1"/>
              <a:t>…)</a:t>
            </a:r>
            <a:endParaRPr lang="it-IT" sz="2000" b="1" i="1"/>
          </a:p>
        </p:txBody>
      </p:sp>
      <p:pic>
        <p:nvPicPr>
          <p:cNvPr id="4"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18210322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Immagine 1" descr="Untitled3.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677863"/>
            <a:ext cx="80645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CasellaDiTesto 2"/>
          <p:cNvSpPr txBox="1">
            <a:spLocks noChangeArrowheads="1"/>
          </p:cNvSpPr>
          <p:nvPr/>
        </p:nvSpPr>
        <p:spPr bwMode="auto">
          <a:xfrm>
            <a:off x="4427538" y="6034088"/>
            <a:ext cx="4703762"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2000" b="1" i="1"/>
              <a:t>Phase Contrast Imaging made possible</a:t>
            </a:r>
          </a:p>
          <a:p>
            <a:r>
              <a:rPr lang="it-IT" sz="2000" b="1" i="1"/>
              <a:t>by small round source spot size (&lt; 20 </a:t>
            </a:r>
            <a:r>
              <a:rPr lang="it-IT" sz="2000" b="1" i="1">
                <a:latin typeface="Symbol" charset="0"/>
                <a:cs typeface="Symbol" charset="0"/>
              </a:rPr>
              <a:t>m</a:t>
            </a:r>
            <a:r>
              <a:rPr lang="it-IT" sz="2000" b="1" i="1"/>
              <a:t>m)</a:t>
            </a:r>
          </a:p>
        </p:txBody>
      </p:sp>
    </p:spTree>
    <p:extLst>
      <p:ext uri="{BB962C8B-B14F-4D97-AF65-F5344CB8AC3E}">
        <p14:creationId xmlns:p14="http://schemas.microsoft.com/office/powerpoint/2010/main" val="34452520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616" y="1556792"/>
            <a:ext cx="7037784" cy="499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1027"/>
          <p:cNvSpPr txBox="1">
            <a:spLocks noChangeArrowheads="1"/>
          </p:cNvSpPr>
          <p:nvPr/>
        </p:nvSpPr>
        <p:spPr bwMode="auto">
          <a:xfrm>
            <a:off x="6172200" y="0"/>
            <a:ext cx="2921000" cy="3667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of A. Bravin (ESRF)</a:t>
            </a:r>
            <a:endParaRPr lang="en-US"/>
          </a:p>
        </p:txBody>
      </p:sp>
      <p:sp>
        <p:nvSpPr>
          <p:cNvPr id="6" name="CasellaDiTesto 5"/>
          <p:cNvSpPr txBox="1"/>
          <p:nvPr/>
        </p:nvSpPr>
        <p:spPr>
          <a:xfrm>
            <a:off x="251520" y="476672"/>
            <a:ext cx="8565616" cy="1015663"/>
          </a:xfrm>
          <a:prstGeom prst="rect">
            <a:avLst/>
          </a:prstGeom>
          <a:solidFill>
            <a:srgbClr val="FFFF00"/>
          </a:solidFill>
        </p:spPr>
        <p:txBody>
          <a:bodyPr wrap="none" rtlCol="0">
            <a:spAutoFit/>
          </a:bodyPr>
          <a:lstStyle/>
          <a:p>
            <a:r>
              <a:rPr lang="it-IT" sz="2000" b="1" i="1"/>
              <a:t>Bio-Medical Advanced Imaging with Mono-chromatic X-rays, demonstrated at</a:t>
            </a:r>
          </a:p>
          <a:p>
            <a:r>
              <a:rPr lang="it-IT" sz="2000" b="1" i="1"/>
              <a:t>Synchrotrons, is possible also with High Flux Thomson X-ray Sources</a:t>
            </a:r>
          </a:p>
          <a:p>
            <a:r>
              <a:rPr lang="it-IT" sz="2000" b="1" i="1"/>
              <a:t>in 20 keV-100 keV energy range</a:t>
            </a:r>
          </a:p>
        </p:txBody>
      </p:sp>
      <p:sp>
        <p:nvSpPr>
          <p:cNvPr id="7"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1888484819"/>
      </p:ext>
    </p:extLst>
  </p:cSld>
  <p:clrMapOvr>
    <a:masterClrMapping/>
  </p:clrMapOvr>
  <p:transition xmlns:p14="http://schemas.microsoft.com/office/powerpoint/2010/main" spd="med">
    <p:strips dir="ld"/>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7391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251520" y="44624"/>
            <a:ext cx="8367814" cy="1015663"/>
          </a:xfrm>
          <a:prstGeom prst="rect">
            <a:avLst/>
          </a:prstGeom>
          <a:solidFill>
            <a:srgbClr val="FFFF00"/>
          </a:solidFill>
        </p:spPr>
        <p:txBody>
          <a:bodyPr wrap="none" rtlCol="0">
            <a:spAutoFit/>
          </a:bodyPr>
          <a:lstStyle/>
          <a:p>
            <a:r>
              <a:rPr lang="it-IT" sz="2000" b="1" i="1"/>
              <a:t>Bio-Medical Advanced Imaging with Digital Subtraction of Mono-chromatic</a:t>
            </a:r>
          </a:p>
          <a:p>
            <a:r>
              <a:rPr lang="it-IT" sz="2000" b="1" i="1"/>
              <a:t>X-ray shots are also possible with High Flux Thomson X-ray Sources with</a:t>
            </a:r>
          </a:p>
          <a:p>
            <a:r>
              <a:rPr lang="it-IT" sz="2000" b="1" i="1"/>
              <a:t>picosecond to millisecond time resolution</a:t>
            </a:r>
          </a:p>
        </p:txBody>
      </p:sp>
      <p:sp>
        <p:nvSpPr>
          <p:cNvPr id="6"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1897637875"/>
      </p:ext>
    </p:extLst>
  </p:cSld>
  <p:clrMapOvr>
    <a:masterClrMapping/>
  </p:clrMapOvr>
  <p:transition xmlns:p14="http://schemas.microsoft.com/office/powerpoint/2010/main" spd="med">
    <p:strips dir="l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ttangolo 1"/>
          <p:cNvSpPr>
            <a:spLocks noChangeArrowheads="1"/>
          </p:cNvSpPr>
          <p:nvPr/>
        </p:nvSpPr>
        <p:spPr bwMode="auto">
          <a:xfrm>
            <a:off x="179388" y="6034088"/>
            <a:ext cx="8856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000" i="1"/>
              <a:t>comprehensive overview recently presented at the PAHBB-2016 Workshop (see https://conferences.pa.ucla.edu/hbb/index.html) by A. Variola (INFN-LNF)</a:t>
            </a:r>
          </a:p>
        </p:txBody>
      </p:sp>
      <p:pic>
        <p:nvPicPr>
          <p:cNvPr id="116739" name="Immagine 2" descr="Untitled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2650" y="141288"/>
            <a:ext cx="8261350"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93535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0" y="332482"/>
            <a:ext cx="9144000" cy="1152302"/>
          </a:xfrm>
        </p:spPr>
        <p:txBody>
          <a:bodyPr/>
          <a:lstStyle/>
          <a:p>
            <a:r>
              <a:rPr lang="it-IT" sz="2800" b="1" i="1">
                <a:solidFill>
                  <a:srgbClr val="FF0000"/>
                </a:solidFill>
                <a:latin typeface="Times" charset="0"/>
                <a:ea typeface="ＭＳ Ｐゴシック" charset="0"/>
                <a:cs typeface="ＭＳ Ｐゴシック" charset="0"/>
              </a:rPr>
              <a:t>Advancing Thomson X Ray Sources for</a:t>
            </a:r>
            <a:br>
              <a:rPr lang="it-IT" sz="2800" b="1" i="1">
                <a:solidFill>
                  <a:srgbClr val="FF0000"/>
                </a:solidFill>
                <a:latin typeface="Times" charset="0"/>
                <a:ea typeface="ＭＳ Ｐゴシック" charset="0"/>
                <a:cs typeface="ＭＳ Ｐゴシック" charset="0"/>
              </a:rPr>
            </a:br>
            <a:r>
              <a:rPr lang="it-IT" sz="2800" b="1" i="1">
                <a:solidFill>
                  <a:srgbClr val="FF0000"/>
                </a:solidFill>
                <a:latin typeface="Times" charset="0"/>
                <a:ea typeface="ＭＳ Ｐゴシック" charset="0"/>
                <a:cs typeface="ＭＳ Ｐゴシック" charset="0"/>
              </a:rPr>
              <a:t>Bio/Medical Imaging Applications and Matter Science</a:t>
            </a:r>
            <a:endParaRPr lang="en-US" sz="2800" b="1" i="1">
              <a:solidFill>
                <a:schemeClr val="tx1"/>
              </a:solidFill>
              <a:latin typeface="Helvetica" charset="0"/>
              <a:ea typeface="ＭＳ Ｐゴシック" charset="0"/>
              <a:cs typeface="ＭＳ Ｐゴシック" charset="0"/>
            </a:endParaRPr>
          </a:p>
        </p:txBody>
      </p:sp>
      <p:sp>
        <p:nvSpPr>
          <p:cNvPr id="96258"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96259"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Immagine 2" descr="cover-alghero.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916113"/>
            <a:ext cx="7019925"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Segnaposto data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14996931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Immagine 4" descr="Untitled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87400"/>
            <a:ext cx="8255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CasellaDiTesto 3"/>
          <p:cNvSpPr txBox="1">
            <a:spLocks noChangeArrowheads="1"/>
          </p:cNvSpPr>
          <p:nvPr/>
        </p:nvSpPr>
        <p:spPr bwMode="auto">
          <a:xfrm>
            <a:off x="457200" y="998538"/>
            <a:ext cx="368848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Accelerator and Equipments</a:t>
            </a:r>
          </a:p>
          <a:p>
            <a:r>
              <a:rPr lang="it-IT"/>
              <a:t>in ELI-NP Building</a:t>
            </a:r>
          </a:p>
          <a:p>
            <a:r>
              <a:rPr lang="it-IT"/>
              <a:t>100 m, 100 M$ scale</a:t>
            </a:r>
          </a:p>
        </p:txBody>
      </p:sp>
      <p:pic>
        <p:nvPicPr>
          <p:cNvPr id="87043"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Immagine 8" descr="EuroGammaS-logo.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0"/>
            <a:ext cx="72310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3707904" y="5341043"/>
            <a:ext cx="5411422" cy="1040285"/>
          </a:xfrm>
          <a:prstGeom prst="rect">
            <a:avLst/>
          </a:prstGeom>
          <a:solidFill>
            <a:srgbClr val="FFFF00"/>
          </a:solidFill>
        </p:spPr>
        <p:txBody>
          <a:bodyPr wrap="square">
            <a:spAutoFit/>
          </a:bodyPr>
          <a:lstStyle/>
          <a:p>
            <a:pPr eaLnBrk="1" hangingPunct="1">
              <a:lnSpc>
                <a:spcPct val="120000"/>
              </a:lnSpc>
              <a:spcBef>
                <a:spcPct val="20000"/>
              </a:spcBef>
            </a:pPr>
            <a:r>
              <a:rPr lang="en-US" b="1">
                <a:solidFill>
                  <a:srgbClr val="0000FF"/>
                </a:solidFill>
              </a:rPr>
              <a:t>A </a:t>
            </a:r>
            <a:r>
              <a:rPr lang="en-US" b="1" i="1">
                <a:solidFill>
                  <a:srgbClr val="0000FF"/>
                </a:solidFill>
                <a:latin typeface="Symbol" charset="2"/>
                <a:cs typeface="Symbol" charset="2"/>
              </a:rPr>
              <a:t>g</a:t>
            </a:r>
            <a:r>
              <a:rPr lang="en-US" b="1">
                <a:solidFill>
                  <a:srgbClr val="0000FF"/>
                </a:solidFill>
              </a:rPr>
              <a:t>-ray User Facility in construction in</a:t>
            </a:r>
          </a:p>
          <a:p>
            <a:pPr eaLnBrk="1" hangingPunct="1">
              <a:lnSpc>
                <a:spcPct val="120000"/>
              </a:lnSpc>
              <a:spcBef>
                <a:spcPct val="20000"/>
              </a:spcBef>
            </a:pPr>
            <a:r>
              <a:rPr lang="en-US" b="1">
                <a:solidFill>
                  <a:srgbClr val="0000FF"/>
                </a:solidFill>
              </a:rPr>
              <a:t>Romania: ELI-NP-GammaBeamSystem</a:t>
            </a:r>
          </a:p>
        </p:txBody>
      </p:sp>
    </p:spTree>
    <p:extLst>
      <p:ext uri="{BB962C8B-B14F-4D97-AF65-F5344CB8AC3E}">
        <p14:creationId xmlns:p14="http://schemas.microsoft.com/office/powerpoint/2010/main" val="22901138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755576" y="332656"/>
            <a:ext cx="8064896" cy="1008112"/>
          </a:xfrm>
        </p:spPr>
        <p:txBody>
          <a:bodyPr/>
          <a:lstStyle/>
          <a:p>
            <a:r>
              <a:rPr lang="en-US" sz="2800" b="1" i="1">
                <a:solidFill>
                  <a:srgbClr val="FF0000"/>
                </a:solidFill>
                <a:latin typeface="Times" charset="0"/>
                <a:ea typeface="ＭＳ Ｐゴシック" charset="0"/>
                <a:cs typeface="ＭＳ Ｐゴシック" charset="0"/>
              </a:rPr>
              <a:t>Inverse Compton Sources, Overview, Theory, Main Technological Challenges </a:t>
            </a:r>
            <a:r>
              <a:rPr lang="mr-IN" sz="2800" b="1" i="1">
                <a:solidFill>
                  <a:srgbClr val="FF0000"/>
                </a:solidFill>
                <a:latin typeface="Times" charset="0"/>
                <a:ea typeface="ＭＳ Ｐゴシック" charset="0"/>
                <a:cs typeface="ＭＳ Ｐゴシック" charset="0"/>
              </a:rPr>
              <a:t>–</a:t>
            </a:r>
            <a:r>
              <a:rPr lang="en-US" sz="2800" b="1" i="1">
                <a:solidFill>
                  <a:srgbClr val="FF0000"/>
                </a:solidFill>
                <a:latin typeface="Times" charset="0"/>
                <a:ea typeface="ＭＳ Ｐゴシック" charset="0"/>
                <a:cs typeface="ＭＳ Ｐゴシック" charset="0"/>
              </a:rPr>
              <a:t> Photonic Colliders</a:t>
            </a:r>
            <a:endParaRPr lang="en-US" sz="2800" b="1" i="1">
              <a:solidFill>
                <a:srgbClr val="FF0000"/>
              </a:solidFill>
              <a:latin typeface="Helvetica" charset="0"/>
              <a:ea typeface="ＭＳ Ｐゴシック" charset="0"/>
              <a:cs typeface="ＭＳ Ｐゴシック" charset="0"/>
            </a:endParaRPr>
          </a:p>
        </p:txBody>
      </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18436" name="Segnaposto data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pic>
        <p:nvPicPr>
          <p:cNvPr id="1843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3"/>
          <p:cNvSpPr>
            <a:spLocks noChangeArrowheads="1"/>
          </p:cNvSpPr>
          <p:nvPr/>
        </p:nvSpPr>
        <p:spPr bwMode="auto">
          <a:xfrm>
            <a:off x="179512" y="1628800"/>
            <a:ext cx="8839200"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8000"/>
                </a:solidFill>
              </a:rPr>
              <a:t>New Generation of </a:t>
            </a:r>
            <a:r>
              <a:rPr lang="en-US" b="1" i="1">
                <a:solidFill>
                  <a:srgbClr val="008000"/>
                </a:solidFill>
              </a:rPr>
              <a:t>X/</a:t>
            </a:r>
            <a:r>
              <a:rPr lang="en-US" b="1" i="1">
                <a:solidFill>
                  <a:srgbClr val="008000"/>
                </a:solidFill>
                <a:latin typeface="Symbol" charset="2"/>
                <a:cs typeface="Symbol" charset="2"/>
              </a:rPr>
              <a:t>g</a:t>
            </a:r>
            <a:r>
              <a:rPr lang="en-US" b="1">
                <a:solidFill>
                  <a:srgbClr val="008000"/>
                </a:solidFill>
              </a:rPr>
              <a:t> ray beams via electron-photon beam collisions for advanced applications in medicine/biology/material science/cultural heritage/national security </a:t>
            </a:r>
            <a:r>
              <a:rPr lang="en-US" b="1" i="1">
                <a:solidFill>
                  <a:srgbClr val="008000"/>
                </a:solidFill>
              </a:rPr>
              <a:t>and</a:t>
            </a:r>
            <a:r>
              <a:rPr lang="en-US" b="1">
                <a:solidFill>
                  <a:srgbClr val="008000"/>
                </a:solidFill>
              </a:rPr>
              <a:t> fundamental research in nuclear physics and high energy physics (</a:t>
            </a:r>
            <a:r>
              <a:rPr lang="en-US" b="1" i="1">
                <a:solidFill>
                  <a:srgbClr val="008000"/>
                </a:solidFill>
              </a:rPr>
              <a:t>e-</a:t>
            </a:r>
            <a:r>
              <a:rPr lang="en-US" b="1" i="1">
                <a:solidFill>
                  <a:srgbClr val="008000"/>
                </a:solidFill>
                <a:latin typeface="Symbol" charset="2"/>
                <a:cs typeface="Symbol" charset="2"/>
              </a:rPr>
              <a:t>g</a:t>
            </a:r>
            <a:r>
              <a:rPr lang="en-US" b="1">
                <a:solidFill>
                  <a:srgbClr val="008000"/>
                </a:solidFill>
              </a:rPr>
              <a:t>, </a:t>
            </a:r>
            <a:r>
              <a:rPr lang="en-US" b="1" i="1">
                <a:solidFill>
                  <a:srgbClr val="008000"/>
                </a:solidFill>
                <a:latin typeface="Symbol" charset="2"/>
                <a:cs typeface="Symbol" charset="2"/>
              </a:rPr>
              <a:t>g</a:t>
            </a:r>
            <a:r>
              <a:rPr lang="en-US" b="1">
                <a:solidFill>
                  <a:srgbClr val="008000"/>
                </a:solidFill>
              </a:rPr>
              <a:t>-</a:t>
            </a:r>
            <a:r>
              <a:rPr lang="en-US" b="1" i="1">
                <a:solidFill>
                  <a:srgbClr val="008000"/>
                </a:solidFill>
                <a:latin typeface="Symbol" charset="2"/>
                <a:cs typeface="Symbol" charset="2"/>
              </a:rPr>
              <a:t>g</a:t>
            </a:r>
            <a:r>
              <a:rPr lang="en-US" b="1">
                <a:solidFill>
                  <a:srgbClr val="008000"/>
                </a:solidFill>
              </a:rPr>
              <a:t> colliders, pol. </a:t>
            </a:r>
            <a:r>
              <a:rPr lang="en-US" b="1" i="1">
                <a:solidFill>
                  <a:srgbClr val="008000"/>
                </a:solidFill>
              </a:rPr>
              <a:t>e</a:t>
            </a:r>
            <a:r>
              <a:rPr lang="en-US" b="1" i="1" baseline="30000">
                <a:solidFill>
                  <a:srgbClr val="008000"/>
                </a:solidFill>
              </a:rPr>
              <a:t>+</a:t>
            </a:r>
            <a:r>
              <a:rPr lang="en-US" b="1">
                <a:solidFill>
                  <a:srgbClr val="008000"/>
                </a:solidFill>
              </a:rPr>
              <a:t> beams, hadron. physics, etc)</a:t>
            </a:r>
          </a:p>
          <a:p>
            <a:pPr marL="342900" indent="-342900" eaLnBrk="1" hangingPunct="1">
              <a:lnSpc>
                <a:spcPct val="120000"/>
              </a:lnSpc>
              <a:spcBef>
                <a:spcPct val="20000"/>
              </a:spcBef>
              <a:buFont typeface="Arial" charset="0"/>
              <a:buChar char="•"/>
            </a:pPr>
            <a:r>
              <a:rPr lang="en-US" b="1"/>
              <a:t>Inverse Compton Sources (ICS) are e</a:t>
            </a:r>
            <a:r>
              <a:rPr lang="en-US" b="1" baseline="30000"/>
              <a:t>-</a:t>
            </a:r>
            <a:r>
              <a:rPr lang="en-US" b="1"/>
              <a:t>/photon colliders aimed at producing secondary beams of photons</a:t>
            </a:r>
          </a:p>
          <a:p>
            <a:pPr marL="342900" indent="-342900" eaLnBrk="1" hangingPunct="1">
              <a:lnSpc>
                <a:spcPct val="120000"/>
              </a:lnSpc>
              <a:spcBef>
                <a:spcPct val="20000"/>
              </a:spcBef>
              <a:buFont typeface="Arial" charset="0"/>
              <a:buChar char="•"/>
            </a:pPr>
            <a:r>
              <a:rPr lang="en-US" b="1">
                <a:solidFill>
                  <a:srgbClr val="0000FF"/>
                </a:solidFill>
              </a:rPr>
              <a:t>Several Test-Facilities world-wide: after a decade of machine test&amp;development we are entering the era of User Facilities in </a:t>
            </a:r>
            <a:r>
              <a:rPr lang="en-US" b="1" i="1">
                <a:solidFill>
                  <a:srgbClr val="0000FF"/>
                </a:solidFill>
              </a:rPr>
              <a:t>X</a:t>
            </a:r>
            <a:r>
              <a:rPr lang="en-US" b="1">
                <a:solidFill>
                  <a:srgbClr val="0000FF"/>
                </a:solidFill>
              </a:rPr>
              <a:t>-ray imaging and </a:t>
            </a:r>
            <a:r>
              <a:rPr lang="en-US" b="1" i="1">
                <a:solidFill>
                  <a:srgbClr val="0000FF"/>
                </a:solidFill>
                <a:latin typeface="Symbol" charset="2"/>
                <a:cs typeface="Symbol" charset="2"/>
              </a:rPr>
              <a:t>g</a:t>
            </a:r>
            <a:r>
              <a:rPr lang="en-US" b="1">
                <a:solidFill>
                  <a:srgbClr val="0000FF"/>
                </a:solidFill>
              </a:rPr>
              <a:t>-ray Nuclear Physics and Photonics</a:t>
            </a:r>
          </a:p>
        </p:txBody>
      </p:sp>
    </p:spTree>
    <p:extLst>
      <p:ext uri="{BB962C8B-B14F-4D97-AF65-F5344CB8AC3E}">
        <p14:creationId xmlns:p14="http://schemas.microsoft.com/office/powerpoint/2010/main" val="2878516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36600"/>
            <a:ext cx="74707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CasellaDiTesto 3"/>
          <p:cNvSpPr txBox="1">
            <a:spLocks noChangeArrowheads="1"/>
          </p:cNvSpPr>
          <p:nvPr/>
        </p:nvSpPr>
        <p:spPr bwMode="auto">
          <a:xfrm>
            <a:off x="4033838" y="4318000"/>
            <a:ext cx="3284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000"/>
              <a:t>109 Authors, 327 pages</a:t>
            </a:r>
          </a:p>
          <a:p>
            <a:pPr algn="ctr"/>
            <a:r>
              <a:rPr lang="it-IT" sz="2000"/>
              <a:t>published today on ArXiv</a:t>
            </a:r>
          </a:p>
          <a:p>
            <a:pPr algn="ctr"/>
            <a:r>
              <a:rPr lang="it-IT" sz="2000"/>
              <a:t>http://arxiv.org/abs/1407.3669</a:t>
            </a:r>
          </a:p>
        </p:txBody>
      </p:sp>
      <p:pic>
        <p:nvPicPr>
          <p:cNvPr id="88067" name="Immagine 8" descr="EuroGammaS-logo.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72310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6135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1"/>
          <p:cNvSpPr>
            <a:spLocks noGrp="1" noChangeArrowheads="1"/>
          </p:cNvSpPr>
          <p:nvPr>
            <p:ph type="title" idx="4294967295"/>
          </p:nvPr>
        </p:nvSpPr>
        <p:spPr>
          <a:xfrm>
            <a:off x="304800" y="1143000"/>
            <a:ext cx="8229600" cy="1000125"/>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Times" charset="0"/>
                <a:ea typeface="ＭＳ Ｐゴシック" charset="0"/>
                <a:cs typeface="ＭＳ Ｐゴシック" charset="0"/>
              </a:rPr>
              <a:t> </a:t>
            </a:r>
            <a:r>
              <a:rPr lang="en-GB" sz="2800">
                <a:latin typeface="Times" charset="0"/>
                <a:ea typeface="ＭＳ Ｐゴシック" charset="0"/>
                <a:cs typeface="ＭＳ Ｐゴシック" charset="0"/>
              </a:rPr>
              <a:t>Photonuclear Reactions</a:t>
            </a:r>
          </a:p>
        </p:txBody>
      </p:sp>
      <p:sp>
        <p:nvSpPr>
          <p:cNvPr id="76803" name="Rectangle 22"/>
          <p:cNvSpPr>
            <a:spLocks noChangeArrowheads="1"/>
          </p:cNvSpPr>
          <p:nvPr/>
        </p:nvSpPr>
        <p:spPr bwMode="auto">
          <a:xfrm>
            <a:off x="1546225" y="104775"/>
            <a:ext cx="1841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it-IT"/>
          </a:p>
        </p:txBody>
      </p:sp>
      <p:pic>
        <p:nvPicPr>
          <p:cNvPr id="768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725" y="2536825"/>
            <a:ext cx="27051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5" name="Gruppieren 39"/>
          <p:cNvGrpSpPr>
            <a:grpSpLocks/>
          </p:cNvGrpSpPr>
          <p:nvPr/>
        </p:nvGrpSpPr>
        <p:grpSpPr bwMode="auto">
          <a:xfrm>
            <a:off x="2066925" y="2776538"/>
            <a:ext cx="1581150" cy="1190625"/>
            <a:chOff x="4716016" y="3023374"/>
            <a:chExt cx="1581150" cy="1191332"/>
          </a:xfrm>
        </p:grpSpPr>
        <p:pic>
          <p:nvPicPr>
            <p:cNvPr id="7680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547956"/>
              <a:ext cx="15811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Textfeld 41"/>
            <p:cNvSpPr txBox="1">
              <a:spLocks noChangeArrowheads="1"/>
            </p:cNvSpPr>
            <p:nvPr/>
          </p:nvSpPr>
          <p:spPr bwMode="auto">
            <a:xfrm>
              <a:off x="5314135" y="3023374"/>
              <a:ext cx="3754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sz="3600" b="1">
                  <a:latin typeface="Symbol" charset="0"/>
                </a:rPr>
                <a:t>g</a:t>
              </a:r>
            </a:p>
          </p:txBody>
        </p:sp>
      </p:grpSp>
      <p:sp>
        <p:nvSpPr>
          <p:cNvPr id="76806" name="Textfeld 1"/>
          <p:cNvSpPr txBox="1">
            <a:spLocks noChangeArrowheads="1"/>
          </p:cNvSpPr>
          <p:nvPr/>
        </p:nvSpPr>
        <p:spPr bwMode="auto">
          <a:xfrm>
            <a:off x="3006725" y="5065713"/>
            <a:ext cx="30543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de-DE" sz="3200"/>
              <a:t>What happens?</a:t>
            </a:r>
          </a:p>
        </p:txBody>
      </p:sp>
      <p:pic>
        <p:nvPicPr>
          <p:cNvPr id="76807"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egnaposto data 1"/>
          <p:cNvSpPr txBox="1">
            <a:spLocks/>
          </p:cNvSpPr>
          <p:nvPr/>
        </p:nvSpPr>
        <p:spPr>
          <a:xfrm>
            <a:off x="0" y="6553200"/>
            <a:ext cx="67056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742950" indent="-28575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Times"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Times"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Times"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Times" charset="0"/>
                <a:ea typeface="ＭＳ Ｐゴシック" charset="0"/>
                <a:cs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38771662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magine 2" descr="Barty-100412-ELI-NP-LLNL-MEGa-ray-Intro(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6553200" y="6553200"/>
            <a:ext cx="2590800" cy="304800"/>
          </a:xfrm>
          <a:prstGeom prst="rect">
            <a:avLst/>
          </a:prstGeom>
          <a:solidFill>
            <a:srgbClr val="FFFF00"/>
          </a:solidFill>
          <a:ln w="9525">
            <a:noFill/>
            <a:miter lim="800000"/>
            <a:headEnd/>
            <a:tailEnd/>
          </a:ln>
        </p:spPr>
        <p:txBody>
          <a:bodyPr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a:solidFill>
                  <a:srgbClr val="CC0000"/>
                </a:solidFill>
              </a:rPr>
              <a:t>Courtesy C. Barty - LLNL</a:t>
            </a:r>
            <a:endParaRPr lang="en-US" sz="1600" b="1">
              <a:solidFill>
                <a:srgbClr val="CC0000"/>
              </a:solidFill>
              <a:latin typeface="Helvetica" charset="0"/>
            </a:endParaRPr>
          </a:p>
        </p:txBody>
      </p:sp>
      <p:pic>
        <p:nvPicPr>
          <p:cNvPr id="5"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5681292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8600" y="762000"/>
            <a:ext cx="8435975" cy="863600"/>
          </a:xfrm>
        </p:spPr>
        <p:txBody>
          <a:bodyPr/>
          <a:lstStyle/>
          <a:p>
            <a:r>
              <a:rPr lang="de-DE" sz="2800">
                <a:latin typeface="Times" charset="0"/>
                <a:ea typeface="ＭＳ Ｐゴシック" charset="0"/>
                <a:cs typeface="ＭＳ Ｐゴシック" charset="0"/>
              </a:rPr>
              <a:t>Photonuclear Reactions</a:t>
            </a:r>
          </a:p>
        </p:txBody>
      </p:sp>
      <p:grpSp>
        <p:nvGrpSpPr>
          <p:cNvPr id="78851" name="Group 3"/>
          <p:cNvGrpSpPr>
            <a:grpSpLocks/>
          </p:cNvGrpSpPr>
          <p:nvPr/>
        </p:nvGrpSpPr>
        <p:grpSpPr bwMode="auto">
          <a:xfrm>
            <a:off x="2286000" y="2895600"/>
            <a:ext cx="1905000" cy="1752600"/>
            <a:chOff x="1488" y="2352"/>
            <a:chExt cx="1200" cy="1104"/>
          </a:xfrm>
        </p:grpSpPr>
        <p:sp>
          <p:nvSpPr>
            <p:cNvPr id="78888" name="Line 4"/>
            <p:cNvSpPr>
              <a:spLocks noChangeShapeType="1"/>
            </p:cNvSpPr>
            <p:nvPr/>
          </p:nvSpPr>
          <p:spPr bwMode="auto">
            <a:xfrm>
              <a:off x="2112" y="2352"/>
              <a:ext cx="576"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8889" name="Line 5"/>
            <p:cNvSpPr>
              <a:spLocks noChangeShapeType="1"/>
            </p:cNvSpPr>
            <p:nvPr/>
          </p:nvSpPr>
          <p:spPr bwMode="auto">
            <a:xfrm flipV="1">
              <a:off x="1488" y="2352"/>
              <a:ext cx="816" cy="1104"/>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grpSp>
      <p:sp>
        <p:nvSpPr>
          <p:cNvPr id="78852" name="Text Box 6"/>
          <p:cNvSpPr txBox="1">
            <a:spLocks noChangeArrowheads="1"/>
          </p:cNvSpPr>
          <p:nvPr/>
        </p:nvSpPr>
        <p:spPr bwMode="auto">
          <a:xfrm>
            <a:off x="838200" y="4419600"/>
            <a:ext cx="53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b="1"/>
              <a:t>gs</a:t>
            </a:r>
          </a:p>
        </p:txBody>
      </p:sp>
      <p:sp>
        <p:nvSpPr>
          <p:cNvPr id="78853" name="Line 7"/>
          <p:cNvSpPr>
            <a:spLocks noChangeShapeType="1"/>
          </p:cNvSpPr>
          <p:nvPr/>
        </p:nvSpPr>
        <p:spPr bwMode="auto">
          <a:xfrm>
            <a:off x="1524000" y="4648200"/>
            <a:ext cx="91440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28680" name="Line 8"/>
          <p:cNvSpPr>
            <a:spLocks noChangeShapeType="1"/>
          </p:cNvSpPr>
          <p:nvPr/>
        </p:nvSpPr>
        <p:spPr bwMode="auto">
          <a:xfrm flipV="1">
            <a:off x="1828800" y="1676400"/>
            <a:ext cx="990600" cy="297180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grpSp>
        <p:nvGrpSpPr>
          <p:cNvPr id="4" name="Group 9"/>
          <p:cNvGrpSpPr>
            <a:grpSpLocks/>
          </p:cNvGrpSpPr>
          <p:nvPr/>
        </p:nvGrpSpPr>
        <p:grpSpPr bwMode="auto">
          <a:xfrm>
            <a:off x="7315200" y="2743200"/>
            <a:ext cx="563563" cy="1447800"/>
            <a:chOff x="4608" y="1728"/>
            <a:chExt cx="355" cy="912"/>
          </a:xfrm>
        </p:grpSpPr>
        <p:sp>
          <p:nvSpPr>
            <p:cNvPr id="78886" name="Text Box 10"/>
            <p:cNvSpPr txBox="1">
              <a:spLocks noChangeArrowheads="1"/>
            </p:cNvSpPr>
            <p:nvPr/>
          </p:nvSpPr>
          <p:spPr bwMode="auto">
            <a:xfrm>
              <a:off x="4608" y="1968"/>
              <a:ext cx="35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sz="4000" b="1">
                  <a:solidFill>
                    <a:srgbClr val="FF0000"/>
                  </a:solidFill>
                  <a:sym typeface="Symbol" charset="0"/>
                </a:rPr>
                <a:t>´</a:t>
              </a:r>
            </a:p>
          </p:txBody>
        </p:sp>
        <p:sp>
          <p:nvSpPr>
            <p:cNvPr id="78887" name="Line 11"/>
            <p:cNvSpPr>
              <a:spLocks noChangeShapeType="1"/>
            </p:cNvSpPr>
            <p:nvPr/>
          </p:nvSpPr>
          <p:spPr bwMode="auto">
            <a:xfrm>
              <a:off x="4616" y="1728"/>
              <a:ext cx="0" cy="9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grpSp>
      <p:grpSp>
        <p:nvGrpSpPr>
          <p:cNvPr id="78856" name="Group 12"/>
          <p:cNvGrpSpPr>
            <a:grpSpLocks/>
          </p:cNvGrpSpPr>
          <p:nvPr/>
        </p:nvGrpSpPr>
        <p:grpSpPr bwMode="auto">
          <a:xfrm>
            <a:off x="762000" y="2895600"/>
            <a:ext cx="762000" cy="701675"/>
            <a:chOff x="576" y="1960"/>
            <a:chExt cx="480" cy="442"/>
          </a:xfrm>
        </p:grpSpPr>
        <p:sp>
          <p:nvSpPr>
            <p:cNvPr id="78884" name="Line 13"/>
            <p:cNvSpPr>
              <a:spLocks noChangeShapeType="1"/>
            </p:cNvSpPr>
            <p:nvPr/>
          </p:nvSpPr>
          <p:spPr bwMode="auto">
            <a:xfrm>
              <a:off x="576" y="2400"/>
              <a:ext cx="48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sp>
          <p:nvSpPr>
            <p:cNvPr id="78885" name="Text Box 14"/>
            <p:cNvSpPr txBox="1">
              <a:spLocks noChangeArrowheads="1"/>
            </p:cNvSpPr>
            <p:nvPr/>
          </p:nvSpPr>
          <p:spPr bwMode="auto">
            <a:xfrm>
              <a:off x="645" y="1960"/>
              <a:ext cx="24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sz="4000" b="1">
                  <a:solidFill>
                    <a:srgbClr val="FF0000"/>
                  </a:solidFill>
                  <a:sym typeface="Symbol" charset="0"/>
                </a:rPr>
                <a:t></a:t>
              </a:r>
            </a:p>
          </p:txBody>
        </p:sp>
      </p:grpSp>
      <p:grpSp>
        <p:nvGrpSpPr>
          <p:cNvPr id="6" name="Group 39"/>
          <p:cNvGrpSpPr>
            <a:grpSpLocks/>
          </p:cNvGrpSpPr>
          <p:nvPr/>
        </p:nvGrpSpPr>
        <p:grpSpPr bwMode="auto">
          <a:xfrm>
            <a:off x="1828800" y="1989138"/>
            <a:ext cx="3781425" cy="822325"/>
            <a:chOff x="1152" y="1253"/>
            <a:chExt cx="2382" cy="518"/>
          </a:xfrm>
        </p:grpSpPr>
        <p:sp>
          <p:nvSpPr>
            <p:cNvPr id="78882" name="Line 16"/>
            <p:cNvSpPr>
              <a:spLocks noChangeShapeType="1"/>
            </p:cNvSpPr>
            <p:nvPr/>
          </p:nvSpPr>
          <p:spPr bwMode="auto">
            <a:xfrm>
              <a:off x="1152" y="1440"/>
              <a:ext cx="1344" cy="0"/>
            </a:xfrm>
            <a:prstGeom prst="line">
              <a:avLst/>
            </a:prstGeom>
            <a:noFill/>
            <a:ln w="76200">
              <a:solidFill>
                <a:schemeClr val="folHlink"/>
              </a:solidFill>
              <a:prstDash val="dashDot"/>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8883" name="Text Box 17"/>
            <p:cNvSpPr txBox="1">
              <a:spLocks noChangeArrowheads="1"/>
            </p:cNvSpPr>
            <p:nvPr/>
          </p:nvSpPr>
          <p:spPr bwMode="auto">
            <a:xfrm>
              <a:off x="2426" y="1253"/>
              <a:ext cx="110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buFont typeface="Wingdings" charset="0"/>
                <a:buNone/>
              </a:pPr>
              <a:r>
                <a:rPr lang="de-DE" b="1">
                  <a:solidFill>
                    <a:schemeClr val="folHlink"/>
                  </a:solidFill>
                </a:rPr>
                <a:t>Separation</a:t>
              </a:r>
            </a:p>
            <a:p>
              <a:pPr>
                <a:buFont typeface="Wingdings" charset="0"/>
                <a:buNone/>
              </a:pPr>
              <a:r>
                <a:rPr lang="de-DE" b="1">
                  <a:solidFill>
                    <a:schemeClr val="folHlink"/>
                  </a:solidFill>
                </a:rPr>
                <a:t>threshold</a:t>
              </a:r>
            </a:p>
          </p:txBody>
        </p:sp>
      </p:grpSp>
      <p:sp>
        <p:nvSpPr>
          <p:cNvPr id="78858" name="Text Box 18"/>
          <p:cNvSpPr txBox="1">
            <a:spLocks noChangeArrowheads="1"/>
          </p:cNvSpPr>
          <p:nvPr/>
        </p:nvSpPr>
        <p:spPr bwMode="auto">
          <a:xfrm>
            <a:off x="1639888" y="4876800"/>
            <a:ext cx="5953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b="1" baseline="30000"/>
              <a:t>A</a:t>
            </a:r>
            <a:r>
              <a:rPr lang="de-DE" b="1"/>
              <a:t>X</a:t>
            </a:r>
          </a:p>
        </p:txBody>
      </p:sp>
      <p:grpSp>
        <p:nvGrpSpPr>
          <p:cNvPr id="7" name="Group 19"/>
          <p:cNvGrpSpPr>
            <a:grpSpLocks/>
          </p:cNvGrpSpPr>
          <p:nvPr/>
        </p:nvGrpSpPr>
        <p:grpSpPr bwMode="auto">
          <a:xfrm>
            <a:off x="6858000" y="4191000"/>
            <a:ext cx="914400" cy="519113"/>
            <a:chOff x="4368" y="3168"/>
            <a:chExt cx="576" cy="327"/>
          </a:xfrm>
        </p:grpSpPr>
        <p:sp>
          <p:nvSpPr>
            <p:cNvPr id="78880" name="Line 20"/>
            <p:cNvSpPr>
              <a:spLocks noChangeShapeType="1"/>
            </p:cNvSpPr>
            <p:nvPr/>
          </p:nvSpPr>
          <p:spPr bwMode="auto">
            <a:xfrm>
              <a:off x="4368" y="3168"/>
              <a:ext cx="576"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8881" name="Text Box 21"/>
            <p:cNvSpPr txBox="1">
              <a:spLocks noChangeArrowheads="1"/>
            </p:cNvSpPr>
            <p:nvPr/>
          </p:nvSpPr>
          <p:spPr bwMode="auto">
            <a:xfrm>
              <a:off x="4464" y="3168"/>
              <a:ext cx="42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b="1" baseline="30000"/>
                <a:t>A´</a:t>
              </a:r>
              <a:r>
                <a:rPr lang="de-DE" b="1"/>
                <a:t>Y</a:t>
              </a:r>
            </a:p>
          </p:txBody>
        </p:sp>
      </p:grpSp>
      <p:grpSp>
        <p:nvGrpSpPr>
          <p:cNvPr id="8" name="Group 22"/>
          <p:cNvGrpSpPr>
            <a:grpSpLocks/>
          </p:cNvGrpSpPr>
          <p:nvPr/>
        </p:nvGrpSpPr>
        <p:grpSpPr bwMode="auto">
          <a:xfrm>
            <a:off x="2362200" y="1676400"/>
            <a:ext cx="5410200" cy="1066800"/>
            <a:chOff x="1536" y="1584"/>
            <a:chExt cx="3408" cy="672"/>
          </a:xfrm>
        </p:grpSpPr>
        <p:sp>
          <p:nvSpPr>
            <p:cNvPr id="78877" name="Line 23"/>
            <p:cNvSpPr>
              <a:spLocks noChangeShapeType="1"/>
            </p:cNvSpPr>
            <p:nvPr/>
          </p:nvSpPr>
          <p:spPr bwMode="auto">
            <a:xfrm>
              <a:off x="1536" y="1584"/>
              <a:ext cx="2448"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8878" name="Line 24"/>
            <p:cNvSpPr>
              <a:spLocks noChangeShapeType="1"/>
            </p:cNvSpPr>
            <p:nvPr/>
          </p:nvSpPr>
          <p:spPr bwMode="auto">
            <a:xfrm>
              <a:off x="4368" y="2256"/>
              <a:ext cx="576"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8879" name="Line 25"/>
            <p:cNvSpPr>
              <a:spLocks noChangeShapeType="1"/>
            </p:cNvSpPr>
            <p:nvPr/>
          </p:nvSpPr>
          <p:spPr bwMode="auto">
            <a:xfrm>
              <a:off x="3792" y="1584"/>
              <a:ext cx="864" cy="672"/>
            </a:xfrm>
            <a:prstGeom prst="line">
              <a:avLst/>
            </a:prstGeom>
            <a:noFill/>
            <a:ln w="38100">
              <a:solidFill>
                <a:srgbClr val="808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grpSp>
      <p:grpSp>
        <p:nvGrpSpPr>
          <p:cNvPr id="9" name="Group 26"/>
          <p:cNvGrpSpPr>
            <a:grpSpLocks/>
          </p:cNvGrpSpPr>
          <p:nvPr/>
        </p:nvGrpSpPr>
        <p:grpSpPr bwMode="auto">
          <a:xfrm>
            <a:off x="7772400" y="4191000"/>
            <a:ext cx="1003300" cy="677863"/>
            <a:chOff x="5128" y="3241"/>
            <a:chExt cx="632" cy="427"/>
          </a:xfrm>
        </p:grpSpPr>
        <p:sp>
          <p:nvSpPr>
            <p:cNvPr id="78875" name="Line 27"/>
            <p:cNvSpPr>
              <a:spLocks noChangeShapeType="1"/>
            </p:cNvSpPr>
            <p:nvPr/>
          </p:nvSpPr>
          <p:spPr bwMode="auto">
            <a:xfrm>
              <a:off x="5128" y="3241"/>
              <a:ext cx="288" cy="288"/>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sp>
          <p:nvSpPr>
            <p:cNvPr id="78876" name="Text Box 28"/>
            <p:cNvSpPr txBox="1">
              <a:spLocks noChangeArrowheads="1"/>
            </p:cNvSpPr>
            <p:nvPr/>
          </p:nvSpPr>
          <p:spPr bwMode="auto">
            <a:xfrm>
              <a:off x="5486" y="3264"/>
              <a:ext cx="27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sz="3600" b="1">
                  <a:solidFill>
                    <a:srgbClr val="FF6600"/>
                  </a:solidFill>
                  <a:sym typeface="Symbol" charset="0"/>
                </a:rPr>
                <a:t></a:t>
              </a:r>
            </a:p>
          </p:txBody>
        </p:sp>
      </p:grpSp>
      <p:sp>
        <p:nvSpPr>
          <p:cNvPr id="28701" name="Text Box 29"/>
          <p:cNvSpPr txBox="1">
            <a:spLocks noChangeArrowheads="1"/>
          </p:cNvSpPr>
          <p:nvPr/>
        </p:nvSpPr>
        <p:spPr bwMode="auto">
          <a:xfrm>
            <a:off x="2411413" y="4941888"/>
            <a:ext cx="59785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10000"/>
              </a:spcBef>
              <a:buFont typeface="Wingdings" charset="0"/>
              <a:buNone/>
            </a:pPr>
            <a:r>
              <a:rPr lang="de-DE" b="1">
                <a:solidFill>
                  <a:srgbClr val="FF0000"/>
                </a:solidFill>
              </a:rPr>
              <a:t>Nuclear Resonance Fluorescence (NRF)</a:t>
            </a:r>
          </a:p>
          <a:p>
            <a:pPr>
              <a:spcBef>
                <a:spcPct val="10000"/>
              </a:spcBef>
              <a:buFont typeface="Wingdings" charset="0"/>
              <a:buNone/>
            </a:pPr>
            <a:r>
              <a:rPr lang="de-DE" b="1">
                <a:solidFill>
                  <a:srgbClr val="FF6600"/>
                </a:solidFill>
              </a:rPr>
              <a:t>Photoactivation</a:t>
            </a:r>
          </a:p>
          <a:p>
            <a:pPr>
              <a:spcBef>
                <a:spcPct val="10000"/>
              </a:spcBef>
              <a:buFont typeface="Wingdings" charset="0"/>
              <a:buNone/>
            </a:pPr>
            <a:r>
              <a:rPr lang="de-DE" b="1">
                <a:solidFill>
                  <a:srgbClr val="669900"/>
                </a:solidFill>
              </a:rPr>
              <a:t>Photodisintegration</a:t>
            </a:r>
            <a:endParaRPr lang="de-DE" b="1">
              <a:solidFill>
                <a:srgbClr val="FF6600"/>
              </a:solidFill>
            </a:endParaRPr>
          </a:p>
        </p:txBody>
      </p:sp>
      <p:grpSp>
        <p:nvGrpSpPr>
          <p:cNvPr id="10" name="Group 30"/>
          <p:cNvGrpSpPr>
            <a:grpSpLocks/>
          </p:cNvGrpSpPr>
          <p:nvPr/>
        </p:nvGrpSpPr>
        <p:grpSpPr bwMode="auto">
          <a:xfrm>
            <a:off x="3898900" y="4114800"/>
            <a:ext cx="749300" cy="677863"/>
            <a:chOff x="2456" y="2592"/>
            <a:chExt cx="472" cy="427"/>
          </a:xfrm>
        </p:grpSpPr>
        <p:sp>
          <p:nvSpPr>
            <p:cNvPr id="78873" name="Line 31"/>
            <p:cNvSpPr>
              <a:spLocks noChangeShapeType="1"/>
            </p:cNvSpPr>
            <p:nvPr/>
          </p:nvSpPr>
          <p:spPr bwMode="auto">
            <a:xfrm>
              <a:off x="2640" y="2592"/>
              <a:ext cx="288" cy="288"/>
            </a:xfrm>
            <a:prstGeom prst="line">
              <a:avLst/>
            </a:prstGeom>
            <a:noFill/>
            <a:ln w="57150">
              <a:solidFill>
                <a:srgbClr val="FF66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sp>
          <p:nvSpPr>
            <p:cNvPr id="78874" name="Text Box 32"/>
            <p:cNvSpPr txBox="1">
              <a:spLocks noChangeArrowheads="1"/>
            </p:cNvSpPr>
            <p:nvPr/>
          </p:nvSpPr>
          <p:spPr bwMode="auto">
            <a:xfrm>
              <a:off x="2456" y="2615"/>
              <a:ext cx="27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sz="3600" b="1">
                  <a:solidFill>
                    <a:srgbClr val="FF6600"/>
                  </a:solidFill>
                  <a:sym typeface="Symbol" charset="0"/>
                </a:rPr>
                <a:t></a:t>
              </a:r>
            </a:p>
          </p:txBody>
        </p:sp>
      </p:grpSp>
      <p:sp>
        <p:nvSpPr>
          <p:cNvPr id="28705" name="Text Box 33"/>
          <p:cNvSpPr txBox="1">
            <a:spLocks noChangeArrowheads="1"/>
          </p:cNvSpPr>
          <p:nvPr/>
        </p:nvSpPr>
        <p:spPr bwMode="auto">
          <a:xfrm>
            <a:off x="827088" y="2205038"/>
            <a:ext cx="1808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b="1">
                <a:solidFill>
                  <a:schemeClr val="accent2"/>
                </a:solidFill>
              </a:rPr>
              <a:t>Absorption</a:t>
            </a:r>
          </a:p>
        </p:txBody>
      </p:sp>
      <p:sp>
        <p:nvSpPr>
          <p:cNvPr id="28706" name="Text Box 34"/>
          <p:cNvSpPr txBox="1">
            <a:spLocks noChangeArrowheads="1"/>
          </p:cNvSpPr>
          <p:nvPr/>
        </p:nvSpPr>
        <p:spPr bwMode="auto">
          <a:xfrm>
            <a:off x="5508625" y="5734050"/>
            <a:ext cx="191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b="1">
                <a:solidFill>
                  <a:srgbClr val="FF6600"/>
                </a:solidFill>
              </a:rPr>
              <a:t>(-activation)</a:t>
            </a:r>
          </a:p>
        </p:txBody>
      </p:sp>
      <p:grpSp>
        <p:nvGrpSpPr>
          <p:cNvPr id="11" name="Group 35"/>
          <p:cNvGrpSpPr>
            <a:grpSpLocks/>
          </p:cNvGrpSpPr>
          <p:nvPr/>
        </p:nvGrpSpPr>
        <p:grpSpPr bwMode="auto">
          <a:xfrm>
            <a:off x="3276600" y="2895600"/>
            <a:ext cx="1160463" cy="1219200"/>
            <a:chOff x="2112" y="2352"/>
            <a:chExt cx="731" cy="768"/>
          </a:xfrm>
        </p:grpSpPr>
        <p:sp>
          <p:nvSpPr>
            <p:cNvPr id="78870" name="Text Box 36"/>
            <p:cNvSpPr txBox="1">
              <a:spLocks noChangeArrowheads="1"/>
            </p:cNvSpPr>
            <p:nvPr/>
          </p:nvSpPr>
          <p:spPr bwMode="auto">
            <a:xfrm>
              <a:off x="2488" y="2544"/>
              <a:ext cx="35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buFont typeface="Wingdings" charset="0"/>
                <a:buNone/>
              </a:pPr>
              <a:r>
                <a:rPr lang="de-DE" sz="4000" b="1">
                  <a:solidFill>
                    <a:srgbClr val="FF0000"/>
                  </a:solidFill>
                  <a:sym typeface="Symbol" charset="0"/>
                </a:rPr>
                <a:t>´</a:t>
              </a:r>
            </a:p>
          </p:txBody>
        </p:sp>
        <p:sp>
          <p:nvSpPr>
            <p:cNvPr id="78871" name="Line 37"/>
            <p:cNvSpPr>
              <a:spLocks noChangeShapeType="1"/>
            </p:cNvSpPr>
            <p:nvPr/>
          </p:nvSpPr>
          <p:spPr bwMode="auto">
            <a:xfrm>
              <a:off x="2112" y="3120"/>
              <a:ext cx="576"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78872" name="Line 38"/>
            <p:cNvSpPr>
              <a:spLocks noChangeShapeType="1"/>
            </p:cNvSpPr>
            <p:nvPr/>
          </p:nvSpPr>
          <p:spPr bwMode="auto">
            <a:xfrm>
              <a:off x="2496" y="2352"/>
              <a:ext cx="0" cy="76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grpSp>
      <p:sp>
        <p:nvSpPr>
          <p:cNvPr id="2" name="Textfeld 1"/>
          <p:cNvSpPr txBox="1">
            <a:spLocks noChangeArrowheads="1"/>
          </p:cNvSpPr>
          <p:nvPr/>
        </p:nvSpPr>
        <p:spPr bwMode="auto">
          <a:xfrm>
            <a:off x="7462838" y="2024063"/>
            <a:ext cx="1533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a:solidFill>
                  <a:srgbClr val="92D050"/>
                </a:solidFill>
              </a:rPr>
              <a:t>~ 8 MeV</a:t>
            </a:r>
          </a:p>
        </p:txBody>
      </p:sp>
      <p:pic>
        <p:nvPicPr>
          <p:cNvPr id="78868" name="Immagine 6"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13081451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4328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descr="screenshot_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971800"/>
            <a:ext cx="87630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514559602"/>
      </p:ext>
    </p:extLst>
  </p:cSld>
  <p:clrMapOvr>
    <a:masterClrMapping/>
  </p:clrMapOvr>
  <p:transition xmlns:p14="http://schemas.microsoft.com/office/powerpoint/2010/main" spd="med">
    <p:strips dir="l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89025"/>
            <a:ext cx="83058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2031419819"/>
      </p:ext>
    </p:extLst>
  </p:cSld>
  <p:clrMapOvr>
    <a:masterClrMapping/>
  </p:clrMapOvr>
  <p:transition xmlns:p14="http://schemas.microsoft.com/office/powerpoint/2010/main" spd="med">
    <p:strips dir="ld"/>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2"/>
          <p:cNvSpPr>
            <a:spLocks noChangeArrowheads="1"/>
          </p:cNvSpPr>
          <p:nvPr/>
        </p:nvSpPr>
        <p:spPr bwMode="auto">
          <a:xfrm>
            <a:off x="1546225" y="104775"/>
            <a:ext cx="1841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it-IT"/>
          </a:p>
        </p:txBody>
      </p:sp>
      <p:sp>
        <p:nvSpPr>
          <p:cNvPr id="89091" name="Textfeld 1"/>
          <p:cNvSpPr txBox="1">
            <a:spLocks noChangeArrowheads="1"/>
          </p:cNvSpPr>
          <p:nvPr/>
        </p:nvSpPr>
        <p:spPr bwMode="auto">
          <a:xfrm>
            <a:off x="810071" y="304800"/>
            <a:ext cx="8226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de-DE" sz="3200"/>
              <a:t>Real experiment with 0.5 MeV photons at LLNL</a:t>
            </a:r>
          </a:p>
        </p:txBody>
      </p:sp>
      <p:pic>
        <p:nvPicPr>
          <p:cNvPr id="89092" name="Immagine 9" descr="Untitl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150" y="1008063"/>
            <a:ext cx="74104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6553200" y="6553200"/>
            <a:ext cx="2590800" cy="304800"/>
          </a:xfrm>
          <a:prstGeom prst="rect">
            <a:avLst/>
          </a:prstGeom>
          <a:solidFill>
            <a:srgbClr val="FFFF00"/>
          </a:solidFill>
          <a:ln w="9525">
            <a:noFill/>
            <a:miter lim="800000"/>
            <a:headEnd/>
            <a:tailEnd/>
          </a:ln>
        </p:spPr>
        <p:txBody>
          <a:bodyPr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a:solidFill>
                  <a:srgbClr val="CC0000"/>
                </a:solidFill>
              </a:rPr>
              <a:t>Courtesy C. Barty - LLNL</a:t>
            </a:r>
            <a:endParaRPr lang="en-US" sz="1600" b="1">
              <a:solidFill>
                <a:srgbClr val="CC0000"/>
              </a:solidFill>
              <a:latin typeface="Helvetica" charset="0"/>
            </a:endParaRPr>
          </a:p>
        </p:txBody>
      </p:sp>
      <p:pic>
        <p:nvPicPr>
          <p:cNvPr id="6"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data 1"/>
          <p:cNvSpPr txBox="1">
            <a:spLocks/>
          </p:cNvSpPr>
          <p:nvPr/>
        </p:nvSpPr>
        <p:spPr>
          <a:xfrm>
            <a:off x="0" y="6553200"/>
            <a:ext cx="67056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742950" indent="-28575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Times"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Times"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Times"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Times" charset="0"/>
                <a:ea typeface="ＭＳ Ｐゴシック" charset="0"/>
                <a:cs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26057246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7747000"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4"/>
          <p:cNvSpPr txBox="1">
            <a:spLocks noChangeArrowheads="1"/>
          </p:cNvSpPr>
          <p:nvPr/>
        </p:nvSpPr>
        <p:spPr bwMode="auto">
          <a:xfrm>
            <a:off x="6172200" y="6491288"/>
            <a:ext cx="2971800" cy="3667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of R. Hajima (JAEA)</a:t>
            </a:r>
            <a:endParaRPr lang="en-US"/>
          </a:p>
        </p:txBody>
      </p:sp>
      <p:pic>
        <p:nvPicPr>
          <p:cNvPr id="91140" name="Immagine 8" descr="screenshot_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0"/>
            <a:ext cx="5105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411917247"/>
      </p:ext>
    </p:extLst>
  </p:cSld>
  <p:clrMapOvr>
    <a:masterClrMapping/>
  </p:clrMapOvr>
  <p:transition xmlns:p14="http://schemas.microsoft.com/office/powerpoint/2010/main" spd="med">
    <p:strips dir="l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magine 3" descr="screenshot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95400"/>
            <a:ext cx="8607425"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7239000" y="6553200"/>
            <a:ext cx="1905000" cy="304800"/>
          </a:xfrm>
          <a:prstGeom prst="rect">
            <a:avLst/>
          </a:prstGeom>
          <a:solidFill>
            <a:srgbClr val="FFFF00"/>
          </a:solidFill>
          <a:ln w="9525">
            <a:noFill/>
            <a:miter lim="800000"/>
            <a:headEnd/>
            <a:tailEnd/>
          </a:ln>
        </p:spPr>
        <p:txBody>
          <a:bodyPr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a:solidFill>
                  <a:srgbClr val="CC0000"/>
                </a:solidFill>
              </a:rPr>
              <a:t>Courtesy T. Tajima</a:t>
            </a:r>
            <a:endParaRPr lang="en-US" sz="1600" b="1">
              <a:solidFill>
                <a:srgbClr val="CC0000"/>
              </a:solidFill>
              <a:latin typeface="Helvetica" charset="0"/>
            </a:endParaRPr>
          </a:p>
        </p:txBody>
      </p:sp>
      <p:pic>
        <p:nvPicPr>
          <p:cNvPr id="93188" name="Immagine 8" descr="screenshot_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0"/>
            <a:ext cx="5105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30027934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mmagine 3" descr="screenshot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066800"/>
            <a:ext cx="8083550"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ttangolo 4"/>
          <p:cNvSpPr>
            <a:spLocks noChangeArrowheads="1"/>
          </p:cNvSpPr>
          <p:nvPr/>
        </p:nvSpPr>
        <p:spPr bwMode="auto">
          <a:xfrm>
            <a:off x="7315200" y="1066800"/>
            <a:ext cx="762000" cy="609600"/>
          </a:xfrm>
          <a:prstGeom prst="rect">
            <a:avLst/>
          </a:prstGeom>
          <a:solidFill>
            <a:schemeClr val="bg1"/>
          </a:solidFill>
          <a:ln w="9525">
            <a:solidFill>
              <a:schemeClr val="bg1"/>
            </a:solidFill>
            <a:round/>
            <a:headEnd/>
            <a:tailEnd/>
          </a:ln>
        </p:spPr>
        <p:txBody>
          <a:bodyPr/>
          <a:lstStyle/>
          <a:p>
            <a:endParaRPr lang="it-IT"/>
          </a:p>
        </p:txBody>
      </p:sp>
      <p:pic>
        <p:nvPicPr>
          <p:cNvPr id="95236" name="Immagine 8" descr="screenshot_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0"/>
            <a:ext cx="51054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6553200" y="6553200"/>
            <a:ext cx="2590800" cy="304800"/>
          </a:xfrm>
          <a:prstGeom prst="rect">
            <a:avLst/>
          </a:prstGeom>
          <a:solidFill>
            <a:srgbClr val="FFFF00"/>
          </a:solidFill>
          <a:ln w="9525">
            <a:noFill/>
            <a:miter lim="800000"/>
            <a:headEnd/>
            <a:tailEnd/>
          </a:ln>
        </p:spPr>
        <p:txBody>
          <a:bodyPr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a:solidFill>
                  <a:srgbClr val="CC0000"/>
                </a:solidFill>
              </a:rPr>
              <a:t>Courtesy C. Barty - LLNL</a:t>
            </a:r>
            <a:endParaRPr lang="en-US" sz="1600" b="1">
              <a:solidFill>
                <a:srgbClr val="CC0000"/>
              </a:solidFill>
              <a:latin typeface="Helvetica" charset="0"/>
            </a:endParaRPr>
          </a:p>
        </p:txBody>
      </p:sp>
      <p:pic>
        <p:nvPicPr>
          <p:cNvPr id="95238"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14227367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755576" y="332656"/>
            <a:ext cx="8064896" cy="1008112"/>
          </a:xfrm>
        </p:spPr>
        <p:txBody>
          <a:bodyPr/>
          <a:lstStyle/>
          <a:p>
            <a:r>
              <a:rPr lang="en-US" sz="2800" b="1" i="1">
                <a:solidFill>
                  <a:srgbClr val="FF0000"/>
                </a:solidFill>
                <a:latin typeface="Times" charset="0"/>
                <a:ea typeface="ＭＳ Ｐゴシック" charset="0"/>
                <a:cs typeface="ＭＳ Ｐゴシック" charset="0"/>
              </a:rPr>
              <a:t>Inverse Compton Sources, Overview, Theory, Main Technological Challenges </a:t>
            </a:r>
            <a:r>
              <a:rPr lang="mr-IN" sz="2800" b="1" i="1">
                <a:solidFill>
                  <a:srgbClr val="FF0000"/>
                </a:solidFill>
                <a:latin typeface="Times" charset="0"/>
                <a:ea typeface="ＭＳ Ｐゴシック" charset="0"/>
                <a:cs typeface="ＭＳ Ｐゴシック" charset="0"/>
              </a:rPr>
              <a:t>–</a:t>
            </a:r>
            <a:r>
              <a:rPr lang="en-US" sz="2800" b="1" i="1">
                <a:solidFill>
                  <a:srgbClr val="FF0000"/>
                </a:solidFill>
                <a:latin typeface="Times" charset="0"/>
                <a:ea typeface="ＭＳ Ｐゴシック" charset="0"/>
                <a:cs typeface="ＭＳ Ｐゴシック" charset="0"/>
              </a:rPr>
              <a:t> Photonic Colliders</a:t>
            </a:r>
            <a:endParaRPr lang="en-US" sz="2800" b="1" i="1">
              <a:solidFill>
                <a:srgbClr val="FF0000"/>
              </a:solidFill>
              <a:latin typeface="Helvetica" charset="0"/>
              <a:ea typeface="ＭＳ Ｐゴシック" charset="0"/>
              <a:cs typeface="ＭＳ Ｐゴシック" charset="0"/>
            </a:endParaRPr>
          </a:p>
        </p:txBody>
      </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18436" name="Segnaposto data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pic>
        <p:nvPicPr>
          <p:cNvPr id="1843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grpSp>
        <p:nvGrpSpPr>
          <p:cNvPr id="12" name="Gruppo 11"/>
          <p:cNvGrpSpPr/>
          <p:nvPr/>
        </p:nvGrpSpPr>
        <p:grpSpPr>
          <a:xfrm>
            <a:off x="179512" y="1700808"/>
            <a:ext cx="8839200" cy="4464496"/>
            <a:chOff x="179512" y="1700808"/>
            <a:chExt cx="8839200" cy="4464496"/>
          </a:xfrm>
        </p:grpSpPr>
        <p:sp>
          <p:nvSpPr>
            <p:cNvPr id="13" name="Rectangle 13"/>
            <p:cNvSpPr>
              <a:spLocks noChangeArrowheads="1"/>
            </p:cNvSpPr>
            <p:nvPr/>
          </p:nvSpPr>
          <p:spPr bwMode="auto">
            <a:xfrm>
              <a:off x="179512" y="1700808"/>
              <a:ext cx="8839200"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8000"/>
                  </a:solidFill>
                </a:rPr>
                <a:t>Hadronic Physics was the original motivation for Compton back-scattering experiments (cfr. Ladon at INFN-LNF, Graal at ESRF, etc): single photon per bunch collision at energies &gt; 50 MeV with tagging  (quite popular decades ago)</a:t>
              </a:r>
            </a:p>
          </p:txBody>
        </p:sp>
        <p:pic>
          <p:nvPicPr>
            <p:cNvPr id="14" name="Immagine 5" descr="20 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855418"/>
              <a:ext cx="3312368" cy="230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3"/>
          <p:cNvSpPr>
            <a:spLocks noChangeArrowheads="1"/>
          </p:cNvSpPr>
          <p:nvPr/>
        </p:nvSpPr>
        <p:spPr bwMode="auto">
          <a:xfrm>
            <a:off x="125288" y="3573016"/>
            <a:ext cx="8839200"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t>Recent Proposals (</a:t>
            </a:r>
            <a:r>
              <a:rPr lang="en-US" sz="1800" b="1" i="1"/>
              <a:t>R.Hajima et al., PRAB 19, 020702, 2016 </a:t>
            </a:r>
            <a:r>
              <a:rPr lang="en-US" b="1"/>
              <a:t>) for high flux (5000 / s) GeV photons using FELs and 7 GeV e</a:t>
            </a:r>
            <a:r>
              <a:rPr lang="en-US" b="1" baseline="30000"/>
              <a:t>-</a:t>
            </a:r>
            <a:r>
              <a:rPr lang="en-US" b="1"/>
              <a:t> storage rings</a:t>
            </a:r>
          </a:p>
          <a:p>
            <a:pPr marL="342900" indent="-342900" eaLnBrk="1" hangingPunct="1">
              <a:lnSpc>
                <a:spcPct val="120000"/>
              </a:lnSpc>
              <a:spcBef>
                <a:spcPct val="20000"/>
              </a:spcBef>
              <a:buFont typeface="Arial" charset="0"/>
              <a:buChar char="•"/>
            </a:pPr>
            <a:r>
              <a:rPr lang="en-US" b="1">
                <a:solidFill>
                  <a:srgbClr val="0000FF"/>
                </a:solidFill>
              </a:rPr>
              <a:t>Combination at this Lab (CERN,  SPS and LHC) of TeV-class proton beams and (possible) X-ray FELs  ⇒ TeV-class photons (the role in beam-beam collisions of beam phase space quality on TeV photon spectra and fluxes (100 / s))</a:t>
            </a:r>
          </a:p>
        </p:txBody>
      </p:sp>
    </p:spTree>
    <p:extLst>
      <p:ext uri="{BB962C8B-B14F-4D97-AF65-F5344CB8AC3E}">
        <p14:creationId xmlns:p14="http://schemas.microsoft.com/office/powerpoint/2010/main" val="1994891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7937500"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6"/>
          <p:cNvSpPr txBox="1">
            <a:spLocks noChangeArrowheads="1"/>
          </p:cNvSpPr>
          <p:nvPr/>
        </p:nvSpPr>
        <p:spPr bwMode="auto">
          <a:xfrm>
            <a:off x="6070600" y="6491288"/>
            <a:ext cx="3073400" cy="3667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of G. Travish (UCLA)</a:t>
            </a:r>
            <a:endParaRPr lang="en-US"/>
          </a:p>
        </p:txBody>
      </p:sp>
      <p:sp>
        <p:nvSpPr>
          <p:cNvPr id="5"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3083475731"/>
      </p:ext>
    </p:extLst>
  </p:cSld>
  <p:clrMapOvr>
    <a:masterClrMapping/>
  </p:clrMapOvr>
  <p:transition xmlns:p14="http://schemas.microsoft.com/office/powerpoint/2010/main" spd="med">
    <p:strips dir="ld"/>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70485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6"/>
          <p:cNvSpPr txBox="1">
            <a:spLocks noChangeArrowheads="1"/>
          </p:cNvSpPr>
          <p:nvPr/>
        </p:nvSpPr>
        <p:spPr bwMode="auto">
          <a:xfrm>
            <a:off x="6070600" y="6491288"/>
            <a:ext cx="3073400" cy="3667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of G. Travish (UCLA)</a:t>
            </a:r>
            <a:endParaRPr lang="en-US"/>
          </a:p>
        </p:txBody>
      </p:sp>
      <p:pic>
        <p:nvPicPr>
          <p:cNvPr id="97284"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3033718019"/>
      </p:ext>
    </p:extLst>
  </p:cSld>
  <p:clrMapOvr>
    <a:masterClrMapping/>
  </p:clrMapOvr>
  <p:transition xmlns:p14="http://schemas.microsoft.com/office/powerpoint/2010/main" spd="med">
    <p:strips dir="ld"/>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5438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6"/>
          <p:cNvSpPr txBox="1">
            <a:spLocks noChangeArrowheads="1"/>
          </p:cNvSpPr>
          <p:nvPr/>
        </p:nvSpPr>
        <p:spPr bwMode="auto">
          <a:xfrm>
            <a:off x="6070600" y="6491288"/>
            <a:ext cx="3073400" cy="3667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of G. Travish (UCLA)</a:t>
            </a:r>
            <a:endParaRPr lang="en-US"/>
          </a:p>
        </p:txBody>
      </p:sp>
      <p:sp>
        <p:nvSpPr>
          <p:cNvPr id="5"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1598954708"/>
      </p:ext>
    </p:extLst>
  </p:cSld>
  <p:clrMapOvr>
    <a:masterClrMapping/>
  </p:clrMapOvr>
  <p:transition xmlns:p14="http://schemas.microsoft.com/office/powerpoint/2010/main" spd="med">
    <p:strips dir="ld"/>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685800"/>
            <a:ext cx="7772400" cy="685800"/>
          </a:xfrm>
        </p:spPr>
        <p:txBody>
          <a:bodyPr/>
          <a:lstStyle/>
          <a:p>
            <a:r>
              <a:rPr lang="de-DE" sz="2800" b="1">
                <a:latin typeface="Times" charset="0"/>
                <a:ea typeface="ＭＳ Ｐゴシック" charset="0"/>
                <a:cs typeface="ＭＳ Ｐゴシック" charset="0"/>
              </a:rPr>
              <a:t>Journey to the „known Unknown“</a:t>
            </a:r>
          </a:p>
        </p:txBody>
      </p:sp>
      <p:pic>
        <p:nvPicPr>
          <p:cNvPr id="798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1412875"/>
            <a:ext cx="6626225"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8" descr="SN1987A_Hub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700" y="1700213"/>
            <a:ext cx="2474913"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9"/>
          <p:cNvSpPr txBox="1">
            <a:spLocks noChangeArrowheads="1"/>
          </p:cNvSpPr>
          <p:nvPr/>
        </p:nvSpPr>
        <p:spPr bwMode="auto">
          <a:xfrm>
            <a:off x="3276600" y="1412875"/>
            <a:ext cx="1530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sz="1800" b="1"/>
              <a:t>Crab Nebula</a:t>
            </a:r>
          </a:p>
          <a:p>
            <a:r>
              <a:rPr lang="de-DE" sz="1800" b="1"/>
              <a:t>Hubble ST</a:t>
            </a:r>
          </a:p>
        </p:txBody>
      </p:sp>
      <p:sp>
        <p:nvSpPr>
          <p:cNvPr id="79878" name="Text Box 10"/>
          <p:cNvSpPr txBox="1">
            <a:spLocks noChangeArrowheads="1"/>
          </p:cNvSpPr>
          <p:nvPr/>
        </p:nvSpPr>
        <p:spPr bwMode="auto">
          <a:xfrm>
            <a:off x="7504113" y="3665538"/>
            <a:ext cx="1314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sz="1800" b="1"/>
              <a:t>SN 1987A</a:t>
            </a:r>
          </a:p>
          <a:p>
            <a:r>
              <a:rPr lang="de-DE" sz="1800" b="1"/>
              <a:t>Hubble ST</a:t>
            </a:r>
          </a:p>
        </p:txBody>
      </p:sp>
      <p:pic>
        <p:nvPicPr>
          <p:cNvPr id="79879" name="Picture 11" descr="Crab_Hub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3325" y="1268413"/>
            <a:ext cx="20732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4041775" y="5013325"/>
            <a:ext cx="2762250" cy="57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9881" name="Textfeld 2"/>
          <p:cNvSpPr txBox="1">
            <a:spLocks noChangeArrowheads="1"/>
          </p:cNvSpPr>
          <p:nvPr/>
        </p:nvSpPr>
        <p:spPr bwMode="auto">
          <a:xfrm>
            <a:off x="4792663" y="4573588"/>
            <a:ext cx="3905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de-DE" sz="2000"/>
              <a:t>Need well-tested nuclear models</a:t>
            </a:r>
          </a:p>
          <a:p>
            <a:r>
              <a:rPr lang="de-DE" sz="2000"/>
              <a:t>for prediction of astro-relevant</a:t>
            </a:r>
          </a:p>
          <a:p>
            <a:r>
              <a:rPr lang="de-DE" sz="2000"/>
              <a:t>nuclear input.</a:t>
            </a:r>
          </a:p>
        </p:txBody>
      </p:sp>
      <p:sp>
        <p:nvSpPr>
          <p:cNvPr id="79882" name="Text Box 6"/>
          <p:cNvSpPr txBox="1">
            <a:spLocks noChangeArrowheads="1"/>
          </p:cNvSpPr>
          <p:nvPr/>
        </p:nvSpPr>
        <p:spPr bwMode="auto">
          <a:xfrm>
            <a:off x="5645150" y="6165304"/>
            <a:ext cx="3498850"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of N. Pietralla (Darmstadt)</a:t>
            </a:r>
            <a:endParaRPr lang="en-US"/>
          </a:p>
        </p:txBody>
      </p:sp>
      <p:pic>
        <p:nvPicPr>
          <p:cNvPr id="79883" name="Immagine 6" descr="infn-new.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398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379202631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13"/>
          <p:cNvSpPr>
            <a:spLocks noChangeArrowheads="1"/>
          </p:cNvSpPr>
          <p:nvPr/>
        </p:nvSpPr>
        <p:spPr bwMode="auto">
          <a:xfrm>
            <a:off x="152400" y="1700808"/>
            <a:ext cx="8839200"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00FF"/>
                </a:solidFill>
                <a:cs typeface="Symbol" charset="0"/>
              </a:rPr>
              <a:t>Need of </a:t>
            </a:r>
            <a:r>
              <a:rPr lang="en-US" b="1" i="1">
                <a:solidFill>
                  <a:srgbClr val="0000FF"/>
                </a:solidFill>
                <a:cs typeface="Symbol" charset="0"/>
              </a:rPr>
              <a:t>high peak brightness/high average current</a:t>
            </a:r>
            <a:r>
              <a:rPr lang="en-US" b="1">
                <a:solidFill>
                  <a:srgbClr val="0000FF"/>
                </a:solidFill>
                <a:cs typeface="Symbol" charset="0"/>
              </a:rPr>
              <a:t> electron beams (cmp. FEL</a:t>
            </a:r>
            <a:r>
              <a:rPr lang="ja-JP" altLang="en-US" b="1">
                <a:solidFill>
                  <a:srgbClr val="0000FF"/>
                </a:solidFill>
                <a:cs typeface="Symbol" charset="0"/>
              </a:rPr>
              <a:t>’</a:t>
            </a:r>
            <a:r>
              <a:rPr lang="en-US" altLang="ja-JP" b="1">
                <a:solidFill>
                  <a:srgbClr val="0000FF"/>
                </a:solidFill>
                <a:cs typeface="Symbol" charset="0"/>
              </a:rPr>
              <a:t>s drivers) </a:t>
            </a:r>
            <a:r>
              <a:rPr lang="en-US" altLang="ja-JP" b="1" i="1">
                <a:solidFill>
                  <a:srgbClr val="0000FF"/>
                </a:solidFill>
                <a:cs typeface="Symbol" charset="0"/>
              </a:rPr>
              <a:t>fsec-class </a:t>
            </a:r>
            <a:r>
              <a:rPr lang="en-US" altLang="ja-JP" b="1">
                <a:solidFill>
                  <a:srgbClr val="0000FF"/>
                </a:solidFill>
                <a:cs typeface="Symbol" charset="0"/>
              </a:rPr>
              <a:t>synchronized and </a:t>
            </a:r>
            <a:r>
              <a:rPr lang="en-US" altLang="ja-JP" b="1" i="1">
                <a:solidFill>
                  <a:srgbClr val="0000FF"/>
                </a:solidFill>
                <a:latin typeface="Symbol" charset="0"/>
                <a:cs typeface="Symbol" charset="0"/>
              </a:rPr>
              <a:t>m</a:t>
            </a:r>
            <a:r>
              <a:rPr lang="en-US" altLang="ja-JP" b="1" i="1">
                <a:solidFill>
                  <a:srgbClr val="0000FF"/>
                </a:solidFill>
                <a:cs typeface="Symbol" charset="0"/>
              </a:rPr>
              <a:t>m-</a:t>
            </a:r>
            <a:r>
              <a:rPr lang="en-US" altLang="ja-JP" b="1" i="1">
                <a:solidFill>
                  <a:srgbClr val="0000FF"/>
                </a:solidFill>
                <a:latin typeface="Symbol" charset="0"/>
                <a:cs typeface="Symbol" charset="0"/>
              </a:rPr>
              <a:t>m</a:t>
            </a:r>
            <a:r>
              <a:rPr lang="en-US" altLang="ja-JP" b="1" i="1">
                <a:solidFill>
                  <a:srgbClr val="0000FF"/>
                </a:solidFill>
                <a:cs typeface="Symbol" charset="0"/>
              </a:rPr>
              <a:t>rad</a:t>
            </a:r>
            <a:r>
              <a:rPr lang="en-US" altLang="ja-JP" b="1">
                <a:solidFill>
                  <a:srgbClr val="0000FF"/>
                </a:solidFill>
                <a:cs typeface="Symbol" charset="0"/>
              </a:rPr>
              <a:t>-</a:t>
            </a:r>
            <a:r>
              <a:rPr lang="en-US" altLang="ja-JP" b="1" i="1">
                <a:solidFill>
                  <a:srgbClr val="0000FF"/>
                </a:solidFill>
                <a:cs typeface="Symbol" charset="0"/>
              </a:rPr>
              <a:t>scale</a:t>
            </a:r>
            <a:r>
              <a:rPr lang="en-US" altLang="ja-JP" b="1">
                <a:solidFill>
                  <a:srgbClr val="0000FF"/>
                </a:solidFill>
                <a:cs typeface="Symbol" charset="0"/>
              </a:rPr>
              <a:t> aligned to </a:t>
            </a:r>
            <a:r>
              <a:rPr lang="en-US" altLang="ja-JP" b="1" i="1">
                <a:solidFill>
                  <a:srgbClr val="0000FF"/>
                </a:solidFill>
                <a:cs typeface="Symbol" charset="0"/>
              </a:rPr>
              <a:t>high peak/average power</a:t>
            </a:r>
            <a:r>
              <a:rPr lang="en-US" altLang="ja-JP" b="1">
                <a:solidFill>
                  <a:srgbClr val="0000FF"/>
                </a:solidFill>
                <a:cs typeface="Symbol" charset="0"/>
              </a:rPr>
              <a:t> laser beams</a:t>
            </a:r>
            <a:endParaRPr lang="en-US" altLang="ja-JP" i="1">
              <a:solidFill>
                <a:srgbClr val="FF0000"/>
              </a:solidFill>
              <a:cs typeface="Symbol" charset="0"/>
            </a:endParaRPr>
          </a:p>
          <a:p>
            <a:pPr marL="342900" indent="-342900" eaLnBrk="1" hangingPunct="1">
              <a:lnSpc>
                <a:spcPct val="120000"/>
              </a:lnSpc>
              <a:spcBef>
                <a:spcPct val="20000"/>
              </a:spcBef>
              <a:buFont typeface="Arial" charset="0"/>
              <a:buChar char="•"/>
            </a:pPr>
            <a:r>
              <a:rPr lang="en-US" b="1">
                <a:cs typeface="Symbol" charset="0"/>
              </a:rPr>
              <a:t>Main goal for Nuclear Physics and Nuclear Photonics: 	</a:t>
            </a:r>
            <a:r>
              <a:rPr lang="en-US" b="1" i="1">
                <a:cs typeface="Symbol" charset="0"/>
              </a:rPr>
              <a:t>Spectral Densities</a:t>
            </a:r>
            <a:r>
              <a:rPr lang="en-US" b="1">
                <a:cs typeface="Symbol" charset="0"/>
              </a:rPr>
              <a:t> &gt; 10</a:t>
            </a:r>
            <a:r>
              <a:rPr lang="en-US" b="1" baseline="30000">
                <a:cs typeface="Symbol" charset="0"/>
              </a:rPr>
              <a:t>4</a:t>
            </a:r>
            <a:r>
              <a:rPr lang="en-US" b="1">
                <a:cs typeface="Symbol" charset="0"/>
              </a:rPr>
              <a:t> </a:t>
            </a:r>
            <a:r>
              <a:rPr lang="en-US" b="1" i="1">
                <a:cs typeface="Symbol" charset="0"/>
              </a:rPr>
              <a:t>N</a:t>
            </a:r>
            <a:r>
              <a:rPr lang="en-US" b="1" i="1" baseline="-25000">
                <a:cs typeface="Symbol" charset="0"/>
              </a:rPr>
              <a:t>ph</a:t>
            </a:r>
            <a:r>
              <a:rPr lang="en-US" b="1" i="1">
                <a:cs typeface="Symbol" charset="0"/>
              </a:rPr>
              <a:t>/(s</a:t>
            </a:r>
            <a:r>
              <a:rPr lang="en-US" b="1" i="1" baseline="30000">
                <a:cs typeface="Symbol" charset="0"/>
              </a:rPr>
              <a:t>.</a:t>
            </a:r>
            <a:r>
              <a:rPr lang="en-US" b="1" i="1">
                <a:cs typeface="Symbol" charset="0"/>
              </a:rPr>
              <a:t>eV)</a:t>
            </a:r>
            <a:r>
              <a:rPr lang="en-US" b="1">
                <a:cs typeface="Symbol" charset="0"/>
              </a:rPr>
              <a:t>						photon energy range 1-20 MeV, </a:t>
            </a:r>
            <a:r>
              <a:rPr lang="en-US" b="1" i="1">
                <a:cs typeface="Symbol" charset="0"/>
              </a:rPr>
              <a:t>bandwidths</a:t>
            </a:r>
            <a:r>
              <a:rPr lang="en-US" b="1">
                <a:cs typeface="Symbol" charset="0"/>
              </a:rPr>
              <a:t> 10</a:t>
            </a:r>
            <a:r>
              <a:rPr lang="en-US" b="1" baseline="30000">
                <a:cs typeface="Symbol" charset="0"/>
              </a:rPr>
              <a:t>-3</a:t>
            </a:r>
            <a:r>
              <a:rPr lang="en-US" b="1">
                <a:cs typeface="Symbol" charset="0"/>
              </a:rPr>
              <a:t> class</a:t>
            </a:r>
          </a:p>
          <a:p>
            <a:pPr marL="342900" indent="-342900" eaLnBrk="1" hangingPunct="1">
              <a:lnSpc>
                <a:spcPct val="120000"/>
              </a:lnSpc>
              <a:spcBef>
                <a:spcPct val="20000"/>
              </a:spcBef>
              <a:buFont typeface="Arial" charset="0"/>
              <a:buChar char="•"/>
            </a:pPr>
            <a:r>
              <a:rPr lang="en-US" b="1">
                <a:solidFill>
                  <a:srgbClr val="008000"/>
                </a:solidFill>
                <a:cs typeface="Symbol" charset="0"/>
              </a:rPr>
              <a:t>Main goal for Medical Applications with </a:t>
            </a:r>
            <a:r>
              <a:rPr lang="en-US" b="1" i="1">
                <a:solidFill>
                  <a:srgbClr val="008000"/>
                </a:solidFill>
                <a:cs typeface="Symbol" charset="0"/>
              </a:rPr>
              <a:t>X</a:t>
            </a:r>
            <a:r>
              <a:rPr lang="en-US" b="1">
                <a:solidFill>
                  <a:srgbClr val="008000"/>
                </a:solidFill>
                <a:cs typeface="Symbol" charset="0"/>
              </a:rPr>
              <a:t>-rays: tunability in the 20-120 keV range, good mono-chromaticity (1-10 %), high flux (10</a:t>
            </a:r>
            <a:r>
              <a:rPr lang="en-US" b="1" baseline="30000">
                <a:solidFill>
                  <a:srgbClr val="008000"/>
                </a:solidFill>
                <a:cs typeface="Symbol" charset="0"/>
              </a:rPr>
              <a:t>11</a:t>
            </a:r>
            <a:r>
              <a:rPr lang="en-US" b="1">
                <a:solidFill>
                  <a:srgbClr val="008000"/>
                </a:solidFill>
                <a:cs typeface="Symbol" charset="0"/>
              </a:rPr>
              <a:t> min., 10</a:t>
            </a:r>
            <a:r>
              <a:rPr lang="en-US" b="1" baseline="30000">
                <a:solidFill>
                  <a:srgbClr val="008000"/>
                </a:solidFill>
                <a:cs typeface="Symbol" charset="0"/>
              </a:rPr>
              <a:t>12</a:t>
            </a:r>
            <a:r>
              <a:rPr lang="en-US" b="1">
                <a:solidFill>
                  <a:srgbClr val="008000"/>
                </a:solidFill>
                <a:cs typeface="Symbol" charset="0"/>
              </a:rPr>
              <a:t> for radio-imaging, 10</a:t>
            </a:r>
            <a:r>
              <a:rPr lang="en-US" b="1" baseline="30000">
                <a:solidFill>
                  <a:srgbClr val="008000"/>
                </a:solidFill>
                <a:cs typeface="Symbol" charset="0"/>
              </a:rPr>
              <a:t>13</a:t>
            </a:r>
            <a:r>
              <a:rPr lang="en-US" b="1">
                <a:solidFill>
                  <a:srgbClr val="008000"/>
                </a:solidFill>
                <a:cs typeface="Symbol" charset="0"/>
              </a:rPr>
              <a:t> for radio-therapy)</a:t>
            </a:r>
          </a:p>
        </p:txBody>
      </p:sp>
      <p:sp>
        <p:nvSpPr>
          <p:cNvPr id="20482"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20483" name="Segnaposto data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pic>
        <p:nvPicPr>
          <p:cNvPr id="20484"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043608" y="446358"/>
            <a:ext cx="7488832" cy="966418"/>
          </a:xfrm>
          <a:prstGeom prst="rect">
            <a:avLst/>
          </a:prstGeom>
        </p:spPr>
        <p:txBody>
          <a:bodyPr wrap="square">
            <a:spAutoFit/>
          </a:bodyPr>
          <a:lstStyle/>
          <a:p>
            <a:pPr eaLnBrk="1" hangingPunct="1">
              <a:lnSpc>
                <a:spcPct val="120000"/>
              </a:lnSpc>
              <a:spcBef>
                <a:spcPct val="20000"/>
              </a:spcBef>
            </a:pPr>
            <a:r>
              <a:rPr lang="en-US" b="1">
                <a:solidFill>
                  <a:srgbClr val="FF0000"/>
                </a:solidFill>
              </a:rPr>
              <a:t>Challenges of </a:t>
            </a:r>
            <a:r>
              <a:rPr lang="en-US" b="1" i="1">
                <a:solidFill>
                  <a:srgbClr val="FF0000"/>
                </a:solidFill>
              </a:rPr>
              <a:t>electron-(optical)photon colliders</a:t>
            </a:r>
            <a:r>
              <a:rPr lang="en-US" b="1">
                <a:solidFill>
                  <a:srgbClr val="FF0000"/>
                </a:solidFill>
              </a:rPr>
              <a:t> as </a:t>
            </a:r>
            <a:r>
              <a:rPr lang="en-US" b="1" i="1">
                <a:solidFill>
                  <a:srgbClr val="FF0000"/>
                </a:solidFill>
              </a:rPr>
              <a:t>X/</a:t>
            </a:r>
            <a:r>
              <a:rPr lang="en-US" b="1" i="1">
                <a:solidFill>
                  <a:srgbClr val="FF0000"/>
                </a:solidFill>
                <a:latin typeface="Symbol" charset="0"/>
                <a:cs typeface="Symbol" charset="0"/>
              </a:rPr>
              <a:t>g </a:t>
            </a:r>
            <a:r>
              <a:rPr lang="en-US" b="1">
                <a:solidFill>
                  <a:srgbClr val="FF0000"/>
                </a:solidFill>
                <a:cs typeface="Symbol" charset="0"/>
              </a:rPr>
              <a:t> beam Sources using Compton back-scattering</a:t>
            </a:r>
          </a:p>
        </p:txBody>
      </p:sp>
    </p:spTree>
    <p:extLst>
      <p:ext uri="{BB962C8B-B14F-4D97-AF65-F5344CB8AC3E}">
        <p14:creationId xmlns:p14="http://schemas.microsoft.com/office/powerpoint/2010/main" val="2074782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13"/>
          <p:cNvSpPr>
            <a:spLocks noChangeArrowheads="1"/>
          </p:cNvSpPr>
          <p:nvPr/>
        </p:nvSpPr>
        <p:spPr bwMode="auto">
          <a:xfrm>
            <a:off x="152400" y="1629395"/>
            <a:ext cx="8839200" cy="359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00FF"/>
                </a:solidFill>
              </a:rPr>
              <a:t>Main goal for </a:t>
            </a:r>
            <a:r>
              <a:rPr lang="en-US" b="1" i="1">
                <a:solidFill>
                  <a:srgbClr val="0000FF"/>
                </a:solidFill>
              </a:rPr>
              <a:t>MeV-class </a:t>
            </a:r>
            <a:r>
              <a:rPr lang="en-US" b="1" i="1">
                <a:solidFill>
                  <a:srgbClr val="0000FF"/>
                </a:solidFill>
                <a:latin typeface="Symbol" charset="0"/>
                <a:cs typeface="Symbol" charset="0"/>
              </a:rPr>
              <a:t>g - g</a:t>
            </a:r>
            <a:r>
              <a:rPr lang="en-US" b="1">
                <a:solidFill>
                  <a:srgbClr val="0000FF"/>
                </a:solidFill>
                <a:cs typeface="Symbol" charset="0"/>
              </a:rPr>
              <a:t>   and   </a:t>
            </a:r>
            <a:r>
              <a:rPr lang="en-US" b="1" i="1">
                <a:solidFill>
                  <a:srgbClr val="0000FF"/>
                </a:solidFill>
                <a:cs typeface="Symbol" charset="0"/>
              </a:rPr>
              <a:t>TeV</a:t>
            </a:r>
            <a:r>
              <a:rPr lang="en-US" b="1">
                <a:solidFill>
                  <a:srgbClr val="0000FF"/>
                </a:solidFill>
                <a:cs typeface="Symbol" charset="0"/>
              </a:rPr>
              <a:t>  </a:t>
            </a:r>
            <a:r>
              <a:rPr lang="en-US" b="1" i="1">
                <a:solidFill>
                  <a:srgbClr val="0000FF"/>
                </a:solidFill>
                <a:latin typeface="Symbol" charset="0"/>
                <a:cs typeface="Symbol" charset="0"/>
              </a:rPr>
              <a:t>g </a:t>
            </a:r>
            <a:r>
              <a:rPr lang="en-US" b="1">
                <a:solidFill>
                  <a:srgbClr val="0000FF"/>
                </a:solidFill>
                <a:cs typeface="Symbol" charset="0"/>
              </a:rPr>
              <a:t>- nucleon colliders:	</a:t>
            </a:r>
            <a:r>
              <a:rPr lang="en-US" b="1" i="1">
                <a:solidFill>
                  <a:srgbClr val="0000FF"/>
                </a:solidFill>
                <a:cs typeface="Symbol" charset="0"/>
              </a:rPr>
              <a:t>Peak Brilliance </a:t>
            </a:r>
            <a:r>
              <a:rPr lang="en-US" b="1">
                <a:solidFill>
                  <a:srgbClr val="0000FF"/>
                </a:solidFill>
                <a:cs typeface="Symbol" charset="0"/>
              </a:rPr>
              <a:t>&gt; 10</a:t>
            </a:r>
            <a:r>
              <a:rPr lang="en-US" b="1" baseline="30000">
                <a:solidFill>
                  <a:srgbClr val="0000FF"/>
                </a:solidFill>
                <a:cs typeface="Symbol" charset="0"/>
              </a:rPr>
              <a:t>21</a:t>
            </a:r>
            <a:r>
              <a:rPr lang="en-US" b="1">
                <a:solidFill>
                  <a:srgbClr val="0000FF"/>
                </a:solidFill>
                <a:cs typeface="Symbol" charset="0"/>
              </a:rPr>
              <a:t> </a:t>
            </a:r>
            <a:r>
              <a:rPr lang="en-US" sz="2000" b="1" i="1">
                <a:solidFill>
                  <a:srgbClr val="0000FF"/>
                </a:solidFill>
                <a:cs typeface="Symbol" charset="0"/>
              </a:rPr>
              <a:t>N</a:t>
            </a:r>
            <a:r>
              <a:rPr lang="en-US" sz="2000" b="1" i="1" baseline="-25000">
                <a:solidFill>
                  <a:srgbClr val="0000FF"/>
                </a:solidFill>
                <a:cs typeface="Symbol" charset="0"/>
              </a:rPr>
              <a:t>ph</a:t>
            </a:r>
            <a:r>
              <a:rPr lang="en-US" sz="2000" b="1" i="1">
                <a:solidFill>
                  <a:srgbClr val="0000FF"/>
                </a:solidFill>
                <a:cs typeface="Symbol" charset="0"/>
              </a:rPr>
              <a:t>/(s</a:t>
            </a:r>
            <a:r>
              <a:rPr lang="en-US" sz="2000" b="1" i="1" baseline="30000">
                <a:solidFill>
                  <a:srgbClr val="0000FF"/>
                </a:solidFill>
                <a:cs typeface="Symbol" charset="0"/>
              </a:rPr>
              <a:t>.</a:t>
            </a:r>
            <a:r>
              <a:rPr lang="en-US" sz="2000" b="1" i="1">
                <a:solidFill>
                  <a:srgbClr val="0000FF"/>
                </a:solidFill>
                <a:cs typeface="Symbol" charset="0"/>
              </a:rPr>
              <a:t>mm</a:t>
            </a:r>
            <a:r>
              <a:rPr lang="en-US" sz="2000" b="1" i="1" baseline="30000">
                <a:solidFill>
                  <a:srgbClr val="0000FF"/>
                </a:solidFill>
                <a:cs typeface="Symbol" charset="0"/>
              </a:rPr>
              <a:t>2.</a:t>
            </a:r>
            <a:r>
              <a:rPr lang="en-US" sz="2000" b="1" i="1">
                <a:solidFill>
                  <a:srgbClr val="0000FF"/>
                </a:solidFill>
                <a:cs typeface="Symbol" charset="0"/>
              </a:rPr>
              <a:t>mrad</a:t>
            </a:r>
            <a:r>
              <a:rPr lang="en-US" sz="2000" b="1" i="1" baseline="30000">
                <a:solidFill>
                  <a:srgbClr val="0000FF"/>
                </a:solidFill>
                <a:cs typeface="Symbol" charset="0"/>
              </a:rPr>
              <a:t>2.</a:t>
            </a:r>
            <a:r>
              <a:rPr lang="en-US" sz="2000" b="1" i="1">
                <a:solidFill>
                  <a:srgbClr val="0000FF"/>
                </a:solidFill>
                <a:cs typeface="Symbol" charset="0"/>
              </a:rPr>
              <a:t>0.1%)</a:t>
            </a:r>
            <a:r>
              <a:rPr lang="en-US" b="1" i="1">
                <a:solidFill>
                  <a:srgbClr val="0000FF"/>
                </a:solidFill>
                <a:cs typeface="Symbol" charset="0"/>
              </a:rPr>
              <a:t>  </a:t>
            </a:r>
            <a:r>
              <a:rPr lang="en-US" b="1">
                <a:solidFill>
                  <a:srgbClr val="0000FF"/>
                </a:solidFill>
                <a:cs typeface="Symbol" charset="0"/>
              </a:rPr>
              <a:t>10</a:t>
            </a:r>
            <a:r>
              <a:rPr lang="en-US" b="1" baseline="30000">
                <a:solidFill>
                  <a:srgbClr val="0000FF"/>
                </a:solidFill>
                <a:cs typeface="Symbol" charset="0"/>
              </a:rPr>
              <a:t>9</a:t>
            </a:r>
            <a:r>
              <a:rPr lang="en-US" b="1">
                <a:solidFill>
                  <a:srgbClr val="0000FF"/>
                </a:solidFill>
                <a:cs typeface="Symbol" charset="0"/>
              </a:rPr>
              <a:t>&lt;</a:t>
            </a:r>
            <a:r>
              <a:rPr lang="en-US" b="1" i="1">
                <a:solidFill>
                  <a:srgbClr val="0000FF"/>
                </a:solidFill>
                <a:cs typeface="Symbol" charset="0"/>
              </a:rPr>
              <a:t>N</a:t>
            </a:r>
            <a:r>
              <a:rPr lang="en-US" b="1" i="1" baseline="-25000">
                <a:solidFill>
                  <a:srgbClr val="0000FF"/>
                </a:solidFill>
                <a:cs typeface="Symbol" charset="0"/>
              </a:rPr>
              <a:t>ph</a:t>
            </a:r>
            <a:r>
              <a:rPr lang="en-US" b="1">
                <a:solidFill>
                  <a:srgbClr val="0000FF"/>
                </a:solidFill>
                <a:cs typeface="Symbol" charset="0"/>
              </a:rPr>
              <a:t>&lt;10</a:t>
            </a:r>
            <a:r>
              <a:rPr lang="en-US" b="1" baseline="30000">
                <a:solidFill>
                  <a:srgbClr val="0000FF"/>
                </a:solidFill>
                <a:cs typeface="Symbol" charset="0"/>
              </a:rPr>
              <a:t>13</a:t>
            </a:r>
            <a:r>
              <a:rPr lang="en-US" b="1">
                <a:solidFill>
                  <a:srgbClr val="0000FF"/>
                </a:solidFill>
                <a:cs typeface="Symbol" charset="0"/>
              </a:rPr>
              <a:t>		Source spot size </a:t>
            </a:r>
            <a:r>
              <a:rPr lang="en-US" b="1" i="1">
                <a:solidFill>
                  <a:srgbClr val="0000FF"/>
                </a:solidFill>
                <a:latin typeface="Symbol" charset="0"/>
                <a:cs typeface="Symbol" charset="0"/>
              </a:rPr>
              <a:t>m</a:t>
            </a:r>
            <a:r>
              <a:rPr lang="en-US" b="1" i="1">
                <a:solidFill>
                  <a:srgbClr val="0000FF"/>
                </a:solidFill>
                <a:cs typeface="Symbol" charset="0"/>
              </a:rPr>
              <a:t>m</a:t>
            </a:r>
            <a:r>
              <a:rPr lang="en-US" b="1">
                <a:solidFill>
                  <a:srgbClr val="0000FF"/>
                </a:solidFill>
                <a:cs typeface="Symbol" charset="0"/>
              </a:rPr>
              <a:t>-scale (low diffraction, few </a:t>
            </a:r>
            <a:r>
              <a:rPr lang="en-US" b="1" i="1">
                <a:solidFill>
                  <a:srgbClr val="0000FF"/>
                </a:solidFill>
                <a:latin typeface="Symbol" charset="0"/>
                <a:cs typeface="Symbol" charset="0"/>
              </a:rPr>
              <a:t>m</a:t>
            </a:r>
            <a:r>
              <a:rPr lang="en-US" b="1" i="1">
                <a:solidFill>
                  <a:srgbClr val="0000FF"/>
                </a:solidFill>
                <a:cs typeface="Symbol" charset="0"/>
              </a:rPr>
              <a:t>rad</a:t>
            </a:r>
            <a:r>
              <a:rPr lang="en-US" b="1">
                <a:solidFill>
                  <a:srgbClr val="0000FF"/>
                </a:solidFill>
                <a:cs typeface="Symbol" charset="0"/>
              </a:rPr>
              <a:t>)	Tunability, Mono-chromaticity, Polarization (H,V,C)</a:t>
            </a:r>
            <a:endParaRPr lang="en-US" b="1">
              <a:solidFill>
                <a:srgbClr val="FF0000"/>
              </a:solidFill>
              <a:cs typeface="Symbol" charset="0"/>
            </a:endParaRPr>
          </a:p>
          <a:p>
            <a:pPr marL="342900" indent="-342900" eaLnBrk="1" hangingPunct="1">
              <a:lnSpc>
                <a:spcPct val="120000"/>
              </a:lnSpc>
              <a:spcBef>
                <a:spcPct val="20000"/>
              </a:spcBef>
              <a:buFont typeface="Arial" charset="0"/>
              <a:buChar char="•"/>
            </a:pPr>
            <a:r>
              <a:rPr lang="en-US" b="1">
                <a:solidFill>
                  <a:srgbClr val="FF0000"/>
                </a:solidFill>
                <a:cs typeface="Symbol" charset="0"/>
              </a:rPr>
              <a:t>Photon-Photon scattering (+ Breit-Wheeler: pair creation in vacuum) is becoming feasible with this new generation </a:t>
            </a:r>
            <a:r>
              <a:rPr lang="en-US" b="1" i="1">
                <a:solidFill>
                  <a:srgbClr val="FF0000"/>
                </a:solidFill>
                <a:latin typeface="Symbol" charset="0"/>
                <a:cs typeface="Symbol" charset="0"/>
              </a:rPr>
              <a:t>g</a:t>
            </a:r>
            <a:r>
              <a:rPr lang="en-US" b="1">
                <a:solidFill>
                  <a:srgbClr val="FF0000"/>
                </a:solidFill>
                <a:cs typeface="Symbol" charset="0"/>
              </a:rPr>
              <a:t>-beams: a </a:t>
            </a:r>
            <a:r>
              <a:rPr lang="en-US" b="1" i="1">
                <a:solidFill>
                  <a:srgbClr val="FF0000"/>
                </a:solidFill>
                <a:latin typeface="Symbol" charset="0"/>
                <a:cs typeface="Symbol" charset="0"/>
              </a:rPr>
              <a:t>g</a:t>
            </a:r>
            <a:r>
              <a:rPr lang="en-US" b="1">
                <a:solidFill>
                  <a:srgbClr val="FF0000"/>
                </a:solidFill>
                <a:cs typeface="Symbol" charset="0"/>
              </a:rPr>
              <a:t>-</a:t>
            </a:r>
            <a:r>
              <a:rPr lang="en-US" b="1" i="1">
                <a:solidFill>
                  <a:srgbClr val="FF0000"/>
                </a:solidFill>
                <a:latin typeface="Symbol" charset="0"/>
                <a:cs typeface="Symbol" charset="0"/>
              </a:rPr>
              <a:t>g</a:t>
            </a:r>
            <a:r>
              <a:rPr lang="en-US" b="1">
                <a:solidFill>
                  <a:srgbClr val="FF0000"/>
                </a:solidFill>
                <a:cs typeface="Symbol" charset="0"/>
              </a:rPr>
              <a:t> low energy collider</a:t>
            </a:r>
            <a:endParaRPr lang="en-US">
              <a:solidFill>
                <a:srgbClr val="FF0000"/>
              </a:solidFill>
              <a:cs typeface="Symbol" charset="0"/>
            </a:endParaRPr>
          </a:p>
        </p:txBody>
      </p:sp>
      <p:sp>
        <p:nvSpPr>
          <p:cNvPr id="22530"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22531" name="Segnaposto data 6"/>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pic>
        <p:nvPicPr>
          <p:cNvPr id="22532"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269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755576" y="188912"/>
            <a:ext cx="8352928" cy="1367880"/>
          </a:xfrm>
        </p:spPr>
        <p:txBody>
          <a:bodyPr/>
          <a:lstStyle/>
          <a:p>
            <a:r>
              <a:rPr lang="en-US" sz="2800" b="1" i="1">
                <a:solidFill>
                  <a:srgbClr val="FF0000"/>
                </a:solidFill>
                <a:latin typeface="Times" charset="0"/>
                <a:ea typeface="ＭＳ Ｐゴシック" charset="0"/>
                <a:cs typeface="ＭＳ Ｐゴシック" charset="0"/>
              </a:rPr>
              <a:t>The STAR Project and the BriXS Proposal: the role of Compact Thomson Sources in the spread of Scientific Knowledge and Technological Development</a:t>
            </a:r>
            <a:endParaRPr lang="en-US" sz="2800" b="1" i="1">
              <a:solidFill>
                <a:srgbClr val="FF0000"/>
              </a:solidFill>
              <a:latin typeface="Helvetica" charset="0"/>
              <a:ea typeface="ＭＳ Ｐゴシック" charset="0"/>
              <a:cs typeface="ＭＳ Ｐゴシック" charset="0"/>
            </a:endParaRPr>
          </a:p>
        </p:txBody>
      </p:sp>
      <p:sp>
        <p:nvSpPr>
          <p:cNvPr id="30724" name="Rectangle 13"/>
          <p:cNvSpPr>
            <a:spLocks noChangeArrowheads="1"/>
          </p:cNvSpPr>
          <p:nvPr/>
        </p:nvSpPr>
        <p:spPr bwMode="auto">
          <a:xfrm>
            <a:off x="179512" y="2996952"/>
            <a:ext cx="8839200" cy="331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20000"/>
              </a:lnSpc>
              <a:spcBef>
                <a:spcPct val="20000"/>
              </a:spcBef>
              <a:buFont typeface="Arial" charset="0"/>
              <a:buChar char="•"/>
            </a:pPr>
            <a:r>
              <a:rPr lang="en-US" b="1">
                <a:solidFill>
                  <a:srgbClr val="0000FF"/>
                </a:solidFill>
              </a:rPr>
              <a:t>New generation of Light Sources (Inverse Compton Sources) based on electron-laser beam collisions, falling into the 10m x 10M$ paradigm, producing advanced beams of </a:t>
            </a:r>
            <a:r>
              <a:rPr lang="en-US" b="1" i="1">
                <a:solidFill>
                  <a:srgbClr val="0000FF"/>
                </a:solidFill>
              </a:rPr>
              <a:t>X</a:t>
            </a:r>
            <a:r>
              <a:rPr lang="en-US" b="1">
                <a:solidFill>
                  <a:srgbClr val="0000FF"/>
                </a:solidFill>
              </a:rPr>
              <a:t> rays</a:t>
            </a:r>
          </a:p>
          <a:p>
            <a:pPr marL="342900" indent="-342900" eaLnBrk="1" hangingPunct="1">
              <a:lnSpc>
                <a:spcPct val="120000"/>
              </a:lnSpc>
              <a:spcBef>
                <a:spcPct val="20000"/>
              </a:spcBef>
              <a:buFont typeface="Arial" charset="0"/>
              <a:buChar char="•"/>
            </a:pPr>
            <a:r>
              <a:rPr lang="en-US" b="1">
                <a:solidFill>
                  <a:srgbClr val="FF6600"/>
                </a:solidFill>
              </a:rPr>
              <a:t>Enabling advanced applications in medicine/biology/paleontology/cultural heritage/national security </a:t>
            </a:r>
          </a:p>
          <a:p>
            <a:pPr marL="342900" indent="-342900" eaLnBrk="1" hangingPunct="1">
              <a:lnSpc>
                <a:spcPct val="120000"/>
              </a:lnSpc>
              <a:spcBef>
                <a:spcPct val="20000"/>
              </a:spcBef>
              <a:buFont typeface="Arial" charset="0"/>
              <a:buChar char="•"/>
            </a:pPr>
            <a:r>
              <a:rPr lang="en-US" b="1">
                <a:solidFill>
                  <a:srgbClr val="0000FF"/>
                </a:solidFill>
              </a:rPr>
              <a:t>Now (2016) it is time: moving from R&amp;D phase to serve Users - Several Test-Facilities world-wide, a few User Facilities</a:t>
            </a:r>
          </a:p>
        </p:txBody>
      </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18437"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4"/>
          <p:cNvSpPr txBox="1">
            <a:spLocks noChangeArrowheads="1"/>
          </p:cNvSpPr>
          <p:nvPr/>
        </p:nvSpPr>
        <p:spPr bwMode="auto">
          <a:xfrm>
            <a:off x="683568" y="1691516"/>
            <a:ext cx="8136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i="1" u="sng"/>
              <a:t>Luca Serafini</a:t>
            </a:r>
            <a:r>
              <a:rPr lang="en-US" sz="1800" i="1"/>
              <a:t> –  INFN-Milan and University of Milan</a:t>
            </a:r>
          </a:p>
        </p:txBody>
      </p:sp>
      <p:sp>
        <p:nvSpPr>
          <p:cNvPr id="8" name="Rectangle 2"/>
          <p:cNvSpPr txBox="1">
            <a:spLocks noChangeArrowheads="1"/>
          </p:cNvSpPr>
          <p:nvPr/>
        </p:nvSpPr>
        <p:spPr bwMode="auto">
          <a:xfrm>
            <a:off x="395536" y="2132856"/>
            <a:ext cx="835292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r>
              <a:rPr lang="en-US" sz="2400" b="1" i="1">
                <a:solidFill>
                  <a:srgbClr val="008000"/>
                </a:solidFill>
                <a:latin typeface="Times" charset="0"/>
                <a:ea typeface="ＭＳ Ｐゴシック" charset="0"/>
                <a:cs typeface="ＭＳ Ｐゴシック" charset="0"/>
              </a:rPr>
              <a:t>Can we develop a Univ. Campus based Research Infrastructure aimed at boosting capacities of a developing region?</a:t>
            </a:r>
            <a:endParaRPr lang="en-US" sz="2400" b="1" i="1">
              <a:solidFill>
                <a:srgbClr val="008000"/>
              </a:solidFill>
              <a:latin typeface="Helvetica" charset="0"/>
              <a:ea typeface="ＭＳ Ｐゴシック" charset="0"/>
              <a:cs typeface="ＭＳ Ｐゴシック" charset="0"/>
            </a:endParaRPr>
          </a:p>
        </p:txBody>
      </p:sp>
      <p:sp>
        <p:nvSpPr>
          <p:cNvPr id="2" name="CasellaDiTesto 1"/>
          <p:cNvSpPr txBox="1"/>
          <p:nvPr/>
        </p:nvSpPr>
        <p:spPr>
          <a:xfrm>
            <a:off x="9906000" y="3573016"/>
            <a:ext cx="184666" cy="461665"/>
          </a:xfrm>
          <a:prstGeom prst="rect">
            <a:avLst/>
          </a:prstGeom>
          <a:noFill/>
        </p:spPr>
        <p:txBody>
          <a:bodyPr wrap="none" rtlCol="0">
            <a:spAutoFit/>
          </a:bodyPr>
          <a:lstStyle/>
          <a:p>
            <a:endParaRPr lang="it-IT"/>
          </a:p>
        </p:txBody>
      </p:sp>
      <p:grpSp>
        <p:nvGrpSpPr>
          <p:cNvPr id="5" name="Gruppo 4"/>
          <p:cNvGrpSpPr/>
          <p:nvPr/>
        </p:nvGrpSpPr>
        <p:grpSpPr>
          <a:xfrm>
            <a:off x="683568" y="836712"/>
            <a:ext cx="7524328" cy="6048671"/>
            <a:chOff x="683568" y="836712"/>
            <a:chExt cx="7524328" cy="6048671"/>
          </a:xfrm>
        </p:grpSpPr>
        <p:pic>
          <p:nvPicPr>
            <p:cNvPr id="3" name="Immagine 2" descr="DSC_043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836712"/>
              <a:ext cx="7524328" cy="4983646"/>
            </a:xfrm>
            <a:prstGeom prst="rect">
              <a:avLst/>
            </a:prstGeom>
          </p:spPr>
        </p:pic>
        <p:pic>
          <p:nvPicPr>
            <p:cNvPr id="4" name="Immagine 3" descr="Untitled.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6" y="4807172"/>
              <a:ext cx="5508104" cy="2078211"/>
            </a:xfrm>
            <a:prstGeom prst="rect">
              <a:avLst/>
            </a:prstGeom>
          </p:spPr>
        </p:pic>
      </p:grpSp>
      <p:sp>
        <p:nvSpPr>
          <p:cNvPr id="13" name="Rectangle 2"/>
          <p:cNvSpPr txBox="1">
            <a:spLocks noChangeArrowheads="1"/>
          </p:cNvSpPr>
          <p:nvPr/>
        </p:nvSpPr>
        <p:spPr bwMode="auto">
          <a:xfrm>
            <a:off x="395536" y="4653136"/>
            <a:ext cx="8568952" cy="792088"/>
          </a:xfrm>
          <a:prstGeom prst="rect">
            <a:avLst/>
          </a:prstGeom>
          <a:solidFill>
            <a:srgbClr val="333399"/>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r>
              <a:rPr lang="en-US" sz="2400" b="1" i="1">
                <a:solidFill>
                  <a:srgbClr val="008000"/>
                </a:solidFill>
                <a:latin typeface="Times" charset="0"/>
                <a:ea typeface="ＭＳ Ｐゴシック" charset="0"/>
                <a:cs typeface="ＭＳ Ｐゴシック" charset="0"/>
              </a:rPr>
              <a:t>Can this program be an Incubator for a larger Initiative involving a network of African Countries (e.g. the African Light Source)?</a:t>
            </a:r>
            <a:endParaRPr lang="en-US" sz="2400" b="1" i="1">
              <a:solidFill>
                <a:srgbClr val="008000"/>
              </a:solidFill>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2211400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P spid="8" grpId="0"/>
      <p:bldP spid="13" grpId="0" animBg="1"/>
      <p:bldP spid="1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idx="4294967295"/>
          </p:nvPr>
        </p:nvSpPr>
        <p:spPr>
          <a:xfrm>
            <a:off x="1115616" y="381000"/>
            <a:ext cx="7620000" cy="1066800"/>
          </a:xfrm>
        </p:spPr>
        <p:txBody>
          <a:bodyPr/>
          <a:lstStyle/>
          <a:p>
            <a:pPr eaLnBrk="1" hangingPunct="1"/>
            <a:r>
              <a:rPr lang="en-US" sz="4000" i="1">
                <a:latin typeface="Tahoma" charset="0"/>
                <a:ea typeface="ＭＳ Ｐゴシック" charset="0"/>
                <a:cs typeface="ＭＳ Ｐゴシック" charset="0"/>
              </a:rPr>
              <a:t>3</a:t>
            </a:r>
            <a:r>
              <a:rPr lang="en-US" sz="4000" i="1" baseline="30000">
                <a:latin typeface="Tahoma" charset="0"/>
                <a:ea typeface="ＭＳ Ｐゴシック" charset="0"/>
                <a:cs typeface="ＭＳ Ｐゴシック" charset="0"/>
              </a:rPr>
              <a:t>rd</a:t>
            </a:r>
            <a:r>
              <a:rPr lang="en-US" sz="4000" i="1">
                <a:latin typeface="Tahoma" charset="0"/>
                <a:ea typeface="ＭＳ Ｐゴシック" charset="0"/>
                <a:cs typeface="ＭＳ Ｐゴシック" charset="0"/>
              </a:rPr>
              <a:t>-4</a:t>
            </a:r>
            <a:r>
              <a:rPr lang="en-US" sz="4000" i="1" baseline="30000">
                <a:latin typeface="Tahoma" charset="0"/>
                <a:ea typeface="ＭＳ Ｐゴシック" charset="0"/>
                <a:cs typeface="ＭＳ Ｐゴシック" charset="0"/>
              </a:rPr>
              <a:t>th</a:t>
            </a:r>
            <a:r>
              <a:rPr lang="en-US" sz="4000" i="1">
                <a:latin typeface="Tahoma" charset="0"/>
                <a:ea typeface="ＭＳ Ｐゴシック" charset="0"/>
                <a:cs typeface="ＭＳ Ｐゴシック" charset="0"/>
              </a:rPr>
              <a:t> Generation Light Sources</a:t>
            </a:r>
            <a:endParaRPr lang="en-US">
              <a:latin typeface="Times" charset="0"/>
              <a:ea typeface="ＭＳ Ｐゴシック" charset="0"/>
              <a:cs typeface="ＭＳ Ｐゴシック" charset="0"/>
            </a:endParaRPr>
          </a:p>
        </p:txBody>
      </p:sp>
      <p:sp>
        <p:nvSpPr>
          <p:cNvPr id="22532" name="Rectangle 3"/>
          <p:cNvSpPr>
            <a:spLocks noGrp="1" noChangeArrowheads="1"/>
          </p:cNvSpPr>
          <p:nvPr>
            <p:ph type="body" idx="4294967295"/>
          </p:nvPr>
        </p:nvSpPr>
        <p:spPr>
          <a:xfrm>
            <a:off x="0" y="1700808"/>
            <a:ext cx="9144000" cy="4752528"/>
          </a:xfrm>
        </p:spPr>
        <p:txBody>
          <a:bodyPr/>
          <a:lstStyle/>
          <a:p>
            <a:pPr eaLnBrk="1" hangingPunct="1"/>
            <a:r>
              <a:rPr lang="en-US" sz="2400">
                <a:latin typeface="Tahoma" charset="0"/>
                <a:ea typeface="ＭＳ Ｐゴシック" charset="0"/>
                <a:cs typeface="ＭＳ Ｐゴシック" charset="0"/>
              </a:rPr>
              <a:t>Synchrotron light sources: &lt; 50 keV, &gt; 50 ps (100 m, 300 M$)	</a:t>
            </a:r>
          </a:p>
          <a:p>
            <a:pPr eaLnBrk="1" hangingPunct="1"/>
            <a:r>
              <a:rPr lang="en-US" sz="2400">
                <a:latin typeface="Tahoma" charset="0"/>
                <a:ea typeface="ＭＳ Ｐゴシック" charset="0"/>
                <a:cs typeface="ＭＳ Ｐゴシック" charset="0"/>
              </a:rPr>
              <a:t>X-ray FEL (LCLS): energy ≤25 (50?) keV, 1-100 fs (1 km, 1 G$)</a:t>
            </a:r>
          </a:p>
          <a:p>
            <a:pPr marL="0" indent="0" eaLnBrk="1" hangingPunct="1">
              <a:buNone/>
            </a:pPr>
            <a:endParaRPr lang="en-US" sz="2400">
              <a:latin typeface="Tahoma" charset="0"/>
              <a:ea typeface="ＭＳ Ｐゴシック" charset="0"/>
              <a:cs typeface="ＭＳ Ｐゴシック" charset="0"/>
            </a:endParaRPr>
          </a:p>
          <a:p>
            <a:pPr eaLnBrk="1" hangingPunct="1"/>
            <a:endParaRPr lang="en-US" sz="2400">
              <a:latin typeface="Tahoma" charset="0"/>
              <a:ea typeface="ＭＳ Ｐゴシック" charset="0"/>
              <a:cs typeface="ＭＳ Ｐゴシック" charset="0"/>
            </a:endParaRPr>
          </a:p>
          <a:p>
            <a:pPr eaLnBrk="1" hangingPunct="1"/>
            <a:endParaRPr lang="en-US" sz="2400">
              <a:latin typeface="Tahoma" charset="0"/>
              <a:ea typeface="ＭＳ Ｐゴシック" charset="0"/>
              <a:cs typeface="ＭＳ Ｐゴシック" charset="0"/>
            </a:endParaRPr>
          </a:p>
          <a:p>
            <a:pPr eaLnBrk="1" hangingPunct="1"/>
            <a:endParaRPr lang="en-US" sz="2400">
              <a:latin typeface="Tahoma" charset="0"/>
              <a:ea typeface="ＭＳ Ｐゴシック" charset="0"/>
              <a:cs typeface="ＭＳ Ｐゴシック" charset="0"/>
            </a:endParaRPr>
          </a:p>
          <a:p>
            <a:pPr eaLnBrk="1" hangingPunct="1"/>
            <a:endParaRPr lang="en-US" sz="2400">
              <a:latin typeface="Tahoma" charset="0"/>
              <a:ea typeface="ＭＳ Ｐゴシック" charset="0"/>
              <a:cs typeface="ＭＳ Ｐゴシック" charset="0"/>
            </a:endParaRPr>
          </a:p>
          <a:p>
            <a:pPr eaLnBrk="1" hangingPunct="1"/>
            <a:r>
              <a:rPr lang="en-US" sz="2000" b="1">
                <a:solidFill>
                  <a:srgbClr val="0000FF"/>
                </a:solidFill>
                <a:latin typeface="Tahoma" charset="0"/>
                <a:ea typeface="ＭＳ Ｐゴシック" charset="0"/>
                <a:cs typeface="ＭＳ Ｐゴシック" charset="0"/>
              </a:rPr>
              <a:t>New approach: inverse Compton scattering (ICS) 20-200 keV , sub-ps, (10 m , 10 M$) – sometimes called Laser Synchrotron since a laser pulse substitutes the magnetic undulators </a:t>
            </a:r>
          </a:p>
        </p:txBody>
      </p:sp>
      <p:pic>
        <p:nvPicPr>
          <p:cNvPr id="22534" name="Picture 5" descr="aerialSL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575" y="3271838"/>
            <a:ext cx="1890713" cy="1757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535" name="Picture 6" descr="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111" y="3271838"/>
            <a:ext cx="2409825" cy="1757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10004987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Immagine 1" descr="Untitl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4624"/>
            <a:ext cx="6228184" cy="341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 descr="Untitledb.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6344" y="3284984"/>
            <a:ext cx="5940152" cy="356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755576" y="548680"/>
            <a:ext cx="7776864"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highly asymmetric compact*</a:t>
            </a:r>
          </a:p>
          <a:p>
            <a:pPr eaLnBrk="1" hangingPunct="1">
              <a:lnSpc>
                <a:spcPct val="120000"/>
              </a:lnSpc>
              <a:spcBef>
                <a:spcPct val="20000"/>
              </a:spcBef>
            </a:pPr>
            <a:r>
              <a:rPr lang="en-US" b="1">
                <a:solidFill>
                  <a:srgbClr val="0000FF"/>
                </a:solidFill>
              </a:rPr>
              <a:t>elecron-photon colliders</a:t>
            </a:r>
          </a:p>
        </p:txBody>
      </p:sp>
      <p:sp>
        <p:nvSpPr>
          <p:cNvPr id="7" name="Rettangolo 6"/>
          <p:cNvSpPr/>
          <p:nvPr/>
        </p:nvSpPr>
        <p:spPr>
          <a:xfrm>
            <a:off x="3851920" y="1988840"/>
            <a:ext cx="5184576"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secondary photon beams via large</a:t>
            </a:r>
          </a:p>
          <a:p>
            <a:pPr eaLnBrk="1" hangingPunct="1">
              <a:lnSpc>
                <a:spcPct val="120000"/>
              </a:lnSpc>
              <a:spcBef>
                <a:spcPct val="20000"/>
              </a:spcBef>
            </a:pPr>
            <a:r>
              <a:rPr lang="en-US" b="1">
                <a:solidFill>
                  <a:srgbClr val="0000FF"/>
                </a:solidFill>
              </a:rPr>
              <a:t>lorentz boost of c.m. reference frame</a:t>
            </a:r>
          </a:p>
        </p:txBody>
      </p:sp>
      <p:sp>
        <p:nvSpPr>
          <p:cNvPr id="8" name="Rettangolo 7"/>
          <p:cNvSpPr/>
          <p:nvPr/>
        </p:nvSpPr>
        <p:spPr>
          <a:xfrm>
            <a:off x="179512" y="1700808"/>
            <a:ext cx="2144275"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*10 m, 10 M$</a:t>
            </a:r>
          </a:p>
        </p:txBody>
      </p:sp>
      <p:sp>
        <p:nvSpPr>
          <p:cNvPr id="9" name="Rettangolo 8"/>
          <p:cNvSpPr/>
          <p:nvPr/>
        </p:nvSpPr>
        <p:spPr>
          <a:xfrm>
            <a:off x="179512" y="4149080"/>
            <a:ext cx="3096344"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MeV/GeV’s electrons</a:t>
            </a:r>
          </a:p>
          <a:p>
            <a:pPr eaLnBrk="1" hangingPunct="1">
              <a:lnSpc>
                <a:spcPct val="120000"/>
              </a:lnSpc>
              <a:spcBef>
                <a:spcPct val="20000"/>
              </a:spcBef>
            </a:pPr>
            <a:r>
              <a:rPr lang="en-US" b="1">
                <a:solidFill>
                  <a:srgbClr val="0000FF"/>
                </a:solidFill>
              </a:rPr>
              <a:t>eV’s photons</a:t>
            </a:r>
          </a:p>
        </p:txBody>
      </p:sp>
    </p:spTree>
    <p:extLst>
      <p:ext uri="{BB962C8B-B14F-4D97-AF65-F5344CB8AC3E}">
        <p14:creationId xmlns:p14="http://schemas.microsoft.com/office/powerpoint/2010/main" val="133993554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467544" y="2883479"/>
            <a:ext cx="8352928" cy="1409617"/>
          </a:xfrm>
          <a:prstGeom prst="rect">
            <a:avLst/>
          </a:prstGeom>
          <a:solidFill>
            <a:srgbClr val="ED7D31"/>
          </a:solidFill>
        </p:spPr>
        <p:txBody>
          <a:bodyPr wrap="square">
            <a:spAutoFit/>
          </a:bodyPr>
          <a:lstStyle/>
          <a:p>
            <a:pPr eaLnBrk="1" hangingPunct="1">
              <a:lnSpc>
                <a:spcPct val="120000"/>
              </a:lnSpc>
              <a:spcBef>
                <a:spcPct val="20000"/>
              </a:spcBef>
            </a:pPr>
            <a:r>
              <a:rPr lang="en-US" b="1">
                <a:solidFill>
                  <a:srgbClr val="0000FF"/>
                </a:solidFill>
              </a:rPr>
              <a:t>ICS’s, thanks to higher photon energies attainable (&gt;100 keV) have potentialities to enable radio-therapy techniques better than Synchrotron Light Sources</a:t>
            </a:r>
          </a:p>
        </p:txBody>
      </p:sp>
      <p:sp>
        <p:nvSpPr>
          <p:cNvPr id="5" name="Rettangolo 4"/>
          <p:cNvSpPr/>
          <p:nvPr/>
        </p:nvSpPr>
        <p:spPr>
          <a:xfrm>
            <a:off x="467544" y="836712"/>
            <a:ext cx="8352928" cy="1409617"/>
          </a:xfrm>
          <a:prstGeom prst="rect">
            <a:avLst/>
          </a:prstGeom>
          <a:solidFill>
            <a:srgbClr val="ED7D31"/>
          </a:solidFill>
        </p:spPr>
        <p:txBody>
          <a:bodyPr wrap="square">
            <a:spAutoFit/>
          </a:bodyPr>
          <a:lstStyle/>
          <a:p>
            <a:pPr eaLnBrk="1" hangingPunct="1">
              <a:lnSpc>
                <a:spcPct val="120000"/>
              </a:lnSpc>
              <a:spcBef>
                <a:spcPct val="20000"/>
              </a:spcBef>
            </a:pPr>
            <a:r>
              <a:rPr lang="en-US" b="1">
                <a:solidFill>
                  <a:srgbClr val="0000FF"/>
                </a:solidFill>
              </a:rPr>
              <a:t>We start doing research with ICS’s that is being done at Synchrotron Light Sources (radiological imaging with Phase Contrast Tomography)</a:t>
            </a:r>
          </a:p>
        </p:txBody>
      </p:sp>
      <p:sp>
        <p:nvSpPr>
          <p:cNvPr id="6" name="Rettangolo 5"/>
          <p:cNvSpPr/>
          <p:nvPr/>
        </p:nvSpPr>
        <p:spPr>
          <a:xfrm>
            <a:off x="467544" y="5013176"/>
            <a:ext cx="8352928" cy="966418"/>
          </a:xfrm>
          <a:prstGeom prst="rect">
            <a:avLst/>
          </a:prstGeom>
          <a:solidFill>
            <a:srgbClr val="ED7D31"/>
          </a:solidFill>
        </p:spPr>
        <p:txBody>
          <a:bodyPr wrap="square">
            <a:spAutoFit/>
          </a:bodyPr>
          <a:lstStyle/>
          <a:p>
            <a:pPr eaLnBrk="1" hangingPunct="1">
              <a:lnSpc>
                <a:spcPct val="120000"/>
              </a:lnSpc>
              <a:spcBef>
                <a:spcPct val="20000"/>
              </a:spcBef>
            </a:pPr>
            <a:r>
              <a:rPr lang="en-US" b="1">
                <a:solidFill>
                  <a:srgbClr val="0000FF"/>
                </a:solidFill>
              </a:rPr>
              <a:t>or replicate at a University Campus level (in small laboratory) the research of interest for African Countries in Paleontology</a:t>
            </a:r>
          </a:p>
        </p:txBody>
      </p:sp>
      <p:sp>
        <p:nvSpPr>
          <p:cNvPr id="2" name="CasellaDiTesto 1"/>
          <p:cNvSpPr txBox="1"/>
          <p:nvPr/>
        </p:nvSpPr>
        <p:spPr>
          <a:xfrm>
            <a:off x="9943130" y="1616194"/>
            <a:ext cx="184666" cy="461665"/>
          </a:xfrm>
          <a:prstGeom prst="rect">
            <a:avLst/>
          </a:prstGeom>
          <a:noFill/>
        </p:spPr>
        <p:txBody>
          <a:bodyPr wrap="none" rtlCol="0">
            <a:spAutoFit/>
          </a:bodyPr>
          <a:lstStyle/>
          <a:p>
            <a:endParaRPr lang="it-IT"/>
          </a:p>
        </p:txBody>
      </p:sp>
      <p:sp>
        <p:nvSpPr>
          <p:cNvPr id="8"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4019566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egnaposto data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pic>
        <p:nvPicPr>
          <p:cNvPr id="152578"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594" y="620688"/>
            <a:ext cx="7462838" cy="445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 Box 6"/>
          <p:cNvSpPr txBox="1">
            <a:spLocks noChangeArrowheads="1"/>
          </p:cNvSpPr>
          <p:nvPr/>
        </p:nvSpPr>
        <p:spPr bwMode="auto">
          <a:xfrm>
            <a:off x="7038707" y="6488113"/>
            <a:ext cx="2069797"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A. Variola</a:t>
            </a:r>
            <a:endParaRPr lang="en-US"/>
          </a:p>
        </p:txBody>
      </p:sp>
      <p:sp>
        <p:nvSpPr>
          <p:cNvPr id="2" name="Ovale 1"/>
          <p:cNvSpPr/>
          <p:nvPr/>
        </p:nvSpPr>
        <p:spPr bwMode="auto">
          <a:xfrm>
            <a:off x="4788016" y="1844824"/>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3" name="CasellaDiTesto 2"/>
          <p:cNvSpPr txBox="1"/>
          <p:nvPr/>
        </p:nvSpPr>
        <p:spPr>
          <a:xfrm>
            <a:off x="4499992" y="1844824"/>
            <a:ext cx="595035" cy="276999"/>
          </a:xfrm>
          <a:prstGeom prst="rect">
            <a:avLst/>
          </a:prstGeom>
          <a:noFill/>
        </p:spPr>
        <p:txBody>
          <a:bodyPr wrap="none" rtlCol="0">
            <a:spAutoFit/>
          </a:bodyPr>
          <a:lstStyle/>
          <a:p>
            <a:r>
              <a:rPr lang="it-IT" sz="1200" b="1">
                <a:solidFill>
                  <a:srgbClr val="FF0000"/>
                </a:solidFill>
              </a:rPr>
              <a:t>STAR</a:t>
            </a:r>
          </a:p>
        </p:txBody>
      </p:sp>
      <p:sp>
        <p:nvSpPr>
          <p:cNvPr id="6" name="Rettangolo 5"/>
          <p:cNvSpPr/>
          <p:nvPr/>
        </p:nvSpPr>
        <p:spPr>
          <a:xfrm>
            <a:off x="1403648" y="4869160"/>
            <a:ext cx="6768752"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ICS are the most effective “photon accelerators”</a:t>
            </a:r>
          </a:p>
        </p:txBody>
      </p:sp>
      <p:graphicFrame>
        <p:nvGraphicFramePr>
          <p:cNvPr id="9" name="Object 3"/>
          <p:cNvGraphicFramePr>
            <a:graphicFrameLocks noChangeAspect="1"/>
          </p:cNvGraphicFramePr>
          <p:nvPr>
            <p:extLst>
              <p:ext uri="{D42A27DB-BD31-4B8C-83A1-F6EECF244321}">
                <p14:modId xmlns:p14="http://schemas.microsoft.com/office/powerpoint/2010/main" val="2445959251"/>
              </p:ext>
            </p:extLst>
          </p:nvPr>
        </p:nvGraphicFramePr>
        <p:xfrm>
          <a:off x="828749" y="5445224"/>
          <a:ext cx="7559675" cy="990600"/>
        </p:xfrm>
        <a:graphic>
          <a:graphicData uri="http://schemas.openxmlformats.org/presentationml/2006/ole">
            <mc:AlternateContent xmlns:mc="http://schemas.openxmlformats.org/markup-compatibility/2006">
              <mc:Choice xmlns:v="urn:schemas-microsoft-com:vml" Requires="v">
                <p:oleObj spid="_x0000_s1472" name="Equation" r:id="rId5" imgW="3759200" imgH="495300" progId="Equation.3">
                  <p:embed/>
                </p:oleObj>
              </mc:Choice>
              <mc:Fallback>
                <p:oleObj name="Equation" r:id="rId5" imgW="3759200" imgH="495300" progId="Equation.3">
                  <p:embed/>
                  <p:pic>
                    <p:nvPicPr>
                      <p:cNvPr id="0" name=""/>
                      <p:cNvPicPr>
                        <a:picLocks noChangeAspect="1" noChangeArrowheads="1"/>
                      </p:cNvPicPr>
                      <p:nvPr/>
                    </p:nvPicPr>
                    <p:blipFill>
                      <a:blip r:embed="rId6"/>
                      <a:srcRect/>
                      <a:stretch>
                        <a:fillRect/>
                      </a:stretch>
                    </p:blipFill>
                    <p:spPr bwMode="auto">
                      <a:xfrm>
                        <a:off x="828749" y="5445224"/>
                        <a:ext cx="7559675" cy="990600"/>
                      </a:xfrm>
                      <a:prstGeom prst="rect">
                        <a:avLst/>
                      </a:prstGeom>
                      <a:noFill/>
                      <a:ln>
                        <a:noFill/>
                      </a:ln>
                      <a:effectLst/>
                      <a:extLst/>
                    </p:spPr>
                  </p:pic>
                </p:oleObj>
              </mc:Fallback>
            </mc:AlternateContent>
          </a:graphicData>
        </a:graphic>
      </p:graphicFrame>
      <p:sp>
        <p:nvSpPr>
          <p:cNvPr id="7" name="CasellaDiTesto 6"/>
          <p:cNvSpPr txBox="1"/>
          <p:nvPr/>
        </p:nvSpPr>
        <p:spPr>
          <a:xfrm>
            <a:off x="899592" y="5415607"/>
            <a:ext cx="2580723" cy="461665"/>
          </a:xfrm>
          <a:prstGeom prst="rect">
            <a:avLst/>
          </a:prstGeom>
          <a:noFill/>
        </p:spPr>
        <p:txBody>
          <a:bodyPr wrap="none" rtlCol="0">
            <a:spAutoFit/>
          </a:bodyPr>
          <a:lstStyle/>
          <a:p>
            <a:r>
              <a:rPr lang="it-IT" i="1"/>
              <a:t>“4</a:t>
            </a:r>
            <a:r>
              <a:rPr lang="it-IT" i="1">
                <a:latin typeface="Symbol" charset="2"/>
                <a:cs typeface="Symbol" charset="2"/>
              </a:rPr>
              <a:t>g</a:t>
            </a:r>
            <a:r>
              <a:rPr lang="it-IT" i="1" baseline="30000"/>
              <a:t>2</a:t>
            </a:r>
            <a:r>
              <a:rPr lang="it-IT" i="1"/>
              <a:t> boost effect”</a:t>
            </a:r>
          </a:p>
        </p:txBody>
      </p:sp>
      <p:sp>
        <p:nvSpPr>
          <p:cNvPr id="12" name="CasellaDiTesto 11"/>
          <p:cNvSpPr txBox="1"/>
          <p:nvPr/>
        </p:nvSpPr>
        <p:spPr>
          <a:xfrm>
            <a:off x="2771800" y="1844824"/>
            <a:ext cx="509650" cy="276999"/>
          </a:xfrm>
          <a:prstGeom prst="rect">
            <a:avLst/>
          </a:prstGeom>
          <a:noFill/>
        </p:spPr>
        <p:txBody>
          <a:bodyPr wrap="none" rtlCol="0">
            <a:spAutoFit/>
          </a:bodyPr>
          <a:lstStyle/>
          <a:p>
            <a:r>
              <a:rPr lang="it-IT" sz="1200" b="1">
                <a:solidFill>
                  <a:srgbClr val="FF0000"/>
                </a:solidFill>
              </a:rPr>
              <a:t>HigS</a:t>
            </a:r>
          </a:p>
        </p:txBody>
      </p:sp>
      <p:sp>
        <p:nvSpPr>
          <p:cNvPr id="13" name="CasellaDiTesto 12"/>
          <p:cNvSpPr txBox="1"/>
          <p:nvPr/>
        </p:nvSpPr>
        <p:spPr>
          <a:xfrm>
            <a:off x="4860032" y="1556792"/>
            <a:ext cx="706218" cy="276999"/>
          </a:xfrm>
          <a:prstGeom prst="rect">
            <a:avLst/>
          </a:prstGeom>
          <a:noFill/>
        </p:spPr>
        <p:txBody>
          <a:bodyPr wrap="none" rtlCol="0">
            <a:spAutoFit/>
          </a:bodyPr>
          <a:lstStyle/>
          <a:p>
            <a:r>
              <a:rPr lang="it-IT" sz="1200" b="1">
                <a:solidFill>
                  <a:srgbClr val="FF0000"/>
                </a:solidFill>
              </a:rPr>
              <a:t>ELI-NP</a:t>
            </a:r>
          </a:p>
        </p:txBody>
      </p:sp>
      <p:sp>
        <p:nvSpPr>
          <p:cNvPr id="14" name="Ovale 13"/>
          <p:cNvSpPr/>
          <p:nvPr/>
        </p:nvSpPr>
        <p:spPr bwMode="auto">
          <a:xfrm>
            <a:off x="4860032" y="1628800"/>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5" name="Ovale 14"/>
          <p:cNvSpPr/>
          <p:nvPr/>
        </p:nvSpPr>
        <p:spPr bwMode="auto">
          <a:xfrm>
            <a:off x="4716016" y="1484784"/>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6" name="CasellaDiTesto 15"/>
          <p:cNvSpPr txBox="1"/>
          <p:nvPr/>
        </p:nvSpPr>
        <p:spPr>
          <a:xfrm>
            <a:off x="4716016" y="1340768"/>
            <a:ext cx="620708" cy="276999"/>
          </a:xfrm>
          <a:prstGeom prst="rect">
            <a:avLst/>
          </a:prstGeom>
          <a:noFill/>
        </p:spPr>
        <p:txBody>
          <a:bodyPr wrap="none" rtlCol="0">
            <a:spAutoFit/>
          </a:bodyPr>
          <a:lstStyle/>
          <a:p>
            <a:r>
              <a:rPr lang="it-IT" sz="1200" b="1">
                <a:solidFill>
                  <a:srgbClr val="FF0000"/>
                </a:solidFill>
              </a:rPr>
              <a:t>CALA</a:t>
            </a:r>
          </a:p>
        </p:txBody>
      </p:sp>
    </p:spTree>
    <p:extLst>
      <p:ext uri="{BB962C8B-B14F-4D97-AF65-F5344CB8AC3E}">
        <p14:creationId xmlns:p14="http://schemas.microsoft.com/office/powerpoint/2010/main" val="15380947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it-IT" sz="1200" smtClean="0"/>
              <a:t>Laser Beam Interactions 2016, Natal (Brasil), Sep. 11/12 </a:t>
            </a:r>
            <a:endParaRPr lang="en-US" sz="1200"/>
          </a:p>
        </p:txBody>
      </p:sp>
      <p:pic>
        <p:nvPicPr>
          <p:cNvPr id="2" name="Picture 1" descr="Screen Shot 2015-12-08 at 9.25.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375" cy="6858000"/>
          </a:xfrm>
          <a:prstGeom prst="rect">
            <a:avLst/>
          </a:prstGeom>
        </p:spPr>
      </p:pic>
      <p:sp>
        <p:nvSpPr>
          <p:cNvPr id="6" name="CasellaDiTesto 6"/>
          <p:cNvSpPr txBox="1">
            <a:spLocks noChangeArrowheads="1"/>
          </p:cNvSpPr>
          <p:nvPr/>
        </p:nvSpPr>
        <p:spPr bwMode="auto">
          <a:xfrm>
            <a:off x="6803042" y="3861048"/>
            <a:ext cx="2233454" cy="120032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b="1" i="1"/>
              <a:t>Users for X-ray</a:t>
            </a:r>
          </a:p>
          <a:p>
            <a:r>
              <a:rPr lang="it-IT" b="1" i="1"/>
              <a:t>beam lines</a:t>
            </a:r>
          </a:p>
          <a:p>
            <a:r>
              <a:rPr lang="it-IT" b="1" i="1"/>
              <a:t>are there!</a:t>
            </a:r>
          </a:p>
        </p:txBody>
      </p:sp>
    </p:spTree>
    <p:extLst>
      <p:ext uri="{BB962C8B-B14F-4D97-AF65-F5344CB8AC3E}">
        <p14:creationId xmlns:p14="http://schemas.microsoft.com/office/powerpoint/2010/main" val="2470374691"/>
      </p:ext>
    </p:extLst>
  </p:cSld>
  <p:clrMapOvr>
    <a:masterClrMapping/>
  </p:clrMapOvr>
  <p:transition xmlns:p14="http://schemas.microsoft.com/office/powerpoint/2010/main" advClick="0">
    <p:fade/>
  </p:transition>
  <p:timing>
    <p:tnLst>
      <p:par>
        <p:cTn xmlns:p14="http://schemas.microsoft.com/office/powerpoint/2010/main" id="1" dur="indefinite" restart="never" nodeType="tmRoot"/>
      </p:par>
    </p:tnLst>
  </p:timing>
  <p:extLst mod="1">
    <p:ext uri="{E180D4A7-C9FB-4DFB-919C-405C955672EB}">
      <p14:showEvtLst xmlns:p14="http://schemas.microsoft.com/office/powerpoint/2010/main">
        <p14:playEvt time="0" objId="6"/>
        <p14:stopEvt time="3511" objId="6"/>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it-IT" sz="1200" smtClean="0"/>
              <a:t>Laser Beam Interactions 2016, Natal (Brasil), Sep. 11/12 </a:t>
            </a:r>
            <a:endParaRPr lang="en-US" sz="1200"/>
          </a:p>
        </p:txBody>
      </p:sp>
      <p:pic>
        <p:nvPicPr>
          <p:cNvPr id="4" name="Picture 3" descr="Screen Shot 2015-12-08 at 9.30.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48104"/>
          </a:xfrm>
          <a:prstGeom prst="rect">
            <a:avLst/>
          </a:prstGeom>
        </p:spPr>
      </p:pic>
      <p:pic>
        <p:nvPicPr>
          <p:cNvPr id="5" name="Malapa_UW88-50_all_small_rapid_jpe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711594667"/>
      </p:ext>
    </p:extLst>
  </p:cSld>
  <p:clrMapOvr>
    <a:masterClrMapping/>
  </p:clrMapOvr>
  <p:transition xmlns:p14="http://schemas.microsoft.com/office/powerpoint/2010/main" advClick="0">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0" objId="6"/>
        <p14:stopEvt time="3511" objId="6"/>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179512" y="764704"/>
            <a:ext cx="8784976" cy="1483483"/>
          </a:xfrm>
          <a:prstGeom prst="rect">
            <a:avLst/>
          </a:prstGeom>
          <a:solidFill>
            <a:srgbClr val="ED7D31"/>
          </a:solidFill>
        </p:spPr>
        <p:txBody>
          <a:bodyPr wrap="square">
            <a:spAutoFit/>
          </a:bodyPr>
          <a:lstStyle/>
          <a:p>
            <a:pPr eaLnBrk="1" hangingPunct="1">
              <a:lnSpc>
                <a:spcPct val="120000"/>
              </a:lnSpc>
              <a:spcBef>
                <a:spcPct val="20000"/>
              </a:spcBef>
            </a:pPr>
            <a:r>
              <a:rPr lang="en-US" b="1">
                <a:solidFill>
                  <a:srgbClr val="0000FF"/>
                </a:solidFill>
              </a:rPr>
              <a:t>STAR – Southern europe Thomson source for Applied Research</a:t>
            </a:r>
          </a:p>
          <a:p>
            <a:pPr eaLnBrk="1" hangingPunct="1">
              <a:lnSpc>
                <a:spcPct val="120000"/>
              </a:lnSpc>
              <a:spcBef>
                <a:spcPct val="20000"/>
              </a:spcBef>
            </a:pPr>
            <a:r>
              <a:rPr lang="en-US" b="1">
                <a:solidFill>
                  <a:srgbClr val="0000FF"/>
                </a:solidFill>
              </a:rPr>
              <a:t>is a good example of research infrastr. based on X-ray beam lines for a regional facility to be built in an developing region/country</a:t>
            </a:r>
          </a:p>
        </p:txBody>
      </p:sp>
      <p:sp>
        <p:nvSpPr>
          <p:cNvPr id="2" name="CasellaDiTesto 1"/>
          <p:cNvSpPr txBox="1"/>
          <p:nvPr/>
        </p:nvSpPr>
        <p:spPr>
          <a:xfrm>
            <a:off x="9943130" y="1616194"/>
            <a:ext cx="184666" cy="461665"/>
          </a:xfrm>
          <a:prstGeom prst="rect">
            <a:avLst/>
          </a:prstGeom>
          <a:noFill/>
        </p:spPr>
        <p:txBody>
          <a:bodyPr wrap="none" rtlCol="0">
            <a:spAutoFit/>
          </a:bodyPr>
          <a:lstStyle/>
          <a:p>
            <a:endParaRPr lang="it-IT"/>
          </a:p>
        </p:txBody>
      </p:sp>
      <p:pic>
        <p:nvPicPr>
          <p:cNvPr id="3" name="Immagine 2" descr="pebapmnalfbmpnc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198318"/>
            <a:ext cx="8028384" cy="4615058"/>
          </a:xfrm>
          <a:prstGeom prst="rect">
            <a:avLst/>
          </a:prstGeom>
        </p:spPr>
      </p:pic>
      <p:cxnSp>
        <p:nvCxnSpPr>
          <p:cNvPr id="6" name="Connettore 1 5"/>
          <p:cNvCxnSpPr/>
          <p:nvPr/>
        </p:nvCxnSpPr>
        <p:spPr bwMode="auto">
          <a:xfrm>
            <a:off x="899592" y="6669360"/>
            <a:ext cx="7560840" cy="0"/>
          </a:xfrm>
          <a:prstGeom prst="line">
            <a:avLst/>
          </a:prstGeom>
          <a:solidFill>
            <a:schemeClr val="accent1"/>
          </a:solidFill>
          <a:ln w="38100" cap="flat" cmpd="sng" algn="ctr">
            <a:solidFill>
              <a:srgbClr val="FF0000"/>
            </a:solidFill>
            <a:prstDash val="solid"/>
            <a:round/>
            <a:headEnd type="arrow" w="med" len="med"/>
            <a:tailEnd type="arrow" w="med" len="med"/>
          </a:ln>
          <a:effectLst/>
        </p:spPr>
      </p:cxnSp>
      <p:sp>
        <p:nvSpPr>
          <p:cNvPr id="8" name="CasellaDiTesto 7"/>
          <p:cNvSpPr txBox="1"/>
          <p:nvPr/>
        </p:nvSpPr>
        <p:spPr>
          <a:xfrm>
            <a:off x="1331640" y="6237312"/>
            <a:ext cx="808785" cy="461665"/>
          </a:xfrm>
          <a:prstGeom prst="rect">
            <a:avLst/>
          </a:prstGeom>
          <a:noFill/>
        </p:spPr>
        <p:txBody>
          <a:bodyPr wrap="none" rtlCol="0">
            <a:spAutoFit/>
          </a:bodyPr>
          <a:lstStyle/>
          <a:p>
            <a:r>
              <a:rPr lang="it-IT"/>
              <a:t>10 m</a:t>
            </a:r>
          </a:p>
        </p:txBody>
      </p:sp>
    </p:spTree>
    <p:extLst>
      <p:ext uri="{BB962C8B-B14F-4D97-AF65-F5344CB8AC3E}">
        <p14:creationId xmlns:p14="http://schemas.microsoft.com/office/powerpoint/2010/main" val="102920689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ezio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144000" cy="5148000"/>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23032438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idx="1"/>
          </p:nvPr>
        </p:nvSpPr>
        <p:spPr>
          <a:xfrm>
            <a:off x="7164388" y="1268413"/>
            <a:ext cx="1800225" cy="965200"/>
          </a:xfrm>
        </p:spPr>
        <p:txBody>
          <a:bodyPr/>
          <a:lstStyle/>
          <a:p>
            <a:pPr algn="ctr">
              <a:buFontTx/>
              <a:buNone/>
            </a:pPr>
            <a:r>
              <a:rPr lang="en-GB" sz="1400" b="1" u="sng"/>
              <a:t>2014-2020</a:t>
            </a:r>
            <a:endParaRPr lang="en-GB" sz="1400" b="1"/>
          </a:p>
          <a:p>
            <a:pPr algn="ctr">
              <a:buFontTx/>
              <a:buNone/>
            </a:pPr>
            <a:r>
              <a:rPr lang="en-GB" sz="1400" b="1"/>
              <a:t>(</a:t>
            </a:r>
            <a:r>
              <a:rPr lang="en-GB" sz="1400" b="1" u="sng"/>
              <a:t>indicativa</a:t>
            </a:r>
            <a:r>
              <a:rPr lang="en-GB" sz="1400" b="1"/>
              <a:t>)</a:t>
            </a:r>
            <a:r>
              <a:rPr lang="en-GB" sz="1400"/>
              <a:t> </a:t>
            </a:r>
          </a:p>
        </p:txBody>
      </p:sp>
      <p:pic>
        <p:nvPicPr>
          <p:cNvPr id="51204" name="Picture 4" descr="elig_1420_Mar11_INT_EU27_0608_SLIDE20M"/>
          <p:cNvPicPr>
            <a:picLocks noChangeAspect="1" noChangeArrowheads="1"/>
          </p:cNvPicPr>
          <p:nvPr/>
        </p:nvPicPr>
        <p:blipFill>
          <a:blip r:embed="rId3" cstate="print">
            <a:extLst>
              <a:ext uri="{28A0092B-C50C-407E-A947-70E740481C1C}">
                <a14:useLocalDpi xmlns:a14="http://schemas.microsoft.com/office/drawing/2010/main" val="0"/>
              </a:ext>
            </a:extLst>
          </a:blip>
          <a:srcRect t="6592"/>
          <a:stretch>
            <a:fillRect/>
          </a:stretch>
        </p:blipFill>
        <p:spPr bwMode="auto">
          <a:xfrm>
            <a:off x="322263" y="469107"/>
            <a:ext cx="6913562" cy="504031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7235825" y="2349500"/>
            <a:ext cx="1727200" cy="63976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1200" b="1"/>
              <a:t>Regioni meno sviluppate</a:t>
            </a:r>
          </a:p>
          <a:p>
            <a:pPr algn="ctr"/>
            <a:endParaRPr lang="en-GB" sz="1200" b="1"/>
          </a:p>
        </p:txBody>
      </p:sp>
      <p:sp>
        <p:nvSpPr>
          <p:cNvPr id="51206" name="Text Box 6"/>
          <p:cNvSpPr txBox="1">
            <a:spLocks noChangeArrowheads="1"/>
          </p:cNvSpPr>
          <p:nvPr/>
        </p:nvSpPr>
        <p:spPr bwMode="auto">
          <a:xfrm>
            <a:off x="7235825" y="3573463"/>
            <a:ext cx="1727200" cy="639762"/>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1200" b="1"/>
              <a:t>Regioni in transizione</a:t>
            </a:r>
          </a:p>
          <a:p>
            <a:pPr algn="ctr"/>
            <a:endParaRPr lang="en-GB" sz="1200" b="1"/>
          </a:p>
        </p:txBody>
      </p:sp>
      <p:sp>
        <p:nvSpPr>
          <p:cNvPr id="51207" name="Text Box 7"/>
          <p:cNvSpPr txBox="1">
            <a:spLocks noChangeArrowheads="1"/>
          </p:cNvSpPr>
          <p:nvPr/>
        </p:nvSpPr>
        <p:spPr bwMode="auto">
          <a:xfrm>
            <a:off x="7235825" y="4797425"/>
            <a:ext cx="1727200" cy="639763"/>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1200" b="1"/>
              <a:t>Regioni piú sviluppate</a:t>
            </a:r>
          </a:p>
          <a:p>
            <a:pPr algn="ctr"/>
            <a:endParaRPr lang="en-GB" sz="1200" b="1"/>
          </a:p>
        </p:txBody>
      </p:sp>
      <p:sp>
        <p:nvSpPr>
          <p:cNvPr id="7" name="Line 3"/>
          <p:cNvSpPr>
            <a:spLocks noChangeShapeType="1"/>
          </p:cNvSpPr>
          <p:nvPr/>
        </p:nvSpPr>
        <p:spPr bwMode="auto">
          <a:xfrm>
            <a:off x="428625" y="6096000"/>
            <a:ext cx="8305800" cy="0"/>
          </a:xfrm>
          <a:prstGeom prst="line">
            <a:avLst/>
          </a:prstGeom>
          <a:noFill/>
          <a:ln w="254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8" name="Immagine 2" descr="infn-new.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119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93033751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ezio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704354"/>
            <a:ext cx="8369046" cy="5820990"/>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412296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ezio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0194"/>
            <a:ext cx="9144000" cy="5249126"/>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409985953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ezio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750151"/>
            <a:ext cx="8613619" cy="5847201"/>
          </a:xfrm>
          <a:prstGeom prst="rect">
            <a:avLst/>
          </a:prstGeom>
        </p:spPr>
      </p:pic>
      <p:sp>
        <p:nvSpPr>
          <p:cNvPr id="5" name="Rettangolo 4"/>
          <p:cNvSpPr/>
          <p:nvPr/>
        </p:nvSpPr>
        <p:spPr>
          <a:xfrm>
            <a:off x="467544" y="1052736"/>
            <a:ext cx="3960440" cy="523220"/>
          </a:xfrm>
          <a:prstGeom prst="rect">
            <a:avLst/>
          </a:prstGeom>
          <a:solidFill>
            <a:srgbClr val="ED7D31"/>
          </a:solidFill>
        </p:spPr>
        <p:txBody>
          <a:bodyPr wrap="square">
            <a:spAutoFit/>
          </a:bodyPr>
          <a:lstStyle/>
          <a:p>
            <a:pPr eaLnBrk="1" hangingPunct="1">
              <a:lnSpc>
                <a:spcPct val="120000"/>
              </a:lnSpc>
              <a:spcBef>
                <a:spcPct val="20000"/>
              </a:spcBef>
            </a:pPr>
            <a:r>
              <a:rPr lang="en-US" b="1">
                <a:solidFill>
                  <a:srgbClr val="0000FF"/>
                </a:solidFill>
              </a:rPr>
              <a:t>STAR Hangar and Bunker</a:t>
            </a:r>
          </a:p>
        </p:txBody>
      </p:sp>
      <p:sp>
        <p:nvSpPr>
          <p:cNvPr id="6"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247017133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ezi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76672"/>
            <a:ext cx="7812360" cy="6026973"/>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22050810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96752"/>
            <a:ext cx="8788400" cy="5029200"/>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36843854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screen"/>
          <a:srcRect/>
          <a:stretch>
            <a:fillRect/>
          </a:stretch>
        </p:blipFill>
        <p:spPr bwMode="auto">
          <a:xfrm>
            <a:off x="899592" y="908720"/>
            <a:ext cx="7416824" cy="4827437"/>
          </a:xfrm>
          <a:prstGeom prst="rect">
            <a:avLst/>
          </a:prstGeom>
          <a:ln>
            <a:noFill/>
          </a:ln>
          <a:effectLst>
            <a:outerShdw blurRad="292100" dist="139700" dir="2700000" algn="tl" rotWithShape="0">
              <a:srgbClr val="333333">
                <a:alpha val="65000"/>
              </a:srgbClr>
            </a:outerShdw>
          </a:effectLst>
        </p:spPr>
      </p:pic>
      <p:sp>
        <p:nvSpPr>
          <p:cNvPr id="5" name="Rectangle 2"/>
          <p:cNvSpPr/>
          <p:nvPr/>
        </p:nvSpPr>
        <p:spPr>
          <a:xfrm>
            <a:off x="35496" y="6217567"/>
            <a:ext cx="9108504" cy="307777"/>
          </a:xfrm>
          <a:prstGeom prst="rect">
            <a:avLst/>
          </a:prstGeom>
        </p:spPr>
        <p:txBody>
          <a:bodyPr wrap="square">
            <a:spAutoFit/>
          </a:bodyPr>
          <a:lstStyle/>
          <a:p>
            <a:r>
              <a:rPr lang="en-GB" sz="1400" dirty="0" smtClean="0"/>
              <a:t>From </a:t>
            </a:r>
            <a:r>
              <a:rPr lang="en-GB" sz="1400" b="1" dirty="0" smtClean="0"/>
              <a:t>THOMX </a:t>
            </a:r>
            <a:r>
              <a:rPr lang="en-GB" sz="1400" dirty="0" smtClean="0"/>
              <a:t>Conceptual Design Report, </a:t>
            </a:r>
            <a:r>
              <a:rPr lang="en-GB" sz="1400" dirty="0" err="1" smtClean="0"/>
              <a:t>A.Variola</a:t>
            </a:r>
            <a:r>
              <a:rPr lang="en-GB" sz="1400" dirty="0" smtClean="0"/>
              <a:t>, </a:t>
            </a:r>
            <a:r>
              <a:rPr lang="en-GB" sz="1400" dirty="0" err="1" smtClean="0"/>
              <a:t>A.Loulergue</a:t>
            </a:r>
            <a:r>
              <a:rPr lang="en-GB" sz="1400" dirty="0" smtClean="0"/>
              <a:t>, </a:t>
            </a:r>
            <a:r>
              <a:rPr lang="en-GB" sz="1400" dirty="0" err="1" smtClean="0"/>
              <a:t>F.Zomer</a:t>
            </a:r>
            <a:r>
              <a:rPr lang="en-GB" sz="1400" dirty="0" smtClean="0"/>
              <a:t>, LAL RT 09/28, SOLEIL/SOU-RA-2678, 2010</a:t>
            </a:r>
            <a:endParaRPr lang="en-GB" sz="1400" dirty="0"/>
          </a:p>
        </p:txBody>
      </p:sp>
      <p:sp>
        <p:nvSpPr>
          <p:cNvPr id="6" name="Title 3"/>
          <p:cNvSpPr>
            <a:spLocks noGrp="1"/>
          </p:cNvSpPr>
          <p:nvPr>
            <p:ph type="title"/>
          </p:nvPr>
        </p:nvSpPr>
        <p:spPr>
          <a:xfrm>
            <a:off x="1259632" y="138336"/>
            <a:ext cx="6804248" cy="914400"/>
          </a:xfrm>
        </p:spPr>
        <p:txBody>
          <a:bodyPr/>
          <a:lstStyle/>
          <a:p>
            <a:r>
              <a:rPr lang="en-GB" sz="3200" dirty="0" smtClean="0"/>
              <a:t>Existing and planned Thomson sources</a:t>
            </a:r>
            <a:endParaRPr lang="en-GB" sz="3200" dirty="0"/>
          </a:p>
        </p:txBody>
      </p:sp>
      <p:sp>
        <p:nvSpPr>
          <p:cNvPr id="3" name="CasellaDiTesto 2"/>
          <p:cNvSpPr txBox="1"/>
          <p:nvPr/>
        </p:nvSpPr>
        <p:spPr>
          <a:xfrm>
            <a:off x="971600" y="5733256"/>
            <a:ext cx="7135387" cy="461665"/>
          </a:xfrm>
          <a:prstGeom prst="rect">
            <a:avLst/>
          </a:prstGeom>
          <a:noFill/>
        </p:spPr>
        <p:txBody>
          <a:bodyPr wrap="none" rtlCol="0">
            <a:spAutoFit/>
          </a:bodyPr>
          <a:lstStyle/>
          <a:p>
            <a:r>
              <a:rPr lang="it-IT"/>
              <a:t>STAR (Calabria)	Linac   20-100   10</a:t>
            </a:r>
            <a:r>
              <a:rPr lang="it-IT" baseline="30000"/>
              <a:t>11</a:t>
            </a:r>
            <a:r>
              <a:rPr lang="it-IT"/>
              <a:t> (100 Hz)  18</a:t>
            </a:r>
          </a:p>
        </p:txBody>
      </p:sp>
      <p:sp>
        <p:nvSpPr>
          <p:cNvPr id="8"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382881007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ezio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4091"/>
            <a:ext cx="9144000" cy="5211213"/>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118703406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ezio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2329"/>
            <a:ext cx="9144000" cy="4427958"/>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3382133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ezio4.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9839"/>
            <a:ext cx="9144000" cy="5247473"/>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339405450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ezio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620688"/>
            <a:ext cx="7737981" cy="5884314"/>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330219548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STAR_CS_2-768x1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260648"/>
            <a:ext cx="4677984" cy="6237312"/>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171455995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DSC02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476672"/>
            <a:ext cx="8124395" cy="6093296"/>
          </a:xfrm>
          <a:prstGeom prst="rect">
            <a:avLst/>
          </a:prstGeom>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195100840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IMG_24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05392" y="906977"/>
            <a:ext cx="6322758" cy="4742069"/>
          </a:xfrm>
          <a:prstGeom prst="rect">
            <a:avLst/>
          </a:prstGeom>
          <a:noFill/>
          <a:ln>
            <a:noFill/>
          </a:ln>
        </p:spPr>
      </p:pic>
      <p:sp>
        <p:nvSpPr>
          <p:cNvPr id="5" name="Rettangolo 4"/>
          <p:cNvSpPr/>
          <p:nvPr/>
        </p:nvSpPr>
        <p:spPr>
          <a:xfrm>
            <a:off x="971600" y="6021288"/>
            <a:ext cx="6984776" cy="523220"/>
          </a:xfrm>
          <a:prstGeom prst="rect">
            <a:avLst/>
          </a:prstGeom>
          <a:solidFill>
            <a:srgbClr val="ED7D31"/>
          </a:solidFill>
        </p:spPr>
        <p:txBody>
          <a:bodyPr wrap="square">
            <a:spAutoFit/>
          </a:bodyPr>
          <a:lstStyle/>
          <a:p>
            <a:pPr eaLnBrk="1" hangingPunct="1">
              <a:lnSpc>
                <a:spcPct val="120000"/>
              </a:lnSpc>
              <a:spcBef>
                <a:spcPct val="20000"/>
              </a:spcBef>
            </a:pPr>
            <a:r>
              <a:rPr lang="en-US" b="1">
                <a:solidFill>
                  <a:srgbClr val="0000FF"/>
                </a:solidFill>
              </a:rPr>
              <a:t>Commissioning of STAR is starting in September!</a:t>
            </a:r>
          </a:p>
        </p:txBody>
      </p:sp>
      <p:sp>
        <p:nvSpPr>
          <p:cNvPr id="6"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294836175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descr="IMG_418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404664"/>
            <a:ext cx="8100392" cy="6075294"/>
          </a:xfrm>
          <a:prstGeom prst="rect">
            <a:avLst/>
          </a:prstGeom>
        </p:spPr>
      </p:pic>
      <p:sp>
        <p:nvSpPr>
          <p:cNvPr id="4" name="CasellaDiTesto 3"/>
          <p:cNvSpPr txBox="1"/>
          <p:nvPr/>
        </p:nvSpPr>
        <p:spPr>
          <a:xfrm>
            <a:off x="5652120" y="5589240"/>
            <a:ext cx="1971513" cy="461665"/>
          </a:xfrm>
          <a:prstGeom prst="rect">
            <a:avLst/>
          </a:prstGeom>
          <a:noFill/>
        </p:spPr>
        <p:txBody>
          <a:bodyPr wrap="none" rtlCol="0">
            <a:spAutoFit/>
          </a:bodyPr>
          <a:lstStyle/>
          <a:p>
            <a:r>
              <a:rPr lang="it-IT"/>
              <a:t>Sept. 7th 2016</a:t>
            </a:r>
          </a:p>
        </p:txBody>
      </p:sp>
      <p:sp>
        <p:nvSpPr>
          <p:cNvPr id="6"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362504844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3" name="Gruppo 28"/>
          <p:cNvGrpSpPr>
            <a:grpSpLocks/>
          </p:cNvGrpSpPr>
          <p:nvPr/>
        </p:nvGrpSpPr>
        <p:grpSpPr bwMode="auto">
          <a:xfrm>
            <a:off x="228600" y="533400"/>
            <a:ext cx="8761413" cy="5962650"/>
            <a:chOff x="457200" y="381000"/>
            <a:chExt cx="8761413" cy="5962650"/>
          </a:xfrm>
        </p:grpSpPr>
        <p:pic>
          <p:nvPicPr>
            <p:cNvPr id="1259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38263"/>
              <a:ext cx="73152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5961" name="Object 2"/>
            <p:cNvGraphicFramePr>
              <a:graphicFrameLocks noChangeAspect="1"/>
            </p:cNvGraphicFramePr>
            <p:nvPr/>
          </p:nvGraphicFramePr>
          <p:xfrm>
            <a:off x="3770313" y="5992813"/>
            <a:ext cx="1128712" cy="350837"/>
          </p:xfrm>
          <a:graphic>
            <a:graphicData uri="http://schemas.openxmlformats.org/presentationml/2006/ole">
              <mc:AlternateContent xmlns:mc="http://schemas.openxmlformats.org/markup-compatibility/2006">
                <mc:Choice xmlns:v="urn:schemas-microsoft-com:vml" Requires="v">
                  <p:oleObj spid="_x0000_s1199248" name="Equation" r:id="rId4" imgW="736600" imgH="228600" progId="">
                    <p:embed/>
                  </p:oleObj>
                </mc:Choice>
                <mc:Fallback>
                  <p:oleObj name="Equation" r:id="rId4" imgW="736600" imgH="228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313" y="5992813"/>
                          <a:ext cx="112871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5962" name="Object 3"/>
            <p:cNvGraphicFramePr>
              <a:graphicFrameLocks noChangeAspect="1"/>
            </p:cNvGraphicFramePr>
            <p:nvPr/>
          </p:nvGraphicFramePr>
          <p:xfrm>
            <a:off x="457200" y="1163638"/>
            <a:ext cx="1068388" cy="349250"/>
          </p:xfrm>
          <a:graphic>
            <a:graphicData uri="http://schemas.openxmlformats.org/presentationml/2006/ole">
              <mc:AlternateContent xmlns:mc="http://schemas.openxmlformats.org/markup-compatibility/2006">
                <mc:Choice xmlns:v="urn:schemas-microsoft-com:vml" Requires="v">
                  <p:oleObj spid="_x0000_s1199249" name="Equation" r:id="rId6" imgW="698500" imgH="228600" progId="">
                    <p:embed/>
                  </p:oleObj>
                </mc:Choice>
                <mc:Fallback>
                  <p:oleObj name="Equation" r:id="rId6" imgW="698500" imgH="2286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163638"/>
                          <a:ext cx="10683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Straight Connector 4"/>
            <p:cNvCxnSpPr/>
            <p:nvPr/>
          </p:nvCxnSpPr>
          <p:spPr>
            <a:xfrm flipV="1">
              <a:off x="896938" y="2344738"/>
              <a:ext cx="6797675" cy="0"/>
            </a:xfrm>
            <a:prstGeom prst="line">
              <a:avLst/>
            </a:prstGeom>
            <a:ln>
              <a:solidFill>
                <a:srgbClr val="FF0000">
                  <a:alpha val="40000"/>
                </a:srgb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896938" y="3476625"/>
              <a:ext cx="6797675" cy="0"/>
            </a:xfrm>
            <a:prstGeom prst="line">
              <a:avLst/>
            </a:prstGeom>
            <a:ln>
              <a:solidFill>
                <a:srgbClr val="FF0000">
                  <a:alpha val="40000"/>
                </a:srgb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2682875" y="1338263"/>
              <a:ext cx="0" cy="4425950"/>
            </a:xfrm>
            <a:prstGeom prst="line">
              <a:avLst/>
            </a:prstGeom>
            <a:ln>
              <a:solidFill>
                <a:srgbClr val="0000FF">
                  <a:alpha val="40000"/>
                </a:srgbClr>
              </a:solidFill>
            </a:ln>
          </p:spPr>
          <p:style>
            <a:lnRef idx="2">
              <a:schemeClr val="accent1"/>
            </a:lnRef>
            <a:fillRef idx="0">
              <a:schemeClr val="accent1"/>
            </a:fillRef>
            <a:effectRef idx="1">
              <a:schemeClr val="accent1"/>
            </a:effectRef>
            <a:fontRef idx="minor">
              <a:schemeClr val="tx1"/>
            </a:fontRef>
          </p:style>
        </p:cxnSp>
        <p:sp>
          <p:nvSpPr>
            <p:cNvPr id="125966" name="TextBox 7"/>
            <p:cNvSpPr txBox="1">
              <a:spLocks noChangeArrowheads="1"/>
            </p:cNvSpPr>
            <p:nvPr/>
          </p:nvSpPr>
          <p:spPr bwMode="auto">
            <a:xfrm>
              <a:off x="1868488" y="433388"/>
              <a:ext cx="14049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threshold of the</a:t>
              </a:r>
            </a:p>
            <a:p>
              <a:r>
                <a:rPr lang="en-US" sz="1400"/>
                <a:t>Breit-Wheeler </a:t>
              </a:r>
            </a:p>
            <a:p>
              <a:r>
                <a:rPr lang="en-US" sz="1400"/>
                <a:t>process</a:t>
              </a:r>
            </a:p>
          </p:txBody>
        </p:sp>
        <p:sp>
          <p:nvSpPr>
            <p:cNvPr id="125967" name="TextBox 8"/>
            <p:cNvSpPr txBox="1">
              <a:spLocks noChangeArrowheads="1"/>
            </p:cNvSpPr>
            <p:nvPr/>
          </p:nvSpPr>
          <p:spPr bwMode="auto">
            <a:xfrm>
              <a:off x="7796213" y="2079625"/>
              <a:ext cx="1192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1 nb</a:t>
              </a:r>
              <a:r>
                <a:rPr lang="en-US" baseline="30000"/>
                <a:t>-1</a:t>
              </a:r>
            </a:p>
          </p:txBody>
        </p:sp>
        <p:sp>
          <p:nvSpPr>
            <p:cNvPr id="125968" name="TextBox 9"/>
            <p:cNvSpPr txBox="1">
              <a:spLocks noChangeArrowheads="1"/>
            </p:cNvSpPr>
            <p:nvPr/>
          </p:nvSpPr>
          <p:spPr bwMode="auto">
            <a:xfrm>
              <a:off x="7754938" y="3292475"/>
              <a:ext cx="119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10 pb</a:t>
              </a:r>
              <a:r>
                <a:rPr lang="en-US" baseline="30000"/>
                <a:t>-1</a:t>
              </a:r>
            </a:p>
          </p:txBody>
        </p:sp>
        <p:sp>
          <p:nvSpPr>
            <p:cNvPr id="125969" name="TextBox 10"/>
            <p:cNvSpPr txBox="1">
              <a:spLocks noChangeArrowheads="1"/>
            </p:cNvSpPr>
            <p:nvPr/>
          </p:nvSpPr>
          <p:spPr bwMode="auto">
            <a:xfrm>
              <a:off x="5984875" y="542925"/>
              <a:ext cx="3233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t>integrated luminosity corresponding to a bare minimum of about 100 scattering events (total).</a:t>
              </a:r>
            </a:p>
          </p:txBody>
        </p:sp>
        <p:cxnSp>
          <p:nvCxnSpPr>
            <p:cNvPr id="12" name="Straight Arrow Connector 11"/>
            <p:cNvCxnSpPr/>
            <p:nvPr/>
          </p:nvCxnSpPr>
          <p:spPr>
            <a:xfrm>
              <a:off x="8166100" y="1182688"/>
              <a:ext cx="0" cy="896937"/>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087563" y="3476625"/>
              <a:ext cx="0" cy="1550988"/>
            </a:xfrm>
            <a:prstGeom prst="line">
              <a:avLst/>
            </a:prstGeom>
            <a:ln>
              <a:solidFill>
                <a:srgbClr val="FF0000">
                  <a:alpha val="40000"/>
                </a:srgbClr>
              </a:solidFill>
              <a:headEnd type="triangle" w="lg" len="lg"/>
              <a:tailEnd type="none"/>
            </a:ln>
          </p:spPr>
          <p:style>
            <a:lnRef idx="2">
              <a:schemeClr val="accent1"/>
            </a:lnRef>
            <a:fillRef idx="0">
              <a:schemeClr val="accent1"/>
            </a:fillRef>
            <a:effectRef idx="1">
              <a:schemeClr val="accent1"/>
            </a:effectRef>
            <a:fontRef idx="minor">
              <a:schemeClr val="tx1"/>
            </a:fontRef>
          </p:style>
        </p:cxnSp>
        <p:sp>
          <p:nvSpPr>
            <p:cNvPr id="125972" name="TextBox 13"/>
            <p:cNvSpPr txBox="1">
              <a:spLocks noChangeArrowheads="1"/>
            </p:cNvSpPr>
            <p:nvPr/>
          </p:nvSpPr>
          <p:spPr bwMode="auto">
            <a:xfrm>
              <a:off x="1743075" y="5027613"/>
              <a:ext cx="1258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E</a:t>
              </a:r>
              <a:r>
                <a:rPr lang="en-US" sz="1400" baseline="-25000"/>
                <a:t>CM</a:t>
              </a:r>
              <a:r>
                <a:rPr lang="en-US" sz="1400"/>
                <a:t> ≈ </a:t>
              </a:r>
            </a:p>
            <a:p>
              <a:r>
                <a:rPr lang="en-US" sz="1400"/>
                <a:t>630 keV</a:t>
              </a:r>
            </a:p>
          </p:txBody>
        </p:sp>
        <p:sp>
          <p:nvSpPr>
            <p:cNvPr id="125973" name="TextBox 14"/>
            <p:cNvSpPr txBox="1">
              <a:spLocks noChangeArrowheads="1"/>
            </p:cNvSpPr>
            <p:nvPr/>
          </p:nvSpPr>
          <p:spPr bwMode="auto">
            <a:xfrm>
              <a:off x="2179638" y="2987675"/>
              <a:ext cx="12588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E</a:t>
              </a:r>
              <a:r>
                <a:rPr lang="en-US" sz="1400" baseline="-25000"/>
                <a:t>CM</a:t>
              </a:r>
              <a:r>
                <a:rPr lang="en-US" sz="1400"/>
                <a:t> ≈ </a:t>
              </a:r>
            </a:p>
            <a:p>
              <a:r>
                <a:rPr lang="en-US" sz="1400"/>
                <a:t>880 keV</a:t>
              </a:r>
            </a:p>
          </p:txBody>
        </p:sp>
        <p:cxnSp>
          <p:nvCxnSpPr>
            <p:cNvPr id="16" name="Straight Connector 15"/>
            <p:cNvCxnSpPr/>
            <p:nvPr/>
          </p:nvCxnSpPr>
          <p:spPr>
            <a:xfrm flipV="1">
              <a:off x="4548188" y="2355850"/>
              <a:ext cx="0" cy="727075"/>
            </a:xfrm>
            <a:prstGeom prst="line">
              <a:avLst/>
            </a:prstGeom>
            <a:ln>
              <a:solidFill>
                <a:srgbClr val="FF0000">
                  <a:alpha val="40000"/>
                </a:srgbClr>
              </a:solidFill>
              <a:headEnd type="triangle" w="lg" len="lg"/>
              <a:tailEnd type="none"/>
            </a:ln>
          </p:spPr>
          <p:style>
            <a:lnRef idx="2">
              <a:schemeClr val="accent1"/>
            </a:lnRef>
            <a:fillRef idx="0">
              <a:schemeClr val="accent1"/>
            </a:fillRef>
            <a:effectRef idx="1">
              <a:schemeClr val="accent1"/>
            </a:effectRef>
            <a:fontRef idx="minor">
              <a:schemeClr val="tx1"/>
            </a:fontRef>
          </p:style>
        </p:cxnSp>
        <p:sp>
          <p:nvSpPr>
            <p:cNvPr id="125975" name="TextBox 16"/>
            <p:cNvSpPr txBox="1">
              <a:spLocks noChangeArrowheads="1"/>
            </p:cNvSpPr>
            <p:nvPr/>
          </p:nvSpPr>
          <p:spPr bwMode="auto">
            <a:xfrm>
              <a:off x="4294188" y="2997200"/>
              <a:ext cx="1258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E</a:t>
              </a:r>
              <a:r>
                <a:rPr lang="en-US" sz="1400" baseline="-25000"/>
                <a:t>CM</a:t>
              </a:r>
              <a:r>
                <a:rPr lang="en-US" sz="1400"/>
                <a:t> ≈ </a:t>
              </a:r>
            </a:p>
            <a:p>
              <a:r>
                <a:rPr lang="en-US" sz="1400"/>
                <a:t>13 MeV</a:t>
              </a:r>
            </a:p>
          </p:txBody>
        </p:sp>
        <p:cxnSp>
          <p:nvCxnSpPr>
            <p:cNvPr id="18" name="Straight Connector 17"/>
            <p:cNvCxnSpPr/>
            <p:nvPr/>
          </p:nvCxnSpPr>
          <p:spPr>
            <a:xfrm flipV="1">
              <a:off x="6207125" y="3476625"/>
              <a:ext cx="0" cy="1550988"/>
            </a:xfrm>
            <a:prstGeom prst="line">
              <a:avLst/>
            </a:prstGeom>
            <a:ln>
              <a:solidFill>
                <a:srgbClr val="FF0000">
                  <a:alpha val="40000"/>
                </a:srgbClr>
              </a:solidFill>
              <a:headEnd type="triangle" w="lg" len="lg"/>
              <a:tailEnd type="none"/>
            </a:ln>
          </p:spPr>
          <p:style>
            <a:lnRef idx="2">
              <a:schemeClr val="accent1"/>
            </a:lnRef>
            <a:fillRef idx="0">
              <a:schemeClr val="accent1"/>
            </a:fillRef>
            <a:effectRef idx="1">
              <a:schemeClr val="accent1"/>
            </a:effectRef>
            <a:fontRef idx="minor">
              <a:schemeClr val="tx1"/>
            </a:fontRef>
          </p:style>
        </p:cxnSp>
        <p:sp>
          <p:nvSpPr>
            <p:cNvPr id="125977" name="TextBox 18"/>
            <p:cNvSpPr txBox="1">
              <a:spLocks noChangeArrowheads="1"/>
            </p:cNvSpPr>
            <p:nvPr/>
          </p:nvSpPr>
          <p:spPr bwMode="auto">
            <a:xfrm>
              <a:off x="5857875" y="5027613"/>
              <a:ext cx="1258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E</a:t>
              </a:r>
              <a:r>
                <a:rPr lang="en-US" sz="1400" baseline="-25000"/>
                <a:t>CM</a:t>
              </a:r>
              <a:r>
                <a:rPr lang="en-US" sz="1400"/>
                <a:t> ≈ </a:t>
              </a:r>
            </a:p>
            <a:p>
              <a:r>
                <a:rPr lang="en-US" sz="1400"/>
                <a:t>140 MeV</a:t>
              </a:r>
            </a:p>
          </p:txBody>
        </p:sp>
        <p:cxnSp>
          <p:nvCxnSpPr>
            <p:cNvPr id="20" name="Straight Connector 19"/>
            <p:cNvCxnSpPr/>
            <p:nvPr/>
          </p:nvCxnSpPr>
          <p:spPr>
            <a:xfrm flipV="1">
              <a:off x="2571750" y="2344738"/>
              <a:ext cx="0" cy="727075"/>
            </a:xfrm>
            <a:prstGeom prst="line">
              <a:avLst/>
            </a:prstGeom>
            <a:ln>
              <a:solidFill>
                <a:srgbClr val="FF0000">
                  <a:alpha val="40000"/>
                </a:srgbClr>
              </a:solidFill>
              <a:headEnd type="triangle" w="lg" len="lg"/>
              <a:tailEnd type="none"/>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162300" y="1338263"/>
              <a:ext cx="0" cy="4425950"/>
            </a:xfrm>
            <a:prstGeom prst="line">
              <a:avLst/>
            </a:prstGeom>
            <a:ln>
              <a:solidFill>
                <a:srgbClr val="0000FF">
                  <a:alpha val="40000"/>
                </a:srgbClr>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571750" y="1073150"/>
              <a:ext cx="111125" cy="2508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5981" name="TextBox 22"/>
            <p:cNvSpPr txBox="1">
              <a:spLocks noChangeArrowheads="1"/>
            </p:cNvSpPr>
            <p:nvPr/>
          </p:nvSpPr>
          <p:spPr bwMode="auto">
            <a:xfrm>
              <a:off x="3578225" y="381000"/>
              <a:ext cx="19367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threshold of the</a:t>
              </a:r>
            </a:p>
            <a:p>
              <a:r>
                <a:rPr lang="en-US" sz="1400"/>
                <a:t>Bethe-Heitler</a:t>
              </a:r>
            </a:p>
            <a:p>
              <a:r>
                <a:rPr lang="en-US" sz="1400"/>
                <a:t>process</a:t>
              </a:r>
            </a:p>
          </p:txBody>
        </p:sp>
        <p:cxnSp>
          <p:nvCxnSpPr>
            <p:cNvPr id="24" name="Straight Arrow Connector 23"/>
            <p:cNvCxnSpPr/>
            <p:nvPr/>
          </p:nvCxnSpPr>
          <p:spPr>
            <a:xfrm flipH="1">
              <a:off x="3162300" y="885825"/>
              <a:ext cx="428625" cy="4619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25983" name="Object 4"/>
            <p:cNvGraphicFramePr>
              <a:graphicFrameLocks noChangeAspect="1"/>
            </p:cNvGraphicFramePr>
            <p:nvPr/>
          </p:nvGraphicFramePr>
          <p:xfrm>
            <a:off x="4257675" y="811213"/>
            <a:ext cx="904875" cy="285750"/>
          </p:xfrm>
          <a:graphic>
            <a:graphicData uri="http://schemas.openxmlformats.org/presentationml/2006/ole">
              <mc:AlternateContent xmlns:mc="http://schemas.openxmlformats.org/markup-compatibility/2006">
                <mc:Choice xmlns:v="urn:schemas-microsoft-com:vml" Requires="v">
                  <p:oleObj spid="_x0000_s1199250" name="Equation" r:id="rId8" imgW="723900" imgH="228600" progId="">
                    <p:embed/>
                  </p:oleObj>
                </mc:Choice>
                <mc:Fallback>
                  <p:oleObj name="Equation" r:id="rId8" imgW="723900" imgH="2286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7675" y="811213"/>
                          <a:ext cx="9048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5984" name="Object 5"/>
            <p:cNvGraphicFramePr>
              <a:graphicFrameLocks noChangeAspect="1"/>
            </p:cNvGraphicFramePr>
            <p:nvPr/>
          </p:nvGraphicFramePr>
          <p:xfrm>
            <a:off x="6965950" y="3662363"/>
            <a:ext cx="395288" cy="374650"/>
          </p:xfrm>
          <a:graphic>
            <a:graphicData uri="http://schemas.openxmlformats.org/presentationml/2006/ole">
              <mc:AlternateContent xmlns:mc="http://schemas.openxmlformats.org/markup-compatibility/2006">
                <mc:Choice xmlns:v="urn:schemas-microsoft-com:vml" Requires="v">
                  <p:oleObj spid="_x0000_s1199251" name="Equation" r:id="rId10" imgW="241300" imgH="228600" progId="">
                    <p:embed/>
                  </p:oleObj>
                </mc:Choice>
                <mc:Fallback>
                  <p:oleObj name="Equation" r:id="rId10" imgW="241300" imgH="22860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5950" y="3662363"/>
                          <a:ext cx="3952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5985" name="Object 6"/>
            <p:cNvGraphicFramePr>
              <a:graphicFrameLocks noChangeAspect="1"/>
            </p:cNvGraphicFramePr>
            <p:nvPr/>
          </p:nvGraphicFramePr>
          <p:xfrm>
            <a:off x="6604000" y="4567238"/>
            <a:ext cx="962025" cy="374650"/>
          </p:xfrm>
          <a:graphic>
            <a:graphicData uri="http://schemas.openxmlformats.org/presentationml/2006/ole">
              <mc:AlternateContent xmlns:mc="http://schemas.openxmlformats.org/markup-compatibility/2006">
                <mc:Choice xmlns:v="urn:schemas-microsoft-com:vml" Requires="v">
                  <p:oleObj spid="_x0000_s1199252" name="Equation" r:id="rId12" imgW="584200" imgH="228600" progId="Equation.3">
                    <p:embed/>
                  </p:oleObj>
                </mc:Choice>
                <mc:Fallback>
                  <p:oleObj name="Equation" r:id="rId12" imgW="58420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04000" y="4567238"/>
                          <a:ext cx="9620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25954" name="Immagine 2" descr="infn-new.g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o 33"/>
          <p:cNvGrpSpPr>
            <a:grpSpLocks/>
          </p:cNvGrpSpPr>
          <p:nvPr/>
        </p:nvGrpSpPr>
        <p:grpSpPr bwMode="auto">
          <a:xfrm>
            <a:off x="152400" y="1600200"/>
            <a:ext cx="5029200" cy="4140200"/>
            <a:chOff x="152400" y="1600200"/>
            <a:chExt cx="5029200" cy="4140200"/>
          </a:xfrm>
        </p:grpSpPr>
        <p:pic>
          <p:nvPicPr>
            <p:cNvPr id="125958" name="Immagine 31" descr="Untitled.tif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3962400"/>
              <a:ext cx="50292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Ovale 32"/>
            <p:cNvSpPr>
              <a:spLocks noChangeArrowheads="1"/>
            </p:cNvSpPr>
            <p:nvPr/>
          </p:nvSpPr>
          <p:spPr bwMode="auto">
            <a:xfrm>
              <a:off x="1447800" y="1600200"/>
              <a:ext cx="1295400" cy="2590800"/>
            </a:xfrm>
            <a:prstGeom prst="ellipse">
              <a:avLst/>
            </a:prstGeom>
            <a:solidFill>
              <a:srgbClr val="FFFF00">
                <a:alpha val="49019"/>
              </a:srgbClr>
            </a:solidFill>
            <a:ln w="9525">
              <a:solidFill>
                <a:schemeClr val="bg1">
                  <a:alpha val="49019"/>
                </a:schemeClr>
              </a:solidFill>
              <a:round/>
              <a:headEnd/>
              <a:tailEnd/>
            </a:ln>
          </p:spPr>
          <p:txBody>
            <a:bodyPr/>
            <a:lstStyle/>
            <a:p>
              <a:endParaRPr lang="it-IT"/>
            </a:p>
          </p:txBody>
        </p:sp>
      </p:grpSp>
      <p:sp>
        <p:nvSpPr>
          <p:cNvPr id="125957" name="Text Box 6"/>
          <p:cNvSpPr txBox="1">
            <a:spLocks noChangeArrowheads="1"/>
          </p:cNvSpPr>
          <p:nvPr/>
        </p:nvSpPr>
        <p:spPr bwMode="auto">
          <a:xfrm>
            <a:off x="7221538" y="6488113"/>
            <a:ext cx="1922462"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E. Milotti</a:t>
            </a:r>
            <a:endParaRPr lang="en-US"/>
          </a:p>
        </p:txBody>
      </p:sp>
      <p:sp>
        <p:nvSpPr>
          <p:cNvPr id="36"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341582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data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9962"/>
            <a:ext cx="9144000" cy="5002664"/>
          </a:xfrm>
          <a:prstGeom prst="rect">
            <a:avLst/>
          </a:prstGeom>
        </p:spPr>
      </p:pic>
    </p:spTree>
    <p:extLst>
      <p:ext uri="{BB962C8B-B14F-4D97-AF65-F5344CB8AC3E}">
        <p14:creationId xmlns:p14="http://schemas.microsoft.com/office/powerpoint/2010/main" val="22671766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Immagine 1" descr="Untitl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4624"/>
            <a:ext cx="6228184" cy="341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 descr="Untitledb.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6344" y="3322324"/>
            <a:ext cx="5940152" cy="356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755576" y="548680"/>
            <a:ext cx="7776864"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highly asymmetric compact*</a:t>
            </a:r>
          </a:p>
          <a:p>
            <a:pPr eaLnBrk="1" hangingPunct="1">
              <a:lnSpc>
                <a:spcPct val="120000"/>
              </a:lnSpc>
              <a:spcBef>
                <a:spcPct val="20000"/>
              </a:spcBef>
            </a:pPr>
            <a:r>
              <a:rPr lang="en-US" b="1">
                <a:solidFill>
                  <a:srgbClr val="0000FF"/>
                </a:solidFill>
              </a:rPr>
              <a:t>electron-photon colliders</a:t>
            </a:r>
          </a:p>
        </p:txBody>
      </p:sp>
      <p:sp>
        <p:nvSpPr>
          <p:cNvPr id="7" name="Rettangolo 6"/>
          <p:cNvSpPr/>
          <p:nvPr/>
        </p:nvSpPr>
        <p:spPr>
          <a:xfrm>
            <a:off x="3851920" y="1988840"/>
            <a:ext cx="5184576"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secondary photon beams via large</a:t>
            </a:r>
          </a:p>
          <a:p>
            <a:pPr eaLnBrk="1" hangingPunct="1">
              <a:lnSpc>
                <a:spcPct val="120000"/>
              </a:lnSpc>
              <a:spcBef>
                <a:spcPct val="20000"/>
              </a:spcBef>
            </a:pPr>
            <a:r>
              <a:rPr lang="en-US" b="1">
                <a:solidFill>
                  <a:srgbClr val="0000FF"/>
                </a:solidFill>
              </a:rPr>
              <a:t>lorentz boost of c.m. reference frame</a:t>
            </a:r>
          </a:p>
        </p:txBody>
      </p:sp>
      <p:sp>
        <p:nvSpPr>
          <p:cNvPr id="8" name="Rettangolo 7"/>
          <p:cNvSpPr/>
          <p:nvPr/>
        </p:nvSpPr>
        <p:spPr>
          <a:xfrm>
            <a:off x="179512" y="1700808"/>
            <a:ext cx="2144275"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*10 m, 10 M$</a:t>
            </a:r>
          </a:p>
        </p:txBody>
      </p:sp>
      <p:sp>
        <p:nvSpPr>
          <p:cNvPr id="9" name="Rettangolo 8"/>
          <p:cNvSpPr/>
          <p:nvPr/>
        </p:nvSpPr>
        <p:spPr>
          <a:xfrm>
            <a:off x="179512" y="4149080"/>
            <a:ext cx="3096344" cy="1040285"/>
          </a:xfrm>
          <a:prstGeom prst="rect">
            <a:avLst/>
          </a:prstGeom>
        </p:spPr>
        <p:txBody>
          <a:bodyPr wrap="square">
            <a:spAutoFit/>
          </a:bodyPr>
          <a:lstStyle/>
          <a:p>
            <a:pPr eaLnBrk="1" hangingPunct="1">
              <a:lnSpc>
                <a:spcPct val="120000"/>
              </a:lnSpc>
              <a:spcBef>
                <a:spcPct val="20000"/>
              </a:spcBef>
            </a:pPr>
            <a:r>
              <a:rPr lang="en-US" b="1">
                <a:solidFill>
                  <a:srgbClr val="0000FF"/>
                </a:solidFill>
              </a:rPr>
              <a:t>MeV/GeV’s electrons</a:t>
            </a:r>
          </a:p>
          <a:p>
            <a:pPr eaLnBrk="1" hangingPunct="1">
              <a:lnSpc>
                <a:spcPct val="120000"/>
              </a:lnSpc>
              <a:spcBef>
                <a:spcPct val="20000"/>
              </a:spcBef>
            </a:pPr>
            <a:r>
              <a:rPr lang="en-US" b="1">
                <a:solidFill>
                  <a:srgbClr val="0000FF"/>
                </a:solidFill>
              </a:rPr>
              <a:t>eV’s photons</a:t>
            </a:r>
          </a:p>
        </p:txBody>
      </p:sp>
    </p:spTree>
    <p:extLst>
      <p:ext uri="{BB962C8B-B14F-4D97-AF65-F5344CB8AC3E}">
        <p14:creationId xmlns:p14="http://schemas.microsoft.com/office/powerpoint/2010/main" val="154076012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data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2518"/>
            <a:ext cx="9144000" cy="4996613"/>
          </a:xfrm>
          <a:prstGeom prst="rect">
            <a:avLst/>
          </a:prstGeom>
        </p:spPr>
      </p:pic>
    </p:spTree>
    <p:extLst>
      <p:ext uri="{BB962C8B-B14F-4D97-AF65-F5344CB8AC3E}">
        <p14:creationId xmlns:p14="http://schemas.microsoft.com/office/powerpoint/2010/main" val="199704681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data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40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Untitl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307"/>
            <a:ext cx="9144000" cy="5336021"/>
          </a:xfrm>
          <a:prstGeom prst="rect">
            <a:avLst/>
          </a:prstGeom>
        </p:spPr>
      </p:pic>
      <p:pic>
        <p:nvPicPr>
          <p:cNvPr id="4"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1657669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Immagine 2" descr="Untitled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692150"/>
            <a:ext cx="7812087"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Segnaposto data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
        <p:nvSpPr>
          <p:cNvPr id="98308" name="CasellaDiTesto 2"/>
          <p:cNvSpPr txBox="1">
            <a:spLocks noChangeArrowheads="1"/>
          </p:cNvSpPr>
          <p:nvPr/>
        </p:nvSpPr>
        <p:spPr bwMode="auto">
          <a:xfrm>
            <a:off x="395288" y="4221163"/>
            <a:ext cx="2416175" cy="15700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Compact machine</a:t>
            </a:r>
          </a:p>
          <a:p>
            <a:r>
              <a:rPr lang="it-IT"/>
              <a:t>10x10 m</a:t>
            </a:r>
            <a:r>
              <a:rPr lang="it-IT" baseline="30000"/>
              <a:t>2</a:t>
            </a:r>
          </a:p>
          <a:p>
            <a:r>
              <a:rPr lang="it-IT"/>
              <a:t>In operation since</a:t>
            </a:r>
          </a:p>
          <a:p>
            <a:r>
              <a:rPr lang="it-IT"/>
              <a:t>early 2015</a:t>
            </a:r>
            <a:endParaRPr lang="it-IT" baseline="30000"/>
          </a:p>
        </p:txBody>
      </p:sp>
      <p:sp>
        <p:nvSpPr>
          <p:cNvPr id="6" name="Rettangolo 5"/>
          <p:cNvSpPr/>
          <p:nvPr/>
        </p:nvSpPr>
        <p:spPr>
          <a:xfrm>
            <a:off x="899592" y="97468"/>
            <a:ext cx="7992888" cy="523220"/>
          </a:xfrm>
          <a:prstGeom prst="rect">
            <a:avLst/>
          </a:prstGeom>
        </p:spPr>
        <p:txBody>
          <a:bodyPr wrap="square">
            <a:spAutoFit/>
          </a:bodyPr>
          <a:lstStyle/>
          <a:p>
            <a:pPr eaLnBrk="1" hangingPunct="1">
              <a:lnSpc>
                <a:spcPct val="120000"/>
              </a:lnSpc>
              <a:spcBef>
                <a:spcPct val="20000"/>
              </a:spcBef>
            </a:pPr>
            <a:r>
              <a:rPr lang="en-US" b="1">
                <a:solidFill>
                  <a:srgbClr val="0000FF"/>
                </a:solidFill>
              </a:rPr>
              <a:t>An ICS based </a:t>
            </a:r>
            <a:r>
              <a:rPr lang="en-US" b="1" i="1">
                <a:solidFill>
                  <a:srgbClr val="0000FF"/>
                </a:solidFill>
              </a:rPr>
              <a:t>X</a:t>
            </a:r>
            <a:r>
              <a:rPr lang="en-US" b="1">
                <a:solidFill>
                  <a:srgbClr val="0000FF"/>
                </a:solidFill>
              </a:rPr>
              <a:t>-ray User Facility in operation in Germany</a:t>
            </a:r>
          </a:p>
        </p:txBody>
      </p:sp>
    </p:spTree>
    <p:extLst>
      <p:ext uri="{BB962C8B-B14F-4D97-AF65-F5344CB8AC3E}">
        <p14:creationId xmlns:p14="http://schemas.microsoft.com/office/powerpoint/2010/main" val="4080355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Immagine 1" descr="Untitled2.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6250"/>
            <a:ext cx="8208963"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CasellaDiTesto 1"/>
          <p:cNvSpPr txBox="1">
            <a:spLocks noChangeArrowheads="1"/>
          </p:cNvSpPr>
          <p:nvPr/>
        </p:nvSpPr>
        <p:spPr bwMode="auto">
          <a:xfrm>
            <a:off x="251520" y="5661025"/>
            <a:ext cx="4603945"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a:t>Measured 5</a:t>
            </a:r>
            <a:r>
              <a:rPr lang="it-IT" baseline="30000"/>
              <a:t>.</a:t>
            </a:r>
            <a:r>
              <a:rPr lang="it-IT"/>
              <a:t>10</a:t>
            </a:r>
            <a:r>
              <a:rPr lang="it-IT" baseline="30000"/>
              <a:t>10</a:t>
            </a:r>
            <a:r>
              <a:rPr lang="it-IT"/>
              <a:t> ph/sec with 20 mA</a:t>
            </a:r>
          </a:p>
        </p:txBody>
      </p:sp>
      <p:sp>
        <p:nvSpPr>
          <p:cNvPr id="3" name="CasellaDiTesto 2"/>
          <p:cNvSpPr txBox="1"/>
          <p:nvPr/>
        </p:nvSpPr>
        <p:spPr>
          <a:xfrm>
            <a:off x="6156176" y="2060848"/>
            <a:ext cx="1363925" cy="461665"/>
          </a:xfrm>
          <a:prstGeom prst="rect">
            <a:avLst/>
          </a:prstGeom>
          <a:noFill/>
        </p:spPr>
        <p:txBody>
          <a:bodyPr wrap="none" rtlCol="0">
            <a:spAutoFit/>
          </a:bodyPr>
          <a:lstStyle/>
          <a:p>
            <a:r>
              <a:rPr lang="it-IT"/>
              <a:t>measured</a:t>
            </a:r>
          </a:p>
        </p:txBody>
      </p:sp>
      <p:sp>
        <p:nvSpPr>
          <p:cNvPr id="7" name="Segnaposto data 1"/>
          <p:cNvSpPr>
            <a:spLocks noGrp="1"/>
          </p:cNvSpPr>
          <p:nvPr>
            <p:ph type="dt" sz="quarter" idx="10"/>
          </p:nvPr>
        </p:nvSpPr>
        <p:spPr>
          <a:xfrm>
            <a:off x="0" y="6553200"/>
            <a:ext cx="67056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Sorgenti Thomson/Compton e Collisori Fotonici - Dottorato Roma1 - Oct. 2016</a:t>
            </a:r>
            <a:endParaRPr lang="en-US" sz="1400"/>
          </a:p>
        </p:txBody>
      </p:sp>
    </p:spTree>
    <p:extLst>
      <p:ext uri="{BB962C8B-B14F-4D97-AF65-F5344CB8AC3E}">
        <p14:creationId xmlns:p14="http://schemas.microsoft.com/office/powerpoint/2010/main" val="27512385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6760</TotalTime>
  <Words>2289</Words>
  <Application>Microsoft Macintosh PowerPoint</Application>
  <PresentationFormat>Presentazione su schermo (4:3)</PresentationFormat>
  <Paragraphs>268</Paragraphs>
  <Slides>61</Slides>
  <Notes>25</Notes>
  <HiddenSlides>0</HiddenSlides>
  <MMClips>1</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61</vt:i4>
      </vt:variant>
    </vt:vector>
  </HeadingPairs>
  <TitlesOfParts>
    <vt:vector size="64" baseType="lpstr">
      <vt:lpstr>Blank Presentation</vt:lpstr>
      <vt:lpstr>Equation</vt:lpstr>
      <vt:lpstr>Documento</vt:lpstr>
      <vt:lpstr>Inverse Compton Sources, Overview, Theory, Main Technological Challenges – Photonic Colliders</vt:lpstr>
      <vt:lpstr>Inverse Compton Sources, Overview, Theory, Main Technological Challenges – Photonic Colliders</vt:lpstr>
      <vt:lpstr>Inverse Compton Sources, Overview, Theory, Main Technological Challenges – Photonic Colliders</vt:lpstr>
      <vt:lpstr>Presentazione di PowerPoint</vt:lpstr>
      <vt:lpstr>Existing and planned Thomson sources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Advancing Thomson X Ray Sources for Bio/Medical Imaging Applications and Matter Science</vt:lpstr>
      <vt:lpstr>Presentazione di PowerPoint</vt:lpstr>
      <vt:lpstr>Presentazione di PowerPoint</vt:lpstr>
      <vt:lpstr> Photonuclear Reactions</vt:lpstr>
      <vt:lpstr>Presentazione di PowerPoint</vt:lpstr>
      <vt:lpstr>Photonuclear Reactions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Journey to the „known Unknown“</vt:lpstr>
      <vt:lpstr>Presentazione di PowerPoint</vt:lpstr>
      <vt:lpstr>Presentazione di PowerPoint</vt:lpstr>
      <vt:lpstr>The STAR Project and the BriXS Proposal: the role of Compact Thomson Sources in the spread of Scientific Knowledge and Technological Development</vt:lpstr>
      <vt:lpstr>3rd-4th Generation Light Sources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Luca Serafini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Italian Program SPARC&amp;PLASMONX for Advanced Beam Physics at INFN-LNF, with High Brightness e- Beams and High Intensity Laser Beams</dc:title>
  <cp:lastModifiedBy>luca serafini</cp:lastModifiedBy>
  <cp:revision>2162</cp:revision>
  <dcterms:created xsi:type="dcterms:W3CDTF">2015-07-08T16:12:50Z</dcterms:created>
  <dcterms:modified xsi:type="dcterms:W3CDTF">2016-10-19T13:24:26Z</dcterms:modified>
</cp:coreProperties>
</file>