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430" r:id="rId3"/>
    <p:sldId id="437" r:id="rId4"/>
    <p:sldId id="450" r:id="rId5"/>
    <p:sldId id="457" r:id="rId6"/>
    <p:sldId id="438" r:id="rId7"/>
    <p:sldId id="439" r:id="rId8"/>
    <p:sldId id="442" r:id="rId9"/>
    <p:sldId id="444" r:id="rId10"/>
    <p:sldId id="460" r:id="rId11"/>
    <p:sldId id="455" r:id="rId12"/>
    <p:sldId id="458" r:id="rId13"/>
    <p:sldId id="456" r:id="rId14"/>
    <p:sldId id="459" r:id="rId15"/>
    <p:sldId id="464" r:id="rId16"/>
    <p:sldId id="452" r:id="rId17"/>
    <p:sldId id="453" r:id="rId18"/>
    <p:sldId id="451" r:id="rId19"/>
    <p:sldId id="465" r:id="rId20"/>
    <p:sldId id="461" r:id="rId21"/>
    <p:sldId id="463" r:id="rId22"/>
    <p:sldId id="46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091"/>
    <a:srgbClr val="FFB698"/>
    <a:srgbClr val="1C6B11"/>
    <a:srgbClr val="BD1F24"/>
    <a:srgbClr val="DA592A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261" autoAdjust="0"/>
  </p:normalViewPr>
  <p:slideViewPr>
    <p:cSldViewPr snapToGrid="0" snapToObjects="1">
      <p:cViewPr>
        <p:scale>
          <a:sx n="94" d="100"/>
          <a:sy n="94" d="100"/>
        </p:scale>
        <p:origin x="-4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28/09/16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28/09/16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induced readout noise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8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Resolution dependence</a:t>
            </a:r>
            <a:r>
              <a:rPr lang="en-US" baseline="0" dirty="0" smtClean="0"/>
              <a:t> on simulation parameters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8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dirty="0" smtClean="0"/>
              <a:t>Setup:</a:t>
            </a:r>
          </a:p>
          <a:p>
            <a:pPr marL="228600" indent="-228600" algn="l">
              <a:buSzPct val="100000"/>
              <a:buChar char="•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baseline="31999" dirty="0" smtClean="0"/>
              <a:t>22</a:t>
            </a:r>
            <a:r>
              <a:rPr lang="en-US" dirty="0" smtClean="0"/>
              <a:t>Na source</a:t>
            </a:r>
          </a:p>
          <a:p>
            <a:pPr marL="228600" indent="-228600" algn="l">
              <a:buSzPct val="100000"/>
              <a:buChar char="•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dirty="0" smtClean="0"/>
              <a:t>crystal wrapped with 150 </a:t>
            </a:r>
            <a:r>
              <a:rPr lang="en-US" dirty="0" err="1" smtClean="0"/>
              <a:t>μm</a:t>
            </a:r>
            <a:r>
              <a:rPr lang="en-US" dirty="0" smtClean="0"/>
              <a:t> thick </a:t>
            </a:r>
            <a:r>
              <a:rPr lang="en-US" dirty="0" err="1" smtClean="0"/>
              <a:t>Tyvek</a:t>
            </a:r>
            <a:endParaRPr lang="en-US" dirty="0" smtClean="0"/>
          </a:p>
          <a:p>
            <a:pPr marL="228600" indent="-228600" algn="l">
              <a:buSzPct val="100000"/>
              <a:buChar char="•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dirty="0" smtClean="0"/>
              <a:t>2’’UV-extended PMT </a:t>
            </a:r>
          </a:p>
          <a:p>
            <a:pPr marL="228600" indent="-228600" algn="l">
              <a:buSzPct val="100000"/>
              <a:buChar char="•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dirty="0" smtClean="0"/>
              <a:t>Measurement repeated at 8 points along the crystal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Hottest</a:t>
            </a:r>
            <a:r>
              <a:rPr lang="it-IT" dirty="0" smtClean="0"/>
              <a:t> </a:t>
            </a:r>
            <a:r>
              <a:rPr lang="it-IT" dirty="0" err="1" smtClean="0"/>
              <a:t>crystal</a:t>
            </a:r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Ionization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dose: 10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krad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year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1.8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rad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/h, </a:t>
            </a:r>
            <a:endParaRPr lang="it-IT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Neutron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fluence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: 2×10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11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/cm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year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1.0×10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4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/cm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/s. 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Hottest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-&gt; 10 </a:t>
            </a:r>
            <a:r>
              <a:rPr lang="it-IT" dirty="0" err="1" smtClean="0"/>
              <a:t>krad</a:t>
            </a:r>
            <a:r>
              <a:rPr lang="it-IT" dirty="0" smtClean="0"/>
              <a:t>/anno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3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Hottest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region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: 2×10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11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/cm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year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-&gt; 1.0×10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4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/cm</a:t>
            </a:r>
            <a:r>
              <a:rPr lang="it-IT" sz="1200" kern="1200" baseline="300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2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s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1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Ionization dose: 10 </a:t>
            </a:r>
            <a:r>
              <a:rPr lang="en-US" dirty="0" err="1" smtClean="0"/>
              <a:t>krad</a:t>
            </a:r>
            <a:r>
              <a:rPr lang="en-US" dirty="0" smtClean="0"/>
              <a:t>/year -&gt; 1.8 rad/h</a:t>
            </a:r>
          </a:p>
          <a:p>
            <a:r>
              <a:rPr lang="en-US" dirty="0" smtClean="0"/>
              <a:t>• Neutron </a:t>
            </a:r>
            <a:r>
              <a:rPr lang="en-US" dirty="0" err="1" smtClean="0"/>
              <a:t>fluence</a:t>
            </a:r>
            <a:r>
              <a:rPr lang="en-US" dirty="0" smtClean="0"/>
              <a:t>: 2×10</a:t>
            </a:r>
            <a:r>
              <a:rPr lang="en-US" baseline="30000" dirty="0" smtClean="0"/>
              <a:t>11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/year 1.0×10</a:t>
            </a:r>
            <a:r>
              <a:rPr lang="en-US" baseline="30000" dirty="0" smtClean="0"/>
              <a:t>4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/s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9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8.jpe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180138" y="6515100"/>
            <a:ext cx="1341437" cy="241300"/>
          </a:xfrm>
        </p:spPr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76275" y="876063"/>
            <a:ext cx="7556500" cy="11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Helvetica" charset="0"/>
              </a:rPr>
              <a:t>MUSE </a:t>
            </a:r>
            <a:r>
              <a:rPr lang="en-US" sz="2800" dirty="0">
                <a:solidFill>
                  <a:schemeClr val="tx1"/>
                </a:solidFill>
                <a:latin typeface="Helvetica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  <a:latin typeface="Helvetica" charset="0"/>
              </a:rPr>
              <a:t>eneral Meeting</a:t>
            </a:r>
          </a:p>
          <a:p>
            <a:endParaRPr lang="en-US" sz="2800" dirty="0" smtClean="0">
              <a:solidFill>
                <a:schemeClr val="tx1"/>
              </a:solidFill>
              <a:latin typeface="Helvetica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Helvetica" charset="0"/>
            </a:endParaRPr>
          </a:p>
          <a:p>
            <a:r>
              <a:rPr lang="en-US" sz="4000" dirty="0" smtClean="0">
                <a:solidFill>
                  <a:srgbClr val="800000"/>
                </a:solidFill>
                <a:latin typeface="Helvetica" charset="0"/>
              </a:rPr>
              <a:t>Mu2e Calorimeter Crystals </a:t>
            </a:r>
          </a:p>
          <a:p>
            <a:endParaRPr lang="en-US" sz="2800" dirty="0">
              <a:solidFill>
                <a:srgbClr val="800000"/>
              </a:solidFill>
              <a:latin typeface="Helvetica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67" y="3063151"/>
            <a:ext cx="1917764" cy="110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6" name="Picture 15" descr="infn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168" y="4494595"/>
            <a:ext cx="1917764" cy="12176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40653" y="2831370"/>
            <a:ext cx="7662694" cy="51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6274" y="4881225"/>
            <a:ext cx="52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Raffaella Donghia</a:t>
            </a:r>
            <a:r>
              <a:rPr lang="it-IT" dirty="0" smtClean="0"/>
              <a:t> 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Mu2e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endParaRPr lang="it-IT" dirty="0"/>
          </a:p>
        </p:txBody>
      </p:sp>
      <p:pic>
        <p:nvPicPr>
          <p:cNvPr id="10" name="Picture" descr="C:\Users\catiaa\AppData\Local\Temp\logo-muse-1 white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941811" y="822023"/>
            <a:ext cx="2610168" cy="77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1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flux damage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504" y="794761"/>
            <a:ext cx="49039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3 </a:t>
            </a:r>
            <a:r>
              <a:rPr lang="en-US" b="1" dirty="0" err="1" smtClean="0">
                <a:solidFill>
                  <a:srgbClr val="000090"/>
                </a:solidFill>
              </a:rPr>
              <a:t>CsI</a:t>
            </a:r>
            <a:r>
              <a:rPr lang="en-US" b="1" dirty="0" smtClean="0">
                <a:solidFill>
                  <a:srgbClr val="000090"/>
                </a:solidFill>
              </a:rPr>
              <a:t> crystals tested at FNG (ENEA)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Siccas</a:t>
            </a:r>
            <a:r>
              <a:rPr lang="en-US" dirty="0" smtClean="0"/>
              <a:t>, </a:t>
            </a:r>
            <a:r>
              <a:rPr lang="en-US" dirty="0" err="1" smtClean="0"/>
              <a:t>Opto</a:t>
            </a:r>
            <a:r>
              <a:rPr lang="en-US" dirty="0" smtClean="0"/>
              <a:t> Materials, ISMA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Up to 9 x 10</a:t>
            </a:r>
            <a:r>
              <a:rPr lang="en-US" baseline="30000" dirty="0" smtClean="0"/>
              <a:t>11 </a:t>
            </a:r>
            <a:r>
              <a:rPr lang="en-US" dirty="0" smtClean="0"/>
              <a:t>n/cm</a:t>
            </a:r>
            <a:r>
              <a:rPr lang="en-US" baseline="30000" dirty="0" smtClean="0"/>
              <a:t>2 </a:t>
            </a:r>
            <a:r>
              <a:rPr lang="en-US" dirty="0" smtClean="0"/>
              <a:t>(4 days)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large variation in LY (&lt; 10 %)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LRU stable</a:t>
            </a:r>
            <a:endParaRPr lang="en-US" dirty="0"/>
          </a:p>
        </p:txBody>
      </p:sp>
      <p:pic>
        <p:nvPicPr>
          <p:cNvPr id="3" name="Picture 2" descr="isma_lru_6sca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r="8241"/>
          <a:stretch/>
        </p:blipFill>
        <p:spPr>
          <a:xfrm>
            <a:off x="4697413" y="3282923"/>
            <a:ext cx="4325335" cy="2944856"/>
          </a:xfrm>
          <a:prstGeom prst="rect">
            <a:avLst/>
          </a:prstGeom>
        </p:spPr>
      </p:pic>
      <p:pic>
        <p:nvPicPr>
          <p:cNvPr id="7" name="Picture 6" descr="isma_6sca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r="9069"/>
          <a:stretch/>
        </p:blipFill>
        <p:spPr>
          <a:xfrm>
            <a:off x="189168" y="3269413"/>
            <a:ext cx="4323724" cy="2971875"/>
          </a:xfrm>
          <a:prstGeom prst="rect">
            <a:avLst/>
          </a:prstGeom>
        </p:spPr>
      </p:pic>
      <p:pic>
        <p:nvPicPr>
          <p:cNvPr id="9" name="Picture" descr="C:\Users\catiaa\AppData\Local\Temp\logo-muse-1 white-3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ngsetup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12264" r="5396" b="2905"/>
          <a:stretch/>
        </p:blipFill>
        <p:spPr>
          <a:xfrm>
            <a:off x="5174956" y="862310"/>
            <a:ext cx="376636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RIN - Radiation Induced Readout Noise 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Schermata 2016-09-27 alle 22.4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" y="3487356"/>
            <a:ext cx="7649868" cy="2480355"/>
          </a:xfrm>
          <a:prstGeom prst="rect">
            <a:avLst/>
          </a:prstGeom>
        </p:spPr>
      </p:pic>
      <p:pic>
        <p:nvPicPr>
          <p:cNvPr id="9" name="Picture" descr="C:\Users\catiaa\AppData\Local\Temp\logo-muse-1 white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0286" y="895561"/>
            <a:ext cx="8655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230 days’ run (2×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 s) </a:t>
            </a:r>
            <a:r>
              <a:rPr lang="en-US" dirty="0"/>
              <a:t>each year, the hottest crystals would </a:t>
            </a:r>
            <a:r>
              <a:rPr lang="en-US" dirty="0" smtClean="0"/>
              <a:t>see in average the </a:t>
            </a:r>
            <a:r>
              <a:rPr lang="en-US" dirty="0"/>
              <a:t>following radiation environment: </a:t>
            </a:r>
          </a:p>
          <a:p>
            <a:r>
              <a:rPr lang="en-US" dirty="0"/>
              <a:t>• Ionization dose: </a:t>
            </a:r>
            <a:r>
              <a:rPr lang="en-US" dirty="0" smtClean="0"/>
              <a:t>1.8 </a:t>
            </a:r>
            <a:r>
              <a:rPr lang="en-US" dirty="0"/>
              <a:t>rad/</a:t>
            </a:r>
            <a:r>
              <a:rPr lang="en-US" dirty="0" smtClean="0"/>
              <a:t>h</a:t>
            </a:r>
            <a:endParaRPr lang="en-US" dirty="0"/>
          </a:p>
          <a:p>
            <a:r>
              <a:rPr lang="en-US" dirty="0"/>
              <a:t>• Neutron </a:t>
            </a:r>
            <a:r>
              <a:rPr lang="en-US" dirty="0" smtClean="0"/>
              <a:t>flux: </a:t>
            </a:r>
            <a:r>
              <a:rPr lang="en-US" dirty="0"/>
              <a:t> </a:t>
            </a:r>
            <a:r>
              <a:rPr lang="en-US" dirty="0" smtClean="0"/>
              <a:t> 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n/cm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smtClean="0"/>
              <a:t>s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energy equivalent noise </a:t>
            </a:r>
            <a:r>
              <a:rPr lang="en-US" dirty="0" smtClean="0"/>
              <a:t>(RIN) </a:t>
            </a:r>
            <a:r>
              <a:rPr lang="en-US" dirty="0"/>
              <a:t>is derived as the standard </a:t>
            </a:r>
          </a:p>
          <a:p>
            <a:r>
              <a:rPr lang="en-US" dirty="0"/>
              <a:t>deviation of photoelectron number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pe</a:t>
            </a:r>
            <a:r>
              <a:rPr lang="en-US" dirty="0" smtClean="0"/>
              <a:t>) </a:t>
            </a:r>
            <a:r>
              <a:rPr lang="en-US" dirty="0"/>
              <a:t>in the readout gate: </a:t>
            </a:r>
          </a:p>
          <a:p>
            <a:endParaRPr lang="it-IT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566895"/>
            <a:ext cx="8801100" cy="3549427"/>
          </a:xfrm>
          <a:prstGeom prst="roundRect">
            <a:avLst/>
          </a:prstGeom>
          <a:noFill/>
          <a:ln w="57150" cmpd="thinThick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5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 – </a:t>
            </a:r>
            <a:r>
              <a:rPr lang="it-IT" dirty="0" err="1" smtClean="0"/>
              <a:t>γ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Content Placeholder 6" descr="Schermata 2016-09-27 alle 15.0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2" b="-2598"/>
          <a:stretch/>
        </p:blipFill>
        <p:spPr>
          <a:xfrm>
            <a:off x="308526" y="1029114"/>
            <a:ext cx="8202661" cy="52124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6319" y="948054"/>
            <a:ext cx="4638860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Measured with </a:t>
            </a:r>
            <a:r>
              <a:rPr lang="en-US" sz="2000" dirty="0"/>
              <a:t>a </a:t>
            </a:r>
            <a:r>
              <a:rPr lang="en-US" sz="2000" baseline="30000" dirty="0"/>
              <a:t>137</a:t>
            </a:r>
            <a:r>
              <a:rPr lang="en-US" sz="2000" dirty="0"/>
              <a:t>Cs source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Dose </a:t>
            </a:r>
            <a:r>
              <a:rPr lang="en-US" sz="2000" dirty="0"/>
              <a:t>rate on table </a:t>
            </a:r>
            <a:r>
              <a:rPr lang="en-US" sz="2000" dirty="0" smtClean="0"/>
              <a:t>surface = </a:t>
            </a:r>
            <a:r>
              <a:rPr lang="en-US" sz="2000" dirty="0"/>
              <a:t>0.2 rad/h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PMT</a:t>
            </a:r>
            <a:r>
              <a:rPr lang="en-US" sz="2000" baseline="-25000" dirty="0" err="1" smtClean="0"/>
              <a:t>gain</a:t>
            </a:r>
            <a:r>
              <a:rPr lang="en-US" sz="2000" dirty="0" smtClean="0"/>
              <a:t>(@1400V) = 2.1 × 10</a:t>
            </a:r>
            <a:r>
              <a:rPr lang="en-US" sz="2000" baseline="30000" dirty="0" smtClean="0"/>
              <a:t>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I</a:t>
            </a:r>
            <a:r>
              <a:rPr lang="en-US" sz="2000" baseline="-25000" dirty="0" err="1"/>
              <a:t>dark</a:t>
            </a:r>
            <a:r>
              <a:rPr lang="en-US" sz="2000" dirty="0"/>
              <a:t> = few </a:t>
            </a:r>
            <a:r>
              <a:rPr lang="en-US" sz="2000" dirty="0" err="1"/>
              <a:t>nA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I</a:t>
            </a:r>
            <a:r>
              <a:rPr lang="en-US" sz="2000" baseline="-25000" dirty="0" err="1" smtClean="0"/>
              <a:t>source</a:t>
            </a:r>
            <a:r>
              <a:rPr lang="en-US" sz="2000" dirty="0" smtClean="0"/>
              <a:t> </a:t>
            </a:r>
            <a:r>
              <a:rPr lang="en-US" sz="2000" dirty="0"/>
              <a:t>&gt; 100 </a:t>
            </a:r>
            <a:r>
              <a:rPr lang="en-US" sz="2000" dirty="0" err="1"/>
              <a:t>μA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Several </a:t>
            </a:r>
            <a:r>
              <a:rPr lang="en-US" sz="2000" dirty="0"/>
              <a:t>hours of run to check </a:t>
            </a:r>
            <a:r>
              <a:rPr lang="en-US" sz="2000" dirty="0" smtClean="0"/>
              <a:t>the </a:t>
            </a:r>
            <a:r>
              <a:rPr lang="en-US" sz="2000" dirty="0"/>
              <a:t>decay </a:t>
            </a:r>
          </a:p>
        </p:txBody>
      </p:sp>
      <p:pic>
        <p:nvPicPr>
          <p:cNvPr id="3" name="Picture 2" descr="plot_current_lo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 r="8517"/>
          <a:stretch/>
        </p:blipFill>
        <p:spPr>
          <a:xfrm>
            <a:off x="5118596" y="825898"/>
            <a:ext cx="3453375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3842" y="1015604"/>
            <a:ext cx="104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Opto 2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699" y="6110351"/>
            <a:ext cx="6391005" cy="6480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samples satisfy Mu2e requirement of 0.6 </a:t>
            </a:r>
            <a:r>
              <a:rPr lang="en-US" sz="2000" dirty="0" smtClean="0">
                <a:latin typeface="+mn-lt"/>
              </a:rPr>
              <a:t>MeV</a:t>
            </a:r>
            <a:endParaRPr lang="en-US" sz="2000" dirty="0">
              <a:latin typeface="+mn-lt"/>
            </a:endParaRPr>
          </a:p>
          <a:p>
            <a:pPr algn="ctr"/>
            <a:r>
              <a:rPr lang="it-IT" sz="2000" dirty="0" err="1"/>
              <a:t>γ</a:t>
            </a:r>
            <a:r>
              <a:rPr lang="en-US" sz="2000" dirty="0" smtClean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ray </a:t>
            </a:r>
            <a:r>
              <a:rPr lang="en-US" sz="2000" dirty="0" smtClean="0">
                <a:latin typeface="+mn-lt"/>
              </a:rPr>
              <a:t>RIN is </a:t>
            </a:r>
            <a:r>
              <a:rPr lang="en-US" sz="2000" dirty="0">
                <a:latin typeface="+mn-lt"/>
              </a:rPr>
              <a:t>not an issue for the Mu2e </a:t>
            </a:r>
            <a:r>
              <a:rPr lang="en-US" sz="2000" dirty="0" err="1">
                <a:latin typeface="+mn-lt"/>
              </a:rPr>
              <a:t>CsI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calorimeter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21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 – </a:t>
            </a:r>
            <a:r>
              <a:rPr lang="it-IT" dirty="0"/>
              <a:t>T</a:t>
            </a:r>
            <a:r>
              <a:rPr lang="it-IT" dirty="0" smtClean="0"/>
              <a:t>hermal </a:t>
            </a:r>
            <a:r>
              <a:rPr lang="it-IT" dirty="0" err="1" smtClean="0"/>
              <a:t>neutrons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40" y="92145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Thermal neutrons from HOTNES facility (ENEA)</a:t>
            </a:r>
          </a:p>
          <a:p>
            <a:r>
              <a:rPr lang="en-US" sz="2000" dirty="0" smtClean="0"/>
              <a:t>Flux: 700 n/cm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</a:t>
            </a:r>
          </a:p>
          <a:p>
            <a:r>
              <a:rPr lang="en-US" sz="2000" dirty="0" err="1" smtClean="0"/>
              <a:t>PMT</a:t>
            </a:r>
            <a:r>
              <a:rPr lang="en-US" sz="2000" baseline="-25000" dirty="0" err="1" smtClean="0"/>
              <a:t>gain</a:t>
            </a:r>
            <a:r>
              <a:rPr lang="en-US" sz="2000" dirty="0" smtClean="0"/>
              <a:t>(@1400V) = 2.1×10</a:t>
            </a:r>
            <a:r>
              <a:rPr lang="en-US" sz="2000" baseline="30000" dirty="0" smtClean="0"/>
              <a:t>6</a:t>
            </a:r>
            <a:endParaRPr lang="en-US" sz="2000" dirty="0" smtClean="0"/>
          </a:p>
          <a:p>
            <a:r>
              <a:rPr lang="en-US" sz="2000" dirty="0" err="1" smtClean="0"/>
              <a:t>I</a:t>
            </a:r>
            <a:r>
              <a:rPr lang="en-US" sz="2000" baseline="-25000" dirty="0" err="1" smtClean="0"/>
              <a:t>dark</a:t>
            </a:r>
            <a:r>
              <a:rPr lang="en-US" sz="2000" dirty="0" smtClean="0"/>
              <a:t> ∼ 10 </a:t>
            </a:r>
            <a:r>
              <a:rPr lang="en-US" sz="2000" dirty="0" err="1" smtClean="0"/>
              <a:t>nA</a:t>
            </a:r>
            <a:endParaRPr lang="en-US" sz="2000" dirty="0"/>
          </a:p>
          <a:p>
            <a:r>
              <a:rPr lang="en-US" sz="2000" dirty="0" err="1" smtClean="0"/>
              <a:t>I</a:t>
            </a:r>
            <a:r>
              <a:rPr lang="en-US" sz="2000" baseline="-25000" dirty="0" err="1" smtClean="0"/>
              <a:t>neutrons</a:t>
            </a:r>
            <a:r>
              <a:rPr lang="en-US" sz="2000" dirty="0" smtClean="0"/>
              <a:t>∼ 2-3 </a:t>
            </a:r>
            <a:r>
              <a:rPr lang="en-US" sz="2000" dirty="0" err="1" smtClean="0"/>
              <a:t>μA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Schermata 2016-09-27 alle 18.2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360"/>
            <a:ext cx="9144000" cy="3245122"/>
          </a:xfrm>
          <a:prstGeom prst="rect">
            <a:avLst/>
          </a:prstGeom>
        </p:spPr>
      </p:pic>
      <p:pic>
        <p:nvPicPr>
          <p:cNvPr id="8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hermata 2016-09-28 alle 00.21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99" y="826887"/>
            <a:ext cx="2928670" cy="21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3222" y="5876838"/>
            <a:ext cx="5757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Neutron induced readout noise is negligible </a:t>
            </a:r>
          </a:p>
          <a:p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000" dirty="0" smtClean="0"/>
              <a:t>RIN – </a:t>
            </a:r>
            <a:r>
              <a:rPr lang="it-IT" sz="3000" dirty="0"/>
              <a:t>T</a:t>
            </a:r>
            <a:r>
              <a:rPr lang="it-IT" sz="3000" dirty="0" smtClean="0"/>
              <a:t>hermal </a:t>
            </a:r>
            <a:r>
              <a:rPr lang="it-IT" sz="3000" dirty="0" err="1" smtClean="0"/>
              <a:t>neutrons</a:t>
            </a:r>
            <a:r>
              <a:rPr lang="it-IT" sz="3000" dirty="0" smtClean="0"/>
              <a:t> - </a:t>
            </a:r>
            <a:r>
              <a:rPr lang="it-IT" sz="3000" dirty="0" err="1" smtClean="0"/>
              <a:t>Summary</a:t>
            </a:r>
            <a:endParaRPr lang="it-IT" sz="3000" dirty="0"/>
          </a:p>
        </p:txBody>
      </p:sp>
      <p:pic>
        <p:nvPicPr>
          <p:cNvPr id="12" name="Picture" descr="C:\Users\catiaa\AppData\Local\Temp\logo-muse-1 white-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hermata 2016-09-27 alle 22.5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833286"/>
            <a:ext cx="7918917" cy="50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Kinetics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owcomp_cosmic_file20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r="6488"/>
          <a:stretch/>
        </p:blipFill>
        <p:spPr>
          <a:xfrm>
            <a:off x="4681240" y="3558906"/>
            <a:ext cx="4043862" cy="2676389"/>
          </a:xfrm>
          <a:prstGeom prst="rect">
            <a:avLst/>
          </a:prstGeom>
        </p:spPr>
      </p:pic>
      <p:pic>
        <p:nvPicPr>
          <p:cNvPr id="9" name="Picture 8" descr="slowcomp_opto0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r="8640"/>
          <a:stretch/>
        </p:blipFill>
        <p:spPr>
          <a:xfrm>
            <a:off x="4624156" y="831017"/>
            <a:ext cx="4013011" cy="27253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93" y="3532601"/>
            <a:ext cx="4212000" cy="2914787"/>
            <a:chOff x="65593" y="3532601"/>
            <a:chExt cx="4212000" cy="2914787"/>
          </a:xfrm>
        </p:grpSpPr>
        <p:pic>
          <p:nvPicPr>
            <p:cNvPr id="11" name="Picture 10" descr="onda_cosmics_labels.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3180"/>
            <a:stretch/>
          </p:blipFill>
          <p:spPr>
            <a:xfrm rot="5400000">
              <a:off x="720217" y="2890012"/>
              <a:ext cx="2902752" cy="4212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68817" y="3928351"/>
              <a:ext cx="1078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Cosmic</a:t>
              </a:r>
              <a:endParaRPr lang="it-IT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9929" y="6115376"/>
              <a:ext cx="1203216" cy="14399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9099" y="6043375"/>
              <a:ext cx="979430" cy="215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Helvetica "/>
                  <a:cs typeface="Helvetica "/>
                </a:rPr>
                <a:t>Time [ns]</a:t>
              </a:r>
              <a:endParaRPr lang="it-IT" sz="1400" b="1" dirty="0">
                <a:latin typeface="Helvetica "/>
                <a:cs typeface="Helvetica 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512235" y="4134313"/>
              <a:ext cx="151120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Helvetica "/>
                  <a:cs typeface="Helvetica "/>
                </a:rPr>
                <a:t>Amplitude</a:t>
              </a:r>
              <a:r>
                <a:rPr lang="it-IT" sz="1400" b="1" dirty="0" smtClean="0">
                  <a:latin typeface="Helvetica "/>
                  <a:cs typeface="Helvetica "/>
                </a:rPr>
                <a:t> [</a:t>
              </a:r>
              <a:r>
                <a:rPr lang="it-IT" sz="1400" b="1" dirty="0" err="1" smtClean="0">
                  <a:latin typeface="Helvetica "/>
                  <a:cs typeface="Helvetica "/>
                </a:rPr>
                <a:t>mV</a:t>
              </a:r>
              <a:r>
                <a:rPr lang="it-IT" sz="1400" b="1" dirty="0" smtClean="0">
                  <a:latin typeface="Helvetica "/>
                  <a:cs typeface="Helvetica "/>
                </a:rPr>
                <a:t>]</a:t>
              </a:r>
              <a:endParaRPr lang="it-IT" sz="1400" b="1" dirty="0">
                <a:latin typeface="Helvetica "/>
                <a:cs typeface="Helvetica 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39" y="813327"/>
            <a:ext cx="4214341" cy="2928841"/>
            <a:chOff x="20439" y="813327"/>
            <a:chExt cx="4214341" cy="2928841"/>
          </a:xfrm>
        </p:grpSpPr>
        <p:pic>
          <p:nvPicPr>
            <p:cNvPr id="17" name="Picture 16" descr="onda_source_labels.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7" t="3596"/>
            <a:stretch/>
          </p:blipFill>
          <p:spPr>
            <a:xfrm rot="5400000">
              <a:off x="663189" y="170577"/>
              <a:ext cx="2928841" cy="42143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306237" y="1348711"/>
              <a:ext cx="104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Source</a:t>
              </a:r>
              <a:endParaRPr lang="it-IT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015" y="3386763"/>
              <a:ext cx="1203216" cy="14399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9567" y="3296313"/>
              <a:ext cx="979430" cy="215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Helvetica "/>
                  <a:cs typeface="Helvetica "/>
                </a:rPr>
                <a:t>Time [ns]</a:t>
              </a:r>
              <a:endParaRPr lang="it-IT" sz="1400" b="1" dirty="0">
                <a:latin typeface="Helvetica "/>
                <a:cs typeface="Helvetica 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522788" y="1440439"/>
              <a:ext cx="151120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Helvetica "/>
                  <a:cs typeface="Helvetica "/>
                </a:rPr>
                <a:t>Amplitude</a:t>
              </a:r>
              <a:r>
                <a:rPr lang="it-IT" sz="1400" b="1" dirty="0" smtClean="0">
                  <a:latin typeface="Helvetica "/>
                  <a:cs typeface="Helvetica "/>
                </a:rPr>
                <a:t> [</a:t>
              </a:r>
              <a:r>
                <a:rPr lang="it-IT" sz="1400" b="1" dirty="0" err="1" smtClean="0">
                  <a:latin typeface="Helvetica "/>
                  <a:cs typeface="Helvetica "/>
                </a:rPr>
                <a:t>mV</a:t>
              </a:r>
              <a:r>
                <a:rPr lang="it-IT" sz="1400" b="1" dirty="0" smtClean="0">
                  <a:latin typeface="Helvetica "/>
                  <a:cs typeface="Helvetica "/>
                </a:rPr>
                <a:t>]</a:t>
              </a:r>
              <a:endParaRPr lang="it-IT" sz="1400" b="1" dirty="0">
                <a:latin typeface="Helvetica "/>
                <a:cs typeface="Helvetica 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862200" y="886096"/>
            <a:ext cx="0" cy="5075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18208" y="2525045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200 ns</a:t>
            </a: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6" y="1429274"/>
            <a:ext cx="2982098" cy="215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07448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Kinetics</a:t>
            </a:r>
            <a:r>
              <a:rPr lang="it-IT" dirty="0" smtClean="0"/>
              <a:t> - </a:t>
            </a:r>
            <a:r>
              <a:rPr lang="it-IT" dirty="0" err="1" smtClean="0"/>
              <a:t>table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hermata 2016-02-13 alle 10.37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988060" y="824088"/>
            <a:ext cx="7167881" cy="5233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6486" y="5841561"/>
            <a:ext cx="4969749" cy="684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/>
                <a:cs typeface="Arial"/>
              </a:rPr>
              <a:t>Q</a:t>
            </a:r>
            <a:r>
              <a:rPr lang="it-IT" sz="2000" baseline="-25000" dirty="0">
                <a:latin typeface="Arial"/>
                <a:cs typeface="Arial"/>
              </a:rPr>
              <a:t>INT</a:t>
            </a:r>
            <a:r>
              <a:rPr lang="it-IT" sz="2000" dirty="0">
                <a:latin typeface="Arial"/>
                <a:cs typeface="Arial"/>
              </a:rPr>
              <a:t>/Q</a:t>
            </a:r>
            <a:r>
              <a:rPr lang="it-IT" sz="2000" baseline="-25000" dirty="0">
                <a:latin typeface="Arial"/>
                <a:cs typeface="Arial"/>
              </a:rPr>
              <a:t>TOT </a:t>
            </a:r>
            <a:r>
              <a:rPr lang="it-IT" sz="2000" dirty="0" smtClean="0">
                <a:latin typeface="Arial"/>
                <a:cs typeface="Arial"/>
              </a:rPr>
              <a:t>~ </a:t>
            </a:r>
            <a:r>
              <a:rPr lang="it-IT" sz="2000" dirty="0">
                <a:latin typeface="Arial"/>
                <a:cs typeface="Arial"/>
              </a:rPr>
              <a:t>95% @ 200 ns from </a:t>
            </a:r>
            <a:r>
              <a:rPr lang="it-IT" sz="2000" dirty="0" err="1">
                <a:latin typeface="Arial"/>
                <a:cs typeface="Arial"/>
              </a:rPr>
              <a:t>signal</a:t>
            </a:r>
            <a:r>
              <a:rPr lang="it-IT" sz="2000" dirty="0">
                <a:latin typeface="Arial"/>
                <a:cs typeface="Arial"/>
              </a:rPr>
              <a:t> start </a:t>
            </a:r>
            <a:r>
              <a:rPr lang="it-IT" sz="2000" dirty="0" err="1">
                <a:latin typeface="Arial"/>
                <a:cs typeface="Arial"/>
              </a:rPr>
              <a:t>using</a:t>
            </a:r>
            <a:r>
              <a:rPr lang="it-IT" sz="2000" dirty="0">
                <a:latin typeface="Arial"/>
                <a:cs typeface="Arial"/>
              </a:rPr>
              <a:t> UV-</a:t>
            </a:r>
            <a:r>
              <a:rPr lang="it-IT" sz="2000" dirty="0" err="1">
                <a:latin typeface="Arial"/>
                <a:cs typeface="Arial"/>
              </a:rPr>
              <a:t>extended</a:t>
            </a:r>
            <a:r>
              <a:rPr lang="it-IT" sz="2000" dirty="0">
                <a:latin typeface="Arial"/>
                <a:cs typeface="Arial"/>
              </a:rPr>
              <a:t> PMT </a:t>
            </a:r>
            <a:r>
              <a:rPr lang="it-IT" sz="2000" dirty="0" err="1">
                <a:latin typeface="Arial"/>
                <a:cs typeface="Arial"/>
              </a:rPr>
              <a:t>readout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16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940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Current design meets c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alorimeter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detector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requirements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CsI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crystals from 3 different producers have been tested with sizes very close to the final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one. Specifications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for the Crystals have been decided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these samples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Radiation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hardness tests have been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performed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esign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100% complete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Quality control of the Pre-production crystals is next step. Best crystals will be used to assemble the Module-0.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89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Thanks</a:t>
            </a:r>
            <a:r>
              <a:rPr lang="it-IT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395" y="2737661"/>
            <a:ext cx="1917764" cy="110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" name="Picture 7" descr="infn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55" y="2737661"/>
            <a:ext cx="1917764" cy="1217627"/>
          </a:xfrm>
          <a:prstGeom prst="rect">
            <a:avLst/>
          </a:prstGeom>
        </p:spPr>
      </p:pic>
      <p:pic>
        <p:nvPicPr>
          <p:cNvPr id="9" name="Picture" descr="C:\Users\catiaa\AppData\Local\Temp\logo-muse-1 white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012815" y="2737661"/>
            <a:ext cx="3118370" cy="11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9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4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Crystal - </a:t>
            </a:r>
            <a:r>
              <a:rPr lang="it-IT" dirty="0" err="1" smtClean="0"/>
              <a:t>Requirements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918678"/>
            <a:ext cx="8915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match </a:t>
            </a:r>
            <a:r>
              <a:rPr lang="en-US" dirty="0"/>
              <a:t>the calorimeter energy and timing </a:t>
            </a:r>
            <a:r>
              <a:rPr lang="en-US" dirty="0" smtClean="0"/>
              <a:t>resolution requirements a </a:t>
            </a:r>
            <a:r>
              <a:rPr lang="en-US" dirty="0"/>
              <a:t>homogeneous calorimeter is the solution with a crystal that should have the following characteristics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High LY &gt; 100 </a:t>
            </a:r>
            <a:r>
              <a:rPr lang="en-US" dirty="0" err="1" smtClean="0"/>
              <a:t>p.e</a:t>
            </a:r>
            <a:r>
              <a:rPr lang="en-US" dirty="0" err="1"/>
              <a:t>.</a:t>
            </a:r>
            <a:r>
              <a:rPr lang="en-US" dirty="0" smtClean="0"/>
              <a:t>/ MeV (with  PMT readout)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Good LRU: &lt; 5%.</a:t>
            </a:r>
            <a:r>
              <a:rPr lang="en-US" dirty="0"/>
              <a:t> </a:t>
            </a:r>
            <a:r>
              <a:rPr lang="en-US" dirty="0" smtClean="0"/>
              <a:t>(uniformity of response along crystal axis)</a:t>
            </a:r>
          </a:p>
          <a:p>
            <a:r>
              <a:rPr lang="en-US" dirty="0" smtClean="0"/>
              <a:t>• </a:t>
            </a:r>
            <a:r>
              <a:rPr lang="en-US" dirty="0"/>
              <a:t>Fast signal with small </a:t>
            </a:r>
            <a:r>
              <a:rPr lang="en-US" dirty="0" smtClean="0"/>
              <a:t>slow component: </a:t>
            </a:r>
            <a:r>
              <a:rPr lang="en-US" dirty="0" err="1"/>
              <a:t>τ</a:t>
            </a:r>
            <a:r>
              <a:rPr lang="en-US" dirty="0"/>
              <a:t> &lt; 40 ns, F/T &gt; 75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• Radiation hardness with LY loss &lt; 40% for</a:t>
            </a:r>
            <a:r>
              <a:rPr lang="en-US" dirty="0"/>
              <a:t>: </a:t>
            </a:r>
          </a:p>
          <a:p>
            <a:r>
              <a:rPr lang="en-US" dirty="0" smtClean="0"/>
              <a:t>	• </a:t>
            </a:r>
            <a:r>
              <a:rPr lang="en-US" dirty="0"/>
              <a:t>Ionization dose: 100 </a:t>
            </a:r>
            <a:r>
              <a:rPr lang="en-US" dirty="0" err="1"/>
              <a:t>krad</a:t>
            </a:r>
            <a:r>
              <a:rPr lang="en-US" dirty="0"/>
              <a:t> @ 10 </a:t>
            </a:r>
            <a:r>
              <a:rPr lang="en-US" dirty="0" err="1"/>
              <a:t>krad</a:t>
            </a:r>
            <a:r>
              <a:rPr lang="en-US" dirty="0"/>
              <a:t>/year; </a:t>
            </a:r>
          </a:p>
          <a:p>
            <a:r>
              <a:rPr lang="en-US" dirty="0" smtClean="0"/>
              <a:t>	• Neutrons</a:t>
            </a:r>
            <a:r>
              <a:rPr lang="en-US" dirty="0"/>
              <a:t>: 10</a:t>
            </a:r>
            <a:r>
              <a:rPr lang="en-US" baseline="30000" dirty="0"/>
              <a:t>12</a:t>
            </a:r>
            <a:r>
              <a:rPr lang="en-US" dirty="0"/>
              <a:t> n/cm</a:t>
            </a:r>
            <a:r>
              <a:rPr lang="en-US" baseline="30000" dirty="0"/>
              <a:t>2</a:t>
            </a:r>
            <a:r>
              <a:rPr lang="en-US" dirty="0"/>
              <a:t> @ 2 x 10</a:t>
            </a:r>
            <a:r>
              <a:rPr lang="en-US" baseline="30000" dirty="0"/>
              <a:t>11</a:t>
            </a:r>
            <a:r>
              <a:rPr lang="en-US" dirty="0"/>
              <a:t> n/cm2/year.</a:t>
            </a:r>
            <a:br>
              <a:rPr lang="en-US" dirty="0"/>
            </a:br>
            <a:r>
              <a:rPr lang="en-US" dirty="0" smtClean="0"/>
              <a:t>	• Small RIN: &lt; 0.6 MeV</a:t>
            </a:r>
          </a:p>
          <a:p>
            <a:endParaRPr lang="en-US" dirty="0"/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Undoped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CsI</a:t>
            </a:r>
            <a:r>
              <a:rPr lang="en-US" b="1" dirty="0">
                <a:solidFill>
                  <a:schemeClr val="tx2"/>
                </a:solidFill>
              </a:rPr>
              <a:t> is the Mu2e </a:t>
            </a:r>
            <a:r>
              <a:rPr lang="en-US" b="1" dirty="0" smtClean="0">
                <a:solidFill>
                  <a:schemeClr val="tx2"/>
                </a:solidFill>
              </a:rPr>
              <a:t>choice</a:t>
            </a:r>
            <a:r>
              <a:rPr lang="en-US" b="1" dirty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64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endParaRPr lang="it-IT" dirty="0"/>
          </a:p>
        </p:txBody>
      </p:sp>
      <p:pic>
        <p:nvPicPr>
          <p:cNvPr id="7" name="Content Placeholder 6" descr="Schermata 2016-09-27 alle 16.42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230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3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Dimensions</a:t>
            </a:r>
            <a:r>
              <a:rPr lang="it-IT" dirty="0" smtClean="0"/>
              <a:t> </a:t>
            </a:r>
            <a:r>
              <a:rPr lang="it-IT" dirty="0" err="1" smtClean="0"/>
              <a:t>optimization</a:t>
            </a:r>
            <a:endParaRPr lang="it-IT" dirty="0"/>
          </a:p>
        </p:txBody>
      </p:sp>
      <p:pic>
        <p:nvPicPr>
          <p:cNvPr id="7" name="Content Placeholder 6" descr="Schermata 2016-09-27 alle 16.30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7" b="-837"/>
          <a:stretch/>
        </p:blipFill>
        <p:spPr>
          <a:xfrm>
            <a:off x="228600" y="905168"/>
            <a:ext cx="8672513" cy="52283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 </a:t>
            </a:r>
            <a:r>
              <a:rPr lang="it-IT" dirty="0" err="1" smtClean="0"/>
              <a:t>Property</a:t>
            </a:r>
            <a:r>
              <a:rPr lang="it-IT" dirty="0" smtClean="0"/>
              <a:t> of pure </a:t>
            </a:r>
            <a:r>
              <a:rPr lang="it-IT" dirty="0" err="1" smtClean="0"/>
              <a:t>CsI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Schermata 2016-09-24 alle 20.0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" y="878148"/>
            <a:ext cx="8919204" cy="5294243"/>
          </a:xfrm>
          <a:prstGeom prst="rect">
            <a:avLst/>
          </a:prstGeom>
        </p:spPr>
      </p:pic>
      <p:pic>
        <p:nvPicPr>
          <p:cNvPr id="8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3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Crystal – </a:t>
            </a:r>
            <a:r>
              <a:rPr lang="it-IT" dirty="0" err="1" smtClean="0"/>
              <a:t>simulation</a:t>
            </a:r>
            <a:endParaRPr lang="it-IT" dirty="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28001" y="1026757"/>
            <a:ext cx="568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Dependence on the photo-statistics and </a:t>
            </a:r>
            <a:r>
              <a:rPr lang="en-US" dirty="0" smtClean="0"/>
              <a:t>LRU</a:t>
            </a:r>
            <a:endParaRPr lang="en-US" dirty="0"/>
          </a:p>
        </p:txBody>
      </p:sp>
      <p:pic>
        <p:nvPicPr>
          <p:cNvPr id="10" name="Picture 9" descr="Schermata 2016-09-28 alle 14.18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" y="2208707"/>
            <a:ext cx="4274209" cy="2986797"/>
          </a:xfrm>
          <a:prstGeom prst="rect">
            <a:avLst/>
          </a:prstGeom>
        </p:spPr>
      </p:pic>
      <p:pic>
        <p:nvPicPr>
          <p:cNvPr id="11" name="Picture 10" descr="Schermata 2016-09-28 alle 14.17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85" y="2258492"/>
            <a:ext cx="4265627" cy="298679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96559" y="3809812"/>
            <a:ext cx="378326" cy="864639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22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/>
              <a:t>Crystals</a:t>
            </a:r>
            <a:r>
              <a:rPr lang="it-IT" sz="2800" dirty="0" smtClean="0"/>
              <a:t> </a:t>
            </a:r>
            <a:r>
              <a:rPr lang="it-IT" sz="2800" dirty="0" err="1" smtClean="0"/>
              <a:t>tested</a:t>
            </a:r>
            <a:r>
              <a:rPr lang="it-IT" sz="2800" dirty="0" smtClean="0"/>
              <a:t> (</a:t>
            </a:r>
            <a:r>
              <a:rPr lang="it-IT" sz="2800" dirty="0" err="1" smtClean="0"/>
              <a:t>waiting</a:t>
            </a:r>
            <a:r>
              <a:rPr lang="it-IT" sz="2800" dirty="0" smtClean="0"/>
              <a:t> </a:t>
            </a:r>
            <a:r>
              <a:rPr lang="it-IT" sz="2800" dirty="0" err="1" smtClean="0"/>
              <a:t>preproduction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0524" y="1378018"/>
            <a:ext cx="7994496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dirty="0" smtClean="0"/>
              <a:t>Crystal from 3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vendors</a:t>
            </a:r>
            <a:r>
              <a:rPr lang="it-IT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 smtClean="0"/>
              <a:t>Opto </a:t>
            </a:r>
            <a:r>
              <a:rPr lang="it-IT" dirty="0" err="1" smtClean="0"/>
              <a:t>Materials</a:t>
            </a:r>
            <a:endParaRPr lang="it-IT" dirty="0"/>
          </a:p>
          <a:p>
            <a:pPr marL="800100" lvl="1" indent="-342900">
              <a:buFont typeface="Arial"/>
              <a:buChar char="•"/>
            </a:pPr>
            <a:r>
              <a:rPr lang="it-IT" dirty="0" smtClean="0"/>
              <a:t>SICCAS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 smtClean="0"/>
              <a:t>ISMA</a:t>
            </a:r>
          </a:p>
          <a:p>
            <a:pPr marL="342900" indent="-342900">
              <a:buFont typeface="Arial"/>
              <a:buChar char="•"/>
            </a:pPr>
            <a:r>
              <a:rPr lang="it-IT" dirty="0" err="1" smtClean="0"/>
              <a:t>Dimension</a:t>
            </a:r>
            <a:r>
              <a:rPr lang="it-IT" dirty="0" smtClean="0"/>
              <a:t>: (30 x 30 x 200)mm</a:t>
            </a:r>
            <a:r>
              <a:rPr lang="it-IT" baseline="30000" dirty="0" smtClean="0"/>
              <a:t>3</a:t>
            </a:r>
          </a:p>
          <a:p>
            <a:pPr marL="342900" indent="-342900">
              <a:buFont typeface="Arial"/>
              <a:buChar char="•"/>
            </a:pPr>
            <a:endParaRPr lang="it-IT" baseline="30000" dirty="0" smtClean="0"/>
          </a:p>
          <a:p>
            <a:endParaRPr lang="it-IT" baseline="30000" dirty="0" smtClean="0"/>
          </a:p>
          <a:p>
            <a:pPr marL="342900" indent="-342900">
              <a:buFont typeface="Arial"/>
              <a:buChar char="•"/>
            </a:pPr>
            <a:r>
              <a:rPr lang="it-IT" dirty="0" err="1" smtClean="0"/>
              <a:t>Measurements</a:t>
            </a:r>
            <a:r>
              <a:rPr lang="it-IT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 smtClean="0"/>
              <a:t>LY </a:t>
            </a:r>
          </a:p>
          <a:p>
            <a:pPr lvl="1"/>
            <a:endParaRPr lang="it-IT" dirty="0" smtClean="0"/>
          </a:p>
          <a:p>
            <a:pPr marL="800100" lvl="1" indent="-342900">
              <a:buFont typeface="Arial"/>
              <a:buChar char="•"/>
            </a:pPr>
            <a:r>
              <a:rPr lang="it-IT" dirty="0" smtClean="0"/>
              <a:t>LRU         </a:t>
            </a:r>
            <a:r>
              <a:rPr lang="it-IT" i="1" dirty="0" err="1" smtClean="0">
                <a:solidFill>
                  <a:srgbClr val="000090"/>
                </a:solidFill>
              </a:rPr>
              <a:t>Uniformity</a:t>
            </a:r>
            <a:r>
              <a:rPr lang="it-IT" i="1" dirty="0" smtClean="0">
                <a:solidFill>
                  <a:srgbClr val="000090"/>
                </a:solidFill>
              </a:rPr>
              <a:t> </a:t>
            </a:r>
            <a:r>
              <a:rPr lang="it-IT" i="1" dirty="0" err="1" smtClean="0">
                <a:solidFill>
                  <a:srgbClr val="000090"/>
                </a:solidFill>
              </a:rPr>
              <a:t>along</a:t>
            </a:r>
            <a:r>
              <a:rPr lang="it-IT" i="1" dirty="0" smtClean="0">
                <a:solidFill>
                  <a:srgbClr val="000090"/>
                </a:solidFill>
              </a:rPr>
              <a:t> the </a:t>
            </a:r>
            <a:r>
              <a:rPr lang="it-IT" i="1" dirty="0" err="1" smtClean="0">
                <a:solidFill>
                  <a:srgbClr val="000090"/>
                </a:solidFill>
              </a:rPr>
              <a:t>crystal</a:t>
            </a:r>
            <a:r>
              <a:rPr lang="it-IT" i="1" dirty="0" smtClean="0">
                <a:solidFill>
                  <a:srgbClr val="000090"/>
                </a:solidFill>
              </a:rPr>
              <a:t> </a:t>
            </a:r>
            <a:r>
              <a:rPr lang="it-IT" i="1" dirty="0" err="1" smtClean="0">
                <a:solidFill>
                  <a:srgbClr val="000090"/>
                </a:solidFill>
              </a:rPr>
              <a:t>axis</a:t>
            </a:r>
            <a:r>
              <a:rPr lang="it-IT" i="1" dirty="0" smtClean="0">
                <a:solidFill>
                  <a:srgbClr val="000090"/>
                </a:solidFill>
              </a:rPr>
              <a:t> (R.M.S/</a:t>
            </a:r>
            <a:r>
              <a:rPr lang="it-IT" i="1" dirty="0" err="1" smtClean="0">
                <a:solidFill>
                  <a:srgbClr val="000090"/>
                </a:solidFill>
              </a:rPr>
              <a:t>peak</a:t>
            </a:r>
            <a:r>
              <a:rPr lang="it-IT" i="1" dirty="0" smtClean="0">
                <a:solidFill>
                  <a:srgbClr val="000090"/>
                </a:solidFill>
              </a:rPr>
              <a:t>)</a:t>
            </a:r>
          </a:p>
          <a:p>
            <a:pPr lvl="1"/>
            <a:endParaRPr lang="it-IT" b="1" dirty="0">
              <a:solidFill>
                <a:srgbClr val="FF66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hardness</a:t>
            </a:r>
            <a:r>
              <a:rPr lang="it-IT" dirty="0" smtClean="0"/>
              <a:t> to </a:t>
            </a:r>
            <a:r>
              <a:rPr lang="it-IT" dirty="0" err="1" smtClean="0"/>
              <a:t>ionization</a:t>
            </a:r>
            <a:r>
              <a:rPr lang="it-IT" dirty="0" smtClean="0"/>
              <a:t> dose and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24" y="3994042"/>
            <a:ext cx="6372389" cy="59934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556085" y="972717"/>
            <a:ext cx="3483209" cy="2620936"/>
          </a:xfrm>
          <a:prstGeom prst="rect">
            <a:avLst/>
          </a:prstGeom>
          <a:ln>
            <a:noFill/>
          </a:ln>
        </p:spPr>
      </p:pic>
      <p:sp>
        <p:nvSpPr>
          <p:cNvPr id="10" name="TextShape 3"/>
          <p:cNvSpPr txBox="1"/>
          <p:nvPr/>
        </p:nvSpPr>
        <p:spPr>
          <a:xfrm>
            <a:off x="4584099" y="999152"/>
            <a:ext cx="1403209" cy="2707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200" b="1" dirty="0" err="1">
                <a:solidFill>
                  <a:srgbClr val="800000"/>
                </a:solidFill>
                <a:latin typeface="Arial"/>
                <a:cs typeface="Arial"/>
              </a:rPr>
              <a:t>Siccas</a:t>
            </a:r>
            <a:r>
              <a:rPr lang="en-GB" sz="2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GB" sz="2200" b="1" dirty="0" smtClean="0">
                <a:solidFill>
                  <a:srgbClr val="800000"/>
                </a:solidFill>
                <a:latin typeface="Arial"/>
                <a:cs typeface="Arial"/>
              </a:rPr>
              <a:t>   </a:t>
            </a:r>
            <a:endParaRPr sz="2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TextShape 4"/>
          <p:cNvSpPr txBox="1"/>
          <p:nvPr/>
        </p:nvSpPr>
        <p:spPr>
          <a:xfrm>
            <a:off x="4810357" y="2104023"/>
            <a:ext cx="2659797" cy="2707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200" b="1" dirty="0" err="1" smtClean="0">
                <a:solidFill>
                  <a:srgbClr val="800000"/>
                </a:solidFill>
                <a:latin typeface="Arial"/>
                <a:cs typeface="Arial"/>
              </a:rPr>
              <a:t>Opto</a:t>
            </a:r>
            <a:r>
              <a:rPr lang="en-GB" sz="22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br>
              <a:rPr lang="en-GB" sz="22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GB" sz="2200" b="1" dirty="0" smtClean="0">
                <a:solidFill>
                  <a:srgbClr val="800000"/>
                </a:solidFill>
                <a:latin typeface="Arial"/>
                <a:cs typeface="Arial"/>
              </a:rPr>
              <a:t>Materials </a:t>
            </a:r>
            <a:endParaRPr sz="2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2" name="TextShape 5"/>
          <p:cNvSpPr txBox="1"/>
          <p:nvPr/>
        </p:nvSpPr>
        <p:spPr>
          <a:xfrm>
            <a:off x="11052253" y="2008515"/>
            <a:ext cx="806383" cy="2707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600">
                <a:latin typeface="Times New Roman"/>
              </a:rPr>
              <a:t>Kharkov</a:t>
            </a:r>
            <a:endParaRPr/>
          </a:p>
        </p:txBody>
      </p:sp>
      <p:sp>
        <p:nvSpPr>
          <p:cNvPr id="13" name="Line 6"/>
          <p:cNvSpPr/>
          <p:nvPr/>
        </p:nvSpPr>
        <p:spPr>
          <a:xfrm>
            <a:off x="4677347" y="1364508"/>
            <a:ext cx="1296449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txBody>
          <a:bodyPr/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15" name="Line 7"/>
          <p:cNvSpPr/>
          <p:nvPr/>
        </p:nvSpPr>
        <p:spPr>
          <a:xfrm>
            <a:off x="4877917" y="2797503"/>
            <a:ext cx="1990967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6" name="Line 8"/>
          <p:cNvSpPr/>
          <p:nvPr/>
        </p:nvSpPr>
        <p:spPr>
          <a:xfrm flipH="1">
            <a:off x="10548252" y="1995327"/>
            <a:ext cx="346459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8" name="TextShape 3"/>
          <p:cNvSpPr txBox="1"/>
          <p:nvPr/>
        </p:nvSpPr>
        <p:spPr>
          <a:xfrm>
            <a:off x="7537714" y="2809194"/>
            <a:ext cx="1403209" cy="2707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200" b="1" dirty="0" smtClean="0">
                <a:solidFill>
                  <a:srgbClr val="800000"/>
                </a:solidFill>
                <a:latin typeface="Arial"/>
                <a:cs typeface="Arial"/>
              </a:rPr>
              <a:t>ISMA</a:t>
            </a:r>
            <a:endParaRPr sz="2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9" name="Line 7"/>
          <p:cNvSpPr/>
          <p:nvPr/>
        </p:nvSpPr>
        <p:spPr>
          <a:xfrm>
            <a:off x="1247059" y="4314411"/>
            <a:ext cx="522966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20" name="Line 7"/>
          <p:cNvSpPr/>
          <p:nvPr/>
        </p:nvSpPr>
        <p:spPr>
          <a:xfrm>
            <a:off x="1480529" y="5034229"/>
            <a:ext cx="522966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r="81960"/>
          <a:stretch/>
        </p:blipFill>
        <p:spPr>
          <a:xfrm>
            <a:off x="3164277" y="1877325"/>
            <a:ext cx="383019" cy="25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364" y="2606705"/>
            <a:ext cx="378094" cy="251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6364" y="2237610"/>
            <a:ext cx="371160" cy="2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LY and LRU measurements - setup</a:t>
            </a:r>
            <a:endParaRPr lang="en-US" sz="3000"/>
          </a:p>
        </p:txBody>
      </p:sp>
      <p:pic>
        <p:nvPicPr>
          <p:cNvPr id="7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82529" y="4917630"/>
            <a:ext cx="7378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Automatized station in progress: source movement by </a:t>
            </a:r>
          </a:p>
          <a:p>
            <a:r>
              <a:rPr lang="en-US" dirty="0" smtClean="0"/>
              <a:t>     remote control and </a:t>
            </a:r>
            <a:r>
              <a:rPr lang="en-US" dirty="0"/>
              <a:t>a</a:t>
            </a:r>
            <a:r>
              <a:rPr lang="en-US" dirty="0" smtClean="0"/>
              <a:t>utomatic fit procedure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Production DB under preparation with FNAL experts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2492" y="3778739"/>
            <a:ext cx="707267" cy="369314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dirty="0" smtClean="0"/>
              <a:t>FOTO</a:t>
            </a:r>
            <a:endParaRPr lang="en-US" dirty="0"/>
          </a:p>
        </p:txBody>
      </p:sp>
      <p:pic>
        <p:nvPicPr>
          <p:cNvPr id="9" name="Picture 8" descr="Schermata 2015-04-15 alle 15.22.0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2" t="10029" r="8543" b="-10071"/>
          <a:stretch/>
        </p:blipFill>
        <p:spPr>
          <a:xfrm>
            <a:off x="2044994" y="1247419"/>
            <a:ext cx="4887434" cy="35834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629081" y="2506805"/>
            <a:ext cx="2331372" cy="27235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50763" y="2996962"/>
            <a:ext cx="2376425" cy="578269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99759" y="2172575"/>
            <a:ext cx="3177652" cy="76779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27188" y="1801006"/>
            <a:ext cx="11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Crystal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8967" y="3381750"/>
            <a:ext cx="8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PMT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186" y="1723743"/>
            <a:ext cx="121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Monitor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system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036" y="3400008"/>
            <a:ext cx="186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Helvetica"/>
                <a:cs typeface="Helvetica"/>
              </a:rPr>
              <a:t>22</a:t>
            </a:r>
            <a:r>
              <a:rPr lang="en-US" dirty="0" smtClean="0">
                <a:latin typeface="Helvetica"/>
                <a:cs typeface="Helvetica"/>
              </a:rPr>
              <a:t>Na Source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87327" y="2996962"/>
            <a:ext cx="1664040" cy="578269"/>
          </a:xfrm>
          <a:prstGeom prst="straightConnector1">
            <a:avLst/>
          </a:prstGeom>
          <a:ln w="57150" cmpd="sng">
            <a:solidFill>
              <a:srgbClr val="C0504D"/>
            </a:solidFill>
            <a:prstDash val="lg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7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1986"/>
            <a:ext cx="4748189" cy="4987867"/>
          </a:xfrm>
        </p:spPr>
        <p:txBody>
          <a:bodyPr/>
          <a:lstStyle/>
          <a:p>
            <a:pPr marL="228600" indent="-228600">
              <a:buSzPct val="100000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Measurement repeated at 8 points along the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crystal</a:t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</a:b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+mn-lt"/>
              <a:cs typeface="Helvetica"/>
            </a:endParaRPr>
          </a:p>
          <a:p>
            <a:pPr marL="628650" lvl="1" indent="-228600">
              <a:buSzPct val="100000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LY &gt; 100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Np.e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./MeV</a:t>
            </a:r>
          </a:p>
          <a:p>
            <a:pPr marL="628650" lvl="1" indent="-228600">
              <a:buSzPct val="100000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LRU &lt; 5 %</a:t>
            </a:r>
          </a:p>
          <a:p>
            <a:pPr marL="628650" lvl="1" indent="-228600">
              <a:buSzPct val="100000"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Helvetica"/>
              </a:rPr>
              <a:t>Energy Resolution &lt; 20 %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  <a:cs typeface="Helvetica"/>
            </a:endParaRPr>
          </a:p>
          <a:p>
            <a:pPr marL="400050" lvl="1" indent="0">
              <a:buSzPct val="100000"/>
              <a:buNone/>
              <a:defRPr sz="1800">
                <a:solidFill>
                  <a:srgbClr val="51515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LY_200ns_scalat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r="4507"/>
          <a:stretch/>
        </p:blipFill>
        <p:spPr>
          <a:xfrm>
            <a:off x="4976789" y="812953"/>
            <a:ext cx="3711183" cy="2621856"/>
          </a:xfrm>
          <a:prstGeom prst="rect">
            <a:avLst/>
          </a:prstGeom>
        </p:spPr>
      </p:pic>
      <p:pic>
        <p:nvPicPr>
          <p:cNvPr id="8" name="Picture 7" descr="sigmasupicc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8877" r="377" b="4132"/>
          <a:stretch/>
        </p:blipFill>
        <p:spPr>
          <a:xfrm>
            <a:off x="4918232" y="3418023"/>
            <a:ext cx="3902584" cy="2811130"/>
          </a:xfrm>
          <a:prstGeom prst="rect">
            <a:avLst/>
          </a:prstGeom>
        </p:spPr>
      </p:pic>
      <p:pic>
        <p:nvPicPr>
          <p:cNvPr id="9" name="Picture 8" descr="RMSsupeak_200ns_scalat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" y="3499083"/>
            <a:ext cx="3951519" cy="2664000"/>
          </a:xfrm>
          <a:prstGeom prst="rect">
            <a:avLst/>
          </a:prstGeom>
        </p:spPr>
      </p:pic>
      <p:pic>
        <p:nvPicPr>
          <p:cNvPr id="10" name="Picture" descr="C:\Users\catiaa\AppData\Local\Temp\logo-muse-1 white-3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166627" y="894436"/>
            <a:ext cx="13511" cy="226681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56748" y="3566633"/>
            <a:ext cx="13511" cy="226681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6564" y="3593653"/>
            <a:ext cx="13511" cy="226681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Hardness - simulation</a:t>
            </a:r>
            <a:endParaRPr lang="en-US" dirty="0"/>
          </a:p>
        </p:txBody>
      </p:sp>
      <p:pic>
        <p:nvPicPr>
          <p:cNvPr id="12" name="Picture" descr="C:\Users\catiaa\AppData\Local\Temp\logo-muse-1 white-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chermata 2016-09-27 alle 16.31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" y="1326909"/>
            <a:ext cx="8698116" cy="3901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376968"/>
            <a:ext cx="852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average dose is around 3 (0.5) </a:t>
            </a:r>
            <a:r>
              <a:rPr lang="en-US" sz="2000" dirty="0" err="1"/>
              <a:t>kRad</a:t>
            </a:r>
            <a:r>
              <a:rPr lang="en-US" sz="2000" dirty="0"/>
              <a:t> / year for the front (back) disk, </a:t>
            </a:r>
            <a:r>
              <a:rPr lang="en-US" sz="2000" dirty="0" smtClean="0"/>
              <a:t>with a peak </a:t>
            </a:r>
            <a:r>
              <a:rPr lang="en-US" sz="2000" dirty="0"/>
              <a:t>up to 8 (4) </a:t>
            </a:r>
            <a:r>
              <a:rPr lang="en-US" sz="2000" dirty="0" err="1"/>
              <a:t>kRad</a:t>
            </a:r>
            <a:r>
              <a:rPr lang="en-US" sz="2000" dirty="0"/>
              <a:t> / year for the innermost crystals in the front (back) disks </a:t>
            </a:r>
          </a:p>
          <a:p>
            <a:pPr algn="ctr"/>
            <a:endParaRPr lang="it-IT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55788" y="905168"/>
            <a:ext cx="363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Radiation dose </a:t>
            </a:r>
            <a:r>
              <a:rPr lang="en-US" b="1" dirty="0" err="1"/>
              <a:t>kRad</a:t>
            </a:r>
            <a:r>
              <a:rPr lang="en-US" b="1" dirty="0"/>
              <a:t> / year 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8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R.Donghia - MUSE general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Hardness damage </a:t>
            </a:r>
            <a:endParaRPr lang="en-US" dirty="0"/>
          </a:p>
        </p:txBody>
      </p:sp>
      <p:pic>
        <p:nvPicPr>
          <p:cNvPr id="9" name="Picture 8" descr="Schermata 2016-09-27 alle 14.59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" y="928220"/>
            <a:ext cx="4818194" cy="5163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1819" y="1109376"/>
            <a:ext cx="43067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Test performed at Caltech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/>
              <a:t>significant degradation in </a:t>
            </a:r>
            <a:r>
              <a:rPr lang="en-US" dirty="0" smtClean="0"/>
              <a:t>LY </a:t>
            </a:r>
            <a:r>
              <a:rPr lang="en-US" dirty="0"/>
              <a:t>and LRU up to 100 </a:t>
            </a:r>
            <a:r>
              <a:rPr lang="en-US" dirty="0" err="1"/>
              <a:t>krad</a:t>
            </a:r>
            <a:r>
              <a:rPr lang="en-US" dirty="0"/>
              <a:t>, </a:t>
            </a:r>
            <a:r>
              <a:rPr lang="en-US" b="1" dirty="0"/>
              <a:t>but not </a:t>
            </a:r>
            <a:r>
              <a:rPr lang="en-US" b="1" dirty="0" smtClean="0"/>
              <a:t>beyond</a:t>
            </a:r>
            <a:endParaRPr lang="en-US" b="1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 </a:t>
            </a:r>
            <a:r>
              <a:rPr lang="en-US" dirty="0"/>
              <a:t>Loss &lt; 15/40% after 10/100 </a:t>
            </a:r>
            <a:r>
              <a:rPr lang="en-US" dirty="0" err="1" smtClean="0"/>
              <a:t>krad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Similar test performed </a:t>
            </a:r>
            <a:r>
              <a:rPr lang="en-US" dirty="0"/>
              <a:t>@</a:t>
            </a:r>
            <a:r>
              <a:rPr lang="en-US" dirty="0" smtClean="0"/>
              <a:t> CALLIOPE (</a:t>
            </a:r>
            <a:r>
              <a:rPr lang="en-US" dirty="0" err="1" smtClean="0"/>
              <a:t>Casaccia</a:t>
            </a:r>
            <a:r>
              <a:rPr lang="en-US" dirty="0" smtClean="0"/>
              <a:t> facility, ENEA) by LNF group on 1 single SICCAS crystals with similar results</a:t>
            </a:r>
            <a:endParaRPr lang="it-IT" dirty="0"/>
          </a:p>
        </p:txBody>
      </p:sp>
      <p:pic>
        <p:nvPicPr>
          <p:cNvPr id="12" name="Picture" descr="C:\Users\catiaa\AppData\Local\Temp\logo-muse-1 white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63911" y="229669"/>
            <a:ext cx="2146073" cy="54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24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39115</TotalTime>
  <Words>936</Words>
  <Application>Microsoft Macintosh PowerPoint</Application>
  <PresentationFormat>On-screen Show (4:3)</PresentationFormat>
  <Paragraphs>201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FermilabTemplate</vt:lpstr>
      <vt:lpstr>Fermilab: Footer Only</vt:lpstr>
      <vt:lpstr>PowerPoint Presentation</vt:lpstr>
      <vt:lpstr>Crystal - Requirements</vt:lpstr>
      <vt:lpstr>Basic Property of pure CsI</vt:lpstr>
      <vt:lpstr>Crystal – simulation</vt:lpstr>
      <vt:lpstr>Crystals tested (waiting preproduction)</vt:lpstr>
      <vt:lpstr>LY and LRU measurements - setup</vt:lpstr>
      <vt:lpstr>Results</vt:lpstr>
      <vt:lpstr>Radiation Hardness - simulation</vt:lpstr>
      <vt:lpstr>Radiation Hardness damage </vt:lpstr>
      <vt:lpstr>Neutron flux damage </vt:lpstr>
      <vt:lpstr>RIN - Radiation Induced Readout Noise </vt:lpstr>
      <vt:lpstr>RIN – γ ray </vt:lpstr>
      <vt:lpstr>RIN – Thermal neutrons</vt:lpstr>
      <vt:lpstr>RIN – Thermal neutrons - Summary</vt:lpstr>
      <vt:lpstr>Decay Kinetics</vt:lpstr>
      <vt:lpstr>Decay Kinetics - table</vt:lpstr>
      <vt:lpstr>Conclusions</vt:lpstr>
      <vt:lpstr>Thanks!</vt:lpstr>
      <vt:lpstr>Spare</vt:lpstr>
      <vt:lpstr>Signal acceptance</vt:lpstr>
      <vt:lpstr>Dimensions optimization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Raffaella Donghia</cp:lastModifiedBy>
  <cp:revision>949</cp:revision>
  <cp:lastPrinted>2015-07-15T20:17:36Z</cp:lastPrinted>
  <dcterms:created xsi:type="dcterms:W3CDTF">2014-01-03T20:18:13Z</dcterms:created>
  <dcterms:modified xsi:type="dcterms:W3CDTF">2016-09-28T12:21:52Z</dcterms:modified>
</cp:coreProperties>
</file>