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  <p:sldMasterId id="2147483682" r:id="rId2"/>
  </p:sldMasterIdLst>
  <p:notesMasterIdLst>
    <p:notesMasterId r:id="rId20"/>
  </p:notesMasterIdLst>
  <p:handoutMasterIdLst>
    <p:handoutMasterId r:id="rId21"/>
  </p:handoutMasterIdLst>
  <p:sldIdLst>
    <p:sldId id="486" r:id="rId3"/>
    <p:sldId id="500" r:id="rId4"/>
    <p:sldId id="491" r:id="rId5"/>
    <p:sldId id="492" r:id="rId6"/>
    <p:sldId id="494" r:id="rId7"/>
    <p:sldId id="485" r:id="rId8"/>
    <p:sldId id="493" r:id="rId9"/>
    <p:sldId id="495" r:id="rId10"/>
    <p:sldId id="496" r:id="rId11"/>
    <p:sldId id="497" r:id="rId12"/>
    <p:sldId id="498" r:id="rId13"/>
    <p:sldId id="483" r:id="rId14"/>
    <p:sldId id="490" r:id="rId15"/>
    <p:sldId id="504" r:id="rId16"/>
    <p:sldId id="503" r:id="rId17"/>
    <p:sldId id="502" r:id="rId18"/>
    <p:sldId id="489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D1F24"/>
    <a:srgbClr val="DA592A"/>
    <a:srgbClr val="808080"/>
    <a:srgbClr val="154D81"/>
    <a:srgbClr val="DF652C"/>
    <a:srgbClr val="E0692D"/>
    <a:srgbClr val="DF6424"/>
    <a:srgbClr val="D35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73" autoAdjust="0"/>
  </p:normalViewPr>
  <p:slideViewPr>
    <p:cSldViewPr snapToGrid="0" snapToObjects="1">
      <p:cViewPr>
        <p:scale>
          <a:sx n="75" d="100"/>
          <a:sy n="75" d="100"/>
        </p:scale>
        <p:origin x="-1384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4C190591-D543-7449-A828-559C08D06478}" type="datetimeFigureOut">
              <a:rPr lang="en-US"/>
              <a:pPr>
                <a:defRPr/>
              </a:pPr>
              <a:t>27/09/16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83F73473-3CFB-5241-BF82-E3884D4E82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80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82702176-6DAC-6B4F-B700-3AD3B8686ACC}" type="datetimeFigureOut">
              <a:rPr lang="en-US"/>
              <a:pPr>
                <a:defRPr/>
              </a:pPr>
              <a:t>27/09/16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4649E3D0-3FEA-B642-9F67-967BE3D8E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148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154D81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154D81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8030" y="397932"/>
            <a:ext cx="4037970" cy="88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4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3200">
                <a:solidFill>
                  <a:srgbClr val="154D8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>
              <a:defRPr/>
            </a:pPr>
            <a:fld id="{2A0CCE80-3B22-F34E-81B2-E096627812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4820" y="344660"/>
            <a:ext cx="1899180" cy="41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23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0688-F7AE-7441-85BB-0E205217A2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8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B61D-3477-4845-9DF6-695E34DA1F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3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790FE-81D3-D341-890A-EF9117775F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5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68A71-83C6-EF40-AD36-EC1683BCD1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8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DCEB-21D2-CD4C-B55A-F3EADD9B8B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1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2117-9F9F-7143-9723-4103C8BEA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6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B6373-8500-2042-A196-2287B72DC7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9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emf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r">
              <a:defRPr sz="900">
                <a:solidFill>
                  <a:srgbClr val="154D81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154D81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154D81"/>
                </a:solidFill>
                <a:latin typeface="Helvetica"/>
              </a:defRPr>
            </a:lvl1pPr>
          </a:lstStyle>
          <a:p>
            <a:pPr>
              <a:defRPr/>
            </a:pPr>
            <a:fld id="{762C15F7-22DB-1448-B34D-3F8D2909F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86137" y="5959078"/>
            <a:ext cx="1388532" cy="7973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3996" r:id="rId3"/>
    <p:sldLayoutId id="2147483997" r:id="rId4"/>
    <p:sldLayoutId id="2147483998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154D81"/>
                </a:solidFill>
                <a:latin typeface="Helvetica" charset="0"/>
                <a:cs typeface="Helvetica" charset="0"/>
              </a:defRPr>
            </a:lvl1pPr>
          </a:lstStyle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charset="0"/>
              </a:defRPr>
            </a:lvl1pPr>
          </a:lstStyle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charset="0"/>
              </a:defRPr>
            </a:lvl1pPr>
          </a:lstStyle>
          <a:p>
            <a:pPr>
              <a:defRPr/>
            </a:pPr>
            <a:fld id="{ABC452BA-E2D2-7F48-9628-85048FBCF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534" y="2072433"/>
            <a:ext cx="6570134" cy="1139271"/>
          </a:xfrm>
        </p:spPr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MU2E Calorimeter System:</a:t>
            </a:r>
            <a:br>
              <a:rPr lang="en-US" dirty="0" smtClean="0">
                <a:solidFill>
                  <a:srgbClr val="800000"/>
                </a:solidFill>
              </a:rPr>
            </a:br>
            <a:r>
              <a:rPr lang="en-US" dirty="0" smtClean="0">
                <a:solidFill>
                  <a:srgbClr val="800000"/>
                </a:solidFill>
              </a:rPr>
              <a:t> An Overview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77333" y="3740426"/>
            <a:ext cx="7526338" cy="1489952"/>
          </a:xfrm>
        </p:spPr>
        <p:txBody>
          <a:bodyPr/>
          <a:lstStyle/>
          <a:p>
            <a:r>
              <a:rPr lang="en-US" dirty="0" err="1" smtClean="0"/>
              <a:t>S.Miscetti</a:t>
            </a:r>
            <a:endParaRPr lang="en-US" dirty="0" smtClean="0"/>
          </a:p>
          <a:p>
            <a:r>
              <a:rPr lang="en-US" dirty="0" smtClean="0"/>
              <a:t>LNF INFN </a:t>
            </a:r>
            <a:r>
              <a:rPr lang="en-US" dirty="0" err="1" smtClean="0"/>
              <a:t>Frascati</a:t>
            </a:r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MUSE General meeting</a:t>
            </a:r>
          </a:p>
          <a:p>
            <a:r>
              <a:rPr lang="en-US" sz="2400" dirty="0" smtClean="0"/>
              <a:t>28-Sep-2016 Pisa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2575" y="4764719"/>
            <a:ext cx="1439235" cy="90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403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Status of “large” bids (1)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029" y="810484"/>
            <a:ext cx="8961971" cy="546119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2 largest bids are the ones for Crystals and </a:t>
            </a:r>
            <a:r>
              <a:rPr lang="en-US" sz="2000" dirty="0" err="1" smtClean="0"/>
              <a:t>photosensors</a:t>
            </a:r>
            <a:endParaRPr lang="en-US" sz="2000" dirty="0" smtClean="0"/>
          </a:p>
          <a:p>
            <a:r>
              <a:rPr lang="en-US" sz="2000" dirty="0" smtClean="0"/>
              <a:t>Same technique of “competitive bid” used for both bids: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b="1" dirty="0" smtClean="0"/>
              <a:t>   </a:t>
            </a:r>
            <a:r>
              <a:rPr lang="en-US" sz="2000" b="1" dirty="0" smtClean="0">
                <a:sym typeface="Wingdings"/>
              </a:rPr>
              <a:t> </a:t>
            </a:r>
            <a:r>
              <a:rPr lang="en-US" sz="2000" b="1" dirty="0" smtClean="0"/>
              <a:t>Use pre-production to rank the vendors</a:t>
            </a:r>
          </a:p>
          <a:p>
            <a:pPr marL="0" indent="0">
              <a:buNone/>
            </a:pPr>
            <a:r>
              <a:rPr lang="en-US" sz="2000" b="1" dirty="0" smtClean="0"/>
              <a:t>      </a:t>
            </a:r>
            <a:r>
              <a:rPr lang="en-US" sz="2000" b="1" dirty="0" smtClean="0">
                <a:sym typeface="Wingdings"/>
              </a:rPr>
              <a:t> </a:t>
            </a:r>
            <a:r>
              <a:rPr lang="en-US" sz="2000" b="1" dirty="0" smtClean="0"/>
              <a:t>Final selection with 40% cost, 60% technical</a:t>
            </a:r>
          </a:p>
          <a:p>
            <a:pPr marL="0" indent="0">
              <a:buNone/>
            </a:pPr>
            <a:r>
              <a:rPr lang="en-US" sz="2000" dirty="0" smtClean="0"/>
              <a:t>For crystals, the bid has been based @ FNAL:</a:t>
            </a:r>
          </a:p>
          <a:p>
            <a:pPr>
              <a:buFont typeface="Courier New"/>
              <a:buChar char="o"/>
            </a:pPr>
            <a:r>
              <a:rPr lang="en-US" sz="2000" dirty="0" smtClean="0"/>
              <a:t>6 vendors participated </a:t>
            </a:r>
            <a:r>
              <a:rPr lang="en-US" sz="1900" dirty="0" err="1" smtClean="0"/>
              <a:t>St.Gobain</a:t>
            </a:r>
            <a:r>
              <a:rPr lang="en-US" sz="1900" dirty="0" smtClean="0"/>
              <a:t>,  </a:t>
            </a:r>
            <a:r>
              <a:rPr lang="en-US" sz="1900" dirty="0" err="1" smtClean="0"/>
              <a:t>Siccas</a:t>
            </a:r>
            <a:r>
              <a:rPr lang="en-US" sz="1900" dirty="0" smtClean="0"/>
              <a:t>,  </a:t>
            </a:r>
            <a:r>
              <a:rPr lang="en-US" sz="1900" dirty="0" err="1" smtClean="0"/>
              <a:t>Amcrys</a:t>
            </a:r>
            <a:r>
              <a:rPr lang="en-US" sz="1900" dirty="0" smtClean="0"/>
              <a:t>, </a:t>
            </a:r>
            <a:r>
              <a:rPr lang="en-US" sz="1900" dirty="0" err="1" smtClean="0"/>
              <a:t>OptoMaterial</a:t>
            </a:r>
            <a:r>
              <a:rPr lang="en-US" sz="1900" dirty="0" smtClean="0"/>
              <a:t>, </a:t>
            </a:r>
            <a:r>
              <a:rPr lang="en-US" sz="1900" dirty="0" err="1" smtClean="0"/>
              <a:t>Hilger</a:t>
            </a:r>
            <a:r>
              <a:rPr lang="en-US" sz="1900" dirty="0" smtClean="0"/>
              <a:t>, </a:t>
            </a:r>
            <a:r>
              <a:rPr lang="en-US" sz="1900" dirty="0" err="1" smtClean="0"/>
              <a:t>Khineng</a:t>
            </a:r>
            <a:r>
              <a:rPr lang="en-US" sz="1900" dirty="0" smtClean="0"/>
              <a:t>.</a:t>
            </a:r>
          </a:p>
          <a:p>
            <a:pPr>
              <a:buFont typeface="Courier New"/>
              <a:buChar char="o"/>
            </a:pPr>
            <a:r>
              <a:rPr lang="en-US" sz="2000" b="1" dirty="0" smtClean="0">
                <a:solidFill>
                  <a:srgbClr val="0000FF"/>
                </a:solidFill>
              </a:rPr>
              <a:t>3 vendors selected for preproduction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				</a:t>
            </a:r>
            <a:r>
              <a:rPr lang="en-US" sz="2000" b="1" dirty="0" smtClean="0">
                <a:solidFill>
                  <a:srgbClr val="800000"/>
                </a:solidFill>
              </a:rPr>
              <a:t>St. </a:t>
            </a:r>
            <a:r>
              <a:rPr lang="en-US" sz="2000" b="1" dirty="0" err="1" smtClean="0">
                <a:solidFill>
                  <a:srgbClr val="800000"/>
                </a:solidFill>
              </a:rPr>
              <a:t>Gobain</a:t>
            </a:r>
            <a:r>
              <a:rPr lang="en-US" sz="2000" b="1" dirty="0" smtClean="0">
                <a:solidFill>
                  <a:srgbClr val="800000"/>
                </a:solidFill>
              </a:rPr>
              <a:t>, </a:t>
            </a:r>
            <a:r>
              <a:rPr lang="en-US" sz="2000" b="1" dirty="0" err="1" smtClean="0">
                <a:solidFill>
                  <a:srgbClr val="800000"/>
                </a:solidFill>
              </a:rPr>
              <a:t>Siccas</a:t>
            </a:r>
            <a:r>
              <a:rPr lang="en-US" sz="2000" b="1" dirty="0" smtClean="0">
                <a:solidFill>
                  <a:srgbClr val="800000"/>
                </a:solidFill>
              </a:rPr>
              <a:t>, </a:t>
            </a:r>
            <a:r>
              <a:rPr lang="en-US" sz="2000" b="1" dirty="0" err="1" smtClean="0">
                <a:solidFill>
                  <a:srgbClr val="800000"/>
                </a:solidFill>
              </a:rPr>
              <a:t>Amcrys</a:t>
            </a:r>
            <a:endParaRPr lang="en-US" sz="2000" b="1" dirty="0" smtClean="0">
              <a:solidFill>
                <a:srgbClr val="800000"/>
              </a:solidFill>
            </a:endParaRPr>
          </a:p>
          <a:p>
            <a:pPr>
              <a:buFont typeface="Courier New"/>
              <a:buChar char="o"/>
            </a:pPr>
            <a:r>
              <a:rPr lang="en-US" sz="2000" dirty="0" smtClean="0"/>
              <a:t>We have required them to provide 24 pieces/each for module-0.</a:t>
            </a:r>
          </a:p>
          <a:p>
            <a:pPr>
              <a:buFont typeface="Courier New"/>
              <a:buChar char="o"/>
            </a:pPr>
            <a:r>
              <a:rPr lang="en-US" sz="2000" dirty="0" smtClean="0"/>
              <a:t>We will receive additional 50 crystals from </a:t>
            </a:r>
            <a:r>
              <a:rPr lang="en-US" sz="2000" dirty="0" err="1" smtClean="0"/>
              <a:t>Amcrys</a:t>
            </a:r>
            <a:r>
              <a:rPr lang="en-US" sz="2000" dirty="0" smtClean="0"/>
              <a:t> as JINR (</a:t>
            </a:r>
            <a:r>
              <a:rPr lang="en-US" sz="2000" dirty="0" err="1" smtClean="0"/>
              <a:t>Dubna</a:t>
            </a:r>
            <a:r>
              <a:rPr lang="en-US" sz="2000" dirty="0" smtClean="0"/>
              <a:t>) contribution bringing to 122 crystals the amount we will use for pre-production tests and module-0.    </a:t>
            </a:r>
          </a:p>
          <a:p>
            <a:pPr marL="0" indent="0">
              <a:buNone/>
            </a:pPr>
            <a:r>
              <a:rPr lang="en-US" sz="2000" b="1" dirty="0" smtClean="0">
                <a:sym typeface="Wingdings"/>
              </a:rPr>
              <a:t> </a:t>
            </a:r>
            <a:r>
              <a:rPr lang="en-US" sz="2000" b="1" dirty="0" smtClean="0"/>
              <a:t>Expect delivery end of October.</a:t>
            </a:r>
          </a:p>
          <a:p>
            <a:pPr marL="0" indent="0">
              <a:buNone/>
            </a:pPr>
            <a:r>
              <a:rPr lang="en-US" sz="2000" b="1" dirty="0" smtClean="0">
                <a:sym typeface="Wingdings"/>
              </a:rPr>
              <a:t> </a:t>
            </a:r>
            <a:r>
              <a:rPr lang="en-US" sz="2000" b="1" dirty="0">
                <a:sym typeface="Wingdings"/>
              </a:rPr>
              <a:t>3</a:t>
            </a:r>
            <a:r>
              <a:rPr lang="en-US" sz="2000" b="1" dirty="0" smtClean="0"/>
              <a:t> months delay </a:t>
            </a:r>
            <a:r>
              <a:rPr lang="en-US" sz="2000" b="1" dirty="0" err="1" smtClean="0"/>
              <a:t>w.r.t</a:t>
            </a:r>
            <a:r>
              <a:rPr lang="en-US" sz="2000" b="1" dirty="0" smtClean="0"/>
              <a:t>. our expected schedule. </a:t>
            </a:r>
            <a:endParaRPr lang="en-US" sz="2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22,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S.Miscetti,  MU2E @ CSN1 meeting, Roma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998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Status of “large” bids (2)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29" y="895148"/>
            <a:ext cx="8822271" cy="5619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For </a:t>
            </a:r>
            <a:r>
              <a:rPr lang="en-US" sz="2000" b="1" dirty="0" err="1" smtClean="0"/>
              <a:t>photosensors</a:t>
            </a:r>
            <a:r>
              <a:rPr lang="en-US" sz="2000" b="1" dirty="0" smtClean="0"/>
              <a:t>, the bid has been done </a:t>
            </a:r>
            <a:r>
              <a:rPr lang="en-US" sz="2000" b="1" dirty="0"/>
              <a:t>@</a:t>
            </a:r>
            <a:r>
              <a:rPr lang="en-US" sz="2000" b="1" dirty="0" smtClean="0"/>
              <a:t> INFN:</a:t>
            </a:r>
          </a:p>
          <a:p>
            <a:pPr>
              <a:buFont typeface="Wingdings" charset="2"/>
              <a:buChar char="§"/>
            </a:pPr>
            <a:r>
              <a:rPr lang="en-US" sz="2000" dirty="0"/>
              <a:t>3</a:t>
            </a:r>
            <a:r>
              <a:rPr lang="en-US" sz="2000" dirty="0" smtClean="0"/>
              <a:t> vendors participated </a:t>
            </a:r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3 </a:t>
            </a:r>
            <a:r>
              <a:rPr lang="en-US" sz="2000" dirty="0" smtClean="0"/>
              <a:t>vendors selected for preproduction of the Custom SIPM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smtClean="0"/>
              <a:t>  </a:t>
            </a:r>
            <a:r>
              <a:rPr lang="en-US" sz="2000" b="1" dirty="0" smtClean="0"/>
              <a:t> </a:t>
            </a:r>
            <a:r>
              <a:rPr lang="en-US" sz="2000" b="1" dirty="0" smtClean="0"/>
              <a:t>Hamamatsu, </a:t>
            </a:r>
            <a:r>
              <a:rPr lang="en-US" sz="2000" b="1" dirty="0" err="1" smtClean="0"/>
              <a:t>SensL</a:t>
            </a:r>
            <a:r>
              <a:rPr lang="en-US" sz="2000" b="1" dirty="0" smtClean="0"/>
              <a:t>, FBK. Each of them will produce 50 </a:t>
            </a:r>
            <a:r>
              <a:rPr lang="en-US" sz="2000" b="1" dirty="0" smtClean="0"/>
              <a:t>pieces.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Expected </a:t>
            </a:r>
            <a:r>
              <a:rPr lang="en-US" sz="2000" dirty="0" smtClean="0"/>
              <a:t>delivery middle of October</a:t>
            </a:r>
          </a:p>
          <a:p>
            <a:pPr marL="0" indent="0">
              <a:buNone/>
            </a:pPr>
            <a:r>
              <a:rPr lang="en-US" sz="2000" dirty="0" smtClean="0"/>
              <a:t>        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 smtClean="0"/>
              <a:t> </a:t>
            </a:r>
            <a:r>
              <a:rPr lang="en-US" sz="2000" dirty="0" smtClean="0"/>
              <a:t>We will take &lt; 4 months for the evaluation.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dirty="0" smtClean="0"/>
              <a:t>    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 smtClean="0"/>
              <a:t>Shorter </a:t>
            </a:r>
            <a:r>
              <a:rPr lang="en-US" sz="2000" dirty="0" smtClean="0"/>
              <a:t>time for QA (&lt; 2 months)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dirty="0" smtClean="0"/>
              <a:t>    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 smtClean="0"/>
              <a:t>Longer </a:t>
            </a:r>
            <a:r>
              <a:rPr lang="en-US" sz="2000" dirty="0" smtClean="0"/>
              <a:t>time for Irradiation and </a:t>
            </a:r>
            <a:r>
              <a:rPr lang="en-US" sz="2000" dirty="0" smtClean="0"/>
              <a:t>MTTF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We </a:t>
            </a:r>
            <a:r>
              <a:rPr lang="en-US" sz="2000" dirty="0" smtClean="0"/>
              <a:t>will reward them with a fixed prize of 22 </a:t>
            </a:r>
            <a:r>
              <a:rPr lang="en-US" sz="2000" dirty="0" err="1" smtClean="0"/>
              <a:t>kEuro</a:t>
            </a:r>
            <a:r>
              <a:rPr lang="en-US" sz="2000" dirty="0" smtClean="0"/>
              <a:t>/each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(with </a:t>
            </a:r>
            <a:r>
              <a:rPr lang="en-US" sz="2000" dirty="0" err="1" smtClean="0"/>
              <a:t>VAT,Shipping</a:t>
            </a:r>
            <a:r>
              <a:rPr lang="en-US" sz="2000" dirty="0" smtClean="0"/>
              <a:t> excluded)</a:t>
            </a:r>
            <a:r>
              <a:rPr lang="en-US" sz="2000" dirty="0" smtClean="0"/>
              <a:t>.</a:t>
            </a:r>
          </a:p>
          <a:p>
            <a:pPr>
              <a:buFont typeface="Wingdings" charset="2"/>
              <a:buChar char="§"/>
            </a:pPr>
            <a:r>
              <a:rPr lang="en-US" sz="2000" b="1" dirty="0" smtClean="0"/>
              <a:t>Also for the sensors we accumulated 2 </a:t>
            </a:r>
            <a:r>
              <a:rPr lang="en-US" sz="2000" b="1" dirty="0" smtClean="0"/>
              <a:t>months delay </a:t>
            </a:r>
            <a:r>
              <a:rPr lang="en-US" sz="2000" b="1" dirty="0" err="1" smtClean="0"/>
              <a:t>w.r.t</a:t>
            </a:r>
            <a:r>
              <a:rPr lang="en-US" sz="2000" b="1" dirty="0" smtClean="0"/>
              <a:t>. schedule.</a:t>
            </a:r>
          </a:p>
          <a:p>
            <a:pPr marL="0" indent="0">
              <a:buNone/>
            </a:pPr>
            <a:r>
              <a:rPr lang="en-US" sz="2000" dirty="0" smtClean="0"/>
              <a:t>    A </a:t>
            </a:r>
            <a:r>
              <a:rPr lang="en-US" sz="2000" dirty="0" smtClean="0"/>
              <a:t>lot of tests done in the last months with “home-made” custom SIPM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 smtClean="0"/>
              <a:t> so </a:t>
            </a:r>
            <a:r>
              <a:rPr lang="en-US" sz="2000" dirty="0" smtClean="0"/>
              <a:t>that </a:t>
            </a:r>
            <a:r>
              <a:rPr lang="en-US" sz="2000" b="1" dirty="0" smtClean="0">
                <a:solidFill>
                  <a:srgbClr val="FF0000"/>
                </a:solidFill>
              </a:rPr>
              <a:t>preparation of QA Station in Pisa  is proceeding well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22,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S.Miscetti,  MU2E @ CSN1 meeting, Roma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672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32050" y="911052"/>
            <a:ext cx="8683350" cy="5235748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Char char="à"/>
            </a:pPr>
            <a:r>
              <a:rPr lang="en-US" sz="1800" b="1" dirty="0" smtClean="0">
                <a:sym typeface="Wingdings"/>
              </a:rPr>
              <a:t>Statement of Work between DOE and INFN  in preparation. </a:t>
            </a: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This document will list the work we will commit to do</a:t>
            </a:r>
          </a:p>
          <a:p>
            <a:pPr>
              <a:buFont typeface="Wingdings" charset="0"/>
              <a:buChar char="à"/>
            </a:pPr>
            <a:r>
              <a:rPr lang="en-US" sz="1800" b="1" dirty="0" smtClean="0">
                <a:solidFill>
                  <a:srgbClr val="0000FF"/>
                </a:solidFill>
                <a:sym typeface="Wingdings"/>
              </a:rPr>
              <a:t>Engineering should continue in view of 3 reviews at end of 2016 and in 2017:</a:t>
            </a: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 Mechanical review  </a:t>
            </a: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 Construction  </a:t>
            </a:r>
            <a:r>
              <a:rPr lang="en-US" sz="1800" dirty="0">
                <a:sym typeface="Wingdings"/>
              </a:rPr>
              <a:t>R</a:t>
            </a:r>
            <a:r>
              <a:rPr lang="en-US" sz="1800" dirty="0" smtClean="0">
                <a:sym typeface="Wingdings"/>
              </a:rPr>
              <a:t>eadiness Reviews (Crystal and sensors + all the rest)</a:t>
            </a:r>
          </a:p>
          <a:p>
            <a:pPr>
              <a:buFont typeface="Wingdings" charset="0"/>
              <a:buChar char="à"/>
            </a:pPr>
            <a:r>
              <a:rPr lang="en-US" sz="1800" dirty="0" smtClean="0">
                <a:sym typeface="Wingdings"/>
              </a:rPr>
              <a:t>Pre-production + QA + Rad Hard test for crystals … in progress</a:t>
            </a:r>
          </a:p>
          <a:p>
            <a:pPr>
              <a:buFont typeface="Wingdings" charset="0"/>
              <a:buChar char="à"/>
            </a:pPr>
            <a:r>
              <a:rPr lang="en-US" sz="1800" dirty="0" smtClean="0">
                <a:sym typeface="Wingdings"/>
              </a:rPr>
              <a:t>Pre-production + QA + Rad Hard test + MTTF for </a:t>
            </a:r>
            <a:r>
              <a:rPr lang="en-US" sz="1800" dirty="0" err="1" smtClean="0">
                <a:sym typeface="Wingdings"/>
              </a:rPr>
              <a:t>SiPMs</a:t>
            </a:r>
            <a:r>
              <a:rPr lang="en-US" sz="1800" dirty="0" smtClean="0">
                <a:sym typeface="Wingdings"/>
              </a:rPr>
              <a:t> .. In progress</a:t>
            </a:r>
            <a:endParaRPr lang="en-US" sz="1800" b="1" dirty="0" smtClean="0">
              <a:solidFill>
                <a:srgbClr val="800000"/>
              </a:solidFill>
              <a:sym typeface="Wingdings"/>
            </a:endParaRPr>
          </a:p>
          <a:p>
            <a:pPr>
              <a:buFont typeface="Wingdings" charset="0"/>
              <a:buChar char="à"/>
            </a:pPr>
            <a:r>
              <a:rPr lang="en-US" sz="1800" dirty="0" smtClean="0">
                <a:sym typeface="Wingdings"/>
              </a:rPr>
              <a:t>Pre-production FEE+WFD … in progress</a:t>
            </a:r>
          </a:p>
          <a:p>
            <a:pPr>
              <a:buFont typeface="Wingdings" charset="0"/>
              <a:buChar char="à"/>
            </a:pPr>
            <a:r>
              <a:rPr lang="en-US" sz="1800" dirty="0" smtClean="0">
                <a:sym typeface="Wingdings"/>
              </a:rPr>
              <a:t>Mockup of Mechanics for FULL SIZE support, CF structure and rear cooling</a:t>
            </a: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disk .. In progress</a:t>
            </a:r>
          </a:p>
          <a:p>
            <a:pPr marL="0" indent="0">
              <a:buNone/>
            </a:pPr>
            <a:endParaRPr lang="en-US" sz="1800" dirty="0" smtClean="0">
              <a:sym typeface="Wingdings"/>
            </a:endParaRPr>
          </a:p>
          <a:p>
            <a:pPr>
              <a:buFont typeface="Wingdings" charset="0"/>
              <a:buChar char="à"/>
            </a:pPr>
            <a:r>
              <a:rPr lang="en-US" sz="1800" b="1" dirty="0" smtClean="0">
                <a:sym typeface="Wingdings"/>
              </a:rPr>
              <a:t>Module-0 construction + tests of Rad-Hard and under vacuum (2017)</a:t>
            </a:r>
          </a:p>
          <a:p>
            <a:pPr>
              <a:buFont typeface="Wingdings" charset="0"/>
              <a:buChar char="à"/>
            </a:pPr>
            <a:r>
              <a:rPr lang="en-US" sz="1800" b="1" dirty="0" smtClean="0">
                <a:solidFill>
                  <a:srgbClr val="FF0000"/>
                </a:solidFill>
                <a:sym typeface="Wingdings"/>
              </a:rPr>
              <a:t>Construction Readiness Reviews :  SPRING/SUMMER 2017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>
              <a:buFont typeface="Wingdings" charset="0"/>
              <a:buChar char="à"/>
            </a:pPr>
            <a:r>
              <a:rPr lang="en-US" sz="1800" b="1" dirty="0" smtClean="0">
                <a:solidFill>
                  <a:srgbClr val="000090"/>
                </a:solidFill>
                <a:sym typeface="Wingdings"/>
              </a:rPr>
              <a:t>Larger bids in 2017 for  2017-2018 procurement crystals, </a:t>
            </a:r>
            <a:r>
              <a:rPr lang="en-US" sz="1800" b="1" dirty="0" err="1" smtClean="0">
                <a:solidFill>
                  <a:srgbClr val="000090"/>
                </a:solidFill>
                <a:sym typeface="Wingdings"/>
              </a:rPr>
              <a:t>SiPMs</a:t>
            </a:r>
            <a:r>
              <a:rPr lang="en-US" sz="1800" b="1" dirty="0" smtClean="0">
                <a:solidFill>
                  <a:srgbClr val="000090"/>
                </a:solidFill>
                <a:sym typeface="Wingdings"/>
              </a:rPr>
              <a:t>, mechanics </a:t>
            </a:r>
          </a:p>
          <a:p>
            <a:pPr>
              <a:buFont typeface="Wingdings" charset="0"/>
              <a:buChar char="à"/>
            </a:pPr>
            <a:r>
              <a:rPr lang="en-US" sz="1800" b="1" dirty="0" smtClean="0">
                <a:solidFill>
                  <a:srgbClr val="FF6600"/>
                </a:solidFill>
                <a:sym typeface="Wingdings"/>
              </a:rPr>
              <a:t>2018 construction of FEE+ electronics + installation </a:t>
            </a:r>
            <a:r>
              <a:rPr lang="en-US" sz="1800" b="1" dirty="0" err="1" smtClean="0">
                <a:solidFill>
                  <a:srgbClr val="FF6600"/>
                </a:solidFill>
                <a:sym typeface="Wingdings"/>
              </a:rPr>
              <a:t>toolings</a:t>
            </a:r>
            <a:endParaRPr lang="en-US" sz="1800" b="1" dirty="0" smtClean="0">
              <a:solidFill>
                <a:srgbClr val="FF6600"/>
              </a:solidFill>
              <a:sym typeface="Wingdings"/>
            </a:endParaRPr>
          </a:p>
          <a:p>
            <a:pPr>
              <a:buFont typeface="Wingdings" charset="0"/>
              <a:buChar char="à"/>
            </a:pPr>
            <a:r>
              <a:rPr lang="en-US" sz="1800" b="1" dirty="0" smtClean="0">
                <a:solidFill>
                  <a:srgbClr val="000090"/>
                </a:solidFill>
                <a:sym typeface="Wingdings"/>
              </a:rPr>
              <a:t>2019 calorimeter assembly + 2020 installation/commissioning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19861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54D81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>
                <a:solidFill>
                  <a:srgbClr val="800000"/>
                </a:solidFill>
              </a:rPr>
              <a:t>Calorimeter: next steps</a:t>
            </a:r>
            <a:endParaRPr lang="en-US" sz="2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75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32050" y="911052"/>
            <a:ext cx="8683350" cy="5235748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ym typeface="Wingdings"/>
              </a:rPr>
              <a:t>Two relevant MUSE network contributions during this first </a:t>
            </a:r>
            <a:r>
              <a:rPr lang="en-US" sz="1800" b="1" dirty="0">
                <a:sym typeface="Wingdings"/>
              </a:rPr>
              <a:t>9</a:t>
            </a:r>
            <a:r>
              <a:rPr lang="en-US" sz="1800" b="1" dirty="0" smtClean="0">
                <a:sym typeface="Wingdings"/>
              </a:rPr>
              <a:t> months:</a:t>
            </a:r>
          </a:p>
          <a:p>
            <a:pPr marL="0" indent="0">
              <a:buNone/>
            </a:pPr>
            <a:endParaRPr lang="en-US" sz="1800" b="1" dirty="0" smtClean="0">
              <a:sym typeface="Wingdings"/>
            </a:endParaRPr>
          </a:p>
          <a:p>
            <a:pPr>
              <a:buFont typeface="Wingdings" charset="2"/>
              <a:buChar char="q"/>
            </a:pPr>
            <a:r>
              <a:rPr lang="en-US" sz="1800" b="1" dirty="0" smtClean="0">
                <a:solidFill>
                  <a:srgbClr val="0000FF"/>
                </a:solidFill>
                <a:sym typeface="Wingdings"/>
              </a:rPr>
              <a:t>1) Irradiation of Large Area UV extended Hamamatsu </a:t>
            </a:r>
            <a:r>
              <a:rPr lang="en-US" sz="1800" b="1" dirty="0" err="1" smtClean="0">
                <a:solidFill>
                  <a:srgbClr val="0000FF"/>
                </a:solidFill>
                <a:sym typeface="Wingdings"/>
              </a:rPr>
              <a:t>SiPM</a:t>
            </a:r>
            <a:r>
              <a:rPr lang="en-US" sz="1800" b="1" dirty="0" smtClean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1800" b="1" dirty="0">
                <a:solidFill>
                  <a:srgbClr val="0000FF"/>
                </a:solidFill>
                <a:sym typeface="Wingdings"/>
              </a:rPr>
              <a:t>@</a:t>
            </a:r>
            <a:r>
              <a:rPr lang="en-US" sz="1800" b="1" dirty="0" smtClean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sym typeface="Wingdings"/>
              </a:rPr>
              <a:t>HZDR</a:t>
            </a:r>
          </a:p>
          <a:p>
            <a:pPr>
              <a:buFont typeface="Wingdings" charset="2"/>
              <a:buChar char="q"/>
            </a:pPr>
            <a:endParaRPr lang="en-US" sz="1800" b="1" dirty="0" smtClean="0">
              <a:solidFill>
                <a:srgbClr val="0000FF"/>
              </a:solidFill>
              <a:sym typeface="Wingdings"/>
            </a:endParaRP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        preparation of facility</a:t>
            </a: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        successful test of 1 </a:t>
            </a:r>
            <a:r>
              <a:rPr lang="en-US" sz="1800" dirty="0" smtClean="0">
                <a:sym typeface="Wingdings"/>
              </a:rPr>
              <a:t>Hamamatsu </a:t>
            </a:r>
            <a:r>
              <a:rPr lang="en-US" sz="1800" dirty="0" err="1" smtClean="0">
                <a:sym typeface="Wingdings"/>
              </a:rPr>
              <a:t>SiPM</a:t>
            </a:r>
            <a:endParaRPr lang="en-US" sz="1800" dirty="0" smtClean="0">
              <a:sym typeface="Wingdings"/>
            </a:endParaRP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        planning under discussion for next steps</a:t>
            </a:r>
          </a:p>
          <a:p>
            <a:pPr marL="0" indent="0">
              <a:buNone/>
            </a:pPr>
            <a:endParaRPr lang="en-US" sz="1800" dirty="0" smtClean="0">
              <a:sym typeface="Wingdings"/>
            </a:endParaRPr>
          </a:p>
          <a:p>
            <a:pPr>
              <a:buFont typeface="Wingdings" charset="2"/>
              <a:buChar char="q"/>
            </a:pPr>
            <a:r>
              <a:rPr lang="en-US" sz="1800" b="1" dirty="0">
                <a:solidFill>
                  <a:srgbClr val="800000"/>
                </a:solidFill>
                <a:sym typeface="Wingdings"/>
              </a:rPr>
              <a:t> </a:t>
            </a:r>
            <a:r>
              <a:rPr lang="en-US" sz="1800" b="1" dirty="0" smtClean="0">
                <a:solidFill>
                  <a:srgbClr val="800000"/>
                </a:solidFill>
                <a:sym typeface="Wingdings"/>
              </a:rPr>
              <a:t>2) Improvement of QA for crystals interacting with PRISMA people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800000"/>
                </a:solidFill>
                <a:sym typeface="Wingdings"/>
              </a:rPr>
              <a:t> </a:t>
            </a:r>
            <a:r>
              <a:rPr lang="en-US" sz="1800" b="1" dirty="0" smtClean="0">
                <a:solidFill>
                  <a:srgbClr val="800000"/>
                </a:solidFill>
                <a:sym typeface="Wingdings"/>
              </a:rPr>
              <a:t>         seconded at LNF</a:t>
            </a:r>
          </a:p>
          <a:p>
            <a:pPr marL="0" indent="0">
              <a:buNone/>
            </a:pPr>
            <a:endParaRPr lang="en-US" sz="1800" b="1" dirty="0" smtClean="0">
              <a:solidFill>
                <a:srgbClr val="800000"/>
              </a:solidFill>
              <a:sym typeface="Wingdings"/>
            </a:endParaRP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        More “Industrial” standard proposed for QA.</a:t>
            </a: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            </a:t>
            </a:r>
            <a:r>
              <a:rPr lang="en-US" sz="1800" b="1" dirty="0" smtClean="0">
                <a:sym typeface="Wingdings"/>
              </a:rPr>
              <a:t>Dedicated document in writing</a:t>
            </a: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        </a:t>
            </a:r>
            <a:r>
              <a:rPr lang="en-US" sz="1800" dirty="0" err="1" smtClean="0">
                <a:sym typeface="Wingdings"/>
              </a:rPr>
              <a:t>Mysql</a:t>
            </a:r>
            <a:r>
              <a:rPr lang="en-US" sz="1800" dirty="0" smtClean="0">
                <a:sym typeface="Wingdings"/>
              </a:rPr>
              <a:t> DB + WEB interface for a first version of</a:t>
            </a: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           CRYSTAL TRAVELER  </a:t>
            </a:r>
            <a:r>
              <a:rPr lang="en-US" sz="1800" dirty="0" smtClean="0">
                <a:sym typeface="Wingdings"/>
              </a:rPr>
              <a:t>new </a:t>
            </a:r>
            <a:r>
              <a:rPr lang="en-US" sz="1800" dirty="0" smtClean="0">
                <a:sym typeface="Wingdings"/>
              </a:rPr>
              <a:t>DB </a:t>
            </a:r>
            <a:r>
              <a:rPr lang="en-US" sz="1800" dirty="0" smtClean="0">
                <a:sym typeface="Wingdings"/>
              </a:rPr>
              <a:t>version </a:t>
            </a:r>
            <a:r>
              <a:rPr lang="en-US" sz="1800" dirty="0" smtClean="0">
                <a:sym typeface="Wingdings"/>
              </a:rPr>
              <a:t>under discussion</a:t>
            </a:r>
          </a:p>
          <a:p>
            <a:pPr marL="0" indent="0">
              <a:buNone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                 with FNAL DB group.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19861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54D81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>
                <a:solidFill>
                  <a:srgbClr val="800000"/>
                </a:solidFill>
              </a:rPr>
              <a:t>Calorimeter: MUSE network contribution</a:t>
            </a:r>
            <a:endParaRPr lang="en-US" sz="2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142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19861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54D81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>
                <a:solidFill>
                  <a:srgbClr val="800000"/>
                </a:solidFill>
              </a:rPr>
              <a:t>Calorimeter: MUSE deliverable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99782" y="911052"/>
            <a:ext cx="8683350" cy="5235748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>
                <a:sym typeface="Wingdings"/>
              </a:rPr>
              <a:t>The first deliverable we have as working group on the Mu2e detector is</a:t>
            </a:r>
          </a:p>
          <a:p>
            <a:pPr marL="0" indent="0">
              <a:buNone/>
            </a:pPr>
            <a:r>
              <a:rPr lang="en-US" sz="2000" b="1" dirty="0">
                <a:sym typeface="Wingdings"/>
              </a:rPr>
              <a:t>d</a:t>
            </a:r>
            <a:r>
              <a:rPr lang="en-US" sz="2000" b="1" dirty="0" smtClean="0">
                <a:sym typeface="Wingdings"/>
              </a:rPr>
              <a:t>ue </a:t>
            </a:r>
            <a:r>
              <a:rPr lang="en-US" sz="2000" b="1" dirty="0" smtClean="0">
                <a:sym typeface="Wingdings"/>
              </a:rPr>
              <a:t>to the end of the year</a:t>
            </a:r>
            <a:r>
              <a:rPr lang="en-US" sz="2000" b="1" dirty="0" smtClean="0">
                <a:sym typeface="Wingdings"/>
              </a:rPr>
              <a:t>:</a:t>
            </a:r>
          </a:p>
          <a:p>
            <a:pPr marL="0" indent="0">
              <a:buNone/>
            </a:pPr>
            <a:endParaRPr lang="en-US" sz="2000" b="1" dirty="0" smtClean="0">
              <a:sym typeface="Wingdings"/>
            </a:endParaRPr>
          </a:p>
          <a:p>
            <a:pPr marL="0" indent="0">
              <a:buNone/>
            </a:pPr>
            <a:r>
              <a:rPr lang="en-US" sz="2000" b="1" dirty="0" smtClean="0">
                <a:sym typeface="Wingdings"/>
              </a:rPr>
              <a:t>			</a:t>
            </a:r>
            <a:r>
              <a:rPr lang="en-US" sz="2000" b="1" dirty="0" smtClean="0">
                <a:solidFill>
                  <a:srgbClr val="FF0000"/>
                </a:solidFill>
                <a:sym typeface="Wingdings"/>
              </a:rPr>
              <a:t>Calorimeter Technical </a:t>
            </a:r>
            <a:r>
              <a:rPr lang="en-US" sz="2000" b="1" dirty="0" smtClean="0">
                <a:solidFill>
                  <a:srgbClr val="FF0000"/>
                </a:solidFill>
                <a:sym typeface="Wingdings"/>
              </a:rPr>
              <a:t>Design report</a:t>
            </a:r>
          </a:p>
          <a:p>
            <a:pPr>
              <a:buFont typeface="Wingdings" charset="0"/>
              <a:buChar char="à"/>
            </a:pPr>
            <a:endParaRPr lang="en-US" sz="2000" b="1" dirty="0" smtClean="0">
              <a:sym typeface="Wingdings"/>
            </a:endParaRPr>
          </a:p>
          <a:p>
            <a:pPr>
              <a:buFont typeface="Wingdings" charset="2"/>
              <a:buChar char="q"/>
            </a:pPr>
            <a:r>
              <a:rPr lang="en-US" sz="2000" dirty="0" smtClean="0">
                <a:sym typeface="Wingdings"/>
              </a:rPr>
              <a:t>Since we have a lot of </a:t>
            </a:r>
            <a:r>
              <a:rPr lang="en-US" sz="2000" dirty="0" smtClean="0">
                <a:sym typeface="Wingdings"/>
              </a:rPr>
              <a:t>change/improvements  </a:t>
            </a:r>
            <a:r>
              <a:rPr lang="en-US" sz="2000" dirty="0" smtClean="0">
                <a:sym typeface="Wingdings"/>
              </a:rPr>
              <a:t>and a lot of </a:t>
            </a:r>
            <a:r>
              <a:rPr lang="en-US" sz="2000" dirty="0" smtClean="0">
                <a:sym typeface="Wingdings"/>
              </a:rPr>
              <a:t>engineering done since the 2015 </a:t>
            </a:r>
            <a:r>
              <a:rPr lang="en-US" sz="2000" dirty="0" smtClean="0">
                <a:sym typeface="Wingdings"/>
              </a:rPr>
              <a:t>Mu2e TDR </a:t>
            </a:r>
            <a:endParaRPr lang="en-US" sz="2000" dirty="0" smtClean="0">
              <a:sym typeface="Wingdings"/>
            </a:endParaRPr>
          </a:p>
          <a:p>
            <a:pPr lvl="1">
              <a:buFont typeface="Wingdings" charset="0"/>
              <a:buChar char="à"/>
            </a:pPr>
            <a:r>
              <a:rPr lang="en-US" sz="1800" dirty="0" smtClean="0">
                <a:sym typeface="Wingdings"/>
              </a:rPr>
              <a:t>we </a:t>
            </a:r>
            <a:r>
              <a:rPr lang="en-US" sz="1800" dirty="0" smtClean="0">
                <a:sym typeface="Wingdings"/>
              </a:rPr>
              <a:t>will </a:t>
            </a:r>
            <a:r>
              <a:rPr lang="en-US" sz="1800" dirty="0" smtClean="0">
                <a:sym typeface="Wingdings"/>
              </a:rPr>
              <a:t>write  </a:t>
            </a:r>
            <a:r>
              <a:rPr lang="en-US" sz="1800" dirty="0" smtClean="0">
                <a:sym typeface="Wingdings"/>
              </a:rPr>
              <a:t>a dedicated “Calorimeter </a:t>
            </a:r>
            <a:r>
              <a:rPr lang="en-US" sz="1800" dirty="0" smtClean="0">
                <a:sym typeface="Wingdings"/>
              </a:rPr>
              <a:t>TDR” with emphasis on engineering</a:t>
            </a:r>
            <a:endParaRPr lang="en-US" sz="1800" dirty="0" smtClean="0">
              <a:sym typeface="Wingdings"/>
            </a:endParaRPr>
          </a:p>
          <a:p>
            <a:pPr>
              <a:buFont typeface="Wingdings" charset="0"/>
              <a:buChar char="à"/>
            </a:pPr>
            <a:endParaRPr lang="en-US" sz="2000" b="1" dirty="0" smtClean="0">
              <a:sym typeface="Wingdings"/>
            </a:endParaRPr>
          </a:p>
          <a:p>
            <a:pPr>
              <a:buFont typeface="Wingdings" charset="2"/>
              <a:buChar char="q"/>
            </a:pPr>
            <a:r>
              <a:rPr lang="en-US" sz="2000" dirty="0" smtClean="0">
                <a:sym typeface="Wingdings"/>
              </a:rPr>
              <a:t>I </a:t>
            </a:r>
            <a:r>
              <a:rPr lang="en-US" sz="2000" dirty="0" smtClean="0">
                <a:sym typeface="Wingdings"/>
              </a:rPr>
              <a:t>will discuss </a:t>
            </a:r>
            <a:r>
              <a:rPr lang="en-US" sz="2000" dirty="0" smtClean="0">
                <a:sym typeface="Wingdings"/>
              </a:rPr>
              <a:t>this 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with the TM and the </a:t>
            </a:r>
            <a:r>
              <a:rPr lang="en-US" sz="2000" dirty="0" smtClean="0">
                <a:sym typeface="Wingdings"/>
              </a:rPr>
              <a:t>spokes</a:t>
            </a:r>
          </a:p>
          <a:p>
            <a:pPr>
              <a:buFont typeface="Wingdings" charset="2"/>
              <a:buChar char="q"/>
            </a:pPr>
            <a:endParaRPr lang="en-US" sz="2000" dirty="0" smtClean="0">
              <a:sym typeface="Wingdings"/>
            </a:endParaRPr>
          </a:p>
          <a:p>
            <a:pPr>
              <a:buFont typeface="Wingdings" charset="2"/>
              <a:buChar char="q"/>
            </a:pPr>
            <a:r>
              <a:rPr lang="en-US" sz="2000" dirty="0">
                <a:sym typeface="Wingdings"/>
              </a:rPr>
              <a:t>W</a:t>
            </a:r>
            <a:r>
              <a:rPr lang="en-US" sz="2000" dirty="0" smtClean="0">
                <a:sym typeface="Wingdings"/>
              </a:rPr>
              <a:t>e </a:t>
            </a:r>
            <a:r>
              <a:rPr lang="en-US" sz="2000" dirty="0" smtClean="0">
                <a:sym typeface="Wingdings"/>
              </a:rPr>
              <a:t>will </a:t>
            </a:r>
            <a:r>
              <a:rPr lang="en-US" sz="2000" dirty="0" smtClean="0">
                <a:sym typeface="Wingdings"/>
              </a:rPr>
              <a:t>organize</a:t>
            </a:r>
            <a:r>
              <a:rPr lang="en-US" sz="2000" dirty="0" smtClean="0">
                <a:sym typeface="Wingdings"/>
              </a:rPr>
              <a:t> the </a:t>
            </a:r>
            <a:r>
              <a:rPr lang="en-US" sz="2000" dirty="0" smtClean="0">
                <a:sym typeface="Wingdings"/>
              </a:rPr>
              <a:t>writing </a:t>
            </a:r>
            <a:r>
              <a:rPr lang="en-US" sz="2000" dirty="0" smtClean="0">
                <a:sym typeface="Wingdings"/>
              </a:rPr>
              <a:t>in chapters provided by</a:t>
            </a:r>
            <a:r>
              <a:rPr lang="en-US" sz="2000" dirty="0" smtClean="0">
                <a:sym typeface="Wingdings"/>
              </a:rPr>
              <a:t> the L3 groups</a:t>
            </a:r>
          </a:p>
          <a:p>
            <a:pPr>
              <a:buFont typeface="Wingdings" charset="2"/>
              <a:buChar char="q"/>
            </a:pPr>
            <a:endParaRPr lang="en-US" sz="2000" dirty="0" smtClean="0">
              <a:sym typeface="Wingdings"/>
            </a:endParaRPr>
          </a:p>
          <a:p>
            <a:pPr>
              <a:buFont typeface="Wingdings" charset="2"/>
              <a:buChar char="q"/>
            </a:pPr>
            <a:r>
              <a:rPr lang="en-US" sz="2000" dirty="0" smtClean="0">
                <a:sym typeface="Wingdings"/>
              </a:rPr>
              <a:t>We </a:t>
            </a:r>
            <a:r>
              <a:rPr lang="en-US" sz="2000" dirty="0" smtClean="0">
                <a:sym typeface="Wingdings"/>
              </a:rPr>
              <a:t>will submit </a:t>
            </a:r>
            <a:r>
              <a:rPr lang="en-US" sz="2000" dirty="0" smtClean="0">
                <a:sym typeface="Wingdings"/>
              </a:rPr>
              <a:t>the final TEDR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on </a:t>
            </a:r>
            <a:r>
              <a:rPr lang="en-US" sz="2000" dirty="0" err="1" smtClean="0">
                <a:sym typeface="Wingdings"/>
              </a:rPr>
              <a:t>ArXiv</a:t>
            </a:r>
            <a:r>
              <a:rPr lang="en-US" sz="2000" dirty="0" smtClean="0">
                <a:sym typeface="Wingdings"/>
              </a:rPr>
              <a:t> and </a:t>
            </a:r>
            <a:r>
              <a:rPr lang="en-US" sz="2000" dirty="0" smtClean="0">
                <a:sym typeface="Wingdings"/>
              </a:rPr>
              <a:t>as</a:t>
            </a:r>
            <a:r>
              <a:rPr lang="en-US" sz="2000" dirty="0" smtClean="0">
                <a:sym typeface="Wingdings"/>
              </a:rPr>
              <a:t> FNAL publication</a:t>
            </a:r>
            <a:endParaRPr lang="en-US" sz="2000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381181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137530">
            <a:off x="2580747" y="2967560"/>
            <a:ext cx="3396720" cy="853488"/>
          </a:xfrm>
          <a:solidFill>
            <a:srgbClr val="CCFFCC"/>
          </a:solidFill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ADDITIONAL </a:t>
            </a:r>
          </a:p>
          <a:p>
            <a:pPr marL="0" indent="0" algn="ctr">
              <a:buNone/>
            </a:pPr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047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4121877" y="1824432"/>
            <a:ext cx="2254652" cy="36966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</a:rPr>
              <a:t>QC  all Crystals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6/14/16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68782" y="5583526"/>
            <a:ext cx="9144000" cy="908050"/>
          </a:xfrm>
          <a:prstGeom prst="rightArrow">
            <a:avLst>
              <a:gd name="adj1" fmla="val 50000"/>
              <a:gd name="adj2" fmla="val 38112"/>
            </a:avLst>
          </a:prstGeom>
          <a:gradFill flip="none" rotWithShape="1">
            <a:gsLst>
              <a:gs pos="53000">
                <a:schemeClr val="accent3">
                  <a:lumMod val="20000"/>
                  <a:lumOff val="80000"/>
                </a:schemeClr>
              </a:gs>
              <a:gs pos="100000">
                <a:srgbClr val="000000"/>
              </a:gs>
            </a:gsLst>
            <a:lin ang="5580000" scaled="0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8312" y="5864508"/>
            <a:ext cx="8994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           </a:t>
            </a:r>
            <a:r>
              <a:rPr lang="en-US" sz="1600" dirty="0" smtClean="0"/>
              <a:t> FY15                     FY16                      FY17                     FY18                           FY19                       FY20</a:t>
            </a:r>
            <a:endParaRPr lang="en-US" sz="1600" dirty="0"/>
          </a:p>
        </p:txBody>
      </p:sp>
      <p:sp>
        <p:nvSpPr>
          <p:cNvPr id="32" name="Rectangle 57"/>
          <p:cNvSpPr/>
          <p:nvPr/>
        </p:nvSpPr>
        <p:spPr>
          <a:xfrm>
            <a:off x="4681720" y="4601387"/>
            <a:ext cx="1498418" cy="449230"/>
          </a:xfrm>
          <a:prstGeom prst="rect">
            <a:avLst/>
          </a:prstGeom>
          <a:solidFill>
            <a:srgbClr val="F5BE3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Assembly final source</a:t>
            </a:r>
          </a:p>
        </p:txBody>
      </p:sp>
      <p:sp>
        <p:nvSpPr>
          <p:cNvPr id="41" name="Slide Number Placeholder 4"/>
          <p:cNvSpPr txBox="1">
            <a:spLocks/>
          </p:cNvSpPr>
          <p:nvPr/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lIns="0" tIns="0" rIns="0" bIns="0" anchor="t" anchorCtr="0"/>
          <a:lstStyle>
            <a:defPPr>
              <a:defRPr lang="en-US"/>
            </a:defPPr>
            <a:lvl1pPr marL="0" algn="l" defTabSz="457200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154D81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fld id="{AB3C1F1C-F708-3F4B-8ECB-6D467F0718B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22018" y="727681"/>
            <a:ext cx="711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CD-2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73490" y="727681"/>
            <a:ext cx="510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TCR</a:t>
            </a:r>
            <a:endParaRPr lang="en-US" sz="1600" b="1" dirty="0"/>
          </a:p>
        </p:txBody>
      </p:sp>
      <p:sp>
        <p:nvSpPr>
          <p:cNvPr id="69" name="6-Point Star 68"/>
          <p:cNvSpPr>
            <a:spLocks noChangeAspect="1"/>
          </p:cNvSpPr>
          <p:nvPr/>
        </p:nvSpPr>
        <p:spPr>
          <a:xfrm>
            <a:off x="8923014" y="1174126"/>
            <a:ext cx="182880" cy="182880"/>
          </a:xfrm>
          <a:prstGeom prst="star6">
            <a:avLst/>
          </a:prstGeom>
          <a:solidFill>
            <a:srgbClr val="FF0000"/>
          </a:solidFill>
          <a:effectLst>
            <a:outerShdw blurRad="40000" dist="73787" dir="37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910166" y="1473204"/>
            <a:ext cx="393241" cy="1181100"/>
          </a:xfrm>
          <a:prstGeom prst="rect">
            <a:avLst/>
          </a:prstGeom>
          <a:solidFill>
            <a:srgbClr val="F9FF9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M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O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d  0</a:t>
            </a: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536015" y="3515125"/>
            <a:ext cx="4857747" cy="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2005498" y="3362427"/>
            <a:ext cx="4857747" cy="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3471080" y="3345279"/>
            <a:ext cx="4857747" cy="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4949362" y="3371504"/>
            <a:ext cx="4857747" cy="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>
            <a:off x="6351444" y="3358804"/>
            <a:ext cx="4857747" cy="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Diamond 132"/>
          <p:cNvSpPr>
            <a:spLocks noChangeAspect="1"/>
          </p:cNvSpPr>
          <p:nvPr/>
        </p:nvSpPr>
        <p:spPr>
          <a:xfrm>
            <a:off x="2456031" y="5711478"/>
            <a:ext cx="234315" cy="234315"/>
          </a:xfrm>
          <a:prstGeom prst="diamon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brightRoom" dir="t"/>
          </a:scene3d>
          <a:sp3d prstMaterial="powder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3248375" y="1008184"/>
            <a:ext cx="0" cy="4783415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3594059" y="1008184"/>
            <a:ext cx="0" cy="4783415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Diamond 153"/>
          <p:cNvSpPr>
            <a:spLocks noChangeAspect="1"/>
          </p:cNvSpPr>
          <p:nvPr/>
        </p:nvSpPr>
        <p:spPr>
          <a:xfrm>
            <a:off x="3148150" y="5683750"/>
            <a:ext cx="234315" cy="234315"/>
          </a:xfrm>
          <a:prstGeom prst="diamond">
            <a:avLst/>
          </a:prstGeom>
          <a:solidFill>
            <a:srgbClr val="CCFFCC"/>
          </a:solidFill>
          <a:ln>
            <a:solidFill>
              <a:schemeClr val="tx1"/>
            </a:solidFill>
          </a:ln>
          <a:scene3d>
            <a:camera prst="orthographicFront"/>
            <a:lightRig rig="brightRoom" dir="t"/>
          </a:scene3d>
          <a:sp3d prstMaterial="powder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856948" y="735610"/>
            <a:ext cx="711711" cy="30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CRR-S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255423" y="736857"/>
            <a:ext cx="988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CRR-All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1978222" y="1009026"/>
            <a:ext cx="1" cy="4856325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232723" y="688942"/>
            <a:ext cx="6242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CD3</a:t>
            </a:r>
          </a:p>
          <a:p>
            <a:pPr algn="ctr"/>
            <a:endParaRPr lang="en-US" sz="1400" b="1" dirty="0" smtClean="0"/>
          </a:p>
        </p:txBody>
      </p:sp>
      <p:sp>
        <p:nvSpPr>
          <p:cNvPr id="76" name="TextBox 75"/>
          <p:cNvSpPr txBox="1"/>
          <p:nvPr/>
        </p:nvSpPr>
        <p:spPr>
          <a:xfrm>
            <a:off x="1720377" y="738843"/>
            <a:ext cx="690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FDR</a:t>
            </a:r>
            <a:endParaRPr lang="en-US" sz="1400" b="1" dirty="0"/>
          </a:p>
          <a:p>
            <a:pPr algn="ctr"/>
            <a:endParaRPr lang="en-US" sz="1400" b="1" dirty="0" smtClean="0"/>
          </a:p>
        </p:txBody>
      </p:sp>
      <p:cxnSp>
        <p:nvCxnSpPr>
          <p:cNvPr id="83" name="Straight Connector 82"/>
          <p:cNvCxnSpPr/>
          <p:nvPr/>
        </p:nvCxnSpPr>
        <p:spPr>
          <a:xfrm flipH="1" flipV="1">
            <a:off x="1235074" y="1057019"/>
            <a:ext cx="2" cy="476595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 flipV="1">
            <a:off x="777874" y="1034426"/>
            <a:ext cx="2" cy="476595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Diamond 84"/>
          <p:cNvSpPr>
            <a:spLocks noChangeAspect="1"/>
          </p:cNvSpPr>
          <p:nvPr/>
        </p:nvSpPr>
        <p:spPr>
          <a:xfrm>
            <a:off x="661529" y="5709250"/>
            <a:ext cx="234315" cy="234315"/>
          </a:xfrm>
          <a:prstGeom prst="diamon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brightRoom" dir="t"/>
          </a:scene3d>
          <a:sp3d prstMaterial="powder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iamond 87"/>
          <p:cNvSpPr>
            <a:spLocks noChangeAspect="1"/>
          </p:cNvSpPr>
          <p:nvPr/>
        </p:nvSpPr>
        <p:spPr>
          <a:xfrm>
            <a:off x="1117918" y="5715576"/>
            <a:ext cx="234315" cy="234315"/>
          </a:xfrm>
          <a:prstGeom prst="diamon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brightRoom" dir="t"/>
          </a:scene3d>
          <a:sp3d prstMaterial="powder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398" y="2438403"/>
            <a:ext cx="1158676" cy="461665"/>
          </a:xfrm>
          <a:prstGeom prst="rect">
            <a:avLst/>
          </a:prstGeom>
          <a:solidFill>
            <a:srgbClr val="CCFFCC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R&amp;D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180137" y="2540003"/>
            <a:ext cx="1599619" cy="830997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   Disk 1 +</a:t>
            </a:r>
          </a:p>
          <a:p>
            <a:pPr algn="ctr"/>
            <a:r>
              <a:rPr lang="en-US" sz="1600" dirty="0" smtClean="0"/>
              <a:t>Disk 2 </a:t>
            </a:r>
          </a:p>
          <a:p>
            <a:pPr algn="ctr"/>
            <a:r>
              <a:rPr lang="en-US" sz="1600" dirty="0" smtClean="0"/>
              <a:t>Assembly</a:t>
            </a:r>
            <a:endParaRPr lang="en-US" sz="1600" dirty="0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2567012" y="993834"/>
            <a:ext cx="0" cy="4783415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017812" y="1365253"/>
            <a:ext cx="934375" cy="80359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0000"/>
                </a:solidFill>
              </a:rPr>
              <a:t>Pre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Production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Crystals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17812" y="2181550"/>
            <a:ext cx="947076" cy="81809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0000"/>
                </a:solidFill>
              </a:rPr>
              <a:t>Pre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Production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smtClean="0">
                <a:solidFill>
                  <a:srgbClr val="000000"/>
                </a:solidFill>
              </a:rPr>
              <a:t>SiPMs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68782" y="824510"/>
            <a:ext cx="7616" cy="53477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2964890" y="884258"/>
            <a:ext cx="7616" cy="53477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4426755" y="860291"/>
            <a:ext cx="7616" cy="53477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899953" y="849510"/>
            <a:ext cx="7616" cy="53477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7370619" y="831969"/>
            <a:ext cx="7616" cy="53477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8787176" y="824510"/>
            <a:ext cx="7616" cy="53477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Diamond 101"/>
          <p:cNvSpPr>
            <a:spLocks noChangeAspect="1"/>
          </p:cNvSpPr>
          <p:nvPr/>
        </p:nvSpPr>
        <p:spPr>
          <a:xfrm>
            <a:off x="3478331" y="5674009"/>
            <a:ext cx="260990" cy="260990"/>
          </a:xfrm>
          <a:prstGeom prst="diamond">
            <a:avLst/>
          </a:prstGeom>
          <a:solidFill>
            <a:srgbClr val="CCFFCC"/>
          </a:solidFill>
          <a:ln>
            <a:solidFill>
              <a:schemeClr val="tx1"/>
            </a:solidFill>
          </a:ln>
          <a:scene3d>
            <a:camera prst="orthographicFront"/>
            <a:lightRig rig="brightRoom" dir="t"/>
          </a:scene3d>
          <a:sp3d prstMaterial="powder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iamond 102"/>
          <p:cNvSpPr>
            <a:spLocks noChangeAspect="1"/>
          </p:cNvSpPr>
          <p:nvPr/>
        </p:nvSpPr>
        <p:spPr>
          <a:xfrm>
            <a:off x="1873127" y="5699408"/>
            <a:ext cx="260990" cy="260990"/>
          </a:xfrm>
          <a:prstGeom prst="diamond">
            <a:avLst/>
          </a:prstGeom>
          <a:solidFill>
            <a:srgbClr val="CCFFCC"/>
          </a:solidFill>
          <a:ln>
            <a:solidFill>
              <a:schemeClr val="tx1"/>
            </a:solidFill>
          </a:ln>
          <a:scene3d>
            <a:camera prst="orthographicFront"/>
            <a:lightRig rig="brightRoom" dir="t"/>
          </a:scene3d>
          <a:sp3d prstMaterial="powder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iamond 103"/>
          <p:cNvSpPr>
            <a:spLocks noChangeAspect="1"/>
          </p:cNvSpPr>
          <p:nvPr/>
        </p:nvSpPr>
        <p:spPr>
          <a:xfrm>
            <a:off x="1104579" y="5700019"/>
            <a:ext cx="260990" cy="260990"/>
          </a:xfrm>
          <a:prstGeom prst="diamond">
            <a:avLst/>
          </a:prstGeom>
          <a:solidFill>
            <a:srgbClr val="CCFFCC"/>
          </a:solidFill>
          <a:ln>
            <a:solidFill>
              <a:schemeClr val="tx1"/>
            </a:solidFill>
          </a:ln>
          <a:scene3d>
            <a:camera prst="orthographicFront"/>
            <a:lightRig rig="brightRoom" dir="t"/>
          </a:scene3d>
          <a:sp3d prstMaterial="powder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8432289" y="809711"/>
            <a:ext cx="711711" cy="30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KPP4</a:t>
            </a:r>
          </a:p>
        </p:txBody>
      </p:sp>
      <p:sp>
        <p:nvSpPr>
          <p:cNvPr id="31" name="Rectangle 57"/>
          <p:cNvSpPr/>
          <p:nvPr/>
        </p:nvSpPr>
        <p:spPr>
          <a:xfrm>
            <a:off x="45733" y="4530175"/>
            <a:ext cx="1172057" cy="479653"/>
          </a:xfrm>
          <a:prstGeom prst="rect">
            <a:avLst/>
          </a:prstGeom>
          <a:solidFill>
            <a:srgbClr val="F5BE3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Assembly</a:t>
            </a:r>
          </a:p>
          <a:p>
            <a:pPr algn="ctr"/>
            <a:r>
              <a:rPr lang="en-US" sz="1200" dirty="0">
                <a:solidFill>
                  <a:srgbClr val="000000"/>
                </a:solidFill>
              </a:rPr>
              <a:t>proto Source </a:t>
            </a:r>
          </a:p>
          <a:p>
            <a:pPr algn="ctr"/>
            <a:endParaRPr lang="en-US" sz="800" dirty="0">
              <a:solidFill>
                <a:srgbClr val="000000"/>
              </a:solidFill>
            </a:endParaRPr>
          </a:p>
        </p:txBody>
      </p:sp>
      <p:cxnSp>
        <p:nvCxnSpPr>
          <p:cNvPr id="77" name="Straight Connector 76"/>
          <p:cNvCxnSpPr>
            <a:stCxn id="47" idx="3"/>
          </p:cNvCxnSpPr>
          <p:nvPr/>
        </p:nvCxnSpPr>
        <p:spPr>
          <a:xfrm>
            <a:off x="1483866" y="896958"/>
            <a:ext cx="9650" cy="492088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283715" y="3040337"/>
            <a:ext cx="2194616" cy="632888"/>
          </a:xfrm>
          <a:prstGeom prst="rect">
            <a:avLst/>
          </a:prstGeom>
          <a:gradFill flip="none" rotWithShape="1">
            <a:gsLst>
              <a:gs pos="6000">
                <a:schemeClr val="accent3"/>
              </a:gs>
              <a:gs pos="100000">
                <a:srgbClr val="FFFFFF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FINAL Mechanical Drawings +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Cooling Station and Mockup</a:t>
            </a:r>
          </a:p>
        </p:txBody>
      </p:sp>
      <p:sp>
        <p:nvSpPr>
          <p:cNvPr id="34" name="Rectangle 57"/>
          <p:cNvSpPr/>
          <p:nvPr/>
        </p:nvSpPr>
        <p:spPr>
          <a:xfrm>
            <a:off x="1268591" y="3783745"/>
            <a:ext cx="1192731" cy="733730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64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FEE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endParaRPr lang="en-US" sz="1200" dirty="0" smtClean="0">
              <a:solidFill>
                <a:srgbClr val="000000"/>
              </a:solidFill>
            </a:endParaRP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DIGI 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final design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343063" y="1070109"/>
            <a:ext cx="1320800" cy="3954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40000" dist="86487" dir="24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>
            <a:spLocks noChangeAspect="1"/>
          </p:cNvSpPr>
          <p:nvPr/>
        </p:nvSpPr>
        <p:spPr>
          <a:xfrm>
            <a:off x="7428494" y="1220278"/>
            <a:ext cx="93376" cy="9337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>
            <a:off x="7479698" y="1264728"/>
            <a:ext cx="288815" cy="0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765283" y="1100626"/>
            <a:ext cx="1015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Critical Path</a:t>
            </a:r>
            <a:endParaRPr lang="en-US" sz="1200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6260166" y="1859364"/>
            <a:ext cx="116363" cy="1163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6370638" y="3059547"/>
            <a:ext cx="1309393" cy="1"/>
          </a:xfrm>
          <a:prstGeom prst="line">
            <a:avLst/>
          </a:prstGeom>
          <a:ln w="3810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>
            <a:spLocks noChangeAspect="1"/>
          </p:cNvSpPr>
          <p:nvPr/>
        </p:nvSpPr>
        <p:spPr>
          <a:xfrm flipH="1" flipV="1">
            <a:off x="6248399" y="2999646"/>
            <a:ext cx="134939" cy="134939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57"/>
          <p:cNvSpPr/>
          <p:nvPr/>
        </p:nvSpPr>
        <p:spPr>
          <a:xfrm>
            <a:off x="1271165" y="4541464"/>
            <a:ext cx="2322894" cy="455664"/>
          </a:xfrm>
          <a:prstGeom prst="rect">
            <a:avLst/>
          </a:prstGeom>
          <a:solidFill>
            <a:srgbClr val="F5BE3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Calibration source 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final design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8" name="Rectangle 57"/>
          <p:cNvSpPr/>
          <p:nvPr/>
        </p:nvSpPr>
        <p:spPr>
          <a:xfrm>
            <a:off x="1283865" y="5099373"/>
            <a:ext cx="1585783" cy="407956"/>
          </a:xfrm>
          <a:prstGeom prst="rect">
            <a:avLst/>
          </a:prstGeom>
          <a:solidFill>
            <a:srgbClr val="F56F3B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Final Design LASER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12" name="Straight Connector 111"/>
          <p:cNvCxnSpPr/>
          <p:nvPr/>
        </p:nvCxnSpPr>
        <p:spPr>
          <a:xfrm>
            <a:off x="2025225" y="1886505"/>
            <a:ext cx="4351304" cy="0"/>
          </a:xfrm>
          <a:prstGeom prst="line">
            <a:avLst/>
          </a:prstGeom>
          <a:ln w="3810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614518" y="1467743"/>
            <a:ext cx="2285435" cy="36452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Fabrication of all Crystals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14518" y="2232038"/>
            <a:ext cx="1516282" cy="41535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Fabrication of all </a:t>
            </a:r>
            <a:r>
              <a:rPr lang="en-US" sz="1200" dirty="0" err="1" smtClean="0">
                <a:solidFill>
                  <a:srgbClr val="000000"/>
                </a:solidFill>
              </a:rPr>
              <a:t>SiPMs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368966" y="2654304"/>
            <a:ext cx="1365812" cy="3479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</a:rPr>
              <a:t>QC all </a:t>
            </a:r>
            <a:r>
              <a:rPr lang="en-US" sz="1050" dirty="0" err="1" smtClean="0">
                <a:solidFill>
                  <a:srgbClr val="000000"/>
                </a:solidFill>
              </a:rPr>
              <a:t>SiPMs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480811" y="4101976"/>
            <a:ext cx="541383" cy="769441"/>
          </a:xfrm>
          <a:prstGeom prst="rect">
            <a:avLst/>
          </a:prstGeom>
          <a:solidFill>
            <a:srgbClr val="CCFFCC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CR</a:t>
            </a:r>
          </a:p>
          <a:p>
            <a:pPr algn="ctr"/>
            <a:r>
              <a:rPr lang="en-US" sz="1600" dirty="0" smtClean="0"/>
              <a:t>Test</a:t>
            </a:r>
            <a:br>
              <a:rPr lang="en-US" sz="1600" dirty="0" smtClean="0"/>
            </a:br>
            <a:endParaRPr lang="en-US" sz="1200" dirty="0" smtClean="0"/>
          </a:p>
        </p:txBody>
      </p:sp>
      <p:sp>
        <p:nvSpPr>
          <p:cNvPr id="92" name="Rectangle 91"/>
          <p:cNvSpPr/>
          <p:nvPr/>
        </p:nvSpPr>
        <p:spPr>
          <a:xfrm>
            <a:off x="3478331" y="3014936"/>
            <a:ext cx="1203389" cy="356065"/>
          </a:xfrm>
          <a:prstGeom prst="rect">
            <a:avLst/>
          </a:prstGeom>
          <a:gradFill flip="none" rotWithShape="1">
            <a:gsLst>
              <a:gs pos="37000">
                <a:schemeClr val="accent3">
                  <a:lumMod val="75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0000"/>
                </a:solidFill>
              </a:rPr>
              <a:t>Support DISK1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927411" y="3377381"/>
            <a:ext cx="1203389" cy="356065"/>
          </a:xfrm>
          <a:prstGeom prst="rect">
            <a:avLst/>
          </a:prstGeom>
          <a:gradFill flip="none" rotWithShape="1">
            <a:gsLst>
              <a:gs pos="37000">
                <a:schemeClr val="accent3">
                  <a:lumMod val="75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0000"/>
                </a:solidFill>
              </a:rPr>
              <a:t>Support DISK2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0" name="Rectangle 57"/>
          <p:cNvSpPr/>
          <p:nvPr/>
        </p:nvSpPr>
        <p:spPr>
          <a:xfrm>
            <a:off x="2474022" y="4135064"/>
            <a:ext cx="905586" cy="382411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64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WFD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Pre-Prod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5" name="Rectangle 57"/>
          <p:cNvSpPr/>
          <p:nvPr/>
        </p:nvSpPr>
        <p:spPr>
          <a:xfrm>
            <a:off x="2468731" y="3766589"/>
            <a:ext cx="921451" cy="357176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64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FEE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Pre-prod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6" name="Rectangle 57"/>
          <p:cNvSpPr/>
          <p:nvPr/>
        </p:nvSpPr>
        <p:spPr>
          <a:xfrm>
            <a:off x="3390182" y="3765730"/>
            <a:ext cx="1753318" cy="358035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64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FEE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Production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2" name="Rectangle 57"/>
          <p:cNvSpPr/>
          <p:nvPr/>
        </p:nvSpPr>
        <p:spPr>
          <a:xfrm>
            <a:off x="3390182" y="4122364"/>
            <a:ext cx="1766018" cy="406400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64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WFD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Production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3" name="Rectangle 57"/>
          <p:cNvSpPr/>
          <p:nvPr/>
        </p:nvSpPr>
        <p:spPr>
          <a:xfrm>
            <a:off x="3390182" y="5111673"/>
            <a:ext cx="2096218" cy="395656"/>
          </a:xfrm>
          <a:prstGeom prst="rect">
            <a:avLst/>
          </a:prstGeom>
          <a:solidFill>
            <a:srgbClr val="F56F3B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Assembly final flasher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7779757" y="3353203"/>
            <a:ext cx="701054" cy="665498"/>
          </a:xfrm>
          <a:prstGeom prst="rect">
            <a:avLst/>
          </a:prstGeom>
          <a:solidFill>
            <a:srgbClr val="FF6600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Installation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 flipH="1">
            <a:off x="6315868" y="1975728"/>
            <a:ext cx="12185" cy="1158857"/>
          </a:xfrm>
          <a:prstGeom prst="line">
            <a:avLst/>
          </a:prstGeom>
          <a:ln w="3810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7680031" y="3090403"/>
            <a:ext cx="1" cy="643043"/>
          </a:xfrm>
          <a:prstGeom prst="line">
            <a:avLst/>
          </a:prstGeom>
          <a:ln w="3810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>
            <a:spLocks noChangeAspect="1"/>
          </p:cNvSpPr>
          <p:nvPr/>
        </p:nvSpPr>
        <p:spPr>
          <a:xfrm flipH="1" flipV="1">
            <a:off x="7619675" y="3007583"/>
            <a:ext cx="129319" cy="129319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 flipH="1" flipV="1">
            <a:off x="7619675" y="3680683"/>
            <a:ext cx="129319" cy="129319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 flipH="1" flipV="1">
            <a:off x="8572175" y="3680683"/>
            <a:ext cx="129319" cy="129319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Connector 124"/>
          <p:cNvCxnSpPr/>
          <p:nvPr/>
        </p:nvCxnSpPr>
        <p:spPr>
          <a:xfrm flipH="1">
            <a:off x="7683175" y="3746146"/>
            <a:ext cx="978801" cy="0"/>
          </a:xfrm>
          <a:prstGeom prst="line">
            <a:avLst/>
          </a:prstGeom>
          <a:ln w="3810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8643933" y="3771395"/>
            <a:ext cx="1" cy="702841"/>
          </a:xfrm>
          <a:prstGeom prst="line">
            <a:avLst/>
          </a:prstGeom>
          <a:ln w="3810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Miscetti | DOE CD-3c Review</a:t>
            </a:r>
            <a:endParaRPr lang="en-US" b="1" dirty="0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228600" y="69798"/>
            <a:ext cx="8686800" cy="641739"/>
          </a:xfrm>
        </p:spPr>
        <p:txBody>
          <a:bodyPr/>
          <a:lstStyle/>
          <a:p>
            <a:r>
              <a:rPr lang="en-US" sz="2800" dirty="0" smtClean="0">
                <a:solidFill>
                  <a:srgbClr val="800000"/>
                </a:solidFill>
              </a:rPr>
              <a:t>Calorimeter schedule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34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3136" y="53727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54D81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>
                <a:solidFill>
                  <a:srgbClr val="800000"/>
                </a:solidFill>
              </a:rPr>
              <a:t>O</a:t>
            </a:r>
            <a:r>
              <a:rPr lang="en-US" sz="2800" dirty="0" smtClean="0">
                <a:solidFill>
                  <a:srgbClr val="800000"/>
                </a:solidFill>
              </a:rPr>
              <a:t>utcome of CD-3c, recommendations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003300"/>
            <a:ext cx="8551333" cy="461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017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800000"/>
                </a:solidFill>
              </a:rPr>
              <a:t>Physics and Calorimeter Requirements 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734" y="1107363"/>
            <a:ext cx="8001000" cy="93309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Mu2e Calorimeter should: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6/14/16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Miscetti | DOE CD-3c Review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03201" y="1553639"/>
            <a:ext cx="8712200" cy="444076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sz="2000" dirty="0" smtClean="0"/>
              <a:t>Provide high e- reconstruction efficiency for μ rejection of 200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Provide cluster-based seeding for track finding</a:t>
            </a:r>
          </a:p>
          <a:p>
            <a:pPr>
              <a:buFont typeface="Wingdings" charset="2"/>
              <a:buChar char="§"/>
            </a:pPr>
            <a:r>
              <a:rPr lang="en-US" sz="2000" dirty="0"/>
              <a:t>Provide online software trigger capability </a:t>
            </a:r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Survive in a high radiation environment (100 </a:t>
            </a:r>
            <a:r>
              <a:rPr lang="en-US" sz="2000" dirty="0" err="1" smtClean="0"/>
              <a:t>krad</a:t>
            </a:r>
            <a:r>
              <a:rPr lang="en-US" sz="2000" dirty="0" smtClean="0"/>
              <a:t>, 10</a:t>
            </a:r>
            <a:r>
              <a:rPr lang="en-US" sz="2000" baseline="30000" dirty="0" smtClean="0"/>
              <a:t>11</a:t>
            </a:r>
            <a:r>
              <a:rPr lang="en-US" sz="2000" dirty="0" smtClean="0"/>
              <a:t> n/cm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Operate for 1 year </a:t>
            </a:r>
            <a:r>
              <a:rPr lang="en-US" sz="2000" dirty="0" err="1" smtClean="0"/>
              <a:t>w.o</a:t>
            </a:r>
            <a:r>
              <a:rPr lang="en-US" sz="2000" dirty="0" smtClean="0"/>
              <a:t>. interruption in DS  w/o reducing performance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0090"/>
                </a:solidFill>
              </a:rPr>
              <a:t>In order to do so the calorimeter should have the following capability</a:t>
            </a:r>
          </a:p>
          <a:p>
            <a:pPr marL="0" indent="0">
              <a:buFont typeface="Arial" charset="0"/>
              <a:buNone/>
            </a:pPr>
            <a:r>
              <a:rPr lang="en-US" sz="2000" b="1" dirty="0">
                <a:solidFill>
                  <a:srgbClr val="000090"/>
                </a:solidFill>
              </a:rPr>
              <a:t> </a:t>
            </a:r>
            <a:r>
              <a:rPr lang="en-US" sz="2000" b="1" dirty="0" smtClean="0">
                <a:solidFill>
                  <a:srgbClr val="000090"/>
                </a:solidFill>
              </a:rPr>
              <a:t> </a:t>
            </a:r>
            <a:r>
              <a:rPr lang="en-US" sz="2000" dirty="0" smtClean="0">
                <a:sym typeface="Wingdings"/>
              </a:rPr>
              <a:t> Provide energy resolution </a:t>
            </a:r>
            <a:r>
              <a:rPr lang="en-US" sz="2000" dirty="0" err="1" smtClean="0">
                <a:sym typeface="Wingdings"/>
              </a:rPr>
              <a:t>σ</a:t>
            </a:r>
            <a:r>
              <a:rPr lang="en-US" sz="2000" baseline="-25000" dirty="0" err="1" smtClean="0">
                <a:sym typeface="Wingdings"/>
              </a:rPr>
              <a:t>E</a:t>
            </a:r>
            <a:r>
              <a:rPr lang="en-US" sz="2000" dirty="0" smtClean="0">
                <a:sym typeface="Wingdings"/>
              </a:rPr>
              <a:t>/E of O(5 %) </a:t>
            </a:r>
          </a:p>
          <a:p>
            <a:pPr marL="0" indent="0">
              <a:buFont typeface="Arial" charset="0"/>
              <a:buNone/>
            </a:pPr>
            <a:r>
              <a:rPr lang="en-US" sz="2000" dirty="0" smtClean="0">
                <a:sym typeface="Wingdings"/>
              </a:rPr>
              <a:t>   Provide timing resolution </a:t>
            </a:r>
            <a:r>
              <a:rPr lang="en-US" sz="2000" dirty="0" err="1" smtClean="0">
                <a:sym typeface="Wingdings"/>
              </a:rPr>
              <a:t>σ</a:t>
            </a:r>
            <a:r>
              <a:rPr lang="en-US" sz="2000" dirty="0" smtClean="0">
                <a:sym typeface="Wingdings"/>
              </a:rPr>
              <a:t>(t) &lt; 500 </a:t>
            </a:r>
            <a:r>
              <a:rPr lang="en-US" sz="2000" dirty="0" err="1" smtClean="0">
                <a:sym typeface="Wingdings"/>
              </a:rPr>
              <a:t>ps</a:t>
            </a:r>
            <a:endParaRPr lang="en-US" sz="2000" dirty="0" smtClean="0">
              <a:sym typeface="Wingdings"/>
            </a:endParaRPr>
          </a:p>
          <a:p>
            <a:pPr marL="0" indent="0">
              <a:buFont typeface="Arial" charset="0"/>
              <a:buNone/>
            </a:pPr>
            <a:r>
              <a:rPr lang="en-US" sz="2000" dirty="0" smtClean="0">
                <a:sym typeface="Wingdings"/>
              </a:rPr>
              <a:t>   Provide position resolution &lt; 1 cm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   Provide almost </a:t>
            </a:r>
            <a:r>
              <a:rPr lang="en-US" sz="2000" dirty="0">
                <a:solidFill>
                  <a:srgbClr val="0000FF"/>
                </a:solidFill>
                <a:sym typeface="Wingdings"/>
              </a:rPr>
              <a:t>full acceptance </a:t>
            </a:r>
            <a:r>
              <a:rPr lang="en-US" sz="2000" b="1" dirty="0">
                <a:solidFill>
                  <a:srgbClr val="800000"/>
                </a:solidFill>
                <a:sym typeface="Wingdings"/>
              </a:rPr>
              <a:t>for </a:t>
            </a:r>
            <a:r>
              <a:rPr lang="en-US" sz="2000" b="1" dirty="0" smtClean="0">
                <a:solidFill>
                  <a:srgbClr val="800000"/>
                </a:solidFill>
                <a:sym typeface="Wingdings"/>
              </a:rPr>
              <a:t>Conversion Electron  </a:t>
            </a:r>
            <a:r>
              <a:rPr lang="en-US" sz="2000" b="1" dirty="0">
                <a:solidFill>
                  <a:srgbClr val="800000"/>
                </a:solidFill>
                <a:sym typeface="Wingdings"/>
              </a:rPr>
              <a:t>@ 100 </a:t>
            </a:r>
            <a:r>
              <a:rPr lang="en-US" sz="2000" b="1" dirty="0" smtClean="0">
                <a:solidFill>
                  <a:srgbClr val="800000"/>
                </a:solidFill>
                <a:sym typeface="Wingdings"/>
              </a:rPr>
              <a:t>MeV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800000"/>
                </a:solidFill>
                <a:sym typeface="Wingdings"/>
              </a:rPr>
              <a:t> </a:t>
            </a:r>
            <a:r>
              <a:rPr lang="en-US" sz="2000" b="1" dirty="0" smtClean="0">
                <a:solidFill>
                  <a:srgbClr val="800000"/>
                </a:solidFill>
                <a:sym typeface="Wingdings"/>
              </a:rPr>
              <a:t>  </a:t>
            </a:r>
            <a:r>
              <a:rPr lang="en-US" sz="2000" dirty="0">
                <a:solidFill>
                  <a:srgbClr val="800000"/>
                </a:solidFill>
                <a:sym typeface="Wingdings"/>
              </a:rPr>
              <a:t>R</a:t>
            </a:r>
            <a:r>
              <a:rPr lang="en-US" sz="2000" dirty="0" smtClean="0">
                <a:solidFill>
                  <a:srgbClr val="800000"/>
                </a:solidFill>
                <a:sym typeface="Wingdings"/>
              </a:rPr>
              <a:t>edundancy in FEE and photo-sensors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800000"/>
                </a:solidFill>
                <a:sym typeface="Wingdings"/>
              </a:rPr>
              <a:t>	</a:t>
            </a:r>
            <a:r>
              <a:rPr lang="en-US" sz="2800" b="1" dirty="0" smtClean="0">
                <a:solidFill>
                  <a:srgbClr val="800000"/>
                </a:solidFill>
                <a:sym typeface="Wingdings"/>
              </a:rPr>
              <a:t>Solution: A crystal based disk calorimeter</a:t>
            </a:r>
            <a:endParaRPr lang="en-US" sz="2800" b="1" dirty="0">
              <a:solidFill>
                <a:srgbClr val="800000"/>
              </a:solidFill>
            </a:endParaRPr>
          </a:p>
          <a:p>
            <a:pPr marL="0" indent="0">
              <a:buFont typeface="Arial" charset="0"/>
              <a:buNone/>
            </a:pPr>
            <a:endParaRPr lang="en-US" sz="2000" dirty="0" smtClean="0">
              <a:sym typeface="Wingdings"/>
            </a:endParaRPr>
          </a:p>
          <a:p>
            <a:pPr marL="0" indent="0">
              <a:buFont typeface="Arial" charset="0"/>
              <a:buNone/>
            </a:pPr>
            <a:r>
              <a:rPr lang="en-US" sz="2000" dirty="0" smtClean="0">
                <a:sym typeface="Wingdings"/>
              </a:rPr>
              <a:t>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1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The Mu2e calorimeter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22,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999952"/>
            <a:ext cx="4807225" cy="50452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800000"/>
                </a:solidFill>
              </a:rPr>
              <a:t>The Calorimeter consists of two </a:t>
            </a:r>
            <a:r>
              <a:rPr lang="en-US" sz="1800" b="1" dirty="0">
                <a:solidFill>
                  <a:srgbClr val="800000"/>
                </a:solidFill>
              </a:rPr>
              <a:t>d</a:t>
            </a:r>
            <a:r>
              <a:rPr lang="en-US" sz="1800" b="1" dirty="0" smtClean="0">
                <a:solidFill>
                  <a:srgbClr val="800000"/>
                </a:solidFill>
              </a:rPr>
              <a:t>isks with 674 34x34x200 mm</a:t>
            </a:r>
            <a:r>
              <a:rPr lang="en-US" sz="1800" b="1" baseline="30000" dirty="0" smtClean="0">
                <a:solidFill>
                  <a:srgbClr val="800000"/>
                </a:solidFill>
              </a:rPr>
              <a:t>3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b="1" dirty="0" err="1" smtClean="0">
                <a:solidFill>
                  <a:srgbClr val="800000"/>
                </a:solidFill>
              </a:rPr>
              <a:t>CsI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 </a:t>
            </a:r>
            <a:r>
              <a:rPr lang="en-US" sz="1800" b="1" dirty="0" smtClean="0">
                <a:solidFill>
                  <a:srgbClr val="800000"/>
                </a:solidFill>
              </a:rPr>
              <a:t> square crystals:</a:t>
            </a:r>
          </a:p>
          <a:p>
            <a:pPr marL="0" indent="0">
              <a:buNone/>
            </a:pPr>
            <a:endParaRPr lang="en-US" sz="1600" dirty="0" smtClean="0"/>
          </a:p>
          <a:p>
            <a:pPr>
              <a:buFont typeface="Wingdings" charset="0"/>
              <a:buChar char="à"/>
            </a:pPr>
            <a:r>
              <a:rPr lang="en-US" sz="2000" dirty="0" err="1" smtClean="0">
                <a:sym typeface="Wingdings"/>
              </a:rPr>
              <a:t>R</a:t>
            </a:r>
            <a:r>
              <a:rPr lang="en-US" sz="2000" baseline="-25000" dirty="0" err="1" smtClean="0">
                <a:sym typeface="Wingdings"/>
              </a:rPr>
              <a:t>inner</a:t>
            </a:r>
            <a:r>
              <a:rPr lang="en-US" sz="2000" dirty="0" smtClean="0">
                <a:sym typeface="Wingdings"/>
              </a:rPr>
              <a:t> = 374 mm, R</a:t>
            </a:r>
            <a:r>
              <a:rPr lang="en-US" sz="2000" baseline="-25000" dirty="0" smtClean="0">
                <a:sym typeface="Wingdings"/>
              </a:rPr>
              <a:t>outer</a:t>
            </a:r>
            <a:r>
              <a:rPr lang="en-US" sz="2000" dirty="0" smtClean="0">
                <a:sym typeface="Wingdings"/>
              </a:rPr>
              <a:t>=660 mm, depth = 10 X</a:t>
            </a:r>
            <a:r>
              <a:rPr lang="en-US" sz="2000" baseline="-25000" dirty="0" smtClean="0">
                <a:sym typeface="Wingdings"/>
              </a:rPr>
              <a:t>0</a:t>
            </a:r>
            <a:r>
              <a:rPr lang="en-US" sz="2000" dirty="0" smtClean="0">
                <a:sym typeface="Wingdings"/>
              </a:rPr>
              <a:t> (200 mm)</a:t>
            </a:r>
          </a:p>
          <a:p>
            <a:pPr>
              <a:buFont typeface="Wingdings" charset="0"/>
              <a:buChar char="à"/>
            </a:pPr>
            <a:endParaRPr lang="en-US" sz="2000" dirty="0" smtClean="0">
              <a:sym typeface="Wingdings"/>
            </a:endParaRPr>
          </a:p>
          <a:p>
            <a:pPr>
              <a:buFont typeface="Wingdings" charset="0"/>
              <a:buChar char="à"/>
            </a:pPr>
            <a:r>
              <a:rPr lang="en-US" sz="2000" dirty="0" smtClean="0">
                <a:sym typeface="Wingdings"/>
              </a:rPr>
              <a:t>Each crystal is readout by two large area UV extended SIPM’s (14x20 mm</a:t>
            </a:r>
            <a:r>
              <a:rPr lang="en-US" sz="2000" baseline="30000" dirty="0" smtClean="0">
                <a:sym typeface="Wingdings"/>
              </a:rPr>
              <a:t>2</a:t>
            </a:r>
            <a:r>
              <a:rPr lang="en-US" sz="2000" dirty="0" smtClean="0">
                <a:sym typeface="Wingdings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sym typeface="Wingdings"/>
              </a:rPr>
              <a:t> </a:t>
            </a:r>
          </a:p>
          <a:p>
            <a:pPr>
              <a:buFont typeface="Wingdings" charset="0"/>
              <a:buChar char="à"/>
            </a:pPr>
            <a:r>
              <a:rPr lang="en-US" sz="2000" dirty="0" smtClean="0">
                <a:sym typeface="Wingdings"/>
              </a:rPr>
              <a:t>Analog FEE is on the </a:t>
            </a:r>
            <a:r>
              <a:rPr lang="en-US" sz="2000" dirty="0" err="1" smtClean="0">
                <a:sym typeface="Wingdings"/>
              </a:rPr>
              <a:t>SiPM</a:t>
            </a:r>
            <a:r>
              <a:rPr lang="en-US" sz="2000" dirty="0" smtClean="0">
                <a:sym typeface="Wingdings"/>
              </a:rPr>
              <a:t> and digital electronics  located in near-by electronics crates</a:t>
            </a:r>
          </a:p>
          <a:p>
            <a:pPr>
              <a:buFont typeface="Wingdings" charset="0"/>
              <a:buChar char="à"/>
            </a:pPr>
            <a:endParaRPr lang="en-US" sz="2000" dirty="0" smtClean="0">
              <a:sym typeface="Wingdings"/>
            </a:endParaRPr>
          </a:p>
          <a:p>
            <a:pPr>
              <a:buFont typeface="Wingdings" charset="0"/>
              <a:buChar char="à"/>
            </a:pPr>
            <a:r>
              <a:rPr lang="en-US" sz="2000" dirty="0" smtClean="0">
                <a:sym typeface="Wingdings"/>
              </a:rPr>
              <a:t>Radioactive source and laser system provide absolute calibration and monitoring capability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600" dirty="0"/>
          </a:p>
        </p:txBody>
      </p:sp>
      <p:pic>
        <p:nvPicPr>
          <p:cNvPr id="11" name="Picture 10" descr="EMC_LAYOU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9616" y="2752004"/>
            <a:ext cx="3834384" cy="3462528"/>
          </a:xfrm>
          <a:prstGeom prst="rect">
            <a:avLst/>
          </a:prstGeom>
        </p:spPr>
      </p:pic>
      <p:pic>
        <p:nvPicPr>
          <p:cNvPr id="9" name="Picture 4" descr="D:\Picture\SIC&amp;OPTO CsI\DSC03522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23193" y="999952"/>
            <a:ext cx="1713890" cy="150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SIPM_3x2_01.bmp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5131" y="949153"/>
            <a:ext cx="1811867" cy="164212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S.Miscetti,  MU2E @ CSN1 meeting, Roma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23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Long list of reviews on 2015-2016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22,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6275" y="3268133"/>
            <a:ext cx="79064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lot of work in the last 2 years, but we finally arrived to a final decision: </a:t>
            </a:r>
          </a:p>
          <a:p>
            <a:pPr marL="342900" indent="-342900">
              <a:buFont typeface="Courier New"/>
              <a:buChar char="o"/>
            </a:pPr>
            <a:r>
              <a:rPr lang="en-US" sz="2000" dirty="0" smtClean="0"/>
              <a:t>We are freezing the design and proceeding with pre-production,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Module-0 and final engineering. </a:t>
            </a:r>
          </a:p>
          <a:p>
            <a:pPr marL="342900" indent="-342900">
              <a:buFont typeface="Courier New"/>
              <a:buChar char="o"/>
            </a:pPr>
            <a:r>
              <a:rPr lang="en-US" sz="2000" dirty="0" smtClean="0"/>
              <a:t>We will </a:t>
            </a:r>
            <a:r>
              <a:rPr lang="en-US" sz="2000" dirty="0"/>
              <a:t>t</a:t>
            </a:r>
            <a:r>
              <a:rPr lang="en-US" sz="2000" dirty="0" smtClean="0"/>
              <a:t>hen proceed for slice test and construction period.</a:t>
            </a:r>
          </a:p>
          <a:p>
            <a:r>
              <a:rPr lang="en-US" sz="2000" b="1" dirty="0" smtClean="0"/>
              <a:t>Only comments/recommendations from CD-3c: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>
                <a:sym typeface="Wingdings"/>
              </a:rPr>
              <a:t> Test the “custom-SIPM” layout</a:t>
            </a:r>
          </a:p>
          <a:p>
            <a:r>
              <a:rPr lang="en-US" sz="2000" dirty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     Proceed with agreement btw Mu2e-INFN</a:t>
            </a:r>
          </a:p>
          <a:p>
            <a:r>
              <a:rPr lang="en-US" sz="2000" dirty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     Conduct a Vertical Slice test</a:t>
            </a:r>
          </a:p>
          <a:p>
            <a:r>
              <a:rPr lang="en-US" sz="2000" dirty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     Prepare detailed assembly and installation procedures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07483" y="812801"/>
            <a:ext cx="7096815" cy="230832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2400" dirty="0" smtClean="0">
                <a:solidFill>
                  <a:srgbClr val="000090"/>
                </a:solidFill>
              </a:rPr>
              <a:t>TCR technology choice review, July 2015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>
                <a:solidFill>
                  <a:srgbClr val="000090"/>
                </a:solidFill>
              </a:rPr>
              <a:t>Technical Choice </a:t>
            </a: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 December 2015  </a:t>
            </a:r>
            <a:r>
              <a:rPr lang="en-US" sz="2400" dirty="0" err="1" smtClean="0">
                <a:solidFill>
                  <a:srgbClr val="000090"/>
                </a:solidFill>
                <a:sym typeface="Wingdings"/>
              </a:rPr>
              <a:t>CsI+SiPM</a:t>
            </a:r>
            <a:endParaRPr lang="en-US" sz="2400" dirty="0" smtClean="0">
              <a:solidFill>
                <a:srgbClr val="000090"/>
              </a:solidFill>
              <a:sym typeface="Wingdings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FDR Final Design Review  Feb 2016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DR for CD3c , Director review for CD3-C  April 2016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CD3c  June 2016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b="1" dirty="0" smtClean="0">
                <a:solidFill>
                  <a:srgbClr val="000090"/>
                </a:solidFill>
                <a:sym typeface="Wingdings"/>
              </a:rPr>
              <a:t>CD3c approval , July 2016</a:t>
            </a:r>
            <a:endParaRPr lang="en-US" sz="2400" b="1" dirty="0">
              <a:solidFill>
                <a:srgbClr val="00009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S.Miscetti,  MU2E @ CSN1 meeting, Roma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37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EMC Simulation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22,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5410" y="901949"/>
            <a:ext cx="8951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Great improvement in simulation with full digitization included.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 smtClean="0"/>
              <a:t>As expected: </a:t>
            </a:r>
            <a:r>
              <a:rPr lang="en-US" sz="1600" dirty="0" err="1" smtClean="0"/>
              <a:t>CsI</a:t>
            </a:r>
            <a:r>
              <a:rPr lang="en-US" sz="1600" dirty="0" smtClean="0"/>
              <a:t> + </a:t>
            </a:r>
            <a:r>
              <a:rPr lang="en-US" sz="1600" dirty="0" err="1" smtClean="0"/>
              <a:t>SiPM</a:t>
            </a:r>
            <a:r>
              <a:rPr lang="en-US" sz="1600" dirty="0" smtClean="0"/>
              <a:t> is a good candidate also for Energy resolution!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 smtClean="0"/>
              <a:t>A lot of work also on trigger and on in-situ calibration.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04960" y="2041711"/>
            <a:ext cx="3615140" cy="25965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300" y="1910831"/>
            <a:ext cx="3615875" cy="23736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1720034"/>
            <a:ext cx="4064000" cy="40011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@ CD-3, crude hits digitization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0" y="1732946"/>
            <a:ext cx="3962400" cy="40011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Today: with realistic hits digitization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4960" y="4284491"/>
            <a:ext cx="2676001" cy="2053976"/>
          </a:xfrm>
          <a:prstGeom prst="rect">
            <a:avLst/>
          </a:prstGeom>
        </p:spPr>
      </p:pic>
      <p:pic>
        <p:nvPicPr>
          <p:cNvPr id="13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388" y="4274101"/>
            <a:ext cx="3197112" cy="2027836"/>
          </a:xfr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S.Miscetti,  MU2E @ CSN1 meeting, Roma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4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23/June/2016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Miscetti | MUSE SB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CE80-3B22-F34E-81B2-E096627812D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19861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54D81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>
                <a:solidFill>
                  <a:srgbClr val="800000"/>
                </a:solidFill>
              </a:rPr>
              <a:t>Calorimeter: Design Status Updated 9/16</a:t>
            </a:r>
            <a:endParaRPr lang="en-US" sz="2800" dirty="0">
              <a:solidFill>
                <a:srgbClr val="8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90014"/>
              </p:ext>
            </p:extLst>
          </p:nvPr>
        </p:nvGraphicFramePr>
        <p:xfrm>
          <a:off x="355599" y="1075266"/>
          <a:ext cx="8559801" cy="46482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75934"/>
                <a:gridCol w="1786466"/>
                <a:gridCol w="4597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Calorimeter Subsystem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Design</a:t>
                      </a:r>
                      <a:r>
                        <a:rPr lang="en-US" sz="1600" baseline="0" dirty="0" smtClean="0"/>
                        <a:t> Completion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Remaining Work/Risks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Crystals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err="1" smtClean="0"/>
                        <a:t>CsI</a:t>
                      </a:r>
                      <a:r>
                        <a:rPr lang="en-US" sz="1600" baseline="0" dirty="0" smtClean="0"/>
                        <a:t> slow component specified.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Photosensors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90%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SiPM</a:t>
                      </a:r>
                      <a:r>
                        <a:rPr lang="en-US" sz="1600" b="1" baseline="0" dirty="0" smtClean="0"/>
                        <a:t> packaging. </a:t>
                      </a:r>
                      <a:r>
                        <a:rPr lang="en-US" sz="1600" baseline="0" dirty="0" smtClean="0"/>
                        <a:t>Have one packaged SiPM from Hamamatsu but want to qualify other vendors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Mechanical Infrastructure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80%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Finalize</a:t>
                      </a:r>
                      <a:r>
                        <a:rPr lang="en-US" sz="1600" baseline="0" dirty="0" smtClean="0"/>
                        <a:t> cooling design. Optimizing tradeoffs between noise, radiation damage and operating temperature. x2 headroom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Front End Electronics</a:t>
                      </a:r>
                    </a:p>
                    <a:p>
                      <a:r>
                        <a:rPr lang="en-US" sz="1600" dirty="0" smtClean="0"/>
                        <a:t>And Digitizer</a:t>
                      </a:r>
                      <a:r>
                        <a:rPr lang="en-US" sz="1600" baseline="0" dirty="0" smtClean="0"/>
                        <a:t> (WFD)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80%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="1" dirty="0" smtClean="0"/>
                        <a:t>New pre-amp design for CsI</a:t>
                      </a:r>
                      <a:r>
                        <a:rPr lang="en-US" sz="1600" b="1" baseline="0" dirty="0" smtClean="0"/>
                        <a:t>/</a:t>
                      </a:r>
                      <a:r>
                        <a:rPr lang="en-US" sz="1600" b="1" baseline="0" dirty="0" err="1" smtClean="0"/>
                        <a:t>SiPM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="0" baseline="0" dirty="0" smtClean="0"/>
                        <a:t>WFD  board design with 20 channels. </a:t>
                      </a:r>
                      <a:r>
                        <a:rPr lang="en-US" sz="1600" baseline="0" dirty="0" smtClean="0"/>
                        <a:t>Moderate risk that we may have to back off to 18 channel boards. Adds a small amount of complexity.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Calibration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Integration of source pipes. Finalize</a:t>
                      </a:r>
                      <a:r>
                        <a:rPr lang="en-US" sz="1600" baseline="0" dirty="0" smtClean="0"/>
                        <a:t> laser optics.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Overall Design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88%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781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Long list of “upcoming” reviews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22,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6533" y="1202266"/>
            <a:ext cx="8365067" cy="193899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2400" dirty="0" smtClean="0">
                <a:solidFill>
                  <a:srgbClr val="000090"/>
                </a:solidFill>
              </a:rPr>
              <a:t>Mechanical Review </a:t>
            </a: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 end of 2016- beginning 2017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Construction Readiness Review 1 (sensors, crystals)  </a:t>
            </a:r>
          </a:p>
          <a:p>
            <a:r>
              <a:rPr lang="en-US" sz="2400" dirty="0">
                <a:solidFill>
                  <a:srgbClr val="000090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   March 2017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CRR for all calorimeter system ( </a:t>
            </a:r>
            <a:r>
              <a:rPr lang="en-US" sz="2400" dirty="0" err="1" smtClean="0">
                <a:solidFill>
                  <a:srgbClr val="000090"/>
                </a:solidFill>
                <a:sym typeface="Wingdings"/>
              </a:rPr>
              <a:t>mech</a:t>
            </a: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, FEE, installation)</a:t>
            </a:r>
          </a:p>
          <a:p>
            <a:r>
              <a:rPr lang="en-US" sz="2400" dirty="0">
                <a:solidFill>
                  <a:srgbClr val="000090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rgbClr val="000090"/>
                </a:solidFill>
                <a:sym typeface="Wingdings"/>
              </a:rPr>
              <a:t>   Summer 2017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6099" y="3458633"/>
            <a:ext cx="477566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clear priority path exists:</a:t>
            </a:r>
          </a:p>
          <a:p>
            <a:r>
              <a:rPr lang="en-US" sz="2000" dirty="0" smtClean="0"/>
              <a:t>-   Conclude engineering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Proceed with Module-0, vertical slice test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Prepare Bids for large procurement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Prepare QA / assembly site </a:t>
            </a:r>
            <a:r>
              <a:rPr lang="en-US" sz="2000" dirty="0"/>
              <a:t>@</a:t>
            </a:r>
            <a:r>
              <a:rPr lang="en-US" sz="2000" dirty="0" smtClean="0"/>
              <a:t> FNAL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Make all tests under vacuum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Complete Irradiation program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S.Miscetti,  MU2E @ CSN1 meeting, Roma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832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Detailed work report @ MUSE GM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22,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S.Miscetti,  MU2E @ CSN1 meeting, Roma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472" y="1091100"/>
            <a:ext cx="6129866" cy="430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41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Irradiation plans &amp; implication for Muse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22,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074606"/>
            <a:ext cx="8686800" cy="92333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q"/>
            </a:pPr>
            <a:r>
              <a:rPr lang="en-US" sz="1800" dirty="0" smtClean="0"/>
              <a:t>Crystals tested up to 100 </a:t>
            </a:r>
            <a:r>
              <a:rPr lang="en-US" sz="1800" dirty="0" err="1" smtClean="0"/>
              <a:t>krad</a:t>
            </a:r>
            <a:r>
              <a:rPr lang="en-US" sz="1800" dirty="0" smtClean="0"/>
              <a:t>, 10</a:t>
            </a:r>
            <a:r>
              <a:rPr lang="en-US" sz="1800" baseline="30000" dirty="0" smtClean="0"/>
              <a:t>12</a:t>
            </a:r>
            <a:r>
              <a:rPr lang="en-US" sz="1800" dirty="0" smtClean="0"/>
              <a:t> n @ 14 MeV, slow neutron high rate</a:t>
            </a:r>
          </a:p>
          <a:p>
            <a:pPr marL="285750" indent="-285750">
              <a:buFont typeface="Wingdings" charset="2"/>
              <a:buChar char="q"/>
            </a:pPr>
            <a:r>
              <a:rPr lang="en-US" sz="1800" dirty="0" smtClean="0"/>
              <a:t>SIPMs tested up to 20 </a:t>
            </a:r>
            <a:r>
              <a:rPr lang="en-US" sz="1800" dirty="0" err="1" smtClean="0"/>
              <a:t>krad</a:t>
            </a:r>
            <a:r>
              <a:rPr lang="en-US" sz="1800" dirty="0" smtClean="0"/>
              <a:t>, 4x10</a:t>
            </a:r>
            <a:r>
              <a:rPr lang="en-US" sz="1800" baseline="30000" dirty="0" smtClean="0"/>
              <a:t>11</a:t>
            </a:r>
            <a:r>
              <a:rPr lang="en-US" sz="1800" dirty="0" smtClean="0"/>
              <a:t> n_1MeV </a:t>
            </a:r>
            <a:r>
              <a:rPr lang="en-US" sz="1800" dirty="0" err="1" smtClean="0"/>
              <a:t>eq</a:t>
            </a:r>
            <a:r>
              <a:rPr lang="en-US" sz="1800" dirty="0" smtClean="0"/>
              <a:t>/cm</a:t>
            </a:r>
            <a:r>
              <a:rPr lang="en-US" sz="1800" baseline="30000" dirty="0" smtClean="0"/>
              <a:t>2</a:t>
            </a:r>
          </a:p>
          <a:p>
            <a:pPr marL="285750" indent="-285750">
              <a:buFont typeface="Wingdings" charset="2"/>
              <a:buChar char="q"/>
            </a:pPr>
            <a:r>
              <a:rPr lang="en-US" sz="1800" dirty="0" smtClean="0"/>
              <a:t>WD (FPGA OK) ADC+DCDC tested up to 20 </a:t>
            </a:r>
            <a:r>
              <a:rPr lang="en-US" sz="1800" dirty="0" err="1" smtClean="0"/>
              <a:t>krad</a:t>
            </a:r>
            <a:r>
              <a:rPr lang="en-US" sz="1800" dirty="0" smtClean="0"/>
              <a:t>, 6x10</a:t>
            </a:r>
            <a:r>
              <a:rPr lang="en-US" sz="1800" baseline="30000" dirty="0" smtClean="0"/>
              <a:t>11 </a:t>
            </a:r>
            <a:r>
              <a:rPr lang="en-US" sz="1800" dirty="0" smtClean="0"/>
              <a:t>n_1 MeV </a:t>
            </a:r>
            <a:r>
              <a:rPr lang="en-US" sz="1800" dirty="0" err="1" smtClean="0"/>
              <a:t>eq</a:t>
            </a:r>
            <a:r>
              <a:rPr lang="en-US" sz="1800" dirty="0" smtClean="0"/>
              <a:t>/cm</a:t>
            </a:r>
            <a:r>
              <a:rPr lang="en-US" sz="1800" baseline="30000" dirty="0" smtClean="0"/>
              <a:t>2</a:t>
            </a:r>
            <a:endParaRPr lang="en-US" sz="1800" baseline="30000" dirty="0"/>
          </a:p>
        </p:txBody>
      </p:sp>
      <p:grpSp>
        <p:nvGrpSpPr>
          <p:cNvPr id="9" name="Group 8"/>
          <p:cNvGrpSpPr/>
          <p:nvPr/>
        </p:nvGrpSpPr>
        <p:grpSpPr>
          <a:xfrm>
            <a:off x="1168105" y="3867307"/>
            <a:ext cx="7522510" cy="1827213"/>
            <a:chOff x="314232" y="2347752"/>
            <a:chExt cx="8672514" cy="2127512"/>
          </a:xfrm>
        </p:grpSpPr>
        <p:pic>
          <p:nvPicPr>
            <p:cNvPr id="10" name="Picture 9" descr="Screen Shot 2016-09-01 at 06.55.28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4232" y="2347752"/>
              <a:ext cx="8672514" cy="2127512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541803" y="4071852"/>
              <a:ext cx="8224838" cy="403412"/>
            </a:xfrm>
            <a:prstGeom prst="rect">
              <a:avLst/>
            </a:prstGeom>
            <a:noFill/>
            <a:ln w="762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Screen Shot 2016-09-01 at 06.54.33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5661" y="2351442"/>
            <a:ext cx="5458820" cy="128357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 rot="3121031">
            <a:off x="7319960" y="1372028"/>
            <a:ext cx="1905378" cy="646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Safety factors</a:t>
            </a:r>
          </a:p>
          <a:p>
            <a:r>
              <a:rPr lang="en-US" sz="1800" dirty="0"/>
              <a:t>o</a:t>
            </a:r>
            <a:r>
              <a:rPr lang="en-US" sz="1800" dirty="0" smtClean="0"/>
              <a:t>f  3 used so far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220133" y="2085291"/>
            <a:ext cx="3044423" cy="181588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sz="1600" dirty="0" smtClean="0"/>
              <a:t>Electronics integration group</a:t>
            </a:r>
          </a:p>
          <a:p>
            <a:r>
              <a:rPr lang="en-US" sz="1600" dirty="0" smtClean="0"/>
              <a:t>Increased safety factors value</a:t>
            </a:r>
          </a:p>
          <a:p>
            <a:r>
              <a:rPr lang="en-US" sz="1600" dirty="0"/>
              <a:t>f</a:t>
            </a:r>
            <a:r>
              <a:rPr lang="en-US" sz="1600" dirty="0" smtClean="0"/>
              <a:t>rom 3 to 12 while asking for 10</a:t>
            </a:r>
          </a:p>
          <a:p>
            <a:r>
              <a:rPr lang="en-US" sz="1600" dirty="0"/>
              <a:t>y</a:t>
            </a:r>
            <a:r>
              <a:rPr lang="en-US" sz="1600" dirty="0" smtClean="0"/>
              <a:t>ear lifetime. </a:t>
            </a:r>
          </a:p>
          <a:p>
            <a:pPr marL="285750" indent="-285750">
              <a:buFont typeface="Courier New"/>
              <a:buChar char="o"/>
            </a:pPr>
            <a:r>
              <a:rPr lang="en-US" sz="1600" dirty="0" smtClean="0"/>
              <a:t>So increases for FEE/WD are </a:t>
            </a:r>
          </a:p>
          <a:p>
            <a:r>
              <a:rPr lang="en-US" sz="1600" dirty="0" smtClean="0"/>
              <a:t>	10 for TID, 2 for neutrons.</a:t>
            </a:r>
          </a:p>
          <a:p>
            <a:pPr marL="285750" indent="-285750">
              <a:buFont typeface="Courier New"/>
              <a:buChar char="o"/>
            </a:pPr>
            <a:r>
              <a:rPr lang="en-US" sz="1600" dirty="0" smtClean="0"/>
              <a:t>Calculation for SIPM underway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S.Miscetti,  MU2E @ CSN1 meeting, Roma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0337" y="5817970"/>
            <a:ext cx="6898944" cy="461665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 should  see how to maximize these tests </a:t>
            </a:r>
            <a:r>
              <a:rPr lang="en-US" dirty="0" smtClean="0"/>
              <a:t>@ HZDR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75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ermilabTemplate">
  <a:themeElements>
    <a:clrScheme name="Custom 2">
      <a:dk1>
        <a:srgbClr val="404040"/>
      </a:dk1>
      <a:lt1>
        <a:srgbClr val="FFFFFF"/>
      </a:lt1>
      <a:dk2>
        <a:srgbClr val="154D81"/>
      </a:dk2>
      <a:lt2>
        <a:srgbClr val="FFFFFF"/>
      </a:lt2>
      <a:accent1>
        <a:srgbClr val="82D2E6"/>
      </a:accent1>
      <a:accent2>
        <a:srgbClr val="1997B7"/>
      </a:accent2>
      <a:accent3>
        <a:srgbClr val="DA592A"/>
      </a:accent3>
      <a:accent4>
        <a:srgbClr val="BD1F24"/>
      </a:accent4>
      <a:accent5>
        <a:srgbClr val="519A24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">
      <a:dk1>
        <a:srgbClr val="074184"/>
      </a:dk1>
      <a:lt1>
        <a:srgbClr val="FFFFFF"/>
      </a:lt1>
      <a:dk2>
        <a:srgbClr val="074184"/>
      </a:dk2>
      <a:lt2>
        <a:srgbClr val="FFFCF3"/>
      </a:lt2>
      <a:accent1>
        <a:srgbClr val="70C3DC"/>
      </a:accent1>
      <a:accent2>
        <a:srgbClr val="E14825"/>
      </a:accent2>
      <a:accent3>
        <a:srgbClr val="399F3C"/>
      </a:accent3>
      <a:accent4>
        <a:srgbClr val="800F1B"/>
      </a:accent4>
      <a:accent5>
        <a:srgbClr val="1997B7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FermilabTemplate.potx</Template>
  <TotalTime>12212</TotalTime>
  <Words>1604</Words>
  <Application>Microsoft Macintosh PowerPoint</Application>
  <PresentationFormat>On-screen Show (4:3)</PresentationFormat>
  <Paragraphs>285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FermilabTemplate</vt:lpstr>
      <vt:lpstr>Fermilab: Footer Only</vt:lpstr>
      <vt:lpstr>MU2E Calorimeter System:  An Overview</vt:lpstr>
      <vt:lpstr>Physics and Calorimeter Requirements </vt:lpstr>
      <vt:lpstr>The Mu2e calorimeter</vt:lpstr>
      <vt:lpstr>Long list of reviews on 2015-2016</vt:lpstr>
      <vt:lpstr>EMC Simulation</vt:lpstr>
      <vt:lpstr>PowerPoint Presentation</vt:lpstr>
      <vt:lpstr>Long list of “upcoming” reviews</vt:lpstr>
      <vt:lpstr>Detailed work report @ MUSE GM</vt:lpstr>
      <vt:lpstr>Irradiation plans &amp; implication for Muse</vt:lpstr>
      <vt:lpstr>Status of “large” bids (1)</vt:lpstr>
      <vt:lpstr>Status of “large” bids (2)</vt:lpstr>
      <vt:lpstr>PowerPoint Presentation</vt:lpstr>
      <vt:lpstr>PowerPoint Presentation</vt:lpstr>
      <vt:lpstr>PowerPoint Presentation</vt:lpstr>
      <vt:lpstr>PowerPoint Presentation</vt:lpstr>
      <vt:lpstr>Calorimeter schedule</vt:lpstr>
      <vt:lpstr>PowerPoint Presentation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Microsoft Office User</cp:lastModifiedBy>
  <cp:revision>587</cp:revision>
  <cp:lastPrinted>2016-04-26T12:49:03Z</cp:lastPrinted>
  <dcterms:created xsi:type="dcterms:W3CDTF">2014-01-03T20:18:13Z</dcterms:created>
  <dcterms:modified xsi:type="dcterms:W3CDTF">2016-09-28T06:53:07Z</dcterms:modified>
</cp:coreProperties>
</file>