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430" r:id="rId3"/>
    <p:sldId id="431" r:id="rId4"/>
    <p:sldId id="432" r:id="rId5"/>
    <p:sldId id="433" r:id="rId6"/>
    <p:sldId id="434" r:id="rId7"/>
    <p:sldId id="435" r:id="rId8"/>
    <p:sldId id="426" r:id="rId9"/>
    <p:sldId id="436" r:id="rId10"/>
    <p:sldId id="437" r:id="rId11"/>
    <p:sldId id="438" r:id="rId12"/>
    <p:sldId id="439" r:id="rId13"/>
    <p:sldId id="440" r:id="rId14"/>
    <p:sldId id="428" r:id="rId15"/>
    <p:sldId id="443" r:id="rId16"/>
    <p:sldId id="396" r:id="rId17"/>
    <p:sldId id="444" r:id="rId18"/>
    <p:sldId id="410" r:id="rId19"/>
    <p:sldId id="446" r:id="rId20"/>
    <p:sldId id="445" r:id="rId21"/>
    <p:sldId id="451" r:id="rId22"/>
    <p:sldId id="449" r:id="rId23"/>
    <p:sldId id="448" r:id="rId24"/>
    <p:sldId id="450" r:id="rId25"/>
    <p:sldId id="452" r:id="rId26"/>
    <p:sldId id="453" r:id="rId27"/>
    <p:sldId id="447" r:id="rId28"/>
    <p:sldId id="454" r:id="rId29"/>
    <p:sldId id="455" r:id="rId30"/>
    <p:sldId id="456" r:id="rId31"/>
    <p:sldId id="457" r:id="rId32"/>
    <p:sldId id="459" r:id="rId33"/>
    <p:sldId id="462" r:id="rId34"/>
    <p:sldId id="463" r:id="rId35"/>
    <p:sldId id="461" r:id="rId36"/>
    <p:sldId id="464" r:id="rId37"/>
    <p:sldId id="466" r:id="rId38"/>
    <p:sldId id="467" r:id="rId39"/>
    <p:sldId id="468" r:id="rId40"/>
    <p:sldId id="465" r:id="rId41"/>
    <p:sldId id="424" r:id="rId42"/>
    <p:sldId id="469" r:id="rId43"/>
    <p:sldId id="470" r:id="rId44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5437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27" autoAdjust="0"/>
  </p:normalViewPr>
  <p:slideViewPr>
    <p:cSldViewPr>
      <p:cViewPr varScale="1">
        <p:scale>
          <a:sx n="111" d="100"/>
          <a:sy n="111" d="100"/>
        </p:scale>
        <p:origin x="91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2"/>
    </p:cViewPr>
  </p:sorterViewPr>
  <p:notesViewPr>
    <p:cSldViewPr>
      <p:cViewPr varScale="1">
        <p:scale>
          <a:sx n="57" d="100"/>
          <a:sy n="57" d="100"/>
        </p:scale>
        <p:origin x="-2796" y="-96"/>
      </p:cViewPr>
      <p:guideLst>
        <p:guide orient="horz" pos="3224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A7BF09B-35BB-4180-835D-27B4BCE5AEBB}" type="datetimeFigureOut">
              <a:rPr lang="el-GR" smtClean="0"/>
              <a:pPr/>
              <a:t>29/9/2016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112E90E-D4BC-400C-895C-4F37B4F727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3392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F8D5233-3661-4CBF-925F-61D81825B7A8}" type="datetimeFigureOut">
              <a:rPr lang="el-GR" smtClean="0"/>
              <a:pPr/>
              <a:t>29/9/2016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555B18A-C26E-4165-8B9F-2967DD8888F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72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054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0F103-0456-4148-A95D-EEABBE47DC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7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B18A-C26E-4165-8B9F-2967DD8888FD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37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3428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 userDrawn="1"/>
        </p:nvSpPr>
        <p:spPr>
          <a:xfrm>
            <a:off x="0" y="3429000"/>
            <a:ext cx="9144000" cy="609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457200" y="3429000"/>
            <a:ext cx="6096000" cy="609600"/>
          </a:xfrm>
        </p:spPr>
        <p:txBody>
          <a:bodyPr anchor="ctr"/>
          <a:lstStyle>
            <a:lvl1pPr marL="0" indent="0" algn="l">
              <a:buNone/>
              <a:defRPr sz="2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Subtitle</a:t>
            </a:r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229600" cy="1470025"/>
          </a:xfrm>
        </p:spPr>
        <p:txBody>
          <a:bodyPr anchor="ctr">
            <a:normAutofit/>
          </a:bodyPr>
          <a:lstStyle>
            <a:lvl1pPr algn="ctr">
              <a:defRPr lang="en-US" sz="3600" u="none" cap="small" baseline="0" dirty="0">
                <a:solidFill>
                  <a:srgbClr val="FFFFFF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71500" y="3609020"/>
            <a:ext cx="270030" cy="27003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0" y="342900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atternMatchingBlackboar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57165" y="4086835"/>
            <a:ext cx="2827165" cy="2744014"/>
          </a:xfrm>
          <a:prstGeom prst="rect">
            <a:avLst/>
          </a:prstGeom>
        </p:spPr>
      </p:pic>
      <p:pic>
        <p:nvPicPr>
          <p:cNvPr id="17" name="Picture 16" descr="ATLASexperiment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681790" y="5724255"/>
            <a:ext cx="2655295" cy="1102621"/>
          </a:xfrm>
          <a:prstGeom prst="rect">
            <a:avLst/>
          </a:prstGeom>
        </p:spPr>
      </p:pic>
      <p:pic>
        <p:nvPicPr>
          <p:cNvPr id="12" name="Picture 11" descr="Logo_unipi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0010" y="5649222"/>
            <a:ext cx="1331640" cy="1208777"/>
          </a:xfrm>
          <a:prstGeom prst="rect">
            <a:avLst/>
          </a:prstGeom>
        </p:spPr>
      </p:pic>
      <p:pic>
        <p:nvPicPr>
          <p:cNvPr id="13" name="Picture 12" descr="20140103114318!INFN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21650" y="5667168"/>
            <a:ext cx="1215135" cy="11908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548680"/>
            <a:ext cx="7772400" cy="547112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26595" y="1268760"/>
            <a:ext cx="7740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02270" y="65343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9A61-EB25-4A3D-859B-444786636CD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93785"/>
            <a:ext cx="7772400" cy="820790"/>
          </a:xfrm>
          <a:solidFill>
            <a:schemeClr val="accent1"/>
          </a:solidFill>
        </p:spPr>
        <p:txBody>
          <a:bodyPr anchor="b" anchorCtr="0"/>
          <a:lstStyle>
            <a:lvl1pPr algn="l">
              <a:buNone/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570" y="2393885"/>
            <a:ext cx="7772400" cy="3536358"/>
          </a:xfrm>
          <a:solidFill>
            <a:schemeClr val="tx2">
              <a:lumMod val="75000"/>
            </a:schemeClr>
          </a:solidFill>
        </p:spPr>
        <p:txBody>
          <a:bodyPr anchor="t" anchorCtr="0"/>
          <a:lstStyle>
            <a:lvl1pPr marL="0" indent="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9325" y="6527195"/>
            <a:ext cx="554781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3276600" y="3276600"/>
            <a:ext cx="6858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28910" y="65742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F9A61-EB25-4A3D-859B-444786636CD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300"/>
        </a:spcBef>
        <a:spcAft>
          <a:spcPts val="300"/>
        </a:spcAft>
        <a:buClr>
          <a:schemeClr val="accent3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00"/>
        </a:spcBef>
        <a:spcAft>
          <a:spcPts val="300"/>
        </a:spcAft>
        <a:buClr>
          <a:schemeClr val="accent2">
            <a:lumMod val="75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40000"/>
            <a:lumOff val="60000"/>
          </a:schemeClr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60000"/>
            <a:lumOff val="40000"/>
          </a:schemeClr>
        </a:buClr>
        <a:buFontTx/>
        <a:buChar char="o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Calliope-Louisa Sotiropoulou</a:t>
            </a:r>
            <a:endParaRPr lang="el-GR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86535" y="1558280"/>
            <a:ext cx="8229600" cy="520570"/>
          </a:xfrm>
          <a:prstGeom prst="rect">
            <a:avLst/>
          </a:prstGeom>
        </p:spPr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Image Processing</a:t>
            </a:r>
            <a:br>
              <a:rPr lang="en-US" sz="28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cap="small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Using Brain Emulation</a:t>
            </a:r>
          </a:p>
        </p:txBody>
      </p:sp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520570"/>
          </a:xfrm>
        </p:spPr>
        <p:txBody>
          <a:bodyPr>
            <a:normAutofit fontScale="90000"/>
          </a:bodyPr>
          <a:lstStyle/>
          <a:p>
            <a:r>
              <a:rPr lang="en-US" sz="1600" dirty="0" smtClean="0"/>
              <a:t>MUSE Meeting Pisa 30/09/2016</a:t>
            </a:r>
            <a:br>
              <a:rPr lang="en-US" sz="1600" dirty="0" smtClean="0"/>
            </a:br>
            <a:endParaRPr lang="el-G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038600"/>
            <a:ext cx="589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Marie Curie IAPP Fellow - University of Pisa and INFN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Emulation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only single objective is to identify the source of the danger (identify the form)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3233547"/>
            <a:ext cx="2143125" cy="2805743"/>
          </a:xfrm>
          <a:prstGeom prst="rect">
            <a:avLst/>
          </a:prstGeom>
        </p:spPr>
      </p:pic>
      <p:pic>
        <p:nvPicPr>
          <p:cNvPr id="5122" name="Picture 2" descr="https://www.colourbox.com/preview/7182400-tiger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23" y="3225182"/>
            <a:ext cx="3243992" cy="23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50" y="3203975"/>
            <a:ext cx="3245557" cy="236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1630" y="6174305"/>
            <a:ext cx="7380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i="1" dirty="0" smtClean="0"/>
              <a:t>M. Del Viva, G. </a:t>
            </a:r>
            <a:r>
              <a:rPr lang="en-US" sz="1400" i="1" dirty="0" err="1" smtClean="0"/>
              <a:t>Punzi</a:t>
            </a:r>
            <a:r>
              <a:rPr lang="en-US" sz="1400" i="1" dirty="0" smtClean="0"/>
              <a:t>, and D. Benedetti. Information and Perception of Meaningful Patterns. </a:t>
            </a:r>
            <a:r>
              <a:rPr lang="en-US" sz="1400" i="1" dirty="0" err="1" smtClean="0"/>
              <a:t>PloSone</a:t>
            </a:r>
            <a:r>
              <a:rPr lang="en-US" sz="1400" i="1" dirty="0" smtClean="0"/>
              <a:t> 8.7 (2013): e69154.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5356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Emulation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Studies conducted have demonstrated that the brain uses a “pattern matching” process very similar to the one used by the trigger systems of HEP experiments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2603477"/>
            <a:ext cx="2143125" cy="2805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50" y="2638975"/>
            <a:ext cx="3245557" cy="23652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563115" y="5428438"/>
            <a:ext cx="3513364" cy="1508993"/>
          </a:xfrm>
          <a:prstGeom prst="rect">
            <a:avLst/>
          </a:prstGeom>
          <a:ln w="3600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5673641" y="5453909"/>
            <a:ext cx="3983924" cy="1485481"/>
          </a:xfrm>
          <a:prstGeom prst="rect">
            <a:avLst/>
          </a:prstGeom>
          <a:ln w="360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3862376" y="5878488"/>
            <a:ext cx="1204679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2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Brain Emulation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8807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can use hardware developed for HEP adjusted in a “mini version” for Image Processing applications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7452320" y="2393885"/>
            <a:ext cx="1148499" cy="150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09" y="2370982"/>
            <a:ext cx="1739292" cy="12675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635163" y="2528900"/>
            <a:ext cx="2295255" cy="855095"/>
          </a:xfrm>
          <a:prstGeom prst="rect">
            <a:avLst/>
          </a:prstGeom>
          <a:ln w="3600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2928336" y="2528900"/>
            <a:ext cx="2228729" cy="844349"/>
          </a:xfrm>
          <a:prstGeom prst="rect">
            <a:avLst/>
          </a:prstGeom>
          <a:ln w="360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2411760" y="2708920"/>
            <a:ext cx="484599" cy="295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36" y="3673649"/>
            <a:ext cx="1828800" cy="2438400"/>
          </a:xfrm>
          <a:prstGeom prst="rect">
            <a:avLst/>
          </a:prstGeom>
        </p:spPr>
      </p:pic>
      <p:pic>
        <p:nvPicPr>
          <p:cNvPr id="13" name="Picture 2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6" y="3564015"/>
            <a:ext cx="2186618" cy="1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ent-Up Arrow 13"/>
          <p:cNvSpPr/>
          <p:nvPr/>
        </p:nvSpPr>
        <p:spPr>
          <a:xfrm rot="5400000">
            <a:off x="5317182" y="5102862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64" y="4258660"/>
            <a:ext cx="2394065" cy="205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4058" y="3994030"/>
            <a:ext cx="1491277" cy="835115"/>
          </a:xfrm>
          <a:prstGeom prst="rect">
            <a:avLst/>
          </a:prstGeom>
        </p:spPr>
      </p:pic>
      <p:sp>
        <p:nvSpPr>
          <p:cNvPr id="17" name="Bent-Up Arrow 16"/>
          <p:cNvSpPr/>
          <p:nvPr/>
        </p:nvSpPr>
        <p:spPr>
          <a:xfrm rot="5400000">
            <a:off x="1524721" y="4894540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84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Brain Emulation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8807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can use hardware developed for HEP adjusted in a “mini version” for Image Processing applications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7452320" y="2393885"/>
            <a:ext cx="1148499" cy="150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09" y="2370982"/>
            <a:ext cx="1739292" cy="12675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/>
        </p:blipFill>
        <p:spPr>
          <a:xfrm>
            <a:off x="635163" y="2528900"/>
            <a:ext cx="2295255" cy="855095"/>
          </a:xfrm>
          <a:prstGeom prst="rect">
            <a:avLst/>
          </a:prstGeom>
          <a:ln w="36000">
            <a:noFill/>
          </a:ln>
        </p:spPr>
      </p:pic>
      <p:pic>
        <p:nvPicPr>
          <p:cNvPr id="10" name="Picture 9"/>
          <p:cNvPicPr/>
          <p:nvPr/>
        </p:nvPicPr>
        <p:blipFill>
          <a:blip r:embed="rId5"/>
          <a:stretch/>
        </p:blipFill>
        <p:spPr>
          <a:xfrm>
            <a:off x="2928336" y="2528900"/>
            <a:ext cx="2228729" cy="844349"/>
          </a:xfrm>
          <a:prstGeom prst="rect">
            <a:avLst/>
          </a:prstGeom>
          <a:ln w="36000"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2411760" y="2708920"/>
            <a:ext cx="484599" cy="295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36" y="3673649"/>
            <a:ext cx="1828800" cy="2438400"/>
          </a:xfrm>
          <a:prstGeom prst="rect">
            <a:avLst/>
          </a:prstGeom>
        </p:spPr>
      </p:pic>
      <p:pic>
        <p:nvPicPr>
          <p:cNvPr id="13" name="Picture 2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6" y="3564015"/>
            <a:ext cx="2186618" cy="1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ent-Up Arrow 13"/>
          <p:cNvSpPr/>
          <p:nvPr/>
        </p:nvSpPr>
        <p:spPr>
          <a:xfrm rot="5400000">
            <a:off x="5317182" y="5102862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64" y="4258660"/>
            <a:ext cx="2394065" cy="205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4058" y="3994030"/>
            <a:ext cx="1491277" cy="835115"/>
          </a:xfrm>
          <a:prstGeom prst="rect">
            <a:avLst/>
          </a:prstGeom>
        </p:spPr>
      </p:pic>
      <p:sp>
        <p:nvSpPr>
          <p:cNvPr id="17" name="Bent-Up Arrow 16"/>
          <p:cNvSpPr/>
          <p:nvPr/>
        </p:nvSpPr>
        <p:spPr>
          <a:xfrm rot="5400000">
            <a:off x="1524721" y="4894540"/>
            <a:ext cx="785029" cy="695018"/>
          </a:xfrm>
          <a:prstGeom prst="bent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Rectangle 17"/>
          <p:cNvSpPr/>
          <p:nvPr/>
        </p:nvSpPr>
        <p:spPr>
          <a:xfrm>
            <a:off x="1258035" y="2867234"/>
            <a:ext cx="7200800" cy="17101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Mini FTK for Image Processing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4572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FTK for Image Filtering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Major difference between HEP and Human Brain: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For HEP we are aware a-priori of the relevant patterns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The Human Brain is trained in real time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(we are not aware of the patterns beforehand and we always adjust to new environments)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Target: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Design and prototype a pattern matching machine that executes both training and filtering in real time using high performance embedded systems (FPGAs, ASICs and combination of the two - </a:t>
            </a:r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SiP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/ System In Package)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Cognitive Image Processing Algorithm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phase algorithm and implementation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Training Phase (Pattern Selection - Training):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mtClean="0"/>
              <a:t>Select </a:t>
            </a:r>
            <a:r>
              <a:rPr lang="en-US" smtClean="0"/>
              <a:t>an </a:t>
            </a:r>
            <a:r>
              <a:rPr lang="en-US" dirty="0" smtClean="0"/>
              <a:t>image or video sample and use it to identify the relevant patterns for a specific application with specific parameters. </a:t>
            </a:r>
            <a:br>
              <a:rPr lang="en-US" dirty="0" smtClean="0"/>
            </a:br>
            <a:r>
              <a:rPr lang="en-US" dirty="0" smtClean="0"/>
              <a:t>Training should be executed in real time in case the environment or application parameters change.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Pattern Matching (Real Time Execution):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dirty="0" smtClean="0"/>
              <a:t>Real time pattern matching with the preselected patterns from the training phase.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82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Cognitive Image Processing:</a:t>
            </a:r>
            <a:br>
              <a:rPr lang="en-US" dirty="0" smtClean="0"/>
            </a:br>
            <a:r>
              <a:rPr lang="en-US" dirty="0" smtClean="0"/>
              <a:t>Training Phase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Build small arrays of pixels (3x3 for static images or 3x3x3 for movies – 3</a:t>
            </a:r>
            <a:r>
              <a:rPr lang="en-GB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dimension for time) that are AM patterns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(M. Del. Viva, G.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Punzi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6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16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41530" y="2806767"/>
            <a:ext cx="9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B/W                                     2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=512 patterns:  101-010-100, …….  , 111-011-001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 gray level                 </a:t>
            </a:r>
            <a:r>
              <a:rPr lang="en-GB" dirty="0" smtClean="0"/>
              <a:t>      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= 256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Kpatterns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00,00,01-00,01,00-11,00,10 …..</a:t>
            </a:r>
            <a:endParaRPr lang="it-IT" dirty="0"/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B/W  +  time                  2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= 128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Mpatterns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111,000,000 - 000,111,000 - 000,000,000 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7"/>
          <p:cNvGrpSpPr/>
          <p:nvPr/>
        </p:nvGrpSpPr>
        <p:grpSpPr>
          <a:xfrm>
            <a:off x="2051720" y="2746646"/>
            <a:ext cx="1262386" cy="423619"/>
            <a:chOff x="1917852" y="1574712"/>
            <a:chExt cx="1215678" cy="423619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2" y="1574712"/>
              <a:ext cx="409011" cy="4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326863" y="157471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480" y="1607806"/>
              <a:ext cx="40005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0"/>
          <p:cNvGrpSpPr/>
          <p:nvPr/>
        </p:nvGrpSpPr>
        <p:grpSpPr>
          <a:xfrm>
            <a:off x="2059467" y="3360415"/>
            <a:ext cx="408634" cy="428625"/>
            <a:chOff x="2064831" y="2204864"/>
            <a:chExt cx="393515" cy="428625"/>
          </a:xfrm>
          <a:solidFill>
            <a:schemeClr val="tx1"/>
          </a:solidFill>
        </p:grpSpPr>
        <p:sp>
          <p:nvSpPr>
            <p:cNvPr id="11" name="Rectangle 10"/>
            <p:cNvSpPr/>
            <p:nvPr/>
          </p:nvSpPr>
          <p:spPr>
            <a:xfrm>
              <a:off x="2065007" y="2204864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95385" y="2204864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25763" y="2204864"/>
              <a:ext cx="130729" cy="1440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4831" y="2346499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97416" y="2344118"/>
              <a:ext cx="130729" cy="1440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27617" y="2346498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64831" y="2489473"/>
              <a:ext cx="130729" cy="14401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7416" y="2487092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27617" y="2489472"/>
              <a:ext cx="130729" cy="14401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oup 42"/>
          <p:cNvGrpSpPr/>
          <p:nvPr/>
        </p:nvGrpSpPr>
        <p:grpSpPr>
          <a:xfrm>
            <a:off x="2880832" y="3357364"/>
            <a:ext cx="408634" cy="428625"/>
            <a:chOff x="2064831" y="2204864"/>
            <a:chExt cx="393515" cy="428625"/>
          </a:xfrm>
          <a:solidFill>
            <a:schemeClr val="tx1"/>
          </a:solidFill>
        </p:grpSpPr>
        <p:sp>
          <p:nvSpPr>
            <p:cNvPr id="21" name="Rectangle 20"/>
            <p:cNvSpPr/>
            <p:nvPr/>
          </p:nvSpPr>
          <p:spPr>
            <a:xfrm>
              <a:off x="2065007" y="2204864"/>
              <a:ext cx="130729" cy="14401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95385" y="2204864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25763" y="2204864"/>
              <a:ext cx="130729" cy="14401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64831" y="2346499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97416" y="2344118"/>
              <a:ext cx="130729" cy="1440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27617" y="2346498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64831" y="2489473"/>
              <a:ext cx="130729" cy="14401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97416" y="2487092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27617" y="2489472"/>
              <a:ext cx="130729" cy="14401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oup 22"/>
          <p:cNvGrpSpPr/>
          <p:nvPr/>
        </p:nvGrpSpPr>
        <p:grpSpPr>
          <a:xfrm>
            <a:off x="2186735" y="3876048"/>
            <a:ext cx="864784" cy="588067"/>
            <a:chOff x="1994762" y="2891902"/>
            <a:chExt cx="832787" cy="588067"/>
          </a:xfrm>
        </p:grpSpPr>
        <p:grpSp>
          <p:nvGrpSpPr>
            <p:cNvPr id="31" name="Group 21"/>
            <p:cNvGrpSpPr/>
            <p:nvPr/>
          </p:nvGrpSpPr>
          <p:grpSpPr>
            <a:xfrm>
              <a:off x="2434034" y="2891902"/>
              <a:ext cx="393515" cy="428625"/>
              <a:chOff x="1877188" y="4592038"/>
              <a:chExt cx="393515" cy="42862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2139974" y="4733672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877188" y="4733673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877364" y="4592038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007742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138120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877188" y="4876647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009773" y="487426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139974" y="487664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007389" y="4736054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" name="Group 94"/>
            <p:cNvGrpSpPr/>
            <p:nvPr/>
          </p:nvGrpSpPr>
          <p:grpSpPr>
            <a:xfrm>
              <a:off x="2214398" y="2971623"/>
              <a:ext cx="393515" cy="428625"/>
              <a:chOff x="1877188" y="4592038"/>
              <a:chExt cx="393515" cy="428625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139974" y="4733672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877188" y="4733673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877364" y="4592038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07742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38120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877188" y="4876647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009773" y="487426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139974" y="487664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007389" y="4736054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3" name="Group 104"/>
            <p:cNvGrpSpPr/>
            <p:nvPr/>
          </p:nvGrpSpPr>
          <p:grpSpPr>
            <a:xfrm>
              <a:off x="1994762" y="3051344"/>
              <a:ext cx="393515" cy="428625"/>
              <a:chOff x="1877188" y="4592038"/>
              <a:chExt cx="393515" cy="42862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139974" y="4733672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877188" y="4733673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77364" y="4592038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007742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138120" y="4592038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877188" y="4876647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009773" y="487426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139974" y="4876646"/>
                <a:ext cx="130729" cy="14401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007389" y="4736054"/>
                <a:ext cx="130729" cy="1440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62" name="Content Placeholder 2"/>
          <p:cNvSpPr txBox="1">
            <a:spLocks/>
          </p:cNvSpPr>
          <p:nvPr/>
        </p:nvSpPr>
        <p:spPr>
          <a:xfrm>
            <a:off x="920899" y="4690377"/>
            <a:ext cx="8177445" cy="17528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tabLst/>
              <a:defRPr/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Training: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the frequency of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 pattern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sample images/frames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tabLst/>
              <a:defRPr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tabLst/>
              <a:defRPr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Compute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Density Histograms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PDHs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Cognitive Image Processing:</a:t>
            </a:r>
            <a:br>
              <a:rPr lang="en-US" dirty="0"/>
            </a:br>
            <a:r>
              <a:rPr lang="en-US" dirty="0"/>
              <a:t>Training Phase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  :  probability pattern “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” in sample image set</a:t>
            </a:r>
          </a:p>
          <a:p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:  total number of patterns</a:t>
            </a:r>
          </a:p>
          <a:p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   :  number of stored patterns (available memory space)</a:t>
            </a:r>
          </a:p>
          <a:p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  :  available bandwidth</a:t>
            </a:r>
          </a:p>
          <a:p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   :  measure of output information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H = ∑</a:t>
            </a:r>
            <a:r>
              <a:rPr lang="en-US" sz="1400" b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baseline="-25000" dirty="0">
                <a:latin typeface="Arial" pitchFamily="34" charset="0"/>
                <a:cs typeface="Arial" pitchFamily="34" charset="0"/>
              </a:rPr>
              <a:t>i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log(p</a:t>
            </a:r>
            <a:r>
              <a:rPr lang="en-US" sz="14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)   (Boltzmann entropy)</a:t>
            </a:r>
          </a:p>
          <a:p>
            <a:endParaRPr lang="el-GR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763049" y="3668686"/>
            <a:ext cx="2239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 that are efficient carriers of information given the bandwidth (W) &amp; memory limits (N)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593201"/>
            <a:ext cx="3600400" cy="203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07015" y="536421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Log(p)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3176845" y="5650181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W/N&lt;p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6883" y="5634260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W/N&gt;p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959" y="5998816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f(p) = -</a:t>
            </a:r>
            <a:r>
              <a:rPr lang="en-GB" sz="2000" dirty="0" err="1" smtClean="0">
                <a:solidFill>
                  <a:schemeClr val="accent5">
                    <a:lumMod val="75000"/>
                  </a:schemeClr>
                </a:solidFill>
              </a:rPr>
              <a:t>Wlog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 (p)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172" y="5998816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f(p) = -</a:t>
            </a:r>
            <a:r>
              <a:rPr lang="en-GB" sz="2000" dirty="0" err="1" smtClean="0">
                <a:solidFill>
                  <a:srgbClr val="FF0000"/>
                </a:solidFill>
              </a:rPr>
              <a:t>pNlog</a:t>
            </a:r>
            <a:r>
              <a:rPr lang="en-GB" sz="2000" dirty="0" smtClean="0">
                <a:solidFill>
                  <a:srgbClr val="FF0000"/>
                </a:solidFill>
              </a:rPr>
              <a:t> (p)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3087429" y="3609020"/>
            <a:ext cx="16473" cy="29703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76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7" y="2303875"/>
            <a:ext cx="2745533" cy="2271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Cognitive Image Processing:</a:t>
            </a:r>
            <a:br>
              <a:rPr lang="en-US" dirty="0" smtClean="0"/>
            </a:br>
            <a:r>
              <a:rPr lang="en-US" dirty="0" smtClean="0"/>
              <a:t>Pattern Selection Impact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Choice of relative patterns: </a:t>
            </a:r>
            <a:r>
              <a:rPr lang="en-US" dirty="0" smtClean="0"/>
              <a:t>Choose the pattern set that </a:t>
            </a:r>
            <a:r>
              <a:rPr lang="en-US" b="1" dirty="0" smtClean="0">
                <a:solidFill>
                  <a:srgbClr val="C00000"/>
                </a:solidFill>
              </a:rPr>
              <a:t>maximizes entropy H under real constraints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5" name="Right Arrow 10"/>
          <p:cNvSpPr>
            <a:spLocks noChangeArrowheads="1"/>
          </p:cNvSpPr>
          <p:nvPr/>
        </p:nvSpPr>
        <p:spPr bwMode="auto">
          <a:xfrm>
            <a:off x="2598007" y="5656442"/>
            <a:ext cx="308808" cy="160565"/>
          </a:xfrm>
          <a:prstGeom prst="rightArrow">
            <a:avLst>
              <a:gd name="adj1" fmla="val 50000"/>
              <a:gd name="adj2" fmla="val 5013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 altLang="it-IT" sz="16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34" y="5191295"/>
            <a:ext cx="1786399" cy="136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3" y="5037594"/>
            <a:ext cx="2156262" cy="163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49" y="5205685"/>
            <a:ext cx="1790379" cy="13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4859988" y="5679250"/>
            <a:ext cx="326880" cy="181421"/>
          </a:xfrm>
          <a:prstGeom prst="rightArrow">
            <a:avLst>
              <a:gd name="adj1" fmla="val 50000"/>
              <a:gd name="adj2" fmla="val 5013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 altLang="it-IT" sz="160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583850" y="3928484"/>
            <a:ext cx="793287" cy="151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8771" y="4068967"/>
            <a:ext cx="488806" cy="16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21001" y="364289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only</a:t>
            </a:r>
          </a:p>
          <a:p>
            <a:pPr algn="ctr"/>
            <a:r>
              <a:rPr lang="en-GB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50 patterns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0080" y="4042809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only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16 patterns</a:t>
            </a:r>
            <a:endParaRPr lang="it-IT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9479" y="5354923"/>
            <a:ext cx="7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9.8%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8518" y="536421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5.5%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88" y="5090361"/>
            <a:ext cx="2045046" cy="157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25715" y="4080845"/>
            <a:ext cx="202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levels of grey: </a:t>
            </a:r>
          </a:p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patterns</a:t>
            </a:r>
          </a:p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  N=2000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85" y="2753560"/>
            <a:ext cx="2745224" cy="9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861810" y="2303875"/>
            <a:ext cx="2655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 that are efficient carriers of information</a:t>
            </a:r>
          </a:p>
          <a:p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iven the bandwidth (W) &amp; memory limits (N)</a:t>
            </a:r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237185" y="2393885"/>
          <a:ext cx="2465491" cy="45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Εξίσωση" r:id="rId11" imgW="1600200" imgH="291960" progId="Equation.3">
                  <p:embed/>
                </p:oleObj>
              </mc:Choice>
              <mc:Fallback>
                <p:oleObj name="Εξίσωση" r:id="rId11" imgW="16002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185" y="2393885"/>
                        <a:ext cx="2465491" cy="45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Demonstrator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3249"/>
            <a:ext cx="7772400" cy="438110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138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Advanced Image Processing Implementations: </a:t>
            </a:r>
            <a:br>
              <a:rPr lang="en-US" sz="3100" dirty="0" smtClean="0"/>
            </a:br>
            <a:r>
              <a:rPr lang="en-US" dirty="0" smtClean="0"/>
              <a:t>A Multidisciplinary Approach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Advances in sensors, communications, computation speed, size of storage (data centers) etc.</a:t>
            </a:r>
          </a:p>
          <a:p>
            <a:endParaRPr lang="en-US" dirty="0" smtClean="0"/>
          </a:p>
          <a:p>
            <a:r>
              <a:rPr lang="en-US" dirty="0" smtClean="0"/>
              <a:t>Data increasing in quantity and diversity</a:t>
            </a:r>
          </a:p>
          <a:p>
            <a:endParaRPr lang="en-US" dirty="0"/>
          </a:p>
          <a:p>
            <a:r>
              <a:rPr lang="en-US" b="1" dirty="0" smtClean="0"/>
              <a:t>What is needed:</a:t>
            </a:r>
            <a:br>
              <a:rPr lang="en-US" b="1" dirty="0" smtClean="0"/>
            </a:br>
            <a:r>
              <a:rPr lang="en-US" b="1" dirty="0" smtClean="0"/>
              <a:t>Fast and efficient ways to process the data </a:t>
            </a:r>
            <a:r>
              <a:rPr lang="en-US" b="1" dirty="0" smtClean="0">
                <a:sym typeface="Wingdings" panose="05000000000000000000" pitchFamily="2" charset="2"/>
              </a:rPr>
              <a:t> data traffic reduction with minimal information loss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Medical 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brain emulation algorithm works very well as a </a:t>
            </a:r>
            <a:r>
              <a:rPr lang="en-US" b="1" dirty="0" smtClean="0">
                <a:solidFill>
                  <a:srgbClr val="C00000"/>
                </a:solidFill>
              </a:rPr>
              <a:t>contour identification system </a:t>
            </a:r>
            <a:r>
              <a:rPr lang="en-US" dirty="0" smtClean="0"/>
              <a:t>(edge detection)</a:t>
            </a:r>
          </a:p>
          <a:p>
            <a:endParaRPr lang="en-US" dirty="0"/>
          </a:p>
          <a:p>
            <a:r>
              <a:rPr lang="en-US" dirty="0" smtClean="0"/>
              <a:t>We are exploring the use of this filter in </a:t>
            </a:r>
            <a:r>
              <a:rPr lang="en-US" b="1" dirty="0" smtClean="0">
                <a:solidFill>
                  <a:srgbClr val="C00000"/>
                </a:solidFill>
              </a:rPr>
              <a:t>Magnetic Resonance Imaging (MRI) </a:t>
            </a:r>
            <a:r>
              <a:rPr lang="en-US" dirty="0" smtClean="0"/>
              <a:t>for the identification of diseases such as the progression of Mild Cognitive Impairment (MCI) to </a:t>
            </a:r>
            <a:r>
              <a:rPr lang="en-US" b="1" dirty="0" smtClean="0">
                <a:solidFill>
                  <a:srgbClr val="C00000"/>
                </a:solidFill>
              </a:rPr>
              <a:t>Alzheimer</a:t>
            </a:r>
            <a:r>
              <a:rPr lang="el-GR" b="1" dirty="0" smtClean="0">
                <a:solidFill>
                  <a:srgbClr val="C00000"/>
                </a:solidFill>
              </a:rPr>
              <a:t>’</a:t>
            </a:r>
            <a:r>
              <a:rPr lang="it-IT" b="1" dirty="0" smtClean="0">
                <a:solidFill>
                  <a:srgbClr val="C00000"/>
                </a:solidFill>
              </a:rPr>
              <a:t>s </a:t>
            </a:r>
            <a:r>
              <a:rPr lang="en-US" b="1" dirty="0" smtClean="0">
                <a:solidFill>
                  <a:srgbClr val="C00000"/>
                </a:solidFill>
              </a:rPr>
              <a:t>Disease (AD)</a:t>
            </a:r>
          </a:p>
          <a:p>
            <a:endParaRPr lang="en-US" dirty="0"/>
          </a:p>
          <a:p>
            <a:r>
              <a:rPr lang="en-US" dirty="0" smtClean="0"/>
              <a:t>In collaboration with the ARIANNA project (INFN)</a:t>
            </a:r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2436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1</a:t>
            </a:r>
            <a:r>
              <a:rPr lang="en-US" sz="3600" dirty="0"/>
              <a:t>-weighted </a:t>
            </a:r>
            <a:r>
              <a:rPr lang="en-US" sz="3600" dirty="0" smtClean="0"/>
              <a:t>brain images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74700" y="1313178"/>
            <a:ext cx="7670800" cy="43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xial slices of a human head with spatial </a:t>
            </a:r>
            <a:r>
              <a:rPr lang="en-US" sz="2000" dirty="0"/>
              <a:t>resolution </a:t>
            </a:r>
            <a:r>
              <a:rPr lang="en-US" sz="2000" dirty="0" smtClean="0"/>
              <a:t>of 1 mm</a:t>
            </a:r>
            <a:r>
              <a:rPr lang="en-US" sz="2000" baseline="30000" dirty="0" smtClean="0"/>
              <a:t>3</a:t>
            </a:r>
            <a:endParaRPr lang="en-US" sz="2000" baseline="30000" dirty="0"/>
          </a:p>
        </p:txBody>
      </p:sp>
      <p:pic>
        <p:nvPicPr>
          <p:cNvPr id="7" name="Picture 4" descr="t1_ax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859142"/>
            <a:ext cx="8395186" cy="3170057"/>
          </a:xfrm>
          <a:prstGeom prst="rect">
            <a:avLst/>
          </a:prstGeom>
          <a:noFill/>
          <a:ln w="9525">
            <a:solidFill>
              <a:srgbClr val="8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17625" y="5387975"/>
            <a:ext cx="7444274" cy="646331"/>
          </a:xfrm>
          <a:prstGeom prst="rect">
            <a:avLst/>
          </a:prstGeom>
          <a:noFill/>
          <a:ln w="38100" cmpd="sng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Grey Matter (GM) cortex can by followed and cortical thickness can be evaluated to investigate GM involvement in pathological conditions.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3835400" y="4181475"/>
            <a:ext cx="1204362" cy="1206500"/>
          </a:xfrm>
          <a:prstGeom prst="straightConnector1">
            <a:avLst/>
          </a:prstGeom>
          <a:ln w="38100" cmpd="sng">
            <a:solidFill>
              <a:srgbClr val="E895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68271" y="1992868"/>
            <a:ext cx="1935829" cy="33855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White Matter (WM)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7571" y="2017236"/>
            <a:ext cx="1745329" cy="33855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Grey Matter (GM)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5571" y="4633436"/>
            <a:ext cx="2266029" cy="33855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Cerebrospinal fluid (CSF)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67100" y="2355790"/>
            <a:ext cx="368300" cy="374710"/>
          </a:xfrm>
          <a:prstGeom prst="straightConnector1">
            <a:avLst/>
          </a:prstGeom>
          <a:ln w="38100" cmpd="sng">
            <a:solidFill>
              <a:srgbClr val="E895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4876800" y="2331422"/>
            <a:ext cx="1559386" cy="399078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519071" y="3314700"/>
            <a:ext cx="1120315" cy="1318736"/>
          </a:xfrm>
          <a:prstGeom prst="straightConnector1">
            <a:avLst/>
          </a:prstGeom>
          <a:ln w="38100" cmpd="sng">
            <a:solidFill>
              <a:srgbClr val="2C9C8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flipH="1" flipV="1">
            <a:off x="4564306" y="3111500"/>
            <a:ext cx="2024280" cy="1521936"/>
          </a:xfrm>
          <a:prstGeom prst="straightConnector1">
            <a:avLst/>
          </a:prstGeom>
          <a:ln w="38100" cmpd="sng">
            <a:solidFill>
              <a:srgbClr val="2C9C8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808076" y="6517553"/>
            <a:ext cx="878723" cy="329184"/>
          </a:xfrm>
          <a:prstGeom prst="rect">
            <a:avLst/>
          </a:prstGeom>
        </p:spPr>
        <p:txBody>
          <a:bodyPr/>
          <a:lstStyle/>
          <a:p>
            <a:fld id="{A6A17C52-B08B-0D42-B80D-D5D5801F1B1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21793" y="6127625"/>
            <a:ext cx="204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A. </a:t>
            </a:r>
            <a:r>
              <a:rPr lang="en-US" dirty="0" err="1" smtClean="0">
                <a:solidFill>
                  <a:srgbClr val="C00000"/>
                </a:solidFill>
              </a:rPr>
              <a:t>Retico</a:t>
            </a:r>
            <a:endParaRPr lang="el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contacted preliminary studies for the feasibility of the task by using our simulation framework on 2D MRI brain images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A) Input Image B) </a:t>
            </a:r>
            <a:r>
              <a:rPr lang="en-US" dirty="0" err="1" smtClean="0"/>
              <a:t>Thresholded</a:t>
            </a:r>
            <a:r>
              <a:rPr lang="en-US" dirty="0" smtClean="0"/>
              <a:t> Image C) Filtered Image</a:t>
            </a:r>
          </a:p>
          <a:p>
            <a:endParaRPr lang="en-US" dirty="0"/>
          </a:p>
          <a:p>
            <a:r>
              <a:rPr lang="en-US" dirty="0" smtClean="0"/>
              <a:t>We could successfully identify the different regions of the brain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51" y="2362900"/>
            <a:ext cx="6609524" cy="1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51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37" y="1417638"/>
            <a:ext cx="5465363" cy="440947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111818" y="5949280"/>
            <a:ext cx="369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Compression is data dependent 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0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	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3D edge detection studies 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1917325"/>
            <a:ext cx="5589225" cy="44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973903"/>
            <a:ext cx="2970330" cy="942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914400" y="1448780"/>
            <a:ext cx="7772400" cy="38569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4346975" y="5305704"/>
            <a:ext cx="400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correlation 0.38 (value over 0.3 is a positive value)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1183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438890"/>
            <a:ext cx="5095966" cy="378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 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the filter for Segmented GM identification for an input to a Support Vector Machine classification method 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910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Image Processing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31" y="1691748"/>
            <a:ext cx="5008039" cy="4572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11" name="Left Arrow 10"/>
          <p:cNvSpPr/>
          <p:nvPr/>
        </p:nvSpPr>
        <p:spPr>
          <a:xfrm rot="20518428">
            <a:off x="3454960" y="3306785"/>
            <a:ext cx="2691280" cy="2700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Left Arrow 11"/>
          <p:cNvSpPr/>
          <p:nvPr/>
        </p:nvSpPr>
        <p:spPr>
          <a:xfrm rot="19699848">
            <a:off x="3414783" y="3581960"/>
            <a:ext cx="3230918" cy="2700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5922150" y="1808820"/>
            <a:ext cx="229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Proposed position of our filter in the data flow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78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Implementation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platform based on FTK hardware is used:</a:t>
            </a:r>
          </a:p>
          <a:p>
            <a:pPr lvl="1"/>
            <a:r>
              <a:rPr lang="en-US" dirty="0" smtClean="0"/>
              <a:t>Combination of powerful FPGAs (</a:t>
            </a:r>
            <a:r>
              <a:rPr lang="en-US" dirty="0" err="1" smtClean="0"/>
              <a:t>Kintex</a:t>
            </a:r>
            <a:r>
              <a:rPr lang="en-US" dirty="0" smtClean="0"/>
              <a:t> </a:t>
            </a:r>
            <a:r>
              <a:rPr lang="en-US" dirty="0" err="1" smtClean="0"/>
              <a:t>Ultrascale</a:t>
            </a:r>
            <a:r>
              <a:rPr lang="en-US" dirty="0" smtClean="0"/>
              <a:t> KCU105) with ASICs (the Associative Memory chip – AM)</a:t>
            </a:r>
          </a:p>
          <a:p>
            <a:pPr lvl="1"/>
            <a:endParaRPr lang="en-US" dirty="0"/>
          </a:p>
          <a:p>
            <a:r>
              <a:rPr lang="en-US" dirty="0" smtClean="0"/>
              <a:t>The filtering is implemented in two phases just like the algorithm</a:t>
            </a:r>
          </a:p>
          <a:p>
            <a:pPr lvl="1"/>
            <a:r>
              <a:rPr lang="en-US" dirty="0" smtClean="0"/>
              <a:t>The Training Phase</a:t>
            </a:r>
          </a:p>
          <a:p>
            <a:pPr lvl="1"/>
            <a:r>
              <a:rPr lang="en-US" dirty="0" smtClean="0"/>
              <a:t>The Pattern Matching Phase</a:t>
            </a:r>
          </a:p>
          <a:p>
            <a:pPr lvl="1"/>
            <a:endParaRPr lang="en-US" dirty="0"/>
          </a:p>
          <a:p>
            <a:r>
              <a:rPr lang="en-US" dirty="0" smtClean="0"/>
              <a:t>Most of the functions are executed by the FPGA with the only exception being the data taking that is executed by the AM under the FPGA control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474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Platform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30" y="1447799"/>
            <a:ext cx="5905620" cy="50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3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Advanced Image Processing Implementations: </a:t>
            </a:r>
            <a:br>
              <a:rPr lang="en-US" sz="3100" dirty="0" smtClean="0"/>
            </a:br>
            <a:r>
              <a:rPr lang="en-US" dirty="0" smtClean="0"/>
              <a:t>A Multidisciplinary Approach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Image Processing: </a:t>
            </a:r>
            <a:r>
              <a:rPr lang="en-US" dirty="0" smtClean="0"/>
              <a:t>Increasing resolutions and frame rates </a:t>
            </a:r>
            <a:r>
              <a:rPr lang="en-US" dirty="0" smtClean="0">
                <a:sym typeface="Wingdings" panose="05000000000000000000" pitchFamily="2" charset="2"/>
              </a:rPr>
              <a:t> “</a:t>
            </a:r>
            <a:r>
              <a:rPr lang="en-US" b="1" dirty="0" smtClean="0">
                <a:sym typeface="Wingdings" panose="05000000000000000000" pitchFamily="2" charset="2"/>
              </a:rPr>
              <a:t>Big Data</a:t>
            </a:r>
            <a:r>
              <a:rPr lang="en-US" dirty="0" smtClean="0">
                <a:sym typeface="Wingdings" panose="05000000000000000000" pitchFamily="2" charset="2"/>
              </a:rPr>
              <a:t>” (</a:t>
            </a:r>
            <a:r>
              <a:rPr lang="en-US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currently a “hot topic” in the area of ICT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High Energy Physics</a:t>
            </a:r>
          </a:p>
          <a:p>
            <a:pPr lvl="1"/>
            <a:r>
              <a:rPr lang="en-US" dirty="0" smtClean="0"/>
              <a:t>Biomedical: CAT scans, MRI, several forms of diagnostic equipment</a:t>
            </a:r>
          </a:p>
          <a:p>
            <a:pPr lvl="1"/>
            <a:r>
              <a:rPr lang="en-US" dirty="0" smtClean="0"/>
              <a:t>Security applications (satellite imaging)</a:t>
            </a:r>
          </a:p>
          <a:p>
            <a:pPr lvl="1"/>
            <a:r>
              <a:rPr lang="en-US" dirty="0" smtClean="0"/>
              <a:t>Cognitive imaging: image processing that emulates the way the brain identifies “meaningful” patterns</a:t>
            </a:r>
          </a:p>
          <a:p>
            <a:pPr lvl="1"/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Phase Implementation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34" y="1904744"/>
            <a:ext cx="3810532" cy="365811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8044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Identification Module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6" name="Content Placeholder 5" descr="C:\Users\clsfox\Desktop\RTpaper\ImageProcessing\Images\Immagini\Fig007.pn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99183"/>
            <a:ext cx="7772400" cy="2669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315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Pattern </a:t>
            </a:r>
            <a:r>
              <a:rPr lang="en-US" dirty="0" smtClean="0"/>
              <a:t>Selection Process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91579" y="1358770"/>
            <a:ext cx="7785865" cy="54439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Calculate </a:t>
            </a:r>
            <a:r>
              <a:rPr lang="en-US" sz="2800" dirty="0" smtClean="0"/>
              <a:t>the frequency of each possible pattern</a:t>
            </a:r>
            <a:endParaRPr lang="el-G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508221" y="1882626"/>
            <a:ext cx="44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pattern  = 11,11,11-11,11,11,  01,11,11     </a:t>
            </a:r>
          </a:p>
          <a:p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pattern = its own address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40731" y="1528390"/>
            <a:ext cx="878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 </a:t>
            </a:r>
            <a:r>
              <a:rPr lang="en-GB" dirty="0" err="1" smtClean="0"/>
              <a:t>Gray</a:t>
            </a:r>
            <a:r>
              <a:rPr lang="en-GB" dirty="0" smtClean="0"/>
              <a:t> levels                      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256 </a:t>
            </a:r>
            <a:r>
              <a:rPr lang="en-GB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Kpatterns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(B/W movement:  2</a:t>
            </a:r>
            <a:r>
              <a:rPr lang="en-GB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128 </a:t>
            </a:r>
            <a:r>
              <a:rPr lang="en-GB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Mpatterns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dirty="0" smtClean="0"/>
          </a:p>
          <a:p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2235652" y="1528390"/>
            <a:ext cx="393515" cy="428625"/>
            <a:chOff x="2064831" y="2204864"/>
            <a:chExt cx="393515" cy="428625"/>
          </a:xfrm>
          <a:solidFill>
            <a:schemeClr val="tx1"/>
          </a:solidFill>
        </p:grpSpPr>
        <p:sp>
          <p:nvSpPr>
            <p:cNvPr id="9" name="Rectangle 8"/>
            <p:cNvSpPr/>
            <p:nvPr/>
          </p:nvSpPr>
          <p:spPr>
            <a:xfrm>
              <a:off x="2065007" y="2204864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95385" y="2204864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25763" y="2204864"/>
              <a:ext cx="130729" cy="1440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64831" y="2346499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97416" y="2344118"/>
              <a:ext cx="130729" cy="14401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27617" y="2346498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64831" y="2489473"/>
              <a:ext cx="130729" cy="14401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7416" y="2487092"/>
              <a:ext cx="130729" cy="14401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27617" y="2489472"/>
              <a:ext cx="130729" cy="14401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6535" y="2492896"/>
            <a:ext cx="7974929" cy="2881615"/>
            <a:chOff x="728422" y="2484707"/>
            <a:chExt cx="7974929" cy="2881615"/>
          </a:xfrm>
        </p:grpSpPr>
        <p:sp>
          <p:nvSpPr>
            <p:cNvPr id="19" name="Rectangle 18"/>
            <p:cNvSpPr/>
            <p:nvPr/>
          </p:nvSpPr>
          <p:spPr>
            <a:xfrm>
              <a:off x="2982656" y="2484707"/>
              <a:ext cx="1681739" cy="288161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043608" y="3429000"/>
              <a:ext cx="19442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28422" y="2869659"/>
              <a:ext cx="2011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Pattern = ADDRESS </a:t>
              </a:r>
              <a:endParaRPr lang="it-IT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60036" y="2546493"/>
              <a:ext cx="14863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 b × 256 k</a:t>
              </a:r>
            </a:p>
            <a:p>
              <a:r>
                <a:rPr lang="en-GB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500 kB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93838" y="3423622"/>
              <a:ext cx="1492716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(movement</a:t>
              </a:r>
            </a:p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32 b ×128 M</a:t>
              </a:r>
            </a:p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500MB)</a:t>
              </a:r>
            </a:p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 Memory</a:t>
              </a:r>
            </a:p>
            <a:p>
              <a:r>
                <a:rPr lang="en-GB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2 GB</a:t>
              </a:r>
              <a:endParaRPr lang="it-IT" b="1" dirty="0">
                <a:solidFill>
                  <a:srgbClr val="00206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669563" y="3429000"/>
              <a:ext cx="14866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4602" y="2856664"/>
              <a:ext cx="3858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NumOfAppearances</a:t>
              </a:r>
              <a:r>
                <a:rPr lang="en-GB" dirty="0" smtClean="0"/>
                <a:t> = </a:t>
              </a:r>
              <a:r>
                <a:rPr lang="en-GB" dirty="0" err="1" smtClean="0"/>
                <a:t>NoA</a:t>
              </a:r>
              <a:r>
                <a:rPr lang="en-GB" dirty="0" smtClean="0"/>
                <a:t>(pattern)</a:t>
              </a:r>
              <a:endParaRPr lang="it-IT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87721" y="5405366"/>
            <a:ext cx="7959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Each Location contains the updated number of appearances of each pattern. When a pattern is identified the specific pattern address is read, contents are increased by one (+1), and written back in the same location -</a:t>
            </a:r>
            <a:r>
              <a:rPr lang="en-GB" b="1" dirty="0" smtClean="0"/>
              <a:t> ACCUMULATION</a:t>
            </a:r>
            <a:endParaRPr lang="it-IT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30096" y="361501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 (or 27) bits</a:t>
            </a:r>
            <a:endParaRPr lang="it-IT" dirty="0"/>
          </a:p>
        </p:txBody>
      </p:sp>
      <p:sp>
        <p:nvSpPr>
          <p:cNvPr id="28" name="TextBox 27"/>
          <p:cNvSpPr txBox="1"/>
          <p:nvPr/>
        </p:nvSpPr>
        <p:spPr>
          <a:xfrm>
            <a:off x="4665891" y="356437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16 bits</a:t>
            </a:r>
            <a:endParaRPr lang="it-IT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635522" y="3278515"/>
            <a:ext cx="311866" cy="368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195675" y="3246815"/>
            <a:ext cx="311866" cy="368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Calculate </a:t>
            </a:r>
            <a:r>
              <a:rPr lang="en-US" dirty="0"/>
              <a:t>the frequency of each possible pattern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Accumulator is optimized to have a throughput of one pattern address per cycle </a:t>
            </a:r>
            <a:r>
              <a:rPr lang="en-US" b="1" dirty="0" smtClean="0">
                <a:solidFill>
                  <a:srgbClr val="FF0000"/>
                </a:solidFill>
              </a:rPr>
              <a:t>even if the address is the same as the previous one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it-IT" dirty="0" smtClean="0"/>
              <a:t>special design to avoid data corruption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31" y="2812348"/>
            <a:ext cx="4159509" cy="40820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5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Matching Phase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7" name="Immagine 3" descr="https://lh5.googleusercontent.com/-Y96q-TdL-_L112yojDZkdEg9HwL_GHmRpbS-WKc3ezJhJhMq0BIJdE6FrZBEj3YNSSEPqKmrwMP96t_AhmvaLXpsnnvWJlqQOEJvzqdNqaKWpbLjE1L98Avj2yLxju46VQeSBb_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63602"/>
            <a:ext cx="7772400" cy="254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Pattern Matching Phase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02270" y="6489340"/>
            <a:ext cx="2133600" cy="365125"/>
          </a:xfrm>
        </p:spPr>
        <p:txBody>
          <a:bodyPr/>
          <a:lstStyle/>
          <a:p>
            <a:fld id="{275F9A61-EB25-4A3D-859B-444786636CDA}" type="slidenum">
              <a:rPr lang="el-GR" smtClean="0"/>
              <a:pPr/>
              <a:t>36</a:t>
            </a:fld>
            <a:endParaRPr lang="el-GR" dirty="0"/>
          </a:p>
        </p:txBody>
      </p:sp>
      <p:sp>
        <p:nvSpPr>
          <p:cNvPr id="40" name="TextBox 39"/>
          <p:cNvSpPr txBox="1"/>
          <p:nvPr/>
        </p:nvSpPr>
        <p:spPr>
          <a:xfrm>
            <a:off x="1367024" y="2351707"/>
            <a:ext cx="3788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   Running Phase 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-307" r="2129" b="7979"/>
          <a:stretch/>
        </p:blipFill>
        <p:spPr bwMode="auto">
          <a:xfrm>
            <a:off x="1061610" y="2253785"/>
            <a:ext cx="6907400" cy="45455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42" name="TextBox 41"/>
          <p:cNvSpPr txBox="1"/>
          <p:nvPr/>
        </p:nvSpPr>
        <p:spPr>
          <a:xfrm>
            <a:off x="1187325" y="2921593"/>
            <a:ext cx="5331909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Bus_layer0     Bus_layer1    Bus_layer2              ……..                Bus_layer7</a:t>
            </a:r>
            <a:endParaRPr lang="it-IT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2447" y="4225179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ayer0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29520" y="4203609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layer1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43088" y="4223602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layer2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41888" y="4213521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layer7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22912" y="3534385"/>
            <a:ext cx="407421" cy="30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52506" y="4157158"/>
            <a:ext cx="407421" cy="30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85026" y="4830305"/>
            <a:ext cx="407421" cy="30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85025" y="5476609"/>
            <a:ext cx="407421" cy="30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85024" y="6167165"/>
            <a:ext cx="407421" cy="30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48043" y="3442848"/>
            <a:ext cx="84029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pattern0</a:t>
            </a:r>
            <a:endParaRPr lang="it-I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45744" y="4132846"/>
            <a:ext cx="84029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pattern1</a:t>
            </a:r>
            <a:endParaRPr lang="it-I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63918" y="4830305"/>
            <a:ext cx="84029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pattern2</a:t>
            </a:r>
            <a:endParaRPr lang="it-I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48041" y="5493540"/>
            <a:ext cx="84029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pattern3</a:t>
            </a:r>
            <a:endParaRPr lang="it-I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30333" y="3550285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ayer0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43239" y="3562433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layer1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21261" y="3558970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layer2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72179" y="3565623"/>
            <a:ext cx="465192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layer7</a:t>
            </a:r>
            <a:endParaRPr lang="it-IT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7471" y="2161638"/>
            <a:ext cx="6712140" cy="759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Rectangle 61"/>
          <p:cNvSpPr/>
          <p:nvPr/>
        </p:nvSpPr>
        <p:spPr>
          <a:xfrm>
            <a:off x="874875" y="2921593"/>
            <a:ext cx="177631" cy="3890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ctangle 63"/>
          <p:cNvSpPr/>
          <p:nvPr/>
        </p:nvSpPr>
        <p:spPr>
          <a:xfrm>
            <a:off x="7470322" y="2161638"/>
            <a:ext cx="792088" cy="19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Down Arrow 65"/>
          <p:cNvSpPr/>
          <p:nvPr/>
        </p:nvSpPr>
        <p:spPr>
          <a:xfrm>
            <a:off x="1725043" y="2556002"/>
            <a:ext cx="135241" cy="29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Down Arrow 66"/>
          <p:cNvSpPr/>
          <p:nvPr/>
        </p:nvSpPr>
        <p:spPr>
          <a:xfrm>
            <a:off x="2562116" y="2558754"/>
            <a:ext cx="135241" cy="29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Down Arrow 67"/>
          <p:cNvSpPr/>
          <p:nvPr/>
        </p:nvSpPr>
        <p:spPr>
          <a:xfrm>
            <a:off x="3399189" y="2561506"/>
            <a:ext cx="135241" cy="29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Down Arrow 68"/>
          <p:cNvSpPr/>
          <p:nvPr/>
        </p:nvSpPr>
        <p:spPr>
          <a:xfrm>
            <a:off x="5806863" y="2573315"/>
            <a:ext cx="135241" cy="29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TextBox 69"/>
          <p:cNvSpPr txBox="1"/>
          <p:nvPr/>
        </p:nvSpPr>
        <p:spPr>
          <a:xfrm>
            <a:off x="1500958" y="2203983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Patt0    Patt1     Patt2                              Patt7 </a:t>
            </a:r>
            <a:endParaRPr lang="it-IT" dirty="0"/>
          </a:p>
        </p:txBody>
      </p:sp>
      <p:sp>
        <p:nvSpPr>
          <p:cNvPr id="71" name="TextBox 70"/>
          <p:cNvSpPr txBox="1"/>
          <p:nvPr/>
        </p:nvSpPr>
        <p:spPr>
          <a:xfrm>
            <a:off x="4428084" y="193024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………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/>
              <p:cNvSpPr txBox="1"/>
              <p:nvPr/>
            </p:nvSpPr>
            <p:spPr>
              <a:xfrm>
                <a:off x="581889" y="1313765"/>
                <a:ext cx="822359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4 </a:t>
                </a:r>
                <a:r>
                  <a:rPr lang="en-GB" dirty="0" smtClean="0"/>
                  <a:t>grey </a:t>
                </a:r>
                <a:r>
                  <a:rPr lang="en-GB" dirty="0" smtClean="0"/>
                  <a:t>levels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→</m:t>
                    </m:r>
                    <m:r>
                      <a:rPr lang="en-GB" b="0" i="1" smtClean="0">
                        <a:latin typeface="Cambria Math"/>
                      </a:rPr>
                      <m:t>256 </m:t>
                    </m:r>
                    <m:r>
                      <a:rPr lang="en-GB" b="0" i="1" smtClean="0">
                        <a:latin typeface="Cambria Math"/>
                      </a:rPr>
                      <m:t>𝑘𝑝𝑎𝑡𝑡𝑒𝑟𝑛𝑠</m:t>
                    </m:r>
                    <m:r>
                      <a:rPr lang="en-GB" i="1" smtClean="0">
                        <a:latin typeface="Cambria Math"/>
                      </a:rPr>
                      <m:t>→</m:t>
                    </m:r>
                    <m:r>
                      <a:rPr lang="en-GB" b="0" i="1" smtClean="0">
                        <a:latin typeface="Cambria Math"/>
                      </a:rPr>
                      <m:t>~1% </m:t>
                    </m:r>
                    <m:r>
                      <a:rPr lang="en-GB" b="0" i="1" smtClean="0">
                        <a:latin typeface="Cambria Math"/>
                      </a:rPr>
                      <m:t>𝑔𝑜𝑜𝑑</m:t>
                    </m:r>
                    <m:r>
                      <a:rPr lang="en-GB" b="0" i="1" smtClean="0">
                        <a:latin typeface="Cambria Math"/>
                      </a:rPr>
                      <m:t> </m:t>
                    </m:r>
                    <m:r>
                      <a:rPr lang="en-GB" b="0" i="1" smtClean="0">
                        <a:latin typeface="Cambria Math"/>
                      </a:rPr>
                      <m:t>𝑘𝑝𝑎𝑡𝑡𝑒𝑟𝑛𝑠</m:t>
                    </m:r>
                    <m:r>
                      <a:rPr lang="en-GB" b="0" i="1" smtClean="0">
                        <a:latin typeface="Cambria Math"/>
                      </a:rPr>
                      <m:t>=2 </m:t>
                    </m:r>
                    <m:r>
                      <a:rPr lang="en-GB" b="0" i="1" smtClean="0">
                        <a:latin typeface="Cambria Math"/>
                      </a:rPr>
                      <m:t>𝑘𝑝𝑎𝑡𝑡𝑒𝑟𝑛𝑠</m:t>
                    </m:r>
                    <m:r>
                      <a:rPr lang="en-GB" b="0" i="1" smtClean="0">
                        <a:latin typeface="Cambria Math"/>
                      </a:rPr>
                      <m:t> </m:t>
                    </m:r>
                  </m:oMath>
                </a14:m>
                <a:endParaRPr lang="en-GB" b="0" dirty="0" smtClean="0"/>
              </a:p>
              <a:p>
                <a:r>
                  <a:rPr lang="en-GB" sz="1600" dirty="0" smtClean="0">
                    <a:solidFill>
                      <a:srgbClr val="FF0000"/>
                    </a:solidFill>
                  </a:rPr>
                  <a:t>GOOD for  AM05  used with threshold  1 – same pattern written 8 times in the 8 columns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9" y="1313765"/>
                <a:ext cx="8223598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593" t="-6000" b="-13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436924" y="1920316"/>
            <a:ext cx="8680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Each comparison we</a:t>
            </a:r>
            <a:r>
              <a:rPr lang="en-GB" sz="1600" b="1" dirty="0" smtClean="0">
                <a:solidFill>
                  <a:srgbClr val="FF0000"/>
                </a:solidFill>
              </a:rPr>
              <a:t> (1) </a:t>
            </a:r>
            <a:r>
              <a:rPr lang="en-GB" sz="1600" dirty="0" smtClean="0"/>
              <a:t>compare 8 patterns  </a:t>
            </a:r>
            <a:r>
              <a:rPr lang="en-GB" sz="1600" b="1" dirty="0" smtClean="0">
                <a:solidFill>
                  <a:srgbClr val="FF0000"/>
                </a:solidFill>
              </a:rPr>
              <a:t>(2) </a:t>
            </a:r>
            <a:r>
              <a:rPr lang="en-GB" sz="1600" dirty="0" smtClean="0"/>
              <a:t>read for each match the bitmap </a:t>
            </a:r>
            <a:r>
              <a:rPr lang="en-GB" sz="1600" b="1" dirty="0" smtClean="0">
                <a:solidFill>
                  <a:srgbClr val="FF0000"/>
                </a:solidFill>
              </a:rPr>
              <a:t>(3) </a:t>
            </a:r>
            <a:r>
              <a:rPr lang="en-GB" sz="1600" dirty="0" smtClean="0"/>
              <a:t>give INIT</a:t>
            </a:r>
            <a:endParaRPr lang="it-IT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Results - Training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training phase has </a:t>
            </a:r>
            <a:r>
              <a:rPr lang="en-US" dirty="0"/>
              <a:t>been</a:t>
            </a:r>
            <a:r>
              <a:rPr lang="en-GB" dirty="0"/>
              <a:t> implemented on a Xilinx </a:t>
            </a:r>
            <a:r>
              <a:rPr lang="en-GB" dirty="0" err="1"/>
              <a:t>Kintex</a:t>
            </a:r>
            <a:r>
              <a:rPr lang="en-GB" dirty="0"/>
              <a:t> </a:t>
            </a:r>
            <a:r>
              <a:rPr lang="en-GB" dirty="0" err="1"/>
              <a:t>Ultrascale</a:t>
            </a:r>
            <a:r>
              <a:rPr lang="en-GB" dirty="0"/>
              <a:t> XCU040 of the </a:t>
            </a:r>
            <a:r>
              <a:rPr lang="en-GB" dirty="0" smtClean="0"/>
              <a:t>KCU105</a:t>
            </a:r>
          </a:p>
          <a:p>
            <a:r>
              <a:rPr lang="en-GB" dirty="0" smtClean="0"/>
              <a:t>The </a:t>
            </a:r>
            <a:r>
              <a:rPr lang="en-GB" dirty="0"/>
              <a:t>training phase implementation is generic and the resource requirements change from 2-D to 3-D </a:t>
            </a:r>
            <a:r>
              <a:rPr lang="en-GB" dirty="0" smtClean="0"/>
              <a:t>implementation</a:t>
            </a:r>
          </a:p>
          <a:p>
            <a:r>
              <a:rPr lang="en-GB" dirty="0" smtClean="0"/>
              <a:t>2D B/W Images implementation results:</a:t>
            </a:r>
          </a:p>
          <a:p>
            <a:pPr lvl="1"/>
            <a:r>
              <a:rPr lang="en-GB" dirty="0" smtClean="0"/>
              <a:t>The implementation </a:t>
            </a:r>
            <a:r>
              <a:rPr lang="en-GB" dirty="0"/>
              <a:t>requires less than 3% of the FPGA LUTs and 2.5 % of the available BRAMs. </a:t>
            </a:r>
            <a:endParaRPr lang="en-GB" dirty="0" smtClean="0"/>
          </a:p>
          <a:p>
            <a:pPr lvl="1"/>
            <a:r>
              <a:rPr lang="en-GB" dirty="0" smtClean="0"/>
              <a:t>The </a:t>
            </a:r>
            <a:r>
              <a:rPr lang="en-GB" dirty="0"/>
              <a:t>clock used in the implementation is 250 </a:t>
            </a:r>
            <a:r>
              <a:rPr lang="en-GB" dirty="0" err="1"/>
              <a:t>MHz.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To </a:t>
            </a:r>
            <a:r>
              <a:rPr lang="en-GB" dirty="0"/>
              <a:t>process a sample of 1000 images of 217 x 181 pixel resolution the training hardware requires 116 </a:t>
            </a:r>
            <a:r>
              <a:rPr lang="en-GB" dirty="0" err="1"/>
              <a:t>ms</a:t>
            </a:r>
            <a:r>
              <a:rPr lang="en-GB" dirty="0"/>
              <a:t>. </a:t>
            </a:r>
            <a:endParaRPr lang="en-GB" dirty="0" smtClean="0"/>
          </a:p>
          <a:p>
            <a:pPr lvl="1"/>
            <a:r>
              <a:rPr lang="en-GB" dirty="0" smtClean="0"/>
              <a:t>A </a:t>
            </a:r>
            <a:r>
              <a:rPr lang="en-GB" dirty="0"/>
              <a:t>i7 </a:t>
            </a:r>
            <a:r>
              <a:rPr lang="en-GB" dirty="0" err="1"/>
              <a:t>skylake</a:t>
            </a:r>
            <a:r>
              <a:rPr lang="en-GB" dirty="0"/>
              <a:t> processor with 8 Gb RAM requires instead more than 32 secs to execute the training algorithm for an image sample of the same size (single thread execution).</a:t>
            </a:r>
            <a:endParaRPr lang="el-GR" dirty="0"/>
          </a:p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7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Implementation Results – Pattern Matching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data acquisition phase has been implemented on a Xilinx </a:t>
            </a:r>
            <a:r>
              <a:rPr lang="en-GB" dirty="0" err="1"/>
              <a:t>Virtex</a:t>
            </a:r>
            <a:r>
              <a:rPr lang="en-GB" dirty="0"/>
              <a:t> V6-240T of the HTG-V6 evaluation board</a:t>
            </a:r>
            <a:r>
              <a:rPr lang="en-GB" dirty="0" smtClean="0"/>
              <a:t>. (Intermediate Step)</a:t>
            </a:r>
          </a:p>
          <a:p>
            <a:r>
              <a:rPr lang="en-US" dirty="0"/>
              <a:t>The complete data acquisition phase implementation requires 1% of Slice Registers, 1.3% of Slice LUTs, 9 FIFO@36bits logic and 50% of the FPGA device GTX resources.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clock used in this implementation is 100 </a:t>
            </a:r>
            <a:r>
              <a:rPr lang="en-US" dirty="0" err="1"/>
              <a:t>MHz.</a:t>
            </a:r>
            <a:endParaRPr lang="el-GR" dirty="0"/>
          </a:p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6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Processing Time 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6" name="Immagine 1" descr="https://lh6.googleusercontent.com/TWrBDi9jL_N8POJkQnvJW1AoP3uWBuM2Hd-8lRzeCyomEckwiByso-yiddqDTZ79zBumRVLeBj0rlz81eUxwBeaWQfpn-GrSRH-VZOvhhv2vXabcnfIAnr4A3c7G9G-ONuGVGBSV"/>
          <p:cNvPicPr>
            <a:picLocks noGrp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13977"/>
          <a:stretch/>
        </p:blipFill>
        <p:spPr bwMode="auto">
          <a:xfrm>
            <a:off x="791580" y="1813437"/>
            <a:ext cx="4610062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02854"/>
              </p:ext>
            </p:extLst>
          </p:nvPr>
        </p:nvGraphicFramePr>
        <p:xfrm>
          <a:off x="6012160" y="3017761"/>
          <a:ext cx="1575175" cy="1125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541"/>
                <a:gridCol w="767634"/>
              </a:tblGrid>
              <a:tr h="500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Pattern Size [bits]</a:t>
                      </a:r>
                      <a:endParaRPr lang="el-G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cap="small">
                          <a:effectLst/>
                        </a:rPr>
                        <a:t># of Pattern each Event</a:t>
                      </a:r>
                      <a:endParaRPr lang="el-GR" sz="800" cap="sm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5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 </a:t>
                      </a:r>
                      <a:r>
                        <a:rPr lang="en-US" sz="80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800">
                          <a:effectLst/>
                        </a:rPr>
                        <a:t> 18</a:t>
                      </a:r>
                      <a:endParaRPr lang="el-G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</a:t>
                      </a:r>
                      <a:endParaRPr lang="el-G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5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 </a:t>
                      </a:r>
                      <a:r>
                        <a:rPr lang="en-US" sz="80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800">
                          <a:effectLst/>
                        </a:rPr>
                        <a:t> 36</a:t>
                      </a:r>
                      <a:endParaRPr lang="el-G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</a:t>
                      </a:r>
                      <a:endParaRPr lang="el-G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5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 </a:t>
                      </a:r>
                      <a:r>
                        <a:rPr lang="en-US" sz="80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800">
                          <a:effectLst/>
                        </a:rPr>
                        <a:t> 72</a:t>
                      </a:r>
                      <a:endParaRPr lang="el-G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el-G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0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81 </a:t>
                      </a:r>
                      <a:r>
                        <a:rPr lang="en-US" sz="80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800">
                          <a:effectLst/>
                        </a:rPr>
                        <a:t> 144</a:t>
                      </a:r>
                      <a:endParaRPr lang="el-G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</a:t>
                      </a:r>
                      <a:endParaRPr lang="el-G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0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Image Processing In</a:t>
            </a:r>
            <a:br>
              <a:rPr lang="en-US" dirty="0" smtClean="0"/>
            </a:br>
            <a:r>
              <a:rPr lang="en-US" dirty="0" smtClean="0"/>
              <a:t>High Energy Physics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4937"/>
            <a:ext cx="7772400" cy="4357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Processing Time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AMBoard</a:t>
            </a:r>
            <a:r>
              <a:rPr lang="en-US" dirty="0" smtClean="0"/>
              <a:t> Estimation)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6251" y="6619270"/>
            <a:ext cx="2133600" cy="365125"/>
          </a:xfrm>
        </p:spPr>
        <p:txBody>
          <a:bodyPr/>
          <a:lstStyle/>
          <a:p>
            <a:fld id="{275F9A61-EB25-4A3D-859B-444786636CDA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40000"/>
                  <a:lumOff val="60000"/>
                </a:schemeClr>
              </a:buClr>
              <a:buSzPct val="8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3">
                  <a:lumMod val="60000"/>
                  <a:lumOff val="40000"/>
                </a:schemeClr>
              </a:buClr>
              <a:buFontTx/>
              <a:buChar char="o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have estimated the processing latency for the data taking exploiting the AM infrastructure of the FTK system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processing time is ~15,3 </a:t>
            </a:r>
            <a:r>
              <a:rPr lang="en-US" dirty="0" err="1"/>
              <a:t>ms</a:t>
            </a:r>
            <a:r>
              <a:rPr lang="en-US" dirty="0"/>
              <a:t> to filter one 217x181 B/W image (pattern size: 9 bits). The same image when processed by a i7 </a:t>
            </a:r>
            <a:r>
              <a:rPr lang="en-US" dirty="0" err="1"/>
              <a:t>skylake</a:t>
            </a:r>
            <a:r>
              <a:rPr lang="en-US" dirty="0"/>
              <a:t> processor with 8 Gb of  RAM requires 170 </a:t>
            </a:r>
            <a:r>
              <a:rPr lang="en-US" dirty="0" err="1"/>
              <a:t>ms.</a:t>
            </a:r>
            <a:endParaRPr lang="el-GR" dirty="0"/>
          </a:p>
          <a:p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Future </a:t>
            </a:r>
            <a:r>
              <a:rPr lang="en-US" sz="2800" dirty="0" smtClean="0"/>
              <a:t>Plans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resources available on the FPGA device </a:t>
            </a:r>
            <a:r>
              <a:rPr lang="en-US" dirty="0" smtClean="0">
                <a:sym typeface="Wingdings" panose="05000000000000000000" pitchFamily="2" charset="2"/>
              </a:rPr>
              <a:t> New technology, new design approaches, greater challenges (</a:t>
            </a:r>
            <a:r>
              <a:rPr lang="en-US" dirty="0" err="1" smtClean="0">
                <a:sym typeface="Wingdings" panose="05000000000000000000" pitchFamily="2" charset="2"/>
              </a:rPr>
              <a:t>Ultrascale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Merge the devices on a single chip (</a:t>
            </a:r>
            <a:r>
              <a:rPr lang="en-US" dirty="0" err="1" smtClean="0">
                <a:sym typeface="Wingdings" panose="05000000000000000000" pitchFamily="2" charset="2"/>
              </a:rPr>
              <a:t>SiP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Targeting the development of a portable and flexible hardware accelerator (possibly with a PCI type interface) to be easily interconnected with a PC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41</a:t>
            </a:fld>
            <a:endParaRPr lang="el-GR"/>
          </a:p>
        </p:txBody>
      </p:sp>
      <p:pic>
        <p:nvPicPr>
          <p:cNvPr id="6" name="4 - Εικόνα" descr="c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5798" y="4819833"/>
            <a:ext cx="2708230" cy="1714512"/>
          </a:xfrm>
          <a:prstGeom prst="rect">
            <a:avLst/>
          </a:prstGeom>
        </p:spPr>
      </p:pic>
      <p:pic>
        <p:nvPicPr>
          <p:cNvPr id="5" name="Picture 2" descr="http://images.tapeonline.com/products/sonnet-memory-accessories-allegro-fw800-pcie-card-3-ports-large-2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070" y="4239091"/>
            <a:ext cx="3491880" cy="2618910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funded by Marie Curie IAPP Project Fast </a:t>
            </a:r>
            <a:r>
              <a:rPr lang="en-US" dirty="0" err="1" smtClean="0"/>
              <a:t>TracKer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big thank you to my group:</a:t>
            </a:r>
          </a:p>
          <a:p>
            <a:pPr lvl="1"/>
            <a:r>
              <a:rPr lang="en-US" dirty="0" smtClean="0"/>
              <a:t>P. Luciano (PhD Student)</a:t>
            </a:r>
          </a:p>
          <a:p>
            <a:pPr lvl="1"/>
            <a:r>
              <a:rPr lang="en-US" dirty="0" smtClean="0"/>
              <a:t>S. </a:t>
            </a:r>
            <a:r>
              <a:rPr lang="en-US" dirty="0" err="1" smtClean="0"/>
              <a:t>Gkaitatzis</a:t>
            </a:r>
            <a:r>
              <a:rPr lang="en-US" dirty="0" smtClean="0"/>
              <a:t> (PhD Student)</a:t>
            </a:r>
          </a:p>
          <a:p>
            <a:pPr lvl="1"/>
            <a:r>
              <a:rPr lang="en-US" dirty="0" smtClean="0"/>
              <a:t>M. Viti (Master Student)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And of course to P. </a:t>
            </a:r>
            <a:r>
              <a:rPr lang="en-US" dirty="0" err="1" smtClean="0"/>
              <a:t>Giannetti</a:t>
            </a:r>
            <a:r>
              <a:rPr lang="en-US" dirty="0" smtClean="0"/>
              <a:t> and M. Dell’ </a:t>
            </a:r>
            <a:r>
              <a:rPr lang="en-US" dirty="0" err="1" smtClean="0"/>
              <a:t>Orso</a:t>
            </a:r>
            <a:endParaRPr lang="en-US" dirty="0" smtClean="0"/>
          </a:p>
          <a:p>
            <a:pPr lvl="1"/>
            <a:endParaRPr lang="en-US" dirty="0"/>
          </a:p>
          <a:p>
            <a:pPr marL="320040" lvl="1" indent="0">
              <a:buNone/>
            </a:pP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123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Thank you!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4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Image Processing In</a:t>
            </a:r>
            <a:br>
              <a:rPr lang="en-US" dirty="0" smtClean="0"/>
            </a:br>
            <a:r>
              <a:rPr lang="en-US" dirty="0" smtClean="0"/>
              <a:t>High Energy Physics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4937"/>
            <a:ext cx="7772400" cy="4357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3776302" cy="505587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Image Processing In</a:t>
            </a:r>
            <a:br>
              <a:rPr lang="en-US" dirty="0" smtClean="0"/>
            </a:br>
            <a:r>
              <a:rPr lang="en-US" dirty="0" smtClean="0"/>
              <a:t>High Energy Physics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4937"/>
            <a:ext cx="7772400" cy="43577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3776302" cy="505587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Picture 2" descr="http://images.tapeonline.com/products/sonnet-memory-accessories-allegro-fw800-pcie-card-3-ports-large-2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045" y="3733799"/>
            <a:ext cx="3491880" cy="26189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10" name="Down Arrow 9"/>
          <p:cNvSpPr/>
          <p:nvPr/>
        </p:nvSpPr>
        <p:spPr>
          <a:xfrm rot="17579944">
            <a:off x="4400990" y="3485995"/>
            <a:ext cx="325259" cy="252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Multidisciplinarity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There is a concept that has been proven to work (algorithm and hardware)  Fast </a:t>
            </a:r>
            <a:r>
              <a:rPr lang="en-US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TracKer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(FTK)</a:t>
            </a:r>
          </a:p>
          <a:p>
            <a:endParaRPr lang="en-US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Looking for alternative scientific and industrial fields to apply what already exists and develop it further  Medical Image Processing</a:t>
            </a:r>
            <a:endParaRPr lang="en-US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Approach to Image Processing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799"/>
            <a:ext cx="7772400" cy="4726505"/>
          </a:xfrm>
        </p:spPr>
        <p:txBody>
          <a:bodyPr>
            <a:normAutofit/>
          </a:bodyPr>
          <a:lstStyle/>
          <a:p>
            <a:r>
              <a:rPr lang="en-US" dirty="0" smtClean="0"/>
              <a:t>The FTK Processor is a very fast, powerful and efficient pattern matching machine </a:t>
            </a:r>
          </a:p>
          <a:p>
            <a:r>
              <a:rPr lang="en-US" b="1" dirty="0" smtClean="0"/>
              <a:t>The particle tracking problem is in fact </a:t>
            </a:r>
            <a:r>
              <a:rPr lang="en-US" b="1" dirty="0" smtClean="0">
                <a:solidFill>
                  <a:srgbClr val="C00000"/>
                </a:solidFill>
              </a:rPr>
              <a:t>an image processing problem</a:t>
            </a:r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563115" y="3113965"/>
            <a:ext cx="3513364" cy="1508993"/>
          </a:xfrm>
          <a:prstGeom prst="rect">
            <a:avLst/>
          </a:prstGeom>
          <a:ln w="36000"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5673641" y="3139436"/>
            <a:ext cx="3983924" cy="1485481"/>
          </a:xfrm>
          <a:prstGeom prst="rect">
            <a:avLst/>
          </a:prstGeom>
          <a:ln w="36000"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3941930" y="3179275"/>
            <a:ext cx="979654" cy="495378"/>
          </a:xfrm>
          <a:prstGeom prst="rect">
            <a:avLst/>
          </a:prstGeom>
          <a:noFill/>
          <a:ln w="36000">
            <a:noFill/>
          </a:ln>
        </p:spPr>
        <p:txBody>
          <a:bodyPr lIns="81638" tIns="40819" rIns="81638" bIns="40819"/>
          <a:lstStyle/>
          <a:p>
            <a:r>
              <a:rPr lang="en-GB" sz="2903" b="1" dirty="0">
                <a:solidFill>
                  <a:schemeClr val="accent1"/>
                </a:solidFill>
                <a:latin typeface="Arial"/>
              </a:rPr>
              <a:t>HEP</a:t>
            </a:r>
            <a:endParaRPr sz="1633" dirty="0">
              <a:solidFill>
                <a:schemeClr val="accent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862376" y="3564015"/>
            <a:ext cx="1204679" cy="405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11"/>
          <p:cNvPicPr/>
          <p:nvPr/>
        </p:nvPicPr>
        <p:blipFill>
          <a:blip r:embed="rId4"/>
          <a:stretch/>
        </p:blipFill>
        <p:spPr>
          <a:xfrm>
            <a:off x="2547255" y="4374105"/>
            <a:ext cx="4320000" cy="2304000"/>
          </a:xfrm>
          <a:prstGeom prst="rect">
            <a:avLst/>
          </a:prstGeom>
          <a:ln w="36000">
            <a:noFill/>
          </a:ln>
        </p:spPr>
      </p:pic>
      <p:sp>
        <p:nvSpPr>
          <p:cNvPr id="13" name="TextShape 6"/>
          <p:cNvSpPr txBox="1"/>
          <p:nvPr/>
        </p:nvSpPr>
        <p:spPr>
          <a:xfrm>
            <a:off x="422835" y="4793823"/>
            <a:ext cx="2664000" cy="468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accent1"/>
                </a:solidFill>
                <a:latin typeface="Arial"/>
              </a:rPr>
              <a:t>Before Filtering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14" name="TextShape 7"/>
          <p:cNvSpPr txBox="1"/>
          <p:nvPr/>
        </p:nvSpPr>
        <p:spPr>
          <a:xfrm>
            <a:off x="6829997" y="6209745"/>
            <a:ext cx="2664000" cy="468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accent1"/>
                </a:solidFill>
                <a:latin typeface="Arial"/>
              </a:rPr>
              <a:t>After Filtering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Emulation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C.-L. Sotiropoulou - MUSE Meeting Pisa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a human is in a situation of stress (danger etc.) his/her brain does not look for the details in the visual stimulus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5F9A61-EB25-4A3D-859B-444786636CDA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948"/>
          <a:stretch/>
        </p:blipFill>
        <p:spPr>
          <a:xfrm>
            <a:off x="5669235" y="3233547"/>
            <a:ext cx="2143125" cy="2805743"/>
          </a:xfrm>
          <a:prstGeom prst="rect">
            <a:avLst/>
          </a:prstGeom>
        </p:spPr>
      </p:pic>
      <p:pic>
        <p:nvPicPr>
          <p:cNvPr id="5122" name="Picture 2" descr="https://www.colourbox.com/preview/7182400-tiger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23" y="3225182"/>
            <a:ext cx="3243992" cy="23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lyb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2031</Words>
  <Application>Microsoft Office PowerPoint</Application>
  <PresentationFormat>On-screen Show (4:3)</PresentationFormat>
  <Paragraphs>317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Cambria Math</vt:lpstr>
      <vt:lpstr>Times New Roman</vt:lpstr>
      <vt:lpstr>Tw Cen MT</vt:lpstr>
      <vt:lpstr>Wingdings</vt:lpstr>
      <vt:lpstr>Wingdings 2</vt:lpstr>
      <vt:lpstr>Equity</vt:lpstr>
      <vt:lpstr>Εξίσωση</vt:lpstr>
      <vt:lpstr>MUSE Meeting Pisa 30/09/2016 </vt:lpstr>
      <vt:lpstr>Advanced Image Processing Implementations:  A Multidisciplinary Approach</vt:lpstr>
      <vt:lpstr>Advanced Image Processing Implementations:  A Multidisciplinary Approach</vt:lpstr>
      <vt:lpstr>Advanced Image Processing In High Energy Physics</vt:lpstr>
      <vt:lpstr>Advanced Image Processing In High Energy Physics</vt:lpstr>
      <vt:lpstr>Advanced Image Processing In High Energy Physics</vt:lpstr>
      <vt:lpstr>The Idea  Multidisciplinarity</vt:lpstr>
      <vt:lpstr>A New Approach to Image Processing</vt:lpstr>
      <vt:lpstr>Brain Emulation</vt:lpstr>
      <vt:lpstr>Brain Emulation</vt:lpstr>
      <vt:lpstr>Brain Emulation</vt:lpstr>
      <vt:lpstr>Brain Emulation</vt:lpstr>
      <vt:lpstr>Brain Emulation</vt:lpstr>
      <vt:lpstr>FTK for Image Filtering</vt:lpstr>
      <vt:lpstr>Cognitive Image Processing Algorithm</vt:lpstr>
      <vt:lpstr>Cognitive Image Processing: Training Phase</vt:lpstr>
      <vt:lpstr>Cognitive Image Processing: Training Phase</vt:lpstr>
      <vt:lpstr>Cognitive Image Processing: Pattern Selection Impact</vt:lpstr>
      <vt:lpstr>Simulation Demonstrator</vt:lpstr>
      <vt:lpstr>Medical Image Processing</vt:lpstr>
      <vt:lpstr>T1-weighted brain images</vt:lpstr>
      <vt:lpstr>Medical Image Processing</vt:lpstr>
      <vt:lpstr>Medical Image Processing</vt:lpstr>
      <vt:lpstr>Medical Image Processing </vt:lpstr>
      <vt:lpstr>Medical Image Processing</vt:lpstr>
      <vt:lpstr>Medical Image Processing </vt:lpstr>
      <vt:lpstr>Medical Image Processing</vt:lpstr>
      <vt:lpstr>Hardware Implementation</vt:lpstr>
      <vt:lpstr>Hardware Platform</vt:lpstr>
      <vt:lpstr>Training Phase Implementation</vt:lpstr>
      <vt:lpstr>Matrix Identification Module</vt:lpstr>
      <vt:lpstr>Pattern Selection Process</vt:lpstr>
      <vt:lpstr>Calculate the frequency of each possible pattern</vt:lpstr>
      <vt:lpstr>Calculate the frequency of each possible pattern</vt:lpstr>
      <vt:lpstr>Pattern Matching Phase</vt:lpstr>
      <vt:lpstr>Pattern Matching Phase</vt:lpstr>
      <vt:lpstr>Implementation Results - Training</vt:lpstr>
      <vt:lpstr>Implementation Results – Pattern Matching</vt:lpstr>
      <vt:lpstr>Event Processing Time </vt:lpstr>
      <vt:lpstr>Event Processing Time  (AMBoard Estimation)</vt:lpstr>
      <vt:lpstr>Future Plans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2014-01-30T11:46:10Z</dcterms:created>
  <dcterms:modified xsi:type="dcterms:W3CDTF">2016-09-30T09:08:39Z</dcterms:modified>
</cp:coreProperties>
</file>