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9" r:id="rId2"/>
    <p:sldId id="270" r:id="rId3"/>
    <p:sldId id="271" r:id="rId4"/>
    <p:sldId id="272" r:id="rId5"/>
    <p:sldId id="257" r:id="rId6"/>
    <p:sldId id="260" r:id="rId7"/>
    <p:sldId id="261" r:id="rId8"/>
    <p:sldId id="262" r:id="rId9"/>
    <p:sldId id="263" r:id="rId10"/>
    <p:sldId id="264" r:id="rId11"/>
    <p:sldId id="273" r:id="rId12"/>
    <p:sldId id="274" r:id="rId13"/>
    <p:sldId id="281" r:id="rId14"/>
    <p:sldId id="279" r:id="rId15"/>
    <p:sldId id="276" r:id="rId16"/>
    <p:sldId id="277" r:id="rId17"/>
    <p:sldId id="278" r:id="rId18"/>
    <p:sldId id="266" r:id="rId19"/>
    <p:sldId id="280" r:id="rId20"/>
    <p:sldId id="267" r:id="rId21"/>
    <p:sldId id="268" r:id="rId2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9830" autoAdjust="0"/>
  </p:normalViewPr>
  <p:slideViewPr>
    <p:cSldViewPr snapToGrid="0" snapToObjects="1">
      <p:cViewPr varScale="1">
        <p:scale>
          <a:sx n="95" d="100"/>
          <a:sy n="95" d="100"/>
        </p:scale>
        <p:origin x="-104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63C16-3A54-5D43-87C7-FE438C0B4BA2}" type="datetimeFigureOut">
              <a:rPr lang="it-IT" smtClean="0"/>
              <a:t>07/09/16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37986-92A9-644E-B200-C275ACA8369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019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F8BFF-6A59-8F4A-8B23-6DB829712626}" type="datetimeFigureOut">
              <a:rPr lang="it-IT" smtClean="0"/>
              <a:t>07/09/16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3F315-474C-E04D-9360-AB8F0A44A9B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91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it-IT" altLang="it-IT"/>
              <a:t>28/08/14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880FC9-487F-4BC6-BB2A-4698D7F02931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02/09/13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42D9C39-2D2D-49A7-85DC-95A51839BF13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3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25/08/12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1C4A68F8-9EAD-4C1A-87D2-69928EE8EE5B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3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8BA36455-8EB4-4C28-BD8D-F747C543A64C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3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6" name="Rectangle 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7" name="Rectangle 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36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it-IT" altLang="it-IT"/>
              <a:t>28/08/14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880FC9-487F-4BC6-BB2A-4698D7F02931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02/09/13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42D9C39-2D2D-49A7-85DC-95A51839BF13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17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25/08/12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1C4A68F8-9EAD-4C1A-87D2-69928EE8EE5B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17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8BA36455-8EB4-4C28-BD8D-F747C543A64C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17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6" name="Rectangle 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7" name="Rectangle 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36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it-IT" altLang="it-IT"/>
              <a:t>28/08/14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880FC9-487F-4BC6-BB2A-4698D7F02931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02/09/13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42D9C39-2D2D-49A7-85DC-95A51839BF13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4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25/08/12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1C4A68F8-9EAD-4C1A-87D2-69928EE8EE5B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4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8BA36455-8EB4-4C28-BD8D-F747C543A64C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4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6" name="Rectangle 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7" name="Rectangle 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3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7C5C3-4CE0-47E8-AF82-DAE1834A0E5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255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7C5C3-4CE0-47E8-AF82-DAE1834A0E5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255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7C5C3-4CE0-47E8-AF82-DAE1834A0E5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255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Mixed (sia linee nodali radiali che azimutali)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3F315-474C-E04D-9360-AB8F0A44A9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3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it-IT" altLang="it-IT"/>
              <a:t>28/08/14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880FC9-487F-4BC6-BB2A-4698D7F02931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02/09/13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42D9C39-2D2D-49A7-85DC-95A51839BF13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15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25/08/12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1C4A68F8-9EAD-4C1A-87D2-69928EE8EE5B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15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8BA36455-8EB4-4C28-BD8D-F747C543A64C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15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6" name="Rectangle 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7" name="Rectangle 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36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it-IT" altLang="it-IT"/>
              <a:t>28/08/14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880FC9-487F-4BC6-BB2A-4698D7F02931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02/09/13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42D9C39-2D2D-49A7-85DC-95A51839BF13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16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it-IT" altLang="it-IT" sz="1200">
                <a:latin typeface="Calibri" panose="020F0502020204030204" pitchFamily="34" charset="0"/>
              </a:rPr>
              <a:t>25/08/12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1C4A68F8-9EAD-4C1A-87D2-69928EE8EE5B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16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8BA36455-8EB4-4C28-BD8D-F747C543A64C}" type="slidenum">
              <a:rPr lang="it-IT" altLang="it-IT" sz="1200"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16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  <p:sp>
        <p:nvSpPr>
          <p:cNvPr id="10246" name="Rectangle 6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7" name="Rectangle 7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3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06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5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18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98989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spc="-15" smtClean="0"/>
              <a:t>Virgo Roma Tor Vergata</a:t>
            </a:r>
            <a:endParaRPr spc="-1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98989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125" smtClean="0"/>
              <a:t>Meeting Referee, Cascina - 8.9.2016</a:t>
            </a:r>
            <a:endParaRPr spc="125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98989"/>
                </a:solidFill>
                <a:latin typeface="Times New Roman"/>
                <a:cs typeface="Times New Roman"/>
              </a:defRPr>
            </a:lvl1pPr>
          </a:lstStyle>
          <a:p>
            <a:pPr marL="98425">
              <a:lnSpc>
                <a:spcPct val="100000"/>
              </a:lnSpc>
            </a:pPr>
            <a:fld id="{81D60167-4931-47E6-BA6A-407CBD079E47}" type="slidenum">
              <a:rPr spc="170" dirty="0"/>
              <a:t>‹n.›</a:t>
            </a:fld>
            <a:endParaRPr spc="170" dirty="0"/>
          </a:p>
        </p:txBody>
      </p:sp>
    </p:spTree>
    <p:extLst>
      <p:ext uri="{BB962C8B-B14F-4D97-AF65-F5344CB8AC3E}">
        <p14:creationId xmlns:p14="http://schemas.microsoft.com/office/powerpoint/2010/main" val="393685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49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8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8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5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1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1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3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B9C09-2264-4943-A6BD-DE74C6C83299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1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606.00660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31913" y="2420938"/>
            <a:ext cx="6629400" cy="15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3200" i="1" dirty="0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10B1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Next Medium Italic"/>
                <a:cs typeface="Avenir Next Medium Italic"/>
              </a:rPr>
              <a:t>VIRGO - Roma Tor </a:t>
            </a:r>
            <a:r>
              <a:rPr lang="en-GB" sz="3200" i="1" dirty="0" err="1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10B1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Next Medium Italic"/>
                <a:cs typeface="Avenir Next Medium Italic"/>
              </a:rPr>
              <a:t>Vergata</a:t>
            </a:r>
            <a:endParaRPr lang="en-GB" sz="3200" i="1" dirty="0" smtClean="0">
              <a:ln w="1778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C10B1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venir Next Medium Italic"/>
              <a:cs typeface="Avenir Next Medium Italic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i="1" dirty="0" err="1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10B1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Next Medium Italic"/>
                <a:cs typeface="Avenir Next Medium Italic"/>
              </a:rPr>
              <a:t>Incontro</a:t>
            </a:r>
            <a:r>
              <a:rPr lang="en-GB" i="1" dirty="0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10B1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Next Medium Italic"/>
                <a:cs typeface="Avenir Next Medium Italic"/>
              </a:rPr>
              <a:t> Referee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defRPr/>
            </a:pPr>
            <a:r>
              <a:rPr lang="en-GB" i="1" dirty="0" err="1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10B1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Next Medium Italic"/>
                <a:cs typeface="Avenir Next Medium Italic"/>
              </a:rPr>
              <a:t>Cascina</a:t>
            </a:r>
            <a:r>
              <a:rPr lang="en-GB" i="1" dirty="0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10B1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Next Medium Italic"/>
                <a:cs typeface="Avenir Next Medium Italic"/>
              </a:rPr>
              <a:t> </a:t>
            </a:r>
            <a:r>
              <a:rPr lang="en-GB" i="1" dirty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10B1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Next Medium Italic"/>
                <a:cs typeface="Avenir Next Medium Italic"/>
              </a:rPr>
              <a:t>8</a:t>
            </a:r>
            <a:r>
              <a:rPr lang="en-GB" i="1" dirty="0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C10B1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venir Next Medium Italic"/>
                <a:cs typeface="Avenir Next Medium Italic"/>
              </a:rPr>
              <a:t>.9.2016</a:t>
            </a:r>
            <a:endParaRPr lang="en-GB" i="1" dirty="0" smtClean="0">
              <a:ln w="1778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C10B1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venir Next Medium Italic"/>
              <a:cs typeface="Avenir Next Medium Italic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1</a:t>
            </a:fld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1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2456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smtClean="0">
                <a:solidFill>
                  <a:prstClr val="black"/>
                </a:solidFill>
              </a:rPr>
              <a:t>CO2 Central Heating: first tests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12794"/>
            <a:ext cx="2133600" cy="365125"/>
          </a:xfrm>
        </p:spPr>
        <p:txBody>
          <a:bodyPr/>
          <a:lstStyle/>
          <a:p>
            <a:fld id="{E7A41E1B-4F70-4964-A407-84C68BE8251C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93461" y="850638"/>
            <a:ext cx="833142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7800" indent="-177800" eaLnBrk="1" hangingPunct="1">
              <a:buFont typeface="Arial"/>
              <a:buChar char="•"/>
            </a:pPr>
            <a:r>
              <a:rPr lang="en-US" sz="1600" dirty="0" smtClean="0">
                <a:latin typeface="Calibri" charset="0"/>
                <a:ea typeface="Arial" charset="0"/>
              </a:rPr>
              <a:t>First </a:t>
            </a:r>
            <a:r>
              <a:rPr lang="en-US" sz="1600" dirty="0" smtClean="0">
                <a:latin typeface="Calibri" charset="0"/>
                <a:ea typeface="Arial" charset="0"/>
              </a:rPr>
              <a:t>switch-on test </a:t>
            </a:r>
            <a:r>
              <a:rPr lang="en-US" sz="1800" dirty="0" smtClean="0">
                <a:latin typeface="Calibri" charset="0"/>
                <a:ea typeface="Arial" charset="0"/>
              </a:rPr>
              <a:t>on</a:t>
            </a:r>
            <a:r>
              <a:rPr lang="en-US" sz="1600" dirty="0" smtClean="0">
                <a:latin typeface="Calibri" charset="0"/>
                <a:ea typeface="Arial" charset="0"/>
              </a:rPr>
              <a:t>: August 2016</a:t>
            </a:r>
          </a:p>
          <a:p>
            <a:pPr marL="177800" indent="-177800" eaLnBrk="1" hangingPunct="1">
              <a:buFont typeface="Arial"/>
              <a:buChar char="•"/>
            </a:pPr>
            <a:endParaRPr lang="en-US" sz="1600" dirty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 smtClean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 smtClean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 smtClean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 smtClean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 smtClean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 smtClean="0">
              <a:latin typeface="Calibri" charset="0"/>
              <a:ea typeface="Arial" charset="0"/>
              <a:sym typeface="Wingdings" panose="05000000000000000000" pitchFamily="2" charset="2"/>
            </a:endParaRPr>
          </a:p>
          <a:p>
            <a:pPr marL="177800" indent="-177800" eaLnBrk="1" hangingPunct="1">
              <a:buFont typeface="Arial"/>
              <a:buChar char="•"/>
            </a:pP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Effect visible on the YAG beam inside the PR cavity</a:t>
            </a:r>
            <a:endParaRPr lang="en-US" sz="1600" dirty="0" smtClean="0">
              <a:latin typeface="Calibri" charset="0"/>
              <a:ea typeface="Arial" charset="0"/>
              <a:sym typeface="Wingdings" panose="05000000000000000000" pitchFamily="2" charset="2"/>
            </a:endParaRPr>
          </a:p>
        </p:txBody>
      </p:sp>
      <p:sp>
        <p:nvSpPr>
          <p:cNvPr id="3" name="Ovale 2"/>
          <p:cNvSpPr/>
          <p:nvPr/>
        </p:nvSpPr>
        <p:spPr>
          <a:xfrm>
            <a:off x="1038803" y="1404071"/>
            <a:ext cx="163295" cy="16329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 descr="Screen Shot 2016-09-07 at 16.3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39" y="1230461"/>
            <a:ext cx="7114352" cy="2378885"/>
          </a:xfrm>
          <a:prstGeom prst="rect">
            <a:avLst/>
          </a:prstGeom>
        </p:spPr>
      </p:pic>
      <p:sp>
        <p:nvSpPr>
          <p:cNvPr id="8" name="Anello 7"/>
          <p:cNvSpPr/>
          <p:nvPr/>
        </p:nvSpPr>
        <p:spPr>
          <a:xfrm>
            <a:off x="932560" y="1957899"/>
            <a:ext cx="375781" cy="375781"/>
          </a:xfrm>
          <a:prstGeom prst="donut">
            <a:avLst/>
          </a:prstGeom>
          <a:solidFill>
            <a:srgbClr val="95B3D7">
              <a:alpha val="43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773167" y="1339281"/>
            <a:ext cx="4496678" cy="38226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537733" y="1792808"/>
            <a:ext cx="2482068" cy="751563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2031415" y="2615926"/>
            <a:ext cx="4175813" cy="446765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7" name="Gruppo 26"/>
          <p:cNvGrpSpPr/>
          <p:nvPr/>
        </p:nvGrpSpPr>
        <p:grpSpPr>
          <a:xfrm>
            <a:off x="937539" y="2674894"/>
            <a:ext cx="365822" cy="362425"/>
            <a:chOff x="415125" y="2559482"/>
            <a:chExt cx="365822" cy="362425"/>
          </a:xfrm>
        </p:grpSpPr>
        <p:sp>
          <p:nvSpPr>
            <p:cNvPr id="18" name="Ovale 17"/>
            <p:cNvSpPr/>
            <p:nvPr/>
          </p:nvSpPr>
          <p:spPr>
            <a:xfrm>
              <a:off x="418522" y="25594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/>
            <p:cNvSpPr/>
            <p:nvPr/>
          </p:nvSpPr>
          <p:spPr>
            <a:xfrm>
              <a:off x="570922" y="27118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/>
            <p:cNvSpPr/>
            <p:nvPr/>
          </p:nvSpPr>
          <p:spPr>
            <a:xfrm>
              <a:off x="723322" y="28642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568025" y="25594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720425" y="27118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>
              <a:off x="415125" y="27118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23"/>
            <p:cNvSpPr/>
            <p:nvPr/>
          </p:nvSpPr>
          <p:spPr>
            <a:xfrm>
              <a:off x="567525" y="28642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15125" y="28642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720425" y="2559482"/>
              <a:ext cx="57625" cy="57625"/>
            </a:xfrm>
            <a:prstGeom prst="ellipse">
              <a:avLst/>
            </a:prstGeom>
            <a:solidFill>
              <a:srgbClr val="77933C">
                <a:alpha val="50000"/>
              </a:srgbClr>
            </a:solidFill>
            <a:ln>
              <a:solidFill>
                <a:srgbClr val="77933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8" name="Immagine 27" descr="B4_Came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52" y="3626283"/>
            <a:ext cx="3068933" cy="2852434"/>
          </a:xfrm>
          <a:prstGeom prst="rect">
            <a:avLst/>
          </a:prstGeom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44800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32" name="Picture 7" descr="virgo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338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smtClean="0">
                <a:solidFill>
                  <a:prstClr val="black"/>
                </a:solidFill>
              </a:rPr>
              <a:t>TCS test facility @ TOV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396988" y="1104129"/>
            <a:ext cx="403118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7800" indent="-177800" eaLnBrk="1" hangingPunct="1">
              <a:buFont typeface="Arial"/>
              <a:buChar char="•"/>
            </a:pPr>
            <a:r>
              <a:rPr lang="en-US" sz="1600" dirty="0" err="1" smtClean="0">
                <a:latin typeface="Calibri" charset="0"/>
                <a:ea typeface="Arial" charset="0"/>
              </a:rPr>
              <a:t>Misure</a:t>
            </a:r>
            <a:r>
              <a:rPr lang="en-US" sz="1600" dirty="0" smtClean="0">
                <a:latin typeface="Calibri" charset="0"/>
                <a:ea typeface="Arial" charset="0"/>
              </a:rPr>
              <a:t> </a:t>
            </a:r>
            <a:r>
              <a:rPr lang="en-US" sz="1600" dirty="0" err="1">
                <a:latin typeface="Calibri" charset="0"/>
                <a:ea typeface="Arial" charset="0"/>
              </a:rPr>
              <a:t>della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err="1">
                <a:latin typeface="Calibri" charset="0"/>
                <a:ea typeface="Arial" charset="0"/>
              </a:rPr>
              <a:t>deformazione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err="1">
                <a:latin typeface="Calibri" charset="0"/>
                <a:ea typeface="Arial" charset="0"/>
              </a:rPr>
              <a:t>termo-elastica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err="1">
                <a:latin typeface="Calibri" charset="0"/>
                <a:ea typeface="Arial" charset="0"/>
              </a:rPr>
              <a:t>della</a:t>
            </a:r>
            <a:r>
              <a:rPr lang="en-US" sz="1600" dirty="0">
                <a:latin typeface="Calibri" charset="0"/>
                <a:ea typeface="Arial" charset="0"/>
              </a:rPr>
              <a:t> test mass, </a:t>
            </a:r>
            <a:r>
              <a:rPr lang="en-US" sz="1600" dirty="0" err="1">
                <a:latin typeface="Calibri" charset="0"/>
                <a:ea typeface="Arial" charset="0"/>
              </a:rPr>
              <a:t>indotte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err="1">
                <a:latin typeface="Calibri" charset="0"/>
                <a:ea typeface="Arial" charset="0"/>
              </a:rPr>
              <a:t>sia</a:t>
            </a:r>
            <a:r>
              <a:rPr lang="en-US" sz="1600" dirty="0">
                <a:latin typeface="Calibri" charset="0"/>
                <a:ea typeface="Arial" charset="0"/>
              </a:rPr>
              <a:t> da un ring heater </a:t>
            </a:r>
            <a:r>
              <a:rPr lang="en-US" sz="1600" dirty="0" err="1">
                <a:latin typeface="Calibri" charset="0"/>
                <a:ea typeface="Arial" charset="0"/>
              </a:rPr>
              <a:t>che</a:t>
            </a:r>
            <a:r>
              <a:rPr lang="en-US" sz="1600" dirty="0">
                <a:latin typeface="Calibri" charset="0"/>
                <a:ea typeface="Arial" charset="0"/>
              </a:rPr>
              <a:t> da un </a:t>
            </a:r>
            <a:r>
              <a:rPr lang="en-US" sz="1600" dirty="0" err="1">
                <a:latin typeface="Calibri" charset="0"/>
                <a:ea typeface="Arial" charset="0"/>
              </a:rPr>
              <a:t>fascio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smtClean="0">
                <a:latin typeface="Calibri" charset="0"/>
                <a:ea typeface="Arial" charset="0"/>
              </a:rPr>
              <a:t>CO2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smtClean="0">
                <a:latin typeface="Calibri" charset="0"/>
                <a:ea typeface="Arial" charset="0"/>
                <a:sym typeface="Wingdings"/>
              </a:rPr>
              <a:t> </a:t>
            </a:r>
            <a:r>
              <a:rPr lang="en-US" sz="1600" dirty="0" err="1" smtClean="0">
                <a:latin typeface="Calibri" charset="0"/>
                <a:ea typeface="Arial" charset="0"/>
              </a:rPr>
              <a:t>validazione</a:t>
            </a:r>
            <a:r>
              <a:rPr lang="en-US" sz="1600" dirty="0" smtClean="0">
                <a:latin typeface="Calibri" charset="0"/>
                <a:ea typeface="Arial" charset="0"/>
              </a:rPr>
              <a:t> del </a:t>
            </a:r>
            <a:r>
              <a:rPr lang="en-US" sz="1600" dirty="0" err="1">
                <a:latin typeface="Calibri" charset="0"/>
                <a:ea typeface="Arial" charset="0"/>
              </a:rPr>
              <a:t>metodo</a:t>
            </a:r>
            <a:r>
              <a:rPr lang="en-US" sz="1600" dirty="0">
                <a:latin typeface="Calibri" charset="0"/>
                <a:ea typeface="Arial" charset="0"/>
              </a:rPr>
              <a:t> per la </a:t>
            </a:r>
            <a:r>
              <a:rPr lang="en-US" sz="1600" dirty="0" err="1">
                <a:latin typeface="Calibri" charset="0"/>
                <a:ea typeface="Arial" charset="0"/>
              </a:rPr>
              <a:t>misura</a:t>
            </a:r>
            <a:r>
              <a:rPr lang="en-US" sz="1600" dirty="0">
                <a:latin typeface="Calibri" charset="0"/>
                <a:ea typeface="Arial" charset="0"/>
              </a:rPr>
              <a:t> off-axis </a:t>
            </a:r>
            <a:r>
              <a:rPr lang="en-US" sz="1600" dirty="0" err="1">
                <a:latin typeface="Calibri" charset="0"/>
                <a:ea typeface="Arial" charset="0"/>
              </a:rPr>
              <a:t>dei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err="1">
                <a:latin typeface="Calibri" charset="0"/>
                <a:ea typeface="Arial" charset="0"/>
              </a:rPr>
              <a:t>raggi</a:t>
            </a:r>
            <a:r>
              <a:rPr lang="en-US" sz="1600" dirty="0">
                <a:latin typeface="Calibri" charset="0"/>
                <a:ea typeface="Arial" charset="0"/>
              </a:rPr>
              <a:t> di </a:t>
            </a:r>
            <a:r>
              <a:rPr lang="en-US" sz="1600" dirty="0" err="1">
                <a:latin typeface="Calibri" charset="0"/>
                <a:ea typeface="Arial" charset="0"/>
              </a:rPr>
              <a:t>curvatura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err="1">
                <a:latin typeface="Calibri" charset="0"/>
                <a:ea typeface="Arial" charset="0"/>
              </a:rPr>
              <a:t>delle</a:t>
            </a:r>
            <a:r>
              <a:rPr lang="en-US" sz="1600" dirty="0">
                <a:latin typeface="Calibri" charset="0"/>
                <a:ea typeface="Arial" charset="0"/>
              </a:rPr>
              <a:t> test mass di </a:t>
            </a:r>
            <a:r>
              <a:rPr lang="en-US" sz="1600" dirty="0" err="1">
                <a:latin typeface="Calibri" charset="0"/>
                <a:ea typeface="Arial" charset="0"/>
              </a:rPr>
              <a:t>AdV.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endParaRPr lang="en-US" sz="1600" dirty="0" smtClean="0">
              <a:latin typeface="Calibri" charset="0"/>
              <a:ea typeface="Arial" charset="0"/>
            </a:endParaRPr>
          </a:p>
          <a:p>
            <a:pPr marL="177800" indent="-177800" eaLnBrk="1" hangingPunct="1">
              <a:buFont typeface="Arial"/>
              <a:buChar char="•"/>
            </a:pPr>
            <a:endParaRPr lang="en-US" sz="1600" dirty="0" smtClean="0">
              <a:latin typeface="Calibri" charset="0"/>
              <a:ea typeface="Arial" charset="0"/>
            </a:endParaRPr>
          </a:p>
          <a:p>
            <a:pPr marL="177800" indent="-177800" eaLnBrk="1" hangingPunct="1">
              <a:buFont typeface="Arial"/>
              <a:buChar char="•"/>
            </a:pPr>
            <a:r>
              <a:rPr lang="en-US" sz="1600" dirty="0" err="1" smtClean="0">
                <a:latin typeface="Calibri" charset="0"/>
                <a:ea typeface="Arial" charset="0"/>
                <a:sym typeface="Wingdings" panose="05000000000000000000" pitchFamily="2" charset="2"/>
              </a:rPr>
              <a:t>Installazione</a:t>
            </a: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Calibri" charset="0"/>
                <a:ea typeface="Arial" charset="0"/>
                <a:sym typeface="Wingdings" panose="05000000000000000000" pitchFamily="2" charset="2"/>
              </a:rPr>
              <a:t>sistema</a:t>
            </a: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 DAS </a:t>
            </a:r>
            <a:r>
              <a:rPr lang="en-US" sz="1600" dirty="0" smtClean="0">
                <a:latin typeface="Calibri" charset="0"/>
                <a:ea typeface="Arial" charset="0"/>
                <a:sym typeface="Wingdings"/>
              </a:rPr>
              <a:t> </a:t>
            </a:r>
            <a:r>
              <a:rPr lang="en-US" sz="1600" dirty="0" err="1" smtClean="0">
                <a:latin typeface="Calibri" charset="0"/>
                <a:ea typeface="Arial" charset="0"/>
                <a:sym typeface="Wingdings"/>
              </a:rPr>
              <a:t>necessit</a:t>
            </a:r>
            <a:r>
              <a:rPr lang="en-US" sz="1600" dirty="0" err="1" smtClean="0">
                <a:latin typeface="Calibri" charset="0"/>
                <a:ea typeface="Arial" charset="0"/>
                <a:sym typeface="Wingdings"/>
              </a:rPr>
              <a:t>à</a:t>
            </a:r>
            <a:r>
              <a:rPr lang="en-US" sz="1600" dirty="0" smtClean="0">
                <a:latin typeface="Calibri" charset="0"/>
                <a:ea typeface="Arial" charset="0"/>
                <a:sym typeface="Wingdings"/>
              </a:rPr>
              <a:t> di </a:t>
            </a:r>
            <a:r>
              <a:rPr lang="en-US" sz="1600" dirty="0" err="1" smtClean="0">
                <a:latin typeface="Calibri" charset="0"/>
                <a:ea typeface="Arial" charset="0"/>
                <a:sym typeface="Wingdings"/>
              </a:rPr>
              <a:t>filtraggio</a:t>
            </a:r>
            <a:r>
              <a:rPr lang="en-US" sz="1600" dirty="0" smtClean="0">
                <a:latin typeface="Calibri" charset="0"/>
                <a:ea typeface="Arial" charset="0"/>
                <a:sym typeface="Wingdings"/>
              </a:rPr>
              <a:t> </a:t>
            </a:r>
            <a:r>
              <a:rPr lang="en-US" sz="1600" dirty="0" err="1" smtClean="0">
                <a:latin typeface="Calibri" charset="0"/>
                <a:ea typeface="Arial" charset="0"/>
                <a:sym typeface="Wingdings"/>
              </a:rPr>
              <a:t>spaziale</a:t>
            </a:r>
            <a:r>
              <a:rPr lang="en-US" sz="1600" dirty="0" smtClean="0">
                <a:latin typeface="Calibri" charset="0"/>
                <a:ea typeface="Arial" charset="0"/>
                <a:sym typeface="Wingdings"/>
              </a:rPr>
              <a:t>  </a:t>
            </a:r>
            <a:r>
              <a:rPr lang="en-US" sz="1600" dirty="0" err="1" smtClean="0">
                <a:latin typeface="Calibri" charset="0"/>
                <a:ea typeface="Arial" charset="0"/>
                <a:sym typeface="Wingdings"/>
              </a:rPr>
              <a:t>implementato</a:t>
            </a:r>
            <a:r>
              <a:rPr lang="en-US" sz="1600" dirty="0" smtClean="0">
                <a:latin typeface="Calibri" charset="0"/>
                <a:ea typeface="Arial" charset="0"/>
                <a:sym typeface="Wingdings"/>
              </a:rPr>
              <a:t> </a:t>
            </a:r>
            <a:r>
              <a:rPr lang="en-US" sz="1600" dirty="0" err="1" smtClean="0">
                <a:latin typeface="Calibri" charset="0"/>
                <a:ea typeface="Arial" charset="0"/>
                <a:sym typeface="Wingdings"/>
              </a:rPr>
              <a:t>anche</a:t>
            </a:r>
            <a:r>
              <a:rPr lang="en-US" sz="1600" dirty="0" smtClean="0">
                <a:latin typeface="Calibri" charset="0"/>
                <a:ea typeface="Arial" charset="0"/>
                <a:sym typeface="Wingdings"/>
              </a:rPr>
              <a:t> sui </a:t>
            </a:r>
            <a:r>
              <a:rPr lang="en-US" sz="1600" dirty="0" err="1" smtClean="0">
                <a:latin typeface="Calibri" charset="0"/>
                <a:ea typeface="Arial" charset="0"/>
                <a:sym typeface="Wingdings"/>
              </a:rPr>
              <a:t>banchi</a:t>
            </a:r>
            <a:r>
              <a:rPr lang="en-US" sz="1600" dirty="0" smtClean="0">
                <a:latin typeface="Calibri" charset="0"/>
                <a:ea typeface="Arial" charset="0"/>
                <a:sym typeface="Wingdings"/>
              </a:rPr>
              <a:t> di Virgo</a:t>
            </a:r>
            <a:endParaRPr lang="en-US" sz="1600" dirty="0" smtClean="0">
              <a:latin typeface="Calibri" charset="0"/>
              <a:ea typeface="Arial" charset="0"/>
              <a:sym typeface="Wingdings" panose="05000000000000000000" pitchFamily="2" charset="2"/>
            </a:endParaRPr>
          </a:p>
        </p:txBody>
      </p:sp>
      <p:pic>
        <p:nvPicPr>
          <p:cNvPr id="13" name="Immagin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484616" y="625830"/>
            <a:ext cx="4250055" cy="262191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428172" y="31348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i="1" dirty="0" smtClean="0">
                <a:solidFill>
                  <a:srgbClr val="0000FF"/>
                </a:solidFill>
              </a:rPr>
              <a:t>Curvatura </a:t>
            </a:r>
            <a:r>
              <a:rPr lang="it-IT" sz="1200" i="1" dirty="0">
                <a:solidFill>
                  <a:srgbClr val="0000FF"/>
                </a:solidFill>
              </a:rPr>
              <a:t>della </a:t>
            </a:r>
            <a:r>
              <a:rPr lang="it-IT" sz="1200" i="1" dirty="0" err="1">
                <a:solidFill>
                  <a:srgbClr val="0000FF"/>
                </a:solidFill>
              </a:rPr>
              <a:t>dummy</a:t>
            </a:r>
            <a:r>
              <a:rPr lang="it-IT" sz="1200" i="1" dirty="0">
                <a:solidFill>
                  <a:srgbClr val="0000FF"/>
                </a:solidFill>
              </a:rPr>
              <a:t> test mass dovuta alla deformazione termo-elastica indotta dal riscaldamento centrale con laser a CO2. Confronto tra dati sperimentali e previsione del modello ad elementi finiti 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950520"/>
            <a:ext cx="2399310" cy="186325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135" y="3950520"/>
            <a:ext cx="2354566" cy="1828512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227667" y="3530555"/>
            <a:ext cx="2396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rgbClr val="0000FF"/>
                </a:solidFill>
              </a:rPr>
              <a:t>Fascio CO2 prima e dopo implementazione filtraggio spaziale</a:t>
            </a:r>
            <a:endParaRPr lang="it-IT" sz="1200" i="1" dirty="0">
              <a:solidFill>
                <a:srgbClr val="0000FF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711" y="4224160"/>
            <a:ext cx="3256844" cy="2633840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3023660" y="5931284"/>
            <a:ext cx="2489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smtClean="0">
                <a:solidFill>
                  <a:srgbClr val="0000FF"/>
                </a:solidFill>
              </a:rPr>
              <a:t>Anello di compensazione dopo implementazione filtraggio spaziale</a:t>
            </a:r>
            <a:endParaRPr lang="it-IT" sz="1200" i="1" dirty="0">
              <a:solidFill>
                <a:srgbClr val="0000FF"/>
              </a:solidFill>
            </a:endParaRPr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531035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23" name="Picture 7" descr="virgo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93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smtClean="0">
                <a:solidFill>
                  <a:prstClr val="black"/>
                </a:solidFill>
              </a:rPr>
              <a:t>Coating R&amp;D @ TOV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26" name="Rettangolo 25"/>
          <p:cNvSpPr/>
          <p:nvPr/>
        </p:nvSpPr>
        <p:spPr>
          <a:xfrm>
            <a:off x="251519" y="851653"/>
            <a:ext cx="4795335" cy="593427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380595" y="957075"/>
            <a:ext cx="4104456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smtClean="0"/>
              <a:t>Attività in collaborazione </a:t>
            </a:r>
            <a:r>
              <a:rPr lang="it-IT" sz="1600" b="1" dirty="0" smtClean="0"/>
              <a:t>con </a:t>
            </a:r>
            <a:r>
              <a:rPr lang="it-IT" sz="1600" b="1" dirty="0" err="1" smtClean="0"/>
              <a:t>Univ</a:t>
            </a:r>
            <a:r>
              <a:rPr lang="it-IT" sz="1600" b="1" dirty="0" smtClean="0"/>
              <a:t>. </a:t>
            </a:r>
            <a:r>
              <a:rPr lang="it-IT" sz="1600" b="1" dirty="0" smtClean="0"/>
              <a:t>del </a:t>
            </a:r>
            <a:r>
              <a:rPr lang="it-IT" sz="1600" b="1" dirty="0"/>
              <a:t>S</a:t>
            </a:r>
            <a:r>
              <a:rPr lang="it-IT" sz="1600" b="1" dirty="0" smtClean="0"/>
              <a:t>annio  e </a:t>
            </a:r>
            <a:r>
              <a:rPr lang="it-IT" sz="1600" b="1" dirty="0" smtClean="0"/>
              <a:t>National </a:t>
            </a:r>
            <a:r>
              <a:rPr lang="it-IT" sz="1600" b="1" dirty="0" err="1"/>
              <a:t>Tsing</a:t>
            </a:r>
            <a:r>
              <a:rPr lang="it-IT" sz="1600" b="1" dirty="0"/>
              <a:t> </a:t>
            </a:r>
            <a:r>
              <a:rPr lang="it-IT" sz="1600" b="1" dirty="0" err="1"/>
              <a:t>Hua</a:t>
            </a:r>
            <a:r>
              <a:rPr lang="it-IT" sz="1600" b="1" dirty="0"/>
              <a:t> </a:t>
            </a:r>
            <a:r>
              <a:rPr lang="it-IT" sz="1600" b="1" dirty="0" err="1" smtClean="0"/>
              <a:t>University</a:t>
            </a:r>
            <a:r>
              <a:rPr lang="it-IT" sz="1600" b="1" dirty="0" smtClean="0"/>
              <a:t> (TW) </a:t>
            </a:r>
            <a:endParaRPr lang="it-IT" sz="1600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00069" y="1487686"/>
            <a:ext cx="4271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/>
              <a:t>Caratterizzazione meccanica di substrati di silicio prima e dopo la deposizione di composti nano-strutturati di Titania/</a:t>
            </a:r>
            <a:r>
              <a:rPr lang="it-IT" sz="1600" dirty="0" err="1" smtClean="0"/>
              <a:t>Silica</a:t>
            </a:r>
            <a:r>
              <a:rPr lang="it-IT" sz="1600" dirty="0" smtClean="0"/>
              <a:t> </a:t>
            </a:r>
            <a:r>
              <a:rPr lang="it-IT" sz="1600" dirty="0" smtClean="0"/>
              <a:t>e trattati termicamente a </a:t>
            </a:r>
            <a:r>
              <a:rPr lang="it-IT" sz="1600" dirty="0" smtClean="0"/>
              <a:t>temperature &lt; </a:t>
            </a:r>
            <a:r>
              <a:rPr lang="it-IT" sz="1600" dirty="0" smtClean="0"/>
              <a:t>e </a:t>
            </a:r>
            <a:r>
              <a:rPr lang="it-IT" sz="1600" dirty="0" smtClean="0"/>
              <a:t>&gt; </a:t>
            </a:r>
            <a:r>
              <a:rPr lang="it-IT" sz="1600" dirty="0" err="1" smtClean="0"/>
              <a:t>T</a:t>
            </a:r>
            <a:r>
              <a:rPr lang="it-IT" sz="1600" baseline="-25000" dirty="0" err="1" smtClean="0"/>
              <a:t>crist</a:t>
            </a:r>
            <a:endParaRPr lang="it-IT" sz="1600" baseline="-25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84363" y="2646182"/>
            <a:ext cx="4762491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Risultati:</a:t>
            </a:r>
          </a:p>
          <a:p>
            <a:pPr marL="285750" indent="-285750">
              <a:buFontTx/>
              <a:buChar char="-"/>
            </a:pPr>
            <a:r>
              <a:rPr lang="en-US" sz="1500" dirty="0" err="1" smtClean="0"/>
              <a:t>Angolo</a:t>
            </a:r>
            <a:r>
              <a:rPr lang="en-US" sz="1500" dirty="0" smtClean="0"/>
              <a:t> di </a:t>
            </a:r>
            <a:r>
              <a:rPr lang="en-US" sz="1500" dirty="0" err="1" smtClean="0"/>
              <a:t>perdita</a:t>
            </a:r>
            <a:r>
              <a:rPr lang="en-US" sz="1500" dirty="0" smtClean="0"/>
              <a:t> </a:t>
            </a:r>
            <a:r>
              <a:rPr lang="en-US" sz="1500" dirty="0" err="1" smtClean="0"/>
              <a:t>dello</a:t>
            </a:r>
            <a:r>
              <a:rPr lang="en-US" sz="1500" dirty="0" smtClean="0"/>
              <a:t> </a:t>
            </a:r>
            <a:r>
              <a:rPr lang="en-US" sz="1500" dirty="0" err="1" smtClean="0"/>
              <a:t>stesso</a:t>
            </a:r>
            <a:r>
              <a:rPr lang="en-US" sz="1500" dirty="0" smtClean="0"/>
              <a:t> </a:t>
            </a:r>
            <a:r>
              <a:rPr lang="en-US" sz="1500" dirty="0" err="1" smtClean="0"/>
              <a:t>ordine</a:t>
            </a:r>
            <a:r>
              <a:rPr lang="en-US" sz="1500" dirty="0" smtClean="0"/>
              <a:t> di </a:t>
            </a:r>
            <a:r>
              <a:rPr lang="en-US" sz="1500" dirty="0" err="1" smtClean="0"/>
              <a:t>quello</a:t>
            </a:r>
            <a:r>
              <a:rPr lang="en-US" sz="1500" dirty="0" smtClean="0"/>
              <a:t> </a:t>
            </a:r>
            <a:r>
              <a:rPr lang="en-US" sz="1500" dirty="0" err="1" smtClean="0"/>
              <a:t>misurato</a:t>
            </a:r>
            <a:r>
              <a:rPr lang="en-US" sz="1500" dirty="0" smtClean="0"/>
              <a:t> da </a:t>
            </a:r>
            <a:r>
              <a:rPr lang="en-US" sz="1500" dirty="0" err="1" smtClean="0"/>
              <a:t>altri</a:t>
            </a:r>
            <a:r>
              <a:rPr lang="en-US" sz="1500" dirty="0" smtClean="0"/>
              <a:t> lab, ma con un </a:t>
            </a:r>
            <a:r>
              <a:rPr lang="en-US" sz="1500" dirty="0" err="1" smtClean="0"/>
              <a:t>livello</a:t>
            </a:r>
            <a:r>
              <a:rPr lang="en-US" sz="1500" dirty="0" smtClean="0"/>
              <a:t> di </a:t>
            </a:r>
            <a:r>
              <a:rPr lang="en-US" sz="1500" dirty="0" err="1" smtClean="0"/>
              <a:t>confidenza</a:t>
            </a:r>
            <a:r>
              <a:rPr lang="en-US" sz="1500" dirty="0" smtClean="0"/>
              <a:t> </a:t>
            </a:r>
            <a:r>
              <a:rPr lang="en-US" sz="1500" dirty="0" err="1" smtClean="0"/>
              <a:t>migliore</a:t>
            </a:r>
            <a:endParaRPr lang="en-US" sz="1500" dirty="0" smtClean="0"/>
          </a:p>
          <a:p>
            <a:pPr marL="285750" indent="-285750">
              <a:buFontTx/>
              <a:buChar char="-"/>
            </a:pPr>
            <a:r>
              <a:rPr lang="en-US" sz="1500" dirty="0" err="1" smtClean="0"/>
              <a:t>Rilevanza</a:t>
            </a:r>
            <a:r>
              <a:rPr lang="en-US" sz="1500" dirty="0" smtClean="0"/>
              <a:t>  </a:t>
            </a:r>
            <a:r>
              <a:rPr lang="en-US" sz="1500" dirty="0" err="1" smtClean="0"/>
              <a:t>della</a:t>
            </a:r>
            <a:r>
              <a:rPr lang="en-US" sz="1500" dirty="0" smtClean="0"/>
              <a:t> </a:t>
            </a:r>
            <a:r>
              <a:rPr lang="en-US" sz="1500" dirty="0" err="1" smtClean="0"/>
              <a:t>preparazione</a:t>
            </a:r>
            <a:r>
              <a:rPr lang="en-US" sz="1500" dirty="0" smtClean="0"/>
              <a:t>  del </a:t>
            </a:r>
            <a:r>
              <a:rPr lang="en-US" sz="1500" dirty="0" err="1" smtClean="0"/>
              <a:t>substrato</a:t>
            </a:r>
            <a:r>
              <a:rPr lang="en-US" sz="1500" dirty="0"/>
              <a:t> </a:t>
            </a:r>
            <a:r>
              <a:rPr lang="en-US" sz="1500" dirty="0" smtClean="0"/>
              <a:t>con </a:t>
            </a:r>
            <a:r>
              <a:rPr lang="en-US" sz="1500" dirty="0" err="1" smtClean="0"/>
              <a:t>perdite</a:t>
            </a:r>
            <a:r>
              <a:rPr lang="en-US" sz="1500" dirty="0" smtClean="0"/>
              <a:t> a </a:t>
            </a:r>
            <a:r>
              <a:rPr lang="en-US" sz="1500" dirty="0" err="1" smtClean="0"/>
              <a:t>livello</a:t>
            </a:r>
            <a:r>
              <a:rPr lang="en-US" sz="1500" dirty="0" smtClean="0"/>
              <a:t> del </a:t>
            </a:r>
            <a:r>
              <a:rPr lang="en-US" sz="1500" dirty="0" err="1" smtClean="0"/>
              <a:t>termoelastico</a:t>
            </a:r>
            <a:endParaRPr lang="en-US" sz="1500" dirty="0" smtClean="0"/>
          </a:p>
          <a:p>
            <a:pPr marL="285750" indent="-285750">
              <a:buFontTx/>
              <a:buChar char="-"/>
            </a:pPr>
            <a:r>
              <a:rPr lang="en-US" sz="1500" dirty="0" smtClean="0"/>
              <a:t>Ultimo </a:t>
            </a:r>
            <a:r>
              <a:rPr lang="en-US" sz="1500" dirty="0" err="1" smtClean="0"/>
              <a:t>strato</a:t>
            </a:r>
            <a:r>
              <a:rPr lang="en-US" sz="1500" dirty="0" smtClean="0"/>
              <a:t> di silica a </a:t>
            </a:r>
            <a:r>
              <a:rPr lang="en-US" sz="1500" dirty="0" err="1" smtClean="0"/>
              <a:t>protezione</a:t>
            </a:r>
            <a:r>
              <a:rPr lang="en-US" sz="1500" dirty="0" smtClean="0"/>
              <a:t> </a:t>
            </a:r>
            <a:r>
              <a:rPr lang="en-US" sz="1500" dirty="0" err="1" smtClean="0"/>
              <a:t>della</a:t>
            </a:r>
            <a:r>
              <a:rPr lang="en-US" sz="1500" dirty="0" smtClean="0"/>
              <a:t> </a:t>
            </a:r>
            <a:r>
              <a:rPr lang="en-US" sz="1500" dirty="0" err="1" smtClean="0"/>
              <a:t>superficie</a:t>
            </a:r>
            <a:r>
              <a:rPr lang="en-US" sz="1500" dirty="0" smtClean="0"/>
              <a:t> </a:t>
            </a:r>
            <a:r>
              <a:rPr lang="en-US" sz="1500" dirty="0" err="1" smtClean="0"/>
              <a:t>necessario</a:t>
            </a:r>
            <a:endParaRPr lang="en-US" sz="1500" dirty="0" smtClean="0"/>
          </a:p>
          <a:p>
            <a:pPr marL="285750" indent="-285750">
              <a:buFontTx/>
              <a:buChar char="-"/>
            </a:pPr>
            <a:r>
              <a:rPr lang="en-US" sz="1500" dirty="0" smtClean="0"/>
              <a:t>Performance </a:t>
            </a:r>
            <a:r>
              <a:rPr lang="en-US" sz="1500" dirty="0" err="1" smtClean="0"/>
              <a:t>meccaniche</a:t>
            </a:r>
            <a:r>
              <a:rPr lang="en-US" sz="1500" dirty="0" smtClean="0"/>
              <a:t> </a:t>
            </a:r>
            <a:r>
              <a:rPr lang="en-US" sz="1500" dirty="0" err="1" smtClean="0"/>
              <a:t>dello</a:t>
            </a:r>
            <a:r>
              <a:rPr lang="en-US" sz="1500" dirty="0" smtClean="0"/>
              <a:t> </a:t>
            </a:r>
            <a:r>
              <a:rPr lang="en-US" sz="1500" dirty="0" err="1" smtClean="0"/>
              <a:t>stesso</a:t>
            </a:r>
            <a:r>
              <a:rPr lang="en-US" sz="1500" dirty="0" smtClean="0"/>
              <a:t> </a:t>
            </a:r>
            <a:r>
              <a:rPr lang="en-US" sz="1500" dirty="0" err="1" smtClean="0"/>
              <a:t>ordine</a:t>
            </a:r>
            <a:r>
              <a:rPr lang="en-US" sz="1500" dirty="0" smtClean="0"/>
              <a:t> </a:t>
            </a:r>
            <a:r>
              <a:rPr lang="en-US" sz="1500" dirty="0" smtClean="0"/>
              <a:t>di </a:t>
            </a:r>
            <a:r>
              <a:rPr lang="en-US" sz="1500" dirty="0" err="1" smtClean="0"/>
              <a:t>grandezza</a:t>
            </a:r>
            <a:r>
              <a:rPr lang="en-US" sz="1500" dirty="0" smtClean="0"/>
              <a:t> </a:t>
            </a:r>
            <a:r>
              <a:rPr lang="en-US" sz="1500" dirty="0" err="1" smtClean="0"/>
              <a:t>dei</a:t>
            </a:r>
            <a:r>
              <a:rPr lang="en-US" sz="1500" dirty="0" smtClean="0"/>
              <a:t> coating </a:t>
            </a:r>
            <a:r>
              <a:rPr lang="en-US" sz="1500" dirty="0"/>
              <a:t> </a:t>
            </a:r>
            <a:r>
              <a:rPr lang="en-US" sz="1500" dirty="0" smtClean="0"/>
              <a:t>standard</a:t>
            </a:r>
          </a:p>
          <a:p>
            <a:pPr marL="285750" indent="-285750">
              <a:buFontTx/>
              <a:buChar char="-"/>
            </a:pPr>
            <a:r>
              <a:rPr lang="en-US" sz="1500" dirty="0" err="1" smtClean="0"/>
              <a:t>Possibilità</a:t>
            </a:r>
            <a:r>
              <a:rPr lang="en-US" sz="1500" dirty="0" smtClean="0"/>
              <a:t> di </a:t>
            </a:r>
            <a:r>
              <a:rPr lang="en-US" sz="1500" dirty="0" err="1" smtClean="0"/>
              <a:t>incrementare</a:t>
            </a:r>
            <a:r>
              <a:rPr lang="en-US" sz="1500" dirty="0" smtClean="0"/>
              <a:t> le performance </a:t>
            </a:r>
            <a:r>
              <a:rPr lang="en-US" sz="1500" dirty="0" err="1" smtClean="0"/>
              <a:t>meccaniche</a:t>
            </a:r>
            <a:r>
              <a:rPr lang="en-US" sz="1500" dirty="0" smtClean="0"/>
              <a:t> </a:t>
            </a:r>
            <a:r>
              <a:rPr lang="en-US" sz="1500" dirty="0" err="1" smtClean="0"/>
              <a:t>attraverso</a:t>
            </a:r>
            <a:r>
              <a:rPr lang="en-US" sz="1500" dirty="0" smtClean="0"/>
              <a:t> </a:t>
            </a:r>
            <a:r>
              <a:rPr lang="en-US" sz="1500" dirty="0" err="1" smtClean="0"/>
              <a:t>trattamenti</a:t>
            </a:r>
            <a:r>
              <a:rPr lang="en-US" sz="1500" dirty="0" smtClean="0"/>
              <a:t> </a:t>
            </a:r>
            <a:r>
              <a:rPr lang="en-US" sz="1500" dirty="0" err="1" smtClean="0"/>
              <a:t>termici</a:t>
            </a:r>
            <a:r>
              <a:rPr lang="en-US" sz="1500" dirty="0" smtClean="0"/>
              <a:t> </a:t>
            </a:r>
            <a:r>
              <a:rPr lang="en-US" sz="1500" dirty="0" smtClean="0"/>
              <a:t>(</a:t>
            </a:r>
            <a:r>
              <a:rPr lang="en-US" sz="1500" dirty="0" err="1" smtClean="0"/>
              <a:t>il</a:t>
            </a:r>
            <a:r>
              <a:rPr lang="en-US" sz="1500" dirty="0" smtClean="0"/>
              <a:t> </a:t>
            </a:r>
            <a:r>
              <a:rPr lang="en-US" sz="1500" dirty="0" err="1" smtClean="0"/>
              <a:t>nc</a:t>
            </a:r>
            <a:r>
              <a:rPr lang="en-US" sz="1500" dirty="0" smtClean="0"/>
              <a:t> </a:t>
            </a:r>
            <a:r>
              <a:rPr lang="en-US" sz="1500" dirty="0" err="1" smtClean="0"/>
              <a:t>consente</a:t>
            </a:r>
            <a:r>
              <a:rPr lang="en-US" sz="1500" dirty="0" smtClean="0"/>
              <a:t> di non </a:t>
            </a:r>
            <a:r>
              <a:rPr lang="en-US" sz="1500" dirty="0" err="1" smtClean="0"/>
              <a:t>aumentare</a:t>
            </a:r>
            <a:r>
              <a:rPr lang="en-US" sz="1500" dirty="0" smtClean="0"/>
              <a:t> le </a:t>
            </a:r>
            <a:r>
              <a:rPr lang="en-US" sz="1500" dirty="0" err="1" smtClean="0"/>
              <a:t>dimensioni</a:t>
            </a:r>
            <a:r>
              <a:rPr lang="en-US" sz="1500" dirty="0" smtClean="0"/>
              <a:t> </a:t>
            </a:r>
            <a:r>
              <a:rPr lang="en-US" sz="1500" dirty="0" err="1" smtClean="0"/>
              <a:t>dei</a:t>
            </a:r>
            <a:r>
              <a:rPr lang="en-US" sz="1500" dirty="0" smtClean="0"/>
              <a:t> </a:t>
            </a:r>
            <a:r>
              <a:rPr lang="en-US" sz="1500" dirty="0" err="1" smtClean="0"/>
              <a:t>cristalliti</a:t>
            </a:r>
            <a:r>
              <a:rPr lang="en-US" sz="1500" dirty="0" smtClean="0"/>
              <a:t>).</a:t>
            </a:r>
            <a:endParaRPr lang="en-US" sz="1500" dirty="0" smtClean="0"/>
          </a:p>
          <a:p>
            <a:endParaRPr lang="en-US" sz="1500" dirty="0"/>
          </a:p>
          <a:p>
            <a:r>
              <a:rPr lang="en-US" sz="1500" dirty="0" err="1" smtClean="0"/>
              <a:t>Risultati</a:t>
            </a:r>
            <a:r>
              <a:rPr lang="en-US" sz="1500" dirty="0" smtClean="0"/>
              <a:t> </a:t>
            </a:r>
            <a:r>
              <a:rPr lang="en-US" sz="1500" dirty="0" err="1" smtClean="0"/>
              <a:t>presentati</a:t>
            </a:r>
            <a:r>
              <a:rPr lang="en-US" sz="1500" dirty="0" smtClean="0"/>
              <a:t> a:</a:t>
            </a:r>
          </a:p>
          <a:p>
            <a:r>
              <a:rPr lang="en-US" sz="1500" dirty="0" smtClean="0"/>
              <a:t>ICN </a:t>
            </a:r>
            <a:r>
              <a:rPr lang="en-US" sz="1500" dirty="0"/>
              <a:t>2016 : </a:t>
            </a:r>
            <a:r>
              <a:rPr lang="en-US" sz="1500" dirty="0" smtClean="0"/>
              <a:t>18</a:t>
            </a:r>
            <a:r>
              <a:rPr lang="en-US" sz="1500" baseline="30000" dirty="0" smtClean="0"/>
              <a:t>th</a:t>
            </a:r>
            <a:r>
              <a:rPr lang="en-US" sz="1500" dirty="0" smtClean="0"/>
              <a:t> International </a:t>
            </a:r>
            <a:r>
              <a:rPr lang="en-US" sz="1500" dirty="0"/>
              <a:t>Conference on Nanotechnology (2-3 May 2016 Roma, IT)</a:t>
            </a:r>
            <a:endParaRPr lang="en-US" sz="1500" dirty="0" smtClean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61" y="4690585"/>
            <a:ext cx="18859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84" y="4644870"/>
            <a:ext cx="18002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asellaDiTesto 32"/>
          <p:cNvSpPr txBox="1"/>
          <p:nvPr/>
        </p:nvSpPr>
        <p:spPr>
          <a:xfrm>
            <a:off x="5322513" y="4932902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annealed</a:t>
            </a:r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7121740" y="4932902"/>
            <a:ext cx="1921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annealed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250°C</a:t>
            </a:r>
            <a:endParaRPr lang="it-IT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665" y="1092985"/>
            <a:ext cx="3816424" cy="26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sellaDiTesto 35"/>
          <p:cNvSpPr txBox="1"/>
          <p:nvPr/>
        </p:nvSpPr>
        <p:spPr>
          <a:xfrm>
            <a:off x="5328794" y="3775716"/>
            <a:ext cx="3236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Thickness</a:t>
            </a:r>
            <a:r>
              <a:rPr lang="it-IT" dirty="0" smtClean="0"/>
              <a:t>: 6 nm TiO</a:t>
            </a:r>
            <a:r>
              <a:rPr lang="it-IT" baseline="-25000" dirty="0" smtClean="0"/>
              <a:t>2</a:t>
            </a:r>
            <a:r>
              <a:rPr lang="it-IT" dirty="0" smtClean="0"/>
              <a:t>; 4 nm SiO</a:t>
            </a:r>
            <a:r>
              <a:rPr lang="it-IT" baseline="-25000" dirty="0" smtClean="0"/>
              <a:t>2</a:t>
            </a:r>
          </a:p>
          <a:p>
            <a:r>
              <a:rPr lang="it-IT" dirty="0" smtClean="0"/>
              <a:t>19 </a:t>
            </a:r>
            <a:r>
              <a:rPr lang="it-IT" dirty="0" err="1" smtClean="0"/>
              <a:t>layers</a:t>
            </a:r>
            <a:r>
              <a:rPr lang="it-IT" dirty="0" smtClean="0"/>
              <a:t> </a:t>
            </a:r>
            <a:r>
              <a:rPr lang="it-IT" dirty="0" err="1" smtClean="0"/>
              <a:t>total</a:t>
            </a:r>
            <a:endParaRPr lang="it-IT" dirty="0"/>
          </a:p>
        </p:txBody>
      </p:sp>
      <p:sp>
        <p:nvSpPr>
          <p:cNvPr id="37" name="Rettangolo 36"/>
          <p:cNvSpPr/>
          <p:nvPr/>
        </p:nvSpPr>
        <p:spPr>
          <a:xfrm>
            <a:off x="6778361" y="1126352"/>
            <a:ext cx="1182160" cy="83099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1200" dirty="0" smtClean="0"/>
              <a:t>1 sub</a:t>
            </a:r>
          </a:p>
          <a:p>
            <a:r>
              <a:rPr lang="it-IT" sz="1200" dirty="0" smtClean="0"/>
              <a:t>2 sub </a:t>
            </a:r>
            <a:r>
              <a:rPr lang="it-IT" sz="1200" dirty="0" err="1" smtClean="0"/>
              <a:t>annealed</a:t>
            </a:r>
            <a:endParaRPr lang="it-IT" sz="1200" dirty="0" smtClean="0"/>
          </a:p>
          <a:p>
            <a:r>
              <a:rPr lang="it-IT" sz="1200" dirty="0" smtClean="0"/>
              <a:t>3 </a:t>
            </a:r>
            <a:r>
              <a:rPr lang="it-IT" sz="1200" dirty="0" err="1" smtClean="0"/>
              <a:t>coat</a:t>
            </a:r>
            <a:endParaRPr lang="it-IT" sz="1200" dirty="0" smtClean="0"/>
          </a:p>
          <a:p>
            <a:r>
              <a:rPr lang="it-IT" sz="1200" dirty="0" smtClean="0"/>
              <a:t>4 </a:t>
            </a:r>
            <a:r>
              <a:rPr lang="it-IT" sz="1200" dirty="0" err="1" smtClean="0"/>
              <a:t>coat</a:t>
            </a:r>
            <a:r>
              <a:rPr lang="it-IT" sz="1200" dirty="0" smtClean="0"/>
              <a:t> </a:t>
            </a:r>
            <a:r>
              <a:rPr lang="it-IT" sz="1200" dirty="0" err="1" smtClean="0"/>
              <a:t>annealed</a:t>
            </a:r>
            <a:endParaRPr lang="it-IT" sz="1200" dirty="0"/>
          </a:p>
        </p:txBody>
      </p:sp>
      <p:pic>
        <p:nvPicPr>
          <p:cNvPr id="38" name="Picture 7" descr="virgo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00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smtClean="0">
                <a:solidFill>
                  <a:prstClr val="black"/>
                </a:solidFill>
              </a:rPr>
              <a:t>Coating R&amp;D @ TOV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19" name="CasellaDiTesto 18"/>
          <p:cNvSpPr txBox="1"/>
          <p:nvPr/>
        </p:nvSpPr>
        <p:spPr>
          <a:xfrm>
            <a:off x="395536" y="1116032"/>
            <a:ext cx="3816424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smtClean="0"/>
              <a:t>Attività in collaborazione </a:t>
            </a:r>
            <a:r>
              <a:rPr lang="it-IT" sz="1600" b="1" dirty="0" smtClean="0"/>
              <a:t>con LMA </a:t>
            </a:r>
            <a:r>
              <a:rPr lang="it-IT" sz="1600" b="1" dirty="0" smtClean="0"/>
              <a:t>- Lione</a:t>
            </a:r>
          </a:p>
          <a:p>
            <a:pPr algn="just"/>
            <a:r>
              <a:rPr lang="it-IT" sz="1600" b="1" dirty="0" smtClean="0"/>
              <a:t>Università di </a:t>
            </a:r>
            <a:r>
              <a:rPr lang="it-IT" sz="1600" b="1" dirty="0" smtClean="0"/>
              <a:t>Urbino, </a:t>
            </a:r>
            <a:r>
              <a:rPr lang="it-IT" sz="1600" b="1" dirty="0" err="1" smtClean="0"/>
              <a:t>University</a:t>
            </a:r>
            <a:r>
              <a:rPr lang="it-IT" sz="1600" b="1" dirty="0" smtClean="0"/>
              <a:t>  </a:t>
            </a:r>
            <a:r>
              <a:rPr lang="it-IT" sz="1600" b="1" dirty="0" smtClean="0"/>
              <a:t>F-S  Jena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51520" y="1745521"/>
            <a:ext cx="4127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/>
              <a:t>Modellizzazione delle perdite in substrati utilizzati </a:t>
            </a:r>
            <a:r>
              <a:rPr lang="it-IT" sz="1600" dirty="0" smtClean="0"/>
              <a:t>a LMA in </a:t>
            </a:r>
            <a:r>
              <a:rPr lang="it-IT" sz="1600" dirty="0" smtClean="0"/>
              <a:t>misure di attenuazione acustica per lo studio delle performance meccaniche di </a:t>
            </a:r>
            <a:r>
              <a:rPr lang="it-IT" sz="1600" dirty="0" err="1" smtClean="0"/>
              <a:t>coating</a:t>
            </a:r>
            <a:r>
              <a:rPr lang="it-IT" sz="1600" dirty="0" smtClean="0"/>
              <a:t> multistrato</a:t>
            </a:r>
          </a:p>
          <a:p>
            <a:pPr algn="just"/>
            <a:endParaRPr lang="it-IT" sz="16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79512" y="2852936"/>
            <a:ext cx="432048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Risultati:</a:t>
            </a:r>
          </a:p>
          <a:p>
            <a:pPr marL="285750" indent="-285750">
              <a:buFontTx/>
              <a:buChar char="-"/>
            </a:pPr>
            <a:r>
              <a:rPr lang="it-IT" sz="1600" dirty="0" smtClean="0"/>
              <a:t>Misure di angolo di perdita in dischi di silicio  e </a:t>
            </a:r>
            <a:r>
              <a:rPr lang="it-IT" sz="1600" dirty="0" err="1" smtClean="0"/>
              <a:t>silica</a:t>
            </a:r>
            <a:r>
              <a:rPr lang="it-IT" sz="1600" dirty="0" smtClean="0"/>
              <a:t> mostrano una dipendenza dalla forma del modo</a:t>
            </a:r>
          </a:p>
          <a:p>
            <a:pPr marL="285750" indent="-285750">
              <a:buFontTx/>
              <a:buChar char="-"/>
            </a:pPr>
            <a:r>
              <a:rPr lang="it-IT" sz="1600" dirty="0" smtClean="0"/>
              <a:t>Modellizzazione delle perdite:</a:t>
            </a:r>
          </a:p>
          <a:p>
            <a:pPr marL="273050" lvl="1" indent="-92075">
              <a:buFont typeface="+mj-lt"/>
              <a:buAutoNum type="arabicPeriod"/>
            </a:pPr>
            <a:r>
              <a:rPr lang="it-IT" sz="1600" dirty="0" smtClean="0"/>
              <a:t>dipendenza dalla forma del modo nel silicio è dovuta al rapporto tra energia di dilatazione e energia totale nelle perdite termoelastiche </a:t>
            </a:r>
          </a:p>
          <a:p>
            <a:pPr marL="273050" lvl="1" indent="-92075">
              <a:buFont typeface="+mj-lt"/>
              <a:buAutoNum type="arabicPeriod"/>
            </a:pPr>
            <a:r>
              <a:rPr lang="it-IT" sz="1600" dirty="0" smtClean="0"/>
              <a:t>La dipendenza nel </a:t>
            </a:r>
            <a:r>
              <a:rPr lang="it-IT" sz="1600" dirty="0" err="1" smtClean="0"/>
              <a:t>silica</a:t>
            </a:r>
            <a:r>
              <a:rPr lang="it-IT" sz="1600" dirty="0" smtClean="0"/>
              <a:t> è spiegata come effetto della dissipazione della superficie laterale non lucidata (</a:t>
            </a:r>
            <a:r>
              <a:rPr lang="it-IT" sz="1600" dirty="0" err="1" smtClean="0"/>
              <a:t>annealing</a:t>
            </a:r>
            <a:r>
              <a:rPr lang="it-IT" sz="1600" dirty="0" smtClean="0"/>
              <a:t> bordo laterale proposto)</a:t>
            </a:r>
            <a:endParaRPr lang="it-IT" sz="1600" dirty="0"/>
          </a:p>
          <a:p>
            <a:pPr marL="176213" lvl="1"/>
            <a:endParaRPr lang="it-IT" sz="1600" dirty="0" smtClean="0"/>
          </a:p>
          <a:p>
            <a:pPr marL="0" lvl="1"/>
            <a:r>
              <a:rPr lang="it-IT" sz="1600" dirty="0" smtClean="0"/>
              <a:t>Risultati presentati a:</a:t>
            </a:r>
          </a:p>
          <a:p>
            <a:pPr marL="0" lvl="1"/>
            <a:r>
              <a:rPr lang="it-IT" sz="1600" dirty="0" smtClean="0"/>
              <a:t>GWADW </a:t>
            </a:r>
            <a:r>
              <a:rPr lang="it-IT" sz="1600" dirty="0"/>
              <a:t>2016 (22-28 </a:t>
            </a:r>
            <a:r>
              <a:rPr lang="it-IT" sz="1600" dirty="0" err="1"/>
              <a:t>May</a:t>
            </a:r>
            <a:r>
              <a:rPr lang="it-IT" sz="1600" dirty="0"/>
              <a:t> </a:t>
            </a:r>
            <a:r>
              <a:rPr lang="it-IT" sz="1600" dirty="0" smtClean="0"/>
              <a:t>2016, </a:t>
            </a:r>
            <a:r>
              <a:rPr lang="it-IT" sz="1600" dirty="0"/>
              <a:t>Isola d'Elba, IT)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55" y="916708"/>
            <a:ext cx="4115809" cy="289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179512" y="1010610"/>
            <a:ext cx="4320480" cy="56166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74" y="3803028"/>
            <a:ext cx="4410873" cy="301034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309161" y="5050871"/>
            <a:ext cx="736099" cy="27699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r>
              <a:rPr lang="it-IT" sz="1200" dirty="0" err="1" smtClean="0"/>
              <a:t>Butterfly</a:t>
            </a:r>
            <a:endParaRPr lang="it-IT" sz="1200" dirty="0"/>
          </a:p>
        </p:txBody>
      </p:sp>
      <p:sp>
        <p:nvSpPr>
          <p:cNvPr id="14" name="Rettangolo 13"/>
          <p:cNvSpPr/>
          <p:nvPr/>
        </p:nvSpPr>
        <p:spPr>
          <a:xfrm>
            <a:off x="7731485" y="6217850"/>
            <a:ext cx="575623" cy="276999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r>
              <a:rPr lang="it-IT" sz="1200" dirty="0" smtClean="0"/>
              <a:t>Mixed</a:t>
            </a:r>
            <a:endParaRPr lang="it-IT" sz="1200" dirty="0"/>
          </a:p>
        </p:txBody>
      </p:sp>
      <p:sp>
        <p:nvSpPr>
          <p:cNvPr id="15" name="Rettangolo 14"/>
          <p:cNvSpPr/>
          <p:nvPr/>
        </p:nvSpPr>
        <p:spPr>
          <a:xfrm>
            <a:off x="5311111" y="1125637"/>
            <a:ext cx="543739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1200" dirty="0" smtClean="0"/>
              <a:t>Silicio</a:t>
            </a:r>
            <a:endParaRPr lang="it-IT" sz="1200" dirty="0"/>
          </a:p>
        </p:txBody>
      </p:sp>
      <p:sp>
        <p:nvSpPr>
          <p:cNvPr id="17" name="Rettangolo 16"/>
          <p:cNvSpPr/>
          <p:nvPr/>
        </p:nvSpPr>
        <p:spPr>
          <a:xfrm>
            <a:off x="5224485" y="4299882"/>
            <a:ext cx="505267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1200" dirty="0" err="1" smtClean="0"/>
              <a:t>Silica</a:t>
            </a:r>
            <a:endParaRPr lang="it-IT" sz="1200" dirty="0"/>
          </a:p>
        </p:txBody>
      </p:sp>
      <p:pic>
        <p:nvPicPr>
          <p:cNvPr id="18" name="Picture 7" descr="virgo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16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6469" y="1208996"/>
            <a:ext cx="2687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New </a:t>
            </a:r>
            <a:r>
              <a:rPr lang="it-IT" dirty="0" err="1" smtClean="0"/>
              <a:t>mechanics</a:t>
            </a:r>
            <a:r>
              <a:rPr lang="it-IT" dirty="0" smtClean="0"/>
              <a:t> for the </a:t>
            </a:r>
          </a:p>
          <a:p>
            <a:r>
              <a:rPr lang="it-IT" dirty="0"/>
              <a:t> </a:t>
            </a:r>
            <a:r>
              <a:rPr lang="it-IT" dirty="0" smtClean="0"/>
              <a:t>    </a:t>
            </a:r>
            <a:r>
              <a:rPr lang="it-IT" dirty="0" err="1" smtClean="0"/>
              <a:t>hemilithic</a:t>
            </a:r>
            <a:r>
              <a:rPr lang="it-IT" dirty="0" smtClean="0"/>
              <a:t> OPO </a:t>
            </a:r>
            <a:r>
              <a:rPr lang="it-IT" dirty="0" err="1" smtClean="0"/>
              <a:t>cavity</a:t>
            </a:r>
            <a:endParaRPr lang="en-GB" dirty="0"/>
          </a:p>
        </p:txBody>
      </p:sp>
      <p:grpSp>
        <p:nvGrpSpPr>
          <p:cNvPr id="6" name="Gruppo 5"/>
          <p:cNvGrpSpPr/>
          <p:nvPr/>
        </p:nvGrpSpPr>
        <p:grpSpPr>
          <a:xfrm>
            <a:off x="3399043" y="904892"/>
            <a:ext cx="4701349" cy="1298731"/>
            <a:chOff x="3203848" y="1844824"/>
            <a:chExt cx="5688632" cy="227196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844824"/>
              <a:ext cx="2321599" cy="2223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238" y="1844824"/>
              <a:ext cx="3354242" cy="227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Connettore 2 8"/>
            <p:cNvCxnSpPr/>
            <p:nvPr/>
          </p:nvCxnSpPr>
          <p:spPr>
            <a:xfrm flipH="1">
              <a:off x="4753072" y="2305327"/>
              <a:ext cx="250976" cy="475601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4641904" y="1916832"/>
              <a:ext cx="794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FFFF00"/>
                  </a:solidFill>
                </a:rPr>
                <a:t>mirror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cxnSp>
          <p:nvCxnSpPr>
            <p:cNvPr id="11" name="Connettore 2 10"/>
            <p:cNvCxnSpPr/>
            <p:nvPr/>
          </p:nvCxnSpPr>
          <p:spPr>
            <a:xfrm flipV="1">
              <a:off x="4734544" y="3068960"/>
              <a:ext cx="125488" cy="31745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4499992" y="3356992"/>
              <a:ext cx="52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FFFF00"/>
                  </a:solidFill>
                </a:rPr>
                <a:t>PZT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cxnSp>
          <p:nvCxnSpPr>
            <p:cNvPr id="13" name="Connettore 2 12"/>
            <p:cNvCxnSpPr/>
            <p:nvPr/>
          </p:nvCxnSpPr>
          <p:spPr>
            <a:xfrm>
              <a:off x="7162091" y="2636912"/>
              <a:ext cx="506253" cy="30247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/>
            <p:cNvSpPr txBox="1"/>
            <p:nvPr/>
          </p:nvSpPr>
          <p:spPr>
            <a:xfrm>
              <a:off x="6231496" y="2240943"/>
              <a:ext cx="1289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err="1" smtClean="0">
                  <a:solidFill>
                    <a:srgbClr val="FFFF00"/>
                  </a:solidFill>
                </a:rPr>
                <a:t>thermistors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Connettore 2 14"/>
            <p:cNvCxnSpPr/>
            <p:nvPr/>
          </p:nvCxnSpPr>
          <p:spPr>
            <a:xfrm flipH="1" flipV="1">
              <a:off x="8172400" y="3068960"/>
              <a:ext cx="403893" cy="30988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/>
            <p:cNvSpPr txBox="1"/>
            <p:nvPr/>
          </p:nvSpPr>
          <p:spPr>
            <a:xfrm>
              <a:off x="8084695" y="3356992"/>
              <a:ext cx="807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>
                  <a:solidFill>
                    <a:srgbClr val="FFFF00"/>
                  </a:solidFill>
                </a:rPr>
                <a:t>crystal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 descr="C:\Users\valeriasqn\Dropbox\PhD\Foto_lab\napol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84" y="2851695"/>
            <a:ext cx="2797005" cy="1539482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107504" y="2779687"/>
            <a:ext cx="42242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Cavity </a:t>
            </a:r>
            <a:r>
              <a:rPr lang="it-IT" dirty="0" err="1" smtClean="0"/>
              <a:t>Alignment</a:t>
            </a:r>
            <a:r>
              <a:rPr lang="it-IT" dirty="0"/>
              <a:t> 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/>
              <a:t>F</a:t>
            </a:r>
            <a:r>
              <a:rPr lang="it-IT" i="1" dirty="0" smtClean="0"/>
              <a:t>inesse </a:t>
            </a:r>
            <a:r>
              <a:rPr lang="it-IT" dirty="0" err="1" smtClean="0"/>
              <a:t>measurement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r>
              <a:rPr lang="it-IT" dirty="0"/>
              <a:t> </a:t>
            </a:r>
            <a:r>
              <a:rPr lang="it-IT" dirty="0" smtClean="0"/>
              <a:t>  </a:t>
            </a:r>
          </a:p>
          <a:p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Cavity</a:t>
            </a:r>
            <a:r>
              <a:rPr lang="it-IT" dirty="0" smtClean="0"/>
              <a:t> </a:t>
            </a:r>
            <a:r>
              <a:rPr lang="it-IT" dirty="0" err="1" smtClean="0"/>
              <a:t>locking</a:t>
            </a:r>
            <a:r>
              <a:rPr lang="it-IT" dirty="0" smtClean="0"/>
              <a:t> in </a:t>
            </a:r>
            <a:r>
              <a:rPr lang="it-IT" dirty="0" err="1" smtClean="0"/>
              <a:t>orthogonal</a:t>
            </a:r>
            <a:r>
              <a:rPr lang="it-IT" dirty="0" smtClean="0"/>
              <a:t> </a:t>
            </a:r>
            <a:r>
              <a:rPr lang="it-IT" dirty="0" err="1" smtClean="0"/>
              <a:t>polarization</a:t>
            </a:r>
            <a:r>
              <a:rPr lang="it-IT" dirty="0" smtClean="0"/>
              <a:t> </a:t>
            </a:r>
            <a:endParaRPr lang="en-GB" dirty="0" smtClean="0"/>
          </a:p>
        </p:txBody>
      </p:sp>
      <p:pic>
        <p:nvPicPr>
          <p:cNvPr id="1027" name="Picture 3" descr="C:\Users\valeriasqn\Dropbox\post-PhD\MISURE\Napoli\OPO\OPOfines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54" y="3446852"/>
            <a:ext cx="3073591" cy="13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107504" y="5218912"/>
            <a:ext cx="4248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On-site </a:t>
            </a:r>
            <a:r>
              <a:rPr lang="it-IT" dirty="0" err="1" smtClean="0"/>
              <a:t>implementation</a:t>
            </a:r>
            <a:r>
              <a:rPr lang="it-IT" dirty="0" smtClean="0"/>
              <a:t> and </a:t>
            </a:r>
            <a:r>
              <a:rPr lang="it-IT" dirty="0" err="1" smtClean="0"/>
              <a:t>integration</a:t>
            </a:r>
            <a:r>
              <a:rPr lang="it-IT" dirty="0" smtClean="0"/>
              <a:t> </a:t>
            </a:r>
          </a:p>
          <a:p>
            <a:r>
              <a:rPr lang="it-IT" dirty="0"/>
              <a:t> </a:t>
            </a:r>
            <a:r>
              <a:rPr lang="it-IT" dirty="0" smtClean="0"/>
              <a:t>     in the SQZ Lab </a:t>
            </a:r>
            <a:r>
              <a:rPr lang="it-IT" dirty="0" err="1" smtClean="0"/>
              <a:t>optical</a:t>
            </a:r>
            <a:r>
              <a:rPr lang="it-IT" dirty="0" smtClean="0"/>
              <a:t> </a:t>
            </a:r>
            <a:r>
              <a:rPr lang="it-IT" dirty="0" err="1" smtClean="0"/>
              <a:t>bench</a:t>
            </a:r>
            <a:endParaRPr lang="en-GB" dirty="0"/>
          </a:p>
        </p:txBody>
      </p:sp>
      <p:pic>
        <p:nvPicPr>
          <p:cNvPr id="1028" name="Picture 4" descr="C:\Users\valeriasqn\Dropbox\PhD\Foto_lab\DSC_39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84" y="4632697"/>
            <a:ext cx="2932809" cy="174738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7724588" y="3055553"/>
            <a:ext cx="1389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</a:rPr>
              <a:t>OPO in the </a:t>
            </a:r>
          </a:p>
          <a:p>
            <a:pPr algn="ctr"/>
            <a:r>
              <a:rPr lang="it-IT" sz="1400" b="1" dirty="0" err="1" smtClean="0">
                <a:solidFill>
                  <a:schemeClr val="tx2"/>
                </a:solidFill>
              </a:rPr>
              <a:t>experiment</a:t>
            </a:r>
            <a:r>
              <a:rPr lang="it-IT" sz="1400" b="1" dirty="0" smtClean="0">
                <a:solidFill>
                  <a:schemeClr val="tx2"/>
                </a:solidFill>
              </a:rPr>
              <a:t> </a:t>
            </a:r>
            <a:r>
              <a:rPr lang="it-IT" sz="1400" b="1" dirty="0" err="1" smtClean="0">
                <a:solidFill>
                  <a:schemeClr val="tx2"/>
                </a:solidFill>
              </a:rPr>
              <a:t>prototype</a:t>
            </a:r>
            <a:r>
              <a:rPr lang="it-IT" sz="1400" b="1" dirty="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07504" y="2338347"/>
            <a:ext cx="911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First </a:t>
            </a:r>
            <a:r>
              <a:rPr lang="it-IT" dirty="0" err="1" smtClean="0"/>
              <a:t>tests</a:t>
            </a:r>
            <a:r>
              <a:rPr lang="it-IT" dirty="0" smtClean="0"/>
              <a:t> </a:t>
            </a:r>
            <a:r>
              <a:rPr lang="it-IT" dirty="0" err="1" smtClean="0"/>
              <a:t>performed</a:t>
            </a:r>
            <a:r>
              <a:rPr lang="it-IT" dirty="0" smtClean="0"/>
              <a:t> in an </a:t>
            </a:r>
            <a:r>
              <a:rPr lang="it-IT" dirty="0" err="1" smtClean="0"/>
              <a:t>experiment</a:t>
            </a:r>
            <a:r>
              <a:rPr lang="it-IT" dirty="0" smtClean="0"/>
              <a:t> </a:t>
            </a:r>
            <a:r>
              <a:rPr lang="it-IT" dirty="0" err="1" smtClean="0"/>
              <a:t>prototype</a:t>
            </a:r>
            <a:r>
              <a:rPr lang="it-IT" dirty="0" smtClean="0"/>
              <a:t> </a:t>
            </a:r>
            <a:r>
              <a:rPr lang="it-IT" dirty="0" err="1" smtClean="0"/>
              <a:t>realized</a:t>
            </a:r>
            <a:r>
              <a:rPr lang="it-IT" dirty="0" smtClean="0"/>
              <a:t> in </a:t>
            </a:r>
            <a:r>
              <a:rPr lang="it-IT" dirty="0" err="1" smtClean="0"/>
              <a:t>collaboration</a:t>
            </a:r>
            <a:r>
              <a:rPr lang="it-IT" dirty="0" smtClean="0"/>
              <a:t> with Napoli-</a:t>
            </a:r>
            <a:r>
              <a:rPr lang="it-IT" dirty="0" err="1" smtClean="0"/>
              <a:t>group</a:t>
            </a:r>
            <a:endParaRPr lang="en-GB" dirty="0"/>
          </a:p>
        </p:txBody>
      </p:sp>
      <p:sp>
        <p:nvSpPr>
          <p:cNvPr id="25" name="Rettangolo 24"/>
          <p:cNvSpPr/>
          <p:nvPr/>
        </p:nvSpPr>
        <p:spPr>
          <a:xfrm>
            <a:off x="7468901" y="5256122"/>
            <a:ext cx="1783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</a:rPr>
              <a:t>OPO on-site </a:t>
            </a:r>
          </a:p>
          <a:p>
            <a:pPr algn="ctr"/>
            <a:r>
              <a:rPr lang="it-IT" sz="1400" b="1" dirty="0" err="1" smtClean="0">
                <a:solidFill>
                  <a:schemeClr val="tx2"/>
                </a:solidFill>
              </a:rPr>
              <a:t>implementation</a:t>
            </a:r>
            <a:endParaRPr lang="it-IT" sz="1400" b="1" dirty="0" smtClean="0">
              <a:solidFill>
                <a:schemeClr val="tx2"/>
              </a:solidFill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19810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smtClean="0">
                <a:solidFill>
                  <a:prstClr val="black"/>
                </a:solidFill>
              </a:rPr>
              <a:t>Squeezing per </a:t>
            </a:r>
            <a:r>
              <a:rPr lang="en-US" sz="3200" dirty="0" err="1" smtClean="0">
                <a:solidFill>
                  <a:prstClr val="black"/>
                </a:solidFill>
              </a:rPr>
              <a:t>AdV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Meeting Referee, Cascina - 8.9.2016</a:t>
            </a:r>
            <a:endParaRPr lang="en-US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14</a:t>
            </a:fld>
            <a:endParaRPr lang="en-US"/>
          </a:p>
        </p:txBody>
      </p:sp>
      <p:sp>
        <p:nvSpPr>
          <p:cNvPr id="30" name="CasellaDiTesto 29"/>
          <p:cNvSpPr txBox="1"/>
          <p:nvPr/>
        </p:nvSpPr>
        <p:spPr>
          <a:xfrm>
            <a:off x="3309271" y="3623596"/>
            <a:ext cx="13523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F ~ 70 (design value is 75)</a:t>
            </a:r>
            <a:endParaRPr lang="en-GB" sz="1600" dirty="0"/>
          </a:p>
        </p:txBody>
      </p:sp>
      <p:pic>
        <p:nvPicPr>
          <p:cNvPr id="31" name="Picture 7" descr="virgo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22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44450"/>
            <a:ext cx="82280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836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altLang="it-IT" sz="3200" dirty="0" err="1" smtClean="0">
                <a:latin typeface="Calibri" panose="020F0502020204030204" pitchFamily="34" charset="0"/>
              </a:rPr>
              <a:t>Attività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a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nalisi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dati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smtClean="0">
                <a:latin typeface="Calibri" panose="020F0502020204030204" pitchFamily="34" charset="0"/>
              </a:rPr>
              <a:t>2017</a:t>
            </a:r>
            <a:endParaRPr lang="en-US" altLang="it-IT" sz="3200" dirty="0">
              <a:latin typeface="Calibri" panose="020F0502020204030204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21D79BC-091F-41F3-9B87-C3DCCADB4B3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2D93A6F-AD4C-47C4-8B4E-7BD9A9A258D3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8920" y="1060629"/>
            <a:ext cx="8610600" cy="52957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5120" rIns="90000" bIns="46800"/>
          <a:lstStyle>
            <a:lvl1pPr marL="385763" indent="-287338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625475" indent="285750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it-IT" dirty="0" smtClean="0">
                <a:latin typeface="Calibri" panose="020F0502020204030204" pitchFamily="34" charset="0"/>
              </a:rPr>
              <a:t>CW</a:t>
            </a:r>
            <a:endParaRPr lang="en-US" altLang="it-IT" dirty="0" smtClean="0">
              <a:latin typeface="Calibri" panose="020F0502020204030204" pitchFamily="34" charset="0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  <a:tabLst>
                <a:tab pos="450850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</a:pPr>
            <a:r>
              <a:rPr lang="en-US" sz="1800" dirty="0" err="1" smtClean="0">
                <a:latin typeface="Calibri"/>
                <a:cs typeface="Calibri"/>
              </a:rPr>
              <a:t>Analisi</a:t>
            </a:r>
            <a:r>
              <a:rPr lang="en-US" sz="1800" dirty="0" smtClean="0">
                <a:latin typeface="Calibri"/>
                <a:cs typeface="Calibri"/>
              </a:rPr>
              <a:t> all-sky e targeted di O2.</a:t>
            </a:r>
          </a:p>
          <a:p>
            <a:pPr marL="541338"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  <a:tabLst>
                <a:tab pos="450850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</a:pPr>
            <a:r>
              <a:rPr lang="en-US" sz="1800" dirty="0" err="1" smtClean="0">
                <a:latin typeface="Calibri"/>
                <a:cs typeface="Calibri"/>
              </a:rPr>
              <a:t>Ricerca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direzionale</a:t>
            </a:r>
            <a:r>
              <a:rPr lang="en-US" sz="1800" dirty="0">
                <a:latin typeface="Calibri"/>
                <a:cs typeface="Calibri"/>
              </a:rPr>
              <a:t> (a </a:t>
            </a:r>
            <a:r>
              <a:rPr lang="en-US" sz="1800" dirty="0" err="1">
                <a:latin typeface="Calibri"/>
                <a:cs typeface="Calibri"/>
              </a:rPr>
              <a:t>posizione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fissa</a:t>
            </a:r>
            <a:r>
              <a:rPr lang="en-US" sz="1800" dirty="0">
                <a:latin typeface="Calibri"/>
                <a:cs typeface="Calibri"/>
              </a:rPr>
              <a:t>) </a:t>
            </a:r>
            <a:r>
              <a:rPr lang="en-US" sz="1800" dirty="0" err="1">
                <a:latin typeface="Calibri"/>
                <a:cs typeface="Calibri"/>
              </a:rPr>
              <a:t>rivolta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alle</a:t>
            </a:r>
            <a:r>
              <a:rPr lang="en-US" sz="1800" dirty="0">
                <a:latin typeface="Calibri"/>
                <a:cs typeface="Calibri"/>
              </a:rPr>
              <a:t> zone di </a:t>
            </a:r>
            <a:r>
              <a:rPr lang="en-US" sz="1800" dirty="0" err="1">
                <a:latin typeface="Calibri"/>
                <a:cs typeface="Calibri"/>
              </a:rPr>
              <a:t>cielo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piu</a:t>
            </a:r>
            <a:r>
              <a:rPr lang="en-US" sz="1800" dirty="0">
                <a:latin typeface="Calibri"/>
                <a:cs typeface="Calibri"/>
              </a:rPr>
              <a:t>’ </a:t>
            </a:r>
            <a:r>
              <a:rPr lang="en-US" sz="1800" dirty="0" err="1">
                <a:latin typeface="Calibri"/>
                <a:cs typeface="Calibri"/>
              </a:rPr>
              <a:t>interessanti</a:t>
            </a:r>
            <a:r>
              <a:rPr lang="en-US" sz="1800" dirty="0">
                <a:latin typeface="Calibri"/>
                <a:cs typeface="Calibri"/>
              </a:rPr>
              <a:t>, </a:t>
            </a:r>
            <a:r>
              <a:rPr lang="en-US" sz="1800" dirty="0" err="1">
                <a:latin typeface="Calibri"/>
                <a:cs typeface="Calibri"/>
              </a:rPr>
              <a:t>quali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il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centro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cs typeface="Calibri"/>
              </a:rPr>
              <a:t>galattico</a:t>
            </a:r>
            <a:r>
              <a:rPr lang="it-IT" sz="1800" dirty="0" smtClean="0">
                <a:latin typeface="Calibri"/>
                <a:cs typeface="Calibri"/>
              </a:rPr>
              <a:t>.</a:t>
            </a:r>
            <a:endParaRPr lang="en-US" sz="1800" dirty="0" smtClean="0">
              <a:latin typeface="Calibri"/>
              <a:cs typeface="Calibri"/>
            </a:endParaRPr>
          </a:p>
          <a:p>
            <a:pPr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it-IT" dirty="0" smtClean="0">
                <a:latin typeface="Calibri" panose="020F0502020204030204" pitchFamily="34" charset="0"/>
              </a:rPr>
              <a:t>Multi-messenger observations</a:t>
            </a:r>
            <a:endParaRPr lang="en-US" altLang="it-IT" dirty="0" smtClean="0">
              <a:latin typeface="Calibri" panose="020F0502020204030204" pitchFamily="34" charset="0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 err="1" smtClean="0">
                <a:latin typeface="Calibri"/>
                <a:cs typeface="Calibri"/>
              </a:rPr>
              <a:t>Proseguimento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cs typeface="Calibri"/>
              </a:rPr>
              <a:t>attivit</a:t>
            </a:r>
            <a:r>
              <a:rPr lang="en-US" sz="1800" dirty="0" err="1" smtClean="0">
                <a:latin typeface="Calibri"/>
                <a:cs typeface="Calibri"/>
              </a:rPr>
              <a:t>à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cs typeface="Calibri"/>
              </a:rPr>
              <a:t>su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cs typeface="Calibri"/>
              </a:rPr>
              <a:t>LEN</a:t>
            </a:r>
            <a:r>
              <a:rPr lang="en-US" sz="1800" dirty="0" err="1" smtClean="0"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latin typeface="Calibri"/>
                <a:cs typeface="Calibri"/>
              </a:rPr>
              <a:t>-GW e EM follow up</a:t>
            </a:r>
          </a:p>
          <a:p>
            <a:pPr marL="541338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altLang="it-IT" sz="1800" dirty="0">
              <a:latin typeface="Calibri"/>
              <a:cs typeface="Calibri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altLang="it-IT" sz="2000" dirty="0" smtClean="0">
              <a:latin typeface="Calibri"/>
              <a:cs typeface="Calibri"/>
            </a:endParaRPr>
          </a:p>
          <a:p>
            <a:pPr marL="254000" indent="0">
              <a:lnSpc>
                <a:spcPct val="95000"/>
              </a:lnSpc>
              <a:spcBef>
                <a:spcPts val="400"/>
              </a:spcBef>
            </a:pPr>
            <a:r>
              <a:rPr lang="en-US" altLang="it-IT" sz="2000" i="1" dirty="0" err="1" smtClean="0">
                <a:latin typeface="Calibri"/>
                <a:cs typeface="Calibri"/>
              </a:rPr>
              <a:t>Richieste</a:t>
            </a:r>
            <a:r>
              <a:rPr lang="en-US" altLang="it-IT" sz="2000" i="1" dirty="0" smtClean="0">
                <a:latin typeface="Calibri"/>
                <a:cs typeface="Calibri"/>
              </a:rPr>
              <a:t>: </a:t>
            </a:r>
            <a:r>
              <a:rPr lang="it-IT" sz="2000" i="1" dirty="0">
                <a:latin typeface="Calibri"/>
                <a:ea typeface="ＭＳ 明朝"/>
                <a:cs typeface="Calibri"/>
              </a:rPr>
              <a:t>elemento di </a:t>
            </a:r>
            <a:r>
              <a:rPr lang="it-IT" sz="2000" i="1" dirty="0" err="1">
                <a:latin typeface="Calibri"/>
                <a:ea typeface="ＭＳ 明朝"/>
                <a:cs typeface="Calibri"/>
              </a:rPr>
              <a:t>storage</a:t>
            </a:r>
            <a:r>
              <a:rPr lang="it-IT" sz="2000" i="1" dirty="0">
                <a:latin typeface="Calibri"/>
                <a:ea typeface="ＭＳ 明朝"/>
                <a:cs typeface="Calibri"/>
              </a:rPr>
              <a:t> da 6 </a:t>
            </a:r>
            <a:r>
              <a:rPr lang="it-IT" sz="2000" i="1" dirty="0" err="1">
                <a:latin typeface="Calibri"/>
                <a:ea typeface="ＭＳ 明朝"/>
                <a:cs typeface="Calibri"/>
              </a:rPr>
              <a:t>TByte</a:t>
            </a:r>
            <a:r>
              <a:rPr lang="it-IT" sz="2000" i="1" dirty="0">
                <a:latin typeface="Calibri"/>
                <a:ea typeface="ＭＳ 明朝"/>
                <a:cs typeface="Calibri"/>
              </a:rPr>
              <a:t>, necessario alla duplicazione di dati da elaborare e/o elaborati e allo </a:t>
            </a:r>
            <a:r>
              <a:rPr lang="it-IT" sz="2000" i="1" dirty="0" err="1">
                <a:latin typeface="Calibri"/>
                <a:ea typeface="ＭＳ 明朝"/>
                <a:cs typeface="Calibri"/>
              </a:rPr>
              <a:t>storage</a:t>
            </a:r>
            <a:r>
              <a:rPr lang="it-IT" sz="2000" i="1" dirty="0">
                <a:latin typeface="Calibri"/>
                <a:ea typeface="ＭＳ 明朝"/>
                <a:cs typeface="Calibri"/>
              </a:rPr>
              <a:t> dei dati prodotti nell’attività di ottimizzazione delle </a:t>
            </a:r>
            <a:r>
              <a:rPr lang="it-IT" sz="2000" i="1" dirty="0" smtClean="0">
                <a:latin typeface="Calibri"/>
                <a:ea typeface="ＭＳ 明朝"/>
                <a:cs typeface="Calibri"/>
              </a:rPr>
              <a:t>pipeline (1k</a:t>
            </a:r>
            <a:r>
              <a:rPr lang="it-IT" sz="2000" i="1" dirty="0" smtClean="0">
                <a:latin typeface="Calibri"/>
                <a:cs typeface="Calibri"/>
              </a:rPr>
              <a:t>€</a:t>
            </a:r>
            <a:r>
              <a:rPr lang="en-US" sz="2000" i="1" dirty="0" smtClean="0"/>
              <a:t>)</a:t>
            </a:r>
            <a:r>
              <a:rPr lang="it-IT" sz="2000" i="1" dirty="0" smtClean="0">
                <a:latin typeface="Calibri"/>
                <a:ea typeface="ＭＳ 明朝"/>
                <a:cs typeface="Calibri"/>
              </a:rPr>
              <a:t>.</a:t>
            </a:r>
            <a:r>
              <a:rPr lang="en-US" sz="2000" i="1" dirty="0" smtClean="0">
                <a:latin typeface="Calibri"/>
                <a:cs typeface="Calibri"/>
              </a:rPr>
              <a:t> </a:t>
            </a:r>
            <a:endParaRPr lang="en-US" altLang="it-IT" sz="2000" i="1" dirty="0" smtClean="0">
              <a:latin typeface="Calibri"/>
              <a:cs typeface="Calibri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572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Meeting Referee, Cascina - 4.9.14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05163" y="6356350"/>
            <a:ext cx="2738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Virgo Roma Tor Vergata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1FE97FC-6838-41FE-8317-0E67407B6A86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62578" cy="365125"/>
          </a:xfrm>
        </p:spPr>
        <p:txBody>
          <a:bodyPr/>
          <a:lstStyle/>
          <a:p>
            <a:pPr>
              <a:defRPr/>
            </a:pPr>
            <a:r>
              <a:rPr lang="en-US" altLang="it-IT" smtClean="0"/>
              <a:t>Meeting Referee, Cascina - 8.9.2016</a:t>
            </a:r>
            <a:endParaRPr lang="it-IT" alt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Virgo Roma Tor Vergata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0E8E-65B9-4703-AC3B-03E85D5861D3}" type="slidenum">
              <a:rPr lang="it-IT" altLang="it-IT" smtClean="0"/>
              <a:pPr/>
              <a:t>15</a:t>
            </a:fld>
            <a:endParaRPr lang="it-IT" altLang="it-IT"/>
          </a:p>
        </p:txBody>
      </p:sp>
      <p:pic>
        <p:nvPicPr>
          <p:cNvPr id="14" name="Picture 7" descr="virgo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7654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44450"/>
            <a:ext cx="82280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836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altLang="it-IT" sz="3200" dirty="0" err="1" smtClean="0">
                <a:latin typeface="Calibri" panose="020F0502020204030204" pitchFamily="34" charset="0"/>
              </a:rPr>
              <a:t>Attività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sperimentale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smtClean="0">
                <a:latin typeface="Calibri" panose="020F0502020204030204" pitchFamily="34" charset="0"/>
              </a:rPr>
              <a:t>2017</a:t>
            </a:r>
            <a:endParaRPr lang="en-US" altLang="it-IT" sz="3200" dirty="0">
              <a:latin typeface="Calibri" panose="020F0502020204030204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21D79BC-091F-41F3-9B87-C3DCCADB4B3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2D93A6F-AD4C-47C4-8B4E-7BD9A9A258D3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8920" y="1180157"/>
            <a:ext cx="8048139" cy="52957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5120" rIns="90000" bIns="46800"/>
          <a:lstStyle>
            <a:lvl1pPr marL="385763" indent="-287338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625475" indent="285750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it-IT" dirty="0" err="1" smtClean="0">
                <a:latin typeface="Calibri" panose="020F0502020204030204" pitchFamily="34" charset="0"/>
              </a:rPr>
              <a:t>AdV</a:t>
            </a:r>
            <a:r>
              <a:rPr lang="en-US" altLang="it-IT" dirty="0" smtClean="0">
                <a:latin typeface="Calibri" panose="020F0502020204030204" pitchFamily="34" charset="0"/>
              </a:rPr>
              <a:t> commissioning</a:t>
            </a:r>
          </a:p>
          <a:p>
            <a:pPr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</a:pPr>
            <a:endParaRPr lang="en-US" altLang="it-IT" dirty="0" smtClean="0">
              <a:latin typeface="Calibri" panose="020F0502020204030204" pitchFamily="34" charset="0"/>
            </a:endParaRPr>
          </a:p>
          <a:p>
            <a:pPr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it-IT" dirty="0" smtClean="0">
                <a:latin typeface="Calibri" panose="020F0502020204030204" pitchFamily="34" charset="0"/>
              </a:rPr>
              <a:t>TCS</a:t>
            </a:r>
          </a:p>
          <a:p>
            <a:pPr lvl="1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it-IT" sz="2000" dirty="0" err="1" smtClean="0">
                <a:latin typeface="Calibri" panose="020F0502020204030204" pitchFamily="34" charset="0"/>
              </a:rPr>
              <a:t>Applicazione</a:t>
            </a:r>
            <a:r>
              <a:rPr lang="en-US" altLang="it-IT" sz="2000" dirty="0" smtClean="0">
                <a:latin typeface="Calibri" panose="020F0502020204030204" pitchFamily="34" charset="0"/>
              </a:rPr>
              <a:t> di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tecniche</a:t>
            </a:r>
            <a:r>
              <a:rPr lang="en-US" altLang="it-IT" sz="2000" dirty="0" smtClean="0">
                <a:latin typeface="Calibri" panose="020F0502020204030204" pitchFamily="34" charset="0"/>
              </a:rPr>
              <a:t> di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compensazione</a:t>
            </a:r>
            <a:r>
              <a:rPr lang="en-US" altLang="it-IT" sz="2000" dirty="0" smtClean="0">
                <a:latin typeface="Calibri" panose="020F0502020204030204" pitchFamily="34" charset="0"/>
              </a:rPr>
              <a:t>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termica</a:t>
            </a:r>
            <a:r>
              <a:rPr lang="en-US" altLang="it-IT" sz="2000" dirty="0" smtClean="0">
                <a:latin typeface="Calibri" panose="020F0502020204030204" pitchFamily="34" charset="0"/>
              </a:rPr>
              <a:t>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alle</a:t>
            </a:r>
            <a:r>
              <a:rPr lang="en-US" altLang="it-IT" sz="2000" dirty="0" smtClean="0">
                <a:latin typeface="Calibri" panose="020F0502020204030204" pitchFamily="34" charset="0"/>
              </a:rPr>
              <a:t>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instabilit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à</a:t>
            </a:r>
            <a:r>
              <a:rPr lang="en-US" altLang="it-IT" sz="2000" dirty="0" smtClean="0">
                <a:latin typeface="Calibri" panose="020F0502020204030204" pitchFamily="34" charset="0"/>
              </a:rPr>
              <a:t>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parametriche</a:t>
            </a:r>
            <a:r>
              <a:rPr lang="en-US" altLang="it-IT" sz="2000" dirty="0" smtClean="0">
                <a:latin typeface="Calibri" panose="020F0502020204030204" pitchFamily="34" charset="0"/>
              </a:rPr>
              <a:t>.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Richieste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3.5 k</a:t>
            </a:r>
            <a:r>
              <a:rPr lang="it-IT" sz="2000" dirty="0" smtClean="0">
                <a:latin typeface="Calibri"/>
                <a:cs typeface="Calibri"/>
              </a:rPr>
              <a:t>€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per la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realizzazione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di un ring heater ad hoc da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studiare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in test facility.</a:t>
            </a:r>
          </a:p>
          <a:p>
            <a:pPr lvl="1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it-IT" sz="2000" dirty="0" err="1" smtClean="0">
                <a:latin typeface="Calibri" panose="020F0502020204030204" pitchFamily="34" charset="0"/>
              </a:rPr>
              <a:t>Messa</a:t>
            </a:r>
            <a:r>
              <a:rPr lang="en-US" altLang="it-IT" sz="2000" dirty="0" smtClean="0">
                <a:latin typeface="Calibri" panose="020F0502020204030204" pitchFamily="34" charset="0"/>
              </a:rPr>
              <a:t> a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punto</a:t>
            </a:r>
            <a:r>
              <a:rPr lang="en-US" altLang="it-IT" sz="2000" dirty="0" smtClean="0">
                <a:latin typeface="Calibri" panose="020F0502020204030204" pitchFamily="34" charset="0"/>
              </a:rPr>
              <a:t> del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sistema</a:t>
            </a:r>
            <a:r>
              <a:rPr lang="en-US" altLang="it-IT" sz="2000" dirty="0" smtClean="0">
                <a:latin typeface="Calibri" panose="020F0502020204030204" pitchFamily="34" charset="0"/>
              </a:rPr>
              <a:t> di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controllo</a:t>
            </a:r>
            <a:r>
              <a:rPr lang="en-US" altLang="it-IT" sz="2000" dirty="0" smtClean="0">
                <a:latin typeface="Calibri" panose="020F0502020204030204" pitchFamily="34" charset="0"/>
              </a:rPr>
              <a:t> per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AdV</a:t>
            </a:r>
            <a:r>
              <a:rPr lang="en-US" altLang="it-IT" sz="2000" dirty="0" smtClean="0">
                <a:latin typeface="Calibri" panose="020F0502020204030204" pitchFamily="34" charset="0"/>
              </a:rPr>
              <a:t> (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invio</a:t>
            </a:r>
            <a:r>
              <a:rPr lang="en-US" altLang="it-IT" sz="2000" dirty="0" smtClean="0">
                <a:latin typeface="Calibri" panose="020F0502020204030204" pitchFamily="34" charset="0"/>
              </a:rPr>
              <a:t> del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fascio</a:t>
            </a:r>
            <a:r>
              <a:rPr lang="en-US" altLang="it-IT" sz="2000" dirty="0" smtClean="0">
                <a:latin typeface="Calibri" panose="020F0502020204030204" pitchFamily="34" charset="0"/>
              </a:rPr>
              <a:t> DAS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sulla</a:t>
            </a:r>
            <a:r>
              <a:rPr lang="en-US" altLang="it-IT" sz="2000" dirty="0" smtClean="0">
                <a:latin typeface="Calibri" panose="020F0502020204030204" pitchFamily="34" charset="0"/>
              </a:rPr>
              <a:t> test mass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all’interno</a:t>
            </a:r>
            <a:r>
              <a:rPr lang="en-US" altLang="it-IT" sz="2000" dirty="0" smtClean="0">
                <a:latin typeface="Calibri" panose="020F0502020204030204" pitchFamily="34" charset="0"/>
              </a:rPr>
              <a:t>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della</a:t>
            </a:r>
            <a:r>
              <a:rPr lang="en-US" altLang="it-IT" sz="2000" dirty="0" smtClean="0">
                <a:latin typeface="Calibri" panose="020F0502020204030204" pitchFamily="34" charset="0"/>
              </a:rPr>
              <a:t>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cameretta</a:t>
            </a:r>
            <a:r>
              <a:rPr lang="en-US" altLang="it-IT" sz="2000" dirty="0" smtClean="0">
                <a:latin typeface="Calibri" panose="020F0502020204030204" pitchFamily="34" charset="0"/>
              </a:rPr>
              <a:t> da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vuoto</a:t>
            </a:r>
            <a:r>
              <a:rPr lang="en-US" altLang="it-IT" sz="2000" dirty="0" smtClean="0">
                <a:latin typeface="Calibri" panose="020F0502020204030204" pitchFamily="34" charset="0"/>
              </a:rPr>
              <a:t>).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Richieste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: 5.5 k</a:t>
            </a:r>
            <a:r>
              <a:rPr lang="it-IT" sz="2000" dirty="0" smtClean="0">
                <a:latin typeface="Calibri"/>
                <a:cs typeface="Calibri"/>
              </a:rPr>
              <a:t>€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(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ottiche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in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ZnSe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: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axicon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con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angolo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di base di 3.5° e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una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lente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di imaging di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diametro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4”) per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realizzare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un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fascio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con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dimensioni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ottimali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. 3 k</a:t>
            </a:r>
            <a:r>
              <a:rPr lang="it-IT" sz="2000" dirty="0" smtClean="0">
                <a:latin typeface="Calibri"/>
                <a:cs typeface="Calibri"/>
              </a:rPr>
              <a:t>€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 per dummy compensation plate in SiO2</a:t>
            </a:r>
          </a:p>
          <a:p>
            <a:pPr lvl="1">
              <a:lnSpc>
                <a:spcPct val="95000"/>
              </a:lnSpc>
              <a:spcBef>
                <a:spcPts val="400"/>
              </a:spcBef>
            </a:pPr>
            <a:endParaRPr lang="en-US" altLang="it-IT" sz="2000" dirty="0" smtClean="0">
              <a:latin typeface="Calibri" panose="020F0502020204030204" pitchFamily="34" charset="0"/>
            </a:endParaRPr>
          </a:p>
          <a:p>
            <a:pPr lvl="1">
              <a:lnSpc>
                <a:spcPct val="95000"/>
              </a:lnSpc>
              <a:spcBef>
                <a:spcPts val="400"/>
              </a:spcBef>
            </a:pPr>
            <a:r>
              <a:rPr lang="en-US" altLang="it-IT" sz="2000" dirty="0" err="1" smtClean="0">
                <a:latin typeface="Calibri"/>
                <a:cs typeface="Calibri"/>
              </a:rPr>
              <a:t>Dottorando</a:t>
            </a:r>
            <a:r>
              <a:rPr lang="en-US" altLang="it-IT" sz="2000" dirty="0" smtClean="0">
                <a:latin typeface="Calibri"/>
                <a:cs typeface="Calibri"/>
              </a:rPr>
              <a:t> </a:t>
            </a:r>
            <a:r>
              <a:rPr lang="en-US" altLang="it-IT" sz="2000" dirty="0" err="1" smtClean="0">
                <a:latin typeface="Calibri"/>
                <a:cs typeface="Calibri"/>
              </a:rPr>
              <a:t>dedicato</a:t>
            </a:r>
            <a:r>
              <a:rPr lang="en-US" altLang="it-IT" sz="2000" dirty="0" smtClean="0">
                <a:latin typeface="Calibri"/>
                <a:cs typeface="Calibri"/>
              </a:rPr>
              <a:t> commissioning e TCS (Lorenzo Aiello)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endParaRPr lang="en-US" altLang="it-IT" sz="2000" dirty="0">
              <a:latin typeface="Calibri"/>
              <a:cs typeface="Calibri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572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Meeting Referee, Cascina - 4.9.14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05163" y="6356350"/>
            <a:ext cx="2738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Virgo Roma Tor Vergata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1FE97FC-6838-41FE-8317-0E67407B6A86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62578" cy="365125"/>
          </a:xfrm>
        </p:spPr>
        <p:txBody>
          <a:bodyPr/>
          <a:lstStyle/>
          <a:p>
            <a:pPr>
              <a:defRPr/>
            </a:pPr>
            <a:r>
              <a:rPr lang="en-US" altLang="it-IT" smtClean="0"/>
              <a:t>Meeting Referee, Cascina - 8.9.2016</a:t>
            </a:r>
            <a:endParaRPr lang="it-IT" alt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Virgo Roma Tor Vergata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0E8E-65B9-4703-AC3B-03E85D5861D3}" type="slidenum">
              <a:rPr lang="it-IT" altLang="it-IT" smtClean="0"/>
              <a:pPr/>
              <a:t>16</a:t>
            </a:fld>
            <a:endParaRPr lang="it-IT" altLang="it-IT"/>
          </a:p>
        </p:txBody>
      </p:sp>
      <p:sp>
        <p:nvSpPr>
          <p:cNvPr id="5" name="Rettangolo 4"/>
          <p:cNvSpPr/>
          <p:nvPr/>
        </p:nvSpPr>
        <p:spPr>
          <a:xfrm>
            <a:off x="427318" y="1972229"/>
            <a:ext cx="8074212" cy="2823883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7" descr="virgo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6395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44450"/>
            <a:ext cx="82280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836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altLang="it-IT" sz="3200" dirty="0" err="1" smtClean="0">
                <a:latin typeface="Calibri" panose="020F0502020204030204" pitchFamily="34" charset="0"/>
              </a:rPr>
              <a:t>Attività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sperimentale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smtClean="0">
                <a:latin typeface="Calibri" panose="020F0502020204030204" pitchFamily="34" charset="0"/>
              </a:rPr>
              <a:t>2017</a:t>
            </a:r>
            <a:endParaRPr lang="en-US" altLang="it-IT" sz="3200" dirty="0">
              <a:latin typeface="Calibri" panose="020F0502020204030204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21D79BC-091F-41F3-9B87-C3DCCADB4B3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2D93A6F-AD4C-47C4-8B4E-7BD9A9A258D3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572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Meeting Referee, Cascina - 4.9.14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05163" y="6356350"/>
            <a:ext cx="2738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Virgo Roma Tor Vergata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1FE97FC-6838-41FE-8317-0E67407B6A86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62578" cy="365125"/>
          </a:xfrm>
        </p:spPr>
        <p:txBody>
          <a:bodyPr/>
          <a:lstStyle/>
          <a:p>
            <a:pPr>
              <a:defRPr/>
            </a:pPr>
            <a:r>
              <a:rPr lang="en-US" altLang="it-IT" smtClean="0"/>
              <a:t>Meeting Referee, Cascina - 8.9.2016</a:t>
            </a:r>
            <a:endParaRPr lang="it-IT" alt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Virgo Roma Tor Vergata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0E8E-65B9-4703-AC3B-03E85D5861D3}" type="slidenum">
              <a:rPr lang="it-IT" altLang="it-IT" smtClean="0"/>
              <a:pPr/>
              <a:t>17</a:t>
            </a:fld>
            <a:endParaRPr lang="it-IT" altLang="it-IT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8920" y="1030747"/>
            <a:ext cx="8367880" cy="58272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90000" tIns="15120" rIns="90000" bIns="46800"/>
          <a:lstStyle>
            <a:lvl1pPr marL="385763" indent="-287338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625475" indent="285750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it-IT" dirty="0" smtClean="0">
                <a:latin typeface="Calibri" panose="020F0502020204030204" pitchFamily="34" charset="0"/>
              </a:rPr>
              <a:t>Squeezing </a:t>
            </a:r>
          </a:p>
          <a:p>
            <a:pPr marL="541338" lvl="0" indent="0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Proseguimento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attività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verso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completamento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squeezer per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AdV</a:t>
            </a:r>
            <a:endParaRPr lang="en-US" sz="1800" dirty="0" smtClean="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lvl="1">
              <a:lnSpc>
                <a:spcPct val="95000"/>
              </a:lnSpc>
              <a:spcBef>
                <a:spcPts val="400"/>
              </a:spcBef>
            </a:pPr>
            <a:endParaRPr lang="en-US" altLang="it-IT" sz="2000" dirty="0">
              <a:latin typeface="Calibri" panose="020F0502020204030204" pitchFamily="34" charset="0"/>
            </a:endParaRPr>
          </a:p>
          <a:p>
            <a:pPr lvl="1">
              <a:lnSpc>
                <a:spcPct val="95000"/>
              </a:lnSpc>
              <a:spcBef>
                <a:spcPts val="400"/>
              </a:spcBef>
            </a:pPr>
            <a:r>
              <a:rPr lang="en-US" altLang="it-IT" sz="2000" dirty="0" err="1">
                <a:latin typeface="Calibri"/>
                <a:cs typeface="Calibri"/>
              </a:rPr>
              <a:t>Dottorando</a:t>
            </a:r>
            <a:r>
              <a:rPr lang="en-US" altLang="it-IT" sz="2000" dirty="0">
                <a:latin typeface="Calibri"/>
                <a:cs typeface="Calibri"/>
              </a:rPr>
              <a:t> </a:t>
            </a:r>
            <a:r>
              <a:rPr lang="en-US" altLang="it-IT" sz="2000" dirty="0" err="1">
                <a:latin typeface="Calibri"/>
                <a:cs typeface="Calibri"/>
              </a:rPr>
              <a:t>dedicato</a:t>
            </a:r>
            <a:r>
              <a:rPr lang="en-US" altLang="it-IT" sz="2000" dirty="0">
                <a:latin typeface="Calibri"/>
                <a:cs typeface="Calibri"/>
              </a:rPr>
              <a:t> </a:t>
            </a:r>
            <a:r>
              <a:rPr lang="en-US" altLang="it-IT" sz="2000" dirty="0" smtClean="0">
                <a:latin typeface="Calibri"/>
                <a:cs typeface="Calibri"/>
              </a:rPr>
              <a:t>Squeezing (Imran Khan)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</a:p>
          <a:p>
            <a:pPr lvl="1">
              <a:lnSpc>
                <a:spcPct val="95000"/>
              </a:lnSpc>
              <a:spcBef>
                <a:spcPts val="400"/>
              </a:spcBef>
            </a:pPr>
            <a:endParaRPr lang="en-US" altLang="it-IT" sz="1800" dirty="0" smtClean="0">
              <a:latin typeface="Calibri" panose="020F0502020204030204" pitchFamily="34" charset="0"/>
            </a:endParaRPr>
          </a:p>
          <a:p>
            <a:pPr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it-IT" dirty="0" smtClean="0">
                <a:latin typeface="Calibri" panose="020F0502020204030204" pitchFamily="34" charset="0"/>
              </a:rPr>
              <a:t>Coating</a:t>
            </a:r>
          </a:p>
          <a:p>
            <a:pPr algn="just"/>
            <a:r>
              <a:rPr lang="it-IT" sz="1800" b="1" dirty="0">
                <a:latin typeface="Calibri"/>
                <a:cs typeface="Calibri"/>
              </a:rPr>
              <a:t>In collaborazione con  Università del Sannio e NTH </a:t>
            </a:r>
            <a:r>
              <a:rPr lang="it-IT" sz="1800" b="1" dirty="0" err="1">
                <a:latin typeface="Calibri"/>
                <a:cs typeface="Calibri"/>
              </a:rPr>
              <a:t>University</a:t>
            </a:r>
            <a:endParaRPr lang="it-IT" sz="1800" b="1" dirty="0">
              <a:latin typeface="Calibri"/>
              <a:cs typeface="Calibri"/>
            </a:endParaRPr>
          </a:p>
          <a:p>
            <a:pPr marL="285750" indent="-285750" algn="just">
              <a:buFontTx/>
              <a:buChar char="-"/>
            </a:pPr>
            <a:r>
              <a:rPr lang="it-IT" sz="1800" dirty="0">
                <a:latin typeface="Calibri"/>
                <a:cs typeface="Calibri"/>
              </a:rPr>
              <a:t>Caratterizzazione meccanica di </a:t>
            </a:r>
            <a:r>
              <a:rPr lang="it-IT" sz="1800" dirty="0" err="1">
                <a:latin typeface="Calibri"/>
                <a:cs typeface="Calibri"/>
              </a:rPr>
              <a:t>coating</a:t>
            </a:r>
            <a:r>
              <a:rPr lang="it-IT" sz="1800" dirty="0">
                <a:latin typeface="Calibri"/>
                <a:cs typeface="Calibri"/>
              </a:rPr>
              <a:t> nano-stratificati con substrati ottimizzati (no perdite spurie e diverse dimensioni dei campioni)</a:t>
            </a:r>
          </a:p>
          <a:p>
            <a:pPr marL="285750" indent="-285750" algn="just">
              <a:buFontTx/>
              <a:buChar char="-"/>
            </a:pPr>
            <a:r>
              <a:rPr lang="it-IT" sz="1800" dirty="0">
                <a:latin typeface="Calibri"/>
                <a:cs typeface="Calibri"/>
              </a:rPr>
              <a:t>Test di nuovi materiali per </a:t>
            </a:r>
            <a:r>
              <a:rPr lang="it-IT" sz="1800" dirty="0" err="1">
                <a:latin typeface="Calibri"/>
                <a:cs typeface="Calibri"/>
              </a:rPr>
              <a:t>coating</a:t>
            </a:r>
            <a:r>
              <a:rPr lang="it-IT" sz="1800" dirty="0">
                <a:latin typeface="Calibri"/>
                <a:cs typeface="Calibri"/>
              </a:rPr>
              <a:t> nano-stratificati  </a:t>
            </a:r>
          </a:p>
          <a:p>
            <a:pPr algn="just"/>
            <a:r>
              <a:rPr lang="it-IT" sz="1800" b="1" dirty="0">
                <a:latin typeface="Calibri"/>
                <a:cs typeface="Calibri"/>
              </a:rPr>
              <a:t>In collaborazione con LMA</a:t>
            </a:r>
          </a:p>
          <a:p>
            <a:pPr marL="285750" indent="-285750" algn="just">
              <a:buFontTx/>
              <a:buChar char="-"/>
            </a:pPr>
            <a:r>
              <a:rPr lang="it-IT" sz="1800" dirty="0">
                <a:latin typeface="Calibri"/>
                <a:cs typeface="Calibri"/>
              </a:rPr>
              <a:t>Caratterizzazione meccanica di </a:t>
            </a:r>
            <a:r>
              <a:rPr lang="it-IT" sz="1800" dirty="0" err="1">
                <a:latin typeface="Calibri"/>
                <a:cs typeface="Calibri"/>
              </a:rPr>
              <a:t>coating</a:t>
            </a:r>
            <a:r>
              <a:rPr lang="it-IT" sz="1800" dirty="0">
                <a:latin typeface="Calibri"/>
                <a:cs typeface="Calibri"/>
              </a:rPr>
              <a:t> multistrato con nuovi ossidi metallici</a:t>
            </a:r>
          </a:p>
          <a:p>
            <a:pPr marL="285750" indent="-285750" algn="just">
              <a:buFontTx/>
              <a:buChar char="-"/>
            </a:pPr>
            <a:r>
              <a:rPr lang="it-IT" sz="1800" dirty="0" err="1">
                <a:latin typeface="Calibri"/>
                <a:cs typeface="Calibri"/>
              </a:rPr>
              <a:t>Modellizazione</a:t>
            </a:r>
            <a:r>
              <a:rPr lang="it-IT" sz="1800" dirty="0">
                <a:latin typeface="Calibri"/>
                <a:cs typeface="Calibri"/>
              </a:rPr>
              <a:t> delle perdite di </a:t>
            </a:r>
            <a:r>
              <a:rPr lang="it-IT" sz="1800" dirty="0" err="1">
                <a:latin typeface="Calibri"/>
                <a:cs typeface="Calibri"/>
              </a:rPr>
              <a:t>coating</a:t>
            </a:r>
            <a:r>
              <a:rPr lang="it-IT" sz="1800" dirty="0">
                <a:latin typeface="Calibri"/>
                <a:cs typeface="Calibri"/>
              </a:rPr>
              <a:t> oltre a quelle di substrato </a:t>
            </a:r>
          </a:p>
          <a:p>
            <a:pPr marL="285750" indent="-285750" algn="just">
              <a:buFontTx/>
              <a:buChar char="-"/>
            </a:pPr>
            <a:r>
              <a:rPr lang="it-IT" sz="1800" dirty="0">
                <a:latin typeface="Calibri"/>
                <a:cs typeface="Calibri"/>
              </a:rPr>
              <a:t>Ottimizzazione delle perdite superficiali tramite </a:t>
            </a:r>
            <a:r>
              <a:rPr lang="it-IT" sz="1800" dirty="0" err="1">
                <a:latin typeface="Calibri"/>
                <a:cs typeface="Calibri"/>
              </a:rPr>
              <a:t>annealing</a:t>
            </a:r>
            <a:r>
              <a:rPr lang="it-IT" sz="1800" dirty="0">
                <a:latin typeface="Calibri"/>
                <a:cs typeface="Calibri"/>
              </a:rPr>
              <a:t> con laser a CO2 della superficie laterale.  Sviluppo di una macchina che permetta trattamenti con diversi parametri variabili (dimensione del fascio, forma del fascio,  area di </a:t>
            </a:r>
            <a:r>
              <a:rPr lang="it-IT" sz="1800" dirty="0" err="1">
                <a:latin typeface="Calibri"/>
                <a:cs typeface="Calibri"/>
              </a:rPr>
              <a:t>annealing</a:t>
            </a:r>
            <a:r>
              <a:rPr lang="it-IT" sz="1800" dirty="0">
                <a:latin typeface="Calibri"/>
                <a:cs typeface="Calibri"/>
              </a:rPr>
              <a:t>, potenza rilasciata)  </a:t>
            </a:r>
            <a:endParaRPr lang="it-IT" sz="1800" dirty="0" smtClean="0">
              <a:latin typeface="Calibri"/>
              <a:cs typeface="Calibri"/>
            </a:endParaRPr>
          </a:p>
          <a:p>
            <a:pPr marL="285750" indent="-285750" algn="just">
              <a:buFontTx/>
              <a:buChar char="-"/>
            </a:pPr>
            <a:endParaRPr lang="en-US" sz="1800" dirty="0">
              <a:latin typeface="Calibri"/>
              <a:cs typeface="Calibri"/>
            </a:endParaRPr>
          </a:p>
          <a:p>
            <a:pPr marL="447675" lvl="1">
              <a:lnSpc>
                <a:spcPct val="95000"/>
              </a:lnSpc>
              <a:spcBef>
                <a:spcPts val="400"/>
              </a:spcBef>
            </a:pPr>
            <a:r>
              <a:rPr lang="en-US" sz="2000" dirty="0" err="1">
                <a:latin typeface="Calibri"/>
                <a:cs typeface="Calibri"/>
              </a:rPr>
              <a:t>Dottorando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dedicato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smtClean="0">
                <a:latin typeface="Calibri"/>
                <a:cs typeface="Calibri"/>
              </a:rPr>
              <a:t>Coating (Diana </a:t>
            </a:r>
            <a:r>
              <a:rPr lang="en-US" sz="2000" dirty="0" err="1" smtClean="0">
                <a:latin typeface="Calibri"/>
                <a:cs typeface="Calibri"/>
              </a:rPr>
              <a:t>Lumaca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  <a:p>
            <a:pPr marL="447675" lvl="1">
              <a:lnSpc>
                <a:spcPct val="95000"/>
              </a:lnSpc>
              <a:spcBef>
                <a:spcPts val="400"/>
              </a:spcBef>
            </a:pPr>
            <a:endParaRPr lang="en-US" sz="2000" dirty="0">
              <a:latin typeface="Calibri"/>
              <a:cs typeface="Calibri"/>
            </a:endParaRPr>
          </a:p>
          <a:p>
            <a:pPr marL="447675" lvl="1">
              <a:lnSpc>
                <a:spcPct val="95000"/>
              </a:lnSpc>
              <a:spcBef>
                <a:spcPts val="40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marL="447675" lvl="1">
              <a:lnSpc>
                <a:spcPct val="95000"/>
              </a:lnSpc>
              <a:spcBef>
                <a:spcPts val="400"/>
              </a:spcBef>
            </a:pPr>
            <a:endParaRPr lang="en-US" sz="2000" dirty="0">
              <a:latin typeface="Calibri"/>
              <a:cs typeface="Calibri"/>
            </a:endParaRPr>
          </a:p>
          <a:p>
            <a:pPr marL="447675" lvl="1">
              <a:lnSpc>
                <a:spcPct val="95000"/>
              </a:lnSpc>
              <a:spcBef>
                <a:spcPts val="40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marL="447675" lvl="1">
              <a:lnSpc>
                <a:spcPct val="95000"/>
              </a:lnSpc>
              <a:spcBef>
                <a:spcPts val="400"/>
              </a:spcBef>
            </a:pPr>
            <a:endParaRPr lang="en-US" sz="2000" dirty="0">
              <a:latin typeface="Calibri"/>
              <a:cs typeface="Calibri"/>
            </a:endParaRPr>
          </a:p>
          <a:p>
            <a:pPr marL="447675" lvl="1">
              <a:lnSpc>
                <a:spcPct val="95000"/>
              </a:lnSpc>
              <a:spcBef>
                <a:spcPts val="400"/>
              </a:spcBef>
            </a:pP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60362" y="1027475"/>
            <a:ext cx="8394989" cy="1452762"/>
          </a:xfrm>
          <a:prstGeom prst="rect">
            <a:avLst/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375303" y="2568230"/>
            <a:ext cx="8380048" cy="4244947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rgbClr val="9537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7" descr="virgo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439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err="1" smtClean="0">
                <a:solidFill>
                  <a:prstClr val="black"/>
                </a:solidFill>
              </a:rPr>
              <a:t>Richieste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finanziarie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456329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21" name="Immagine 20" descr="Screen Shot 2016-09-08 at 12.16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" y="890229"/>
            <a:ext cx="9144000" cy="2247418"/>
          </a:xfrm>
          <a:prstGeom prst="rect">
            <a:avLst/>
          </a:prstGeom>
        </p:spPr>
      </p:pic>
      <p:pic>
        <p:nvPicPr>
          <p:cNvPr id="22" name="Picture 7" descr="virgo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2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err="1" smtClean="0">
                <a:solidFill>
                  <a:prstClr val="black"/>
                </a:solidFill>
              </a:rPr>
              <a:t>Richieste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finanziarie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2" name="Immagine 1" descr="Screen Shot 2016-09-07 at 17.3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4763783"/>
            <a:ext cx="8686800" cy="1700590"/>
          </a:xfrm>
          <a:prstGeom prst="rect">
            <a:avLst/>
          </a:prstGeom>
        </p:spPr>
      </p:pic>
      <p:pic>
        <p:nvPicPr>
          <p:cNvPr id="3" name="Immagine 2" descr="Screen Shot 2016-09-07 at 17.3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2925307"/>
            <a:ext cx="8686800" cy="1838476"/>
          </a:xfrm>
          <a:prstGeom prst="rect">
            <a:avLst/>
          </a:prstGeom>
        </p:spPr>
      </p:pic>
      <p:pic>
        <p:nvPicPr>
          <p:cNvPr id="4" name="Immagine 3" descr="Screen Shot 2016-09-07 at 17.3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584867"/>
            <a:ext cx="8686800" cy="218778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254214" y="1809799"/>
            <a:ext cx="5879126" cy="701942"/>
          </a:xfrm>
          <a:prstGeom prst="rect">
            <a:avLst/>
          </a:prstGeom>
          <a:solidFill>
            <a:srgbClr val="FFFF00">
              <a:alpha val="30000"/>
            </a:srgbClr>
          </a:solidFill>
          <a:ln w="1905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254214" y="3577230"/>
            <a:ext cx="5879126" cy="70194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/>
          <p:cNvCxnSpPr/>
          <p:nvPr/>
        </p:nvCxnSpPr>
        <p:spPr>
          <a:xfrm flipH="1" flipV="1">
            <a:off x="5153194" y="1940334"/>
            <a:ext cx="583932" cy="1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 flipV="1">
            <a:off x="5162884" y="2221155"/>
            <a:ext cx="583932" cy="1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456329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13" name="Picture 7" descr="virgo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76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err="1" smtClean="0">
                <a:solidFill>
                  <a:prstClr val="black"/>
                </a:solidFill>
              </a:rPr>
              <a:t>Anagrafica</a:t>
            </a:r>
            <a:r>
              <a:rPr lang="en-US" sz="3200" dirty="0" smtClean="0">
                <a:solidFill>
                  <a:prstClr val="black"/>
                </a:solidFill>
              </a:rPr>
              <a:t> 2017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2" name="Immagine 1" descr="Screen Shot 2016-09-07 at 16.5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4" y="959335"/>
            <a:ext cx="8241405" cy="4991887"/>
          </a:xfrm>
          <a:prstGeom prst="rect">
            <a:avLst/>
          </a:prstGeom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491067" y="5962475"/>
            <a:ext cx="8229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²"/>
            </a:pPr>
            <a:r>
              <a:rPr lang="en-US" altLang="it-IT" sz="1400" dirty="0">
                <a:solidFill>
                  <a:srgbClr val="0000FF"/>
                </a:solidFill>
                <a:latin typeface="Calibri" panose="020F0502020204030204" pitchFamily="34" charset="0"/>
              </a:rPr>
              <a:t>+ 1 FTE: </a:t>
            </a: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Diana </a:t>
            </a:r>
            <a:r>
              <a:rPr lang="en-US" altLang="it-IT" sz="14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Lumaca</a:t>
            </a: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4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dottorando</a:t>
            </a: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4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nuovo</a:t>
            </a: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it-IT" sz="14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ciclo</a:t>
            </a: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endParaRPr lang="en-US" altLang="it-IT" sz="14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²"/>
            </a:pP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+0.1 FTE: Giulia </a:t>
            </a:r>
            <a:r>
              <a:rPr lang="en-US" altLang="it-IT" sz="14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Pagliaroli</a:t>
            </a: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A.R. GSSI (</a:t>
            </a:r>
            <a:r>
              <a:rPr lang="en-US" altLang="it-IT" sz="14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Multimessenger</a:t>
            </a: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GW-</a:t>
            </a:r>
            <a:r>
              <a:rPr lang="en-US" altLang="it-IT" sz="1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altLang="it-IT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)</a:t>
            </a:r>
            <a:endParaRPr lang="en-US" altLang="it-IT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10" name="Picture 7" descr="virgo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25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err="1" smtClean="0">
                <a:solidFill>
                  <a:prstClr val="black"/>
                </a:solidFill>
              </a:rPr>
              <a:t>Richieste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finanziarie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2" name="Immagine 1" descr="Screen Shot 2016-09-07 at 17.3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4778724"/>
            <a:ext cx="8686800" cy="1700590"/>
          </a:xfrm>
          <a:prstGeom prst="rect">
            <a:avLst/>
          </a:prstGeom>
        </p:spPr>
      </p:pic>
      <p:pic>
        <p:nvPicPr>
          <p:cNvPr id="3" name="Immagine 2" descr="Screen Shot 2016-09-07 at 17.3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2940248"/>
            <a:ext cx="8686800" cy="1838476"/>
          </a:xfrm>
          <a:prstGeom prst="rect">
            <a:avLst/>
          </a:prstGeom>
        </p:spPr>
      </p:pic>
      <p:pic>
        <p:nvPicPr>
          <p:cNvPr id="4" name="Immagine 3" descr="Screen Shot 2016-09-07 at 17.3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593401"/>
            <a:ext cx="8686800" cy="218778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254214" y="1471552"/>
            <a:ext cx="5879126" cy="394357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269892" y="5803010"/>
            <a:ext cx="5879126" cy="613584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 w="1905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60918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6393312" y="6123863"/>
            <a:ext cx="583932" cy="1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virgo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96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err="1" smtClean="0">
                <a:solidFill>
                  <a:prstClr val="black"/>
                </a:solidFill>
              </a:rPr>
              <a:t>Richieste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finanziarie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2" name="Immagine 1" descr="Screen Shot 2016-09-07 at 17.3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4748842"/>
            <a:ext cx="8686800" cy="1700590"/>
          </a:xfrm>
          <a:prstGeom prst="rect">
            <a:avLst/>
          </a:prstGeom>
        </p:spPr>
      </p:pic>
      <p:pic>
        <p:nvPicPr>
          <p:cNvPr id="3" name="Immagine 2" descr="Screen Shot 2016-09-07 at 17.3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2910366"/>
            <a:ext cx="8686800" cy="1838476"/>
          </a:xfrm>
          <a:prstGeom prst="rect">
            <a:avLst/>
          </a:prstGeom>
        </p:spPr>
      </p:pic>
      <p:pic>
        <p:nvPicPr>
          <p:cNvPr id="4" name="Immagine 3" descr="Screen Shot 2016-09-07 at 17.3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2" y="569926"/>
            <a:ext cx="8686800" cy="218778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254214" y="4795882"/>
            <a:ext cx="5879126" cy="1009379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 w="190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254214" y="3321078"/>
            <a:ext cx="5879126" cy="273316"/>
          </a:xfrm>
          <a:prstGeom prst="rect">
            <a:avLst/>
          </a:prstGeom>
          <a:solidFill>
            <a:schemeClr val="accent3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501153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13" name="Picture 7" descr="virgo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89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44450"/>
            <a:ext cx="82280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836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200" dirty="0" smtClean="0">
                <a:latin typeface="Calibri" panose="020F0502020204030204" pitchFamily="34" charset="0"/>
              </a:rPr>
              <a:t>2016 – 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Analisi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dati</a:t>
            </a:r>
            <a:endParaRPr lang="en-US" altLang="it-IT" sz="3200" dirty="0">
              <a:latin typeface="Calibri" panose="020F0502020204030204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21D79BC-091F-41F3-9B87-C3DCCADB4B3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2D93A6F-AD4C-47C4-8B4E-7BD9A9A258D3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1060629"/>
            <a:ext cx="8610600" cy="52957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5120" rIns="90000" bIns="46800"/>
          <a:lstStyle>
            <a:lvl1pPr marL="385763" indent="-287338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625475" indent="285750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it-IT" sz="2000" dirty="0" smtClean="0">
                <a:latin typeface="Calibri" panose="020F0502020204030204" pitchFamily="34" charset="0"/>
              </a:rPr>
              <a:t>CW (Sabrina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D’Antonio</a:t>
            </a:r>
            <a:r>
              <a:rPr lang="en-US" altLang="it-IT" sz="2000" dirty="0" smtClean="0">
                <a:latin typeface="Calibri" panose="020F0502020204030204" pitchFamily="34" charset="0"/>
              </a:rPr>
              <a:t>, 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O. </a:t>
            </a:r>
            <a:r>
              <a:rPr lang="en-US" altLang="it-IT" sz="2000" i="1" dirty="0" err="1" smtClean="0">
                <a:latin typeface="Calibri" panose="020F0502020204030204" pitchFamily="34" charset="0"/>
              </a:rPr>
              <a:t>Halim</a:t>
            </a:r>
            <a:r>
              <a:rPr lang="en-US" altLang="it-IT" sz="2000" dirty="0" smtClean="0">
                <a:latin typeface="Calibri" panose="020F0502020204030204" pitchFamily="34" charset="0"/>
              </a:rPr>
              <a:t>)</a:t>
            </a:r>
            <a:endParaRPr lang="en-US" altLang="it-IT" sz="2000" dirty="0">
              <a:latin typeface="Calibri" panose="020F0502020204030204" pitchFamily="34" charset="0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  <a:tabLst>
                <a:tab pos="450850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</a:pPr>
            <a:r>
              <a:rPr lang="it-IT" sz="1600" dirty="0" smtClean="0">
                <a:latin typeface="Calibri"/>
                <a:cs typeface="Calibri"/>
              </a:rPr>
              <a:t>Completata prima </a:t>
            </a:r>
            <a:r>
              <a:rPr lang="it-IT" sz="1600" dirty="0">
                <a:latin typeface="Calibri"/>
                <a:cs typeface="Calibri"/>
              </a:rPr>
              <a:t>ricerca </a:t>
            </a:r>
            <a:r>
              <a:rPr lang="it-IT" sz="1600" dirty="0" err="1">
                <a:latin typeface="Calibri"/>
                <a:cs typeface="Calibri"/>
              </a:rPr>
              <a:t>all-sky</a:t>
            </a:r>
            <a:r>
              <a:rPr lang="it-IT" sz="1600" dirty="0">
                <a:latin typeface="Calibri"/>
                <a:cs typeface="Calibri"/>
              </a:rPr>
              <a:t> </a:t>
            </a:r>
            <a:r>
              <a:rPr lang="it-IT" sz="1600" dirty="0" err="1">
                <a:latin typeface="Calibri"/>
                <a:cs typeface="Calibri"/>
              </a:rPr>
              <a:t>low</a:t>
            </a:r>
            <a:r>
              <a:rPr lang="it-IT" sz="1600" dirty="0">
                <a:latin typeface="Calibri"/>
                <a:cs typeface="Calibri"/>
              </a:rPr>
              <a:t> </a:t>
            </a:r>
            <a:r>
              <a:rPr lang="it-IT" sz="1600" dirty="0" err="1">
                <a:latin typeface="Calibri"/>
                <a:cs typeface="Calibri"/>
              </a:rPr>
              <a:t>frequency</a:t>
            </a:r>
            <a:r>
              <a:rPr lang="it-IT" sz="1600" dirty="0">
                <a:latin typeface="Calibri"/>
                <a:cs typeface="Calibri"/>
              </a:rPr>
              <a:t> </a:t>
            </a:r>
            <a:r>
              <a:rPr lang="it-IT" sz="1600" dirty="0" smtClean="0">
                <a:latin typeface="Calibri"/>
                <a:cs typeface="Calibri"/>
              </a:rPr>
              <a:t>sui </a:t>
            </a:r>
            <a:r>
              <a:rPr lang="it-IT" sz="1600" dirty="0">
                <a:latin typeface="Calibri"/>
                <a:cs typeface="Calibri"/>
              </a:rPr>
              <a:t>dati VSR2 and VSR4. </a:t>
            </a:r>
            <a:r>
              <a:rPr lang="it-IT" sz="1600" dirty="0" err="1">
                <a:latin typeface="Calibri"/>
                <a:cs typeface="Calibri"/>
              </a:rPr>
              <a:t>Upper</a:t>
            </a:r>
            <a:r>
              <a:rPr lang="it-IT" sz="1600" dirty="0">
                <a:latin typeface="Calibri"/>
                <a:cs typeface="Calibri"/>
              </a:rPr>
              <a:t> </a:t>
            </a:r>
            <a:r>
              <a:rPr lang="it-IT" sz="1600" dirty="0" err="1">
                <a:latin typeface="Calibri"/>
                <a:cs typeface="Calibri"/>
              </a:rPr>
              <a:t>limit</a:t>
            </a:r>
            <a:r>
              <a:rPr lang="it-IT" sz="1600" dirty="0">
                <a:latin typeface="Calibri"/>
                <a:cs typeface="Calibri"/>
              </a:rPr>
              <a:t> sul segnale emesso migliorati fino a un fattore 2 rispetto alle precedenti ricerche </a:t>
            </a:r>
            <a:r>
              <a:rPr lang="it-IT" sz="1600" dirty="0" err="1">
                <a:latin typeface="Calibri"/>
                <a:cs typeface="Calibri"/>
              </a:rPr>
              <a:t>all-sky</a:t>
            </a:r>
            <a:r>
              <a:rPr lang="it-IT" sz="1600" dirty="0">
                <a:latin typeface="Calibri"/>
                <a:cs typeface="Calibri"/>
              </a:rPr>
              <a:t> al di sotto di 80 Hz (</a:t>
            </a:r>
            <a:r>
              <a:rPr lang="it-IT" sz="1600" dirty="0" err="1">
                <a:latin typeface="Calibri"/>
                <a:cs typeface="Calibri"/>
              </a:rPr>
              <a:t>Phys</a:t>
            </a:r>
            <a:r>
              <a:rPr lang="it-IT" sz="1600" dirty="0">
                <a:latin typeface="Calibri"/>
                <a:cs typeface="Calibri"/>
              </a:rPr>
              <a:t>. Rev. D 93, 042007 (2016))</a:t>
            </a:r>
            <a:r>
              <a:rPr lang="it-IT" sz="1600" dirty="0" smtClean="0">
                <a:latin typeface="Calibri"/>
                <a:cs typeface="Calibri"/>
              </a:rPr>
              <a:t>.</a:t>
            </a:r>
            <a:r>
              <a:rPr lang="it-IT" sz="1600" dirty="0">
                <a:latin typeface="Calibri"/>
                <a:cs typeface="Calibri"/>
              </a:rPr>
              <a:t> </a:t>
            </a:r>
            <a:endParaRPr lang="it-IT" sz="1600" dirty="0" smtClean="0">
              <a:latin typeface="Calibri"/>
              <a:cs typeface="Calibri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  <a:tabLst>
                <a:tab pos="450850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</a:pPr>
            <a:r>
              <a:rPr lang="it-IT" sz="1600" dirty="0" smtClean="0">
                <a:latin typeface="Calibri"/>
                <a:cs typeface="Calibri"/>
              </a:rPr>
              <a:t>Ottimizzazione </a:t>
            </a:r>
            <a:r>
              <a:rPr lang="it-IT" sz="1600" dirty="0">
                <a:latin typeface="Calibri"/>
                <a:cs typeface="Calibri"/>
              </a:rPr>
              <a:t>dei codici rispetto al tempo computazionale e all’efficienza di rivelazione.</a:t>
            </a:r>
            <a:endParaRPr lang="en-US" sz="1600" dirty="0">
              <a:latin typeface="Calibri"/>
              <a:cs typeface="Calibri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  <a:tabLst>
                <a:tab pos="450850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</a:pPr>
            <a:r>
              <a:rPr lang="it-IT" sz="1600" dirty="0">
                <a:latin typeface="Calibri"/>
                <a:cs typeface="Calibri"/>
              </a:rPr>
              <a:t>Studi del rumore dei dati di O1 e ottimizzazione delle procedure di ripulitura, necessari a causa della elevata non-stazionarietà dei dati stessi</a:t>
            </a:r>
            <a:r>
              <a:rPr lang="it-IT" sz="1600" dirty="0" smtClean="0">
                <a:latin typeface="Calibri"/>
                <a:cs typeface="Calibri"/>
              </a:rPr>
              <a:t>.</a:t>
            </a:r>
            <a:endParaRPr lang="en-US" sz="1600" dirty="0">
              <a:latin typeface="Calibri"/>
              <a:cs typeface="Calibri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  <a:tabLst>
                <a:tab pos="450850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</a:pPr>
            <a:r>
              <a:rPr lang="it-IT" sz="1600" dirty="0" smtClean="0">
                <a:latin typeface="Calibri"/>
                <a:cs typeface="Calibri"/>
              </a:rPr>
              <a:t>Caratterizzazione </a:t>
            </a:r>
            <a:r>
              <a:rPr lang="it-IT" sz="1600" dirty="0">
                <a:latin typeface="Calibri"/>
                <a:cs typeface="Calibri"/>
              </a:rPr>
              <a:t>della </a:t>
            </a:r>
            <a:r>
              <a:rPr lang="it-IT" sz="1600" dirty="0" err="1">
                <a:latin typeface="Calibri"/>
                <a:cs typeface="Calibri"/>
              </a:rPr>
              <a:t>all-sky</a:t>
            </a:r>
            <a:r>
              <a:rPr lang="it-IT" sz="1600" dirty="0">
                <a:latin typeface="Calibri"/>
                <a:cs typeface="Calibri"/>
              </a:rPr>
              <a:t> pipeline sviluppata dai gruppi Roma1-Tor Vergata nell’ambito del </a:t>
            </a:r>
            <a:r>
              <a:rPr lang="it-IT" sz="1600" dirty="0" err="1">
                <a:latin typeface="Calibri"/>
                <a:cs typeface="Calibri"/>
              </a:rPr>
              <a:t>Mock</a:t>
            </a:r>
            <a:r>
              <a:rPr lang="it-IT" sz="1600" dirty="0">
                <a:latin typeface="Calibri"/>
                <a:cs typeface="Calibri"/>
              </a:rPr>
              <a:t> Data Challenge (</a:t>
            </a:r>
            <a:r>
              <a:rPr lang="it-IT" sz="1600" b="1" dirty="0">
                <a:latin typeface="Calibri"/>
                <a:cs typeface="Calibri"/>
              </a:rPr>
              <a:t>MDC), </a:t>
            </a:r>
            <a:r>
              <a:rPr lang="it-IT" sz="1600" dirty="0">
                <a:latin typeface="Calibri"/>
                <a:cs typeface="Calibri"/>
              </a:rPr>
              <a:t>un progetto per confrontare le varie pipeline per la rivelazione di NS isolate non note, utilizzando segnali simulati (</a:t>
            </a:r>
            <a:r>
              <a:rPr lang="it-IT" sz="1600" b="1" u="sng" dirty="0">
                <a:latin typeface="Calibri"/>
                <a:cs typeface="Calibri"/>
                <a:hlinkClick r:id="rId3"/>
              </a:rPr>
              <a:t>arXiv:</a:t>
            </a:r>
            <a:r>
              <a:rPr lang="it-IT" sz="1600" b="1" u="sng" dirty="0" smtClean="0">
                <a:latin typeface="Calibri"/>
                <a:cs typeface="Calibri"/>
                <a:hlinkClick r:id="rId3"/>
              </a:rPr>
              <a:t>1606.00660</a:t>
            </a:r>
            <a:r>
              <a:rPr lang="it-IT" sz="1600" dirty="0" smtClean="0">
                <a:latin typeface="Calibri"/>
                <a:cs typeface="Calibri"/>
              </a:rPr>
              <a:t> </a:t>
            </a:r>
            <a:r>
              <a:rPr lang="it-IT" sz="1600" dirty="0" err="1">
                <a:latin typeface="Calibri"/>
                <a:cs typeface="Calibri"/>
              </a:rPr>
              <a:t>paper</a:t>
            </a:r>
            <a:r>
              <a:rPr lang="it-IT" sz="1600" dirty="0">
                <a:latin typeface="Calibri"/>
                <a:cs typeface="Calibri"/>
              </a:rPr>
              <a:t> </a:t>
            </a:r>
            <a:r>
              <a:rPr lang="it-IT" sz="1600" dirty="0" err="1" smtClean="0">
                <a:latin typeface="Calibri"/>
                <a:cs typeface="Calibri"/>
              </a:rPr>
              <a:t>submitted</a:t>
            </a:r>
            <a:r>
              <a:rPr lang="it-IT" sz="1600" dirty="0" smtClean="0">
                <a:latin typeface="Calibri"/>
                <a:cs typeface="Calibri"/>
              </a:rPr>
              <a:t> </a:t>
            </a:r>
            <a:r>
              <a:rPr lang="it-IT" sz="1600" dirty="0" err="1" smtClean="0">
                <a:latin typeface="Calibri"/>
                <a:cs typeface="Calibri"/>
              </a:rPr>
              <a:t>Phys</a:t>
            </a:r>
            <a:r>
              <a:rPr lang="it-IT" sz="1600" dirty="0" smtClean="0">
                <a:latin typeface="Calibri"/>
                <a:cs typeface="Calibri"/>
              </a:rPr>
              <a:t>. Rev. D </a:t>
            </a:r>
            <a:r>
              <a:rPr lang="it-IT" sz="1600" dirty="0">
                <a:latin typeface="Calibri"/>
                <a:cs typeface="Calibri"/>
              </a:rPr>
              <a:t>- </a:t>
            </a:r>
            <a:r>
              <a:rPr lang="it-IT" sz="1600" dirty="0" err="1">
                <a:latin typeface="Calibri"/>
                <a:cs typeface="Calibri"/>
              </a:rPr>
              <a:t>Jun</a:t>
            </a:r>
            <a:r>
              <a:rPr lang="it-IT" sz="1600" dirty="0">
                <a:latin typeface="Calibri"/>
                <a:cs typeface="Calibri"/>
              </a:rPr>
              <a:t> 2016)</a:t>
            </a:r>
            <a:r>
              <a:rPr lang="it-IT" sz="1600" dirty="0" smtClean="0">
                <a:latin typeface="Calibri"/>
                <a:cs typeface="Calibri"/>
              </a:rPr>
              <a:t>.</a:t>
            </a:r>
            <a:r>
              <a:rPr lang="it-IT" sz="16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sz="1600" b="1" dirty="0" smtClean="0">
                <a:solidFill>
                  <a:schemeClr val="tx1"/>
                </a:solidFill>
                <a:latin typeface="Calibri"/>
                <a:cs typeface="Calibri"/>
              </a:rPr>
              <a:t>S. D’Antonio responsabile MDC</a:t>
            </a:r>
            <a:endParaRPr lang="en-US" sz="16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altLang="it-IT" sz="2000" dirty="0" smtClean="0">
                <a:latin typeface="Calibri" panose="020F0502020204030204" pitchFamily="34" charset="0"/>
              </a:rPr>
              <a:t>Multi</a:t>
            </a:r>
            <a:r>
              <a:rPr lang="en-US" altLang="it-IT" sz="2000" dirty="0">
                <a:latin typeface="Calibri" panose="020F0502020204030204" pitchFamily="34" charset="0"/>
              </a:rPr>
              <a:t>-messenger </a:t>
            </a:r>
            <a:r>
              <a:rPr lang="en-US" altLang="it-IT" sz="2000" dirty="0" smtClean="0">
                <a:latin typeface="Calibri" panose="020F0502020204030204" pitchFamily="34" charset="0"/>
              </a:rPr>
              <a:t>observations (Claudio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Casentini</a:t>
            </a:r>
            <a:r>
              <a:rPr lang="en-US" altLang="it-IT" sz="2000" dirty="0" smtClean="0">
                <a:latin typeface="Calibri" panose="020F0502020204030204" pitchFamily="34" charset="0"/>
              </a:rPr>
              <a:t>, Giulia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Pagliaroli</a:t>
            </a:r>
            <a:r>
              <a:rPr lang="en-US" altLang="it-IT" sz="2000" dirty="0" smtClean="0">
                <a:latin typeface="Calibri" panose="020F0502020204030204" pitchFamily="34" charset="0"/>
              </a:rPr>
              <a:t>, Stefano </a:t>
            </a:r>
            <a:r>
              <a:rPr lang="en-US" altLang="it-IT" sz="2000" dirty="0" err="1" smtClean="0">
                <a:latin typeface="Calibri" panose="020F0502020204030204" pitchFamily="34" charset="0"/>
              </a:rPr>
              <a:t>Ascenzi</a:t>
            </a:r>
            <a:r>
              <a:rPr lang="en-US" altLang="it-IT" sz="2000" dirty="0" smtClean="0">
                <a:latin typeface="Calibri" panose="020F0502020204030204" pitchFamily="34" charset="0"/>
              </a:rPr>
              <a:t>, V.F., </a:t>
            </a:r>
            <a:r>
              <a:rPr lang="en-US" altLang="it-IT" sz="2000" i="1" dirty="0" smtClean="0">
                <a:latin typeface="Calibri" panose="020F0502020204030204" pitchFamily="34" charset="0"/>
              </a:rPr>
              <a:t>B. Browning</a:t>
            </a:r>
            <a:r>
              <a:rPr lang="en-US" altLang="it-IT" sz="2000" dirty="0" smtClean="0">
                <a:latin typeface="Calibri" panose="020F0502020204030204" pitchFamily="34" charset="0"/>
              </a:rPr>
              <a:t>)</a:t>
            </a:r>
            <a:endParaRPr lang="en-US" altLang="it-IT" sz="2000" dirty="0">
              <a:latin typeface="Calibri" panose="020F0502020204030204" pitchFamily="34" charset="0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Calibri"/>
                <a:cs typeface="Calibri"/>
              </a:rPr>
              <a:t>A</a:t>
            </a:r>
            <a:r>
              <a:rPr lang="it-IT" sz="1600" dirty="0" smtClean="0">
                <a:latin typeface="Calibri"/>
                <a:cs typeface="Calibri"/>
              </a:rPr>
              <a:t>ttività guidata </a:t>
            </a:r>
            <a:r>
              <a:rPr lang="it-IT" sz="1600" dirty="0">
                <a:latin typeface="Calibri"/>
                <a:cs typeface="Calibri"/>
              </a:rPr>
              <a:t>dai gruppi Tor Vergata e MIT sul fronte </a:t>
            </a:r>
            <a:r>
              <a:rPr lang="it-IT" sz="1600" dirty="0" smtClean="0">
                <a:latin typeface="Calibri"/>
                <a:cs typeface="Calibri"/>
              </a:rPr>
              <a:t>GW. Coinvolge </a:t>
            </a:r>
            <a:r>
              <a:rPr lang="it-IT" sz="1600" dirty="0" err="1" smtClean="0">
                <a:latin typeface="Calibri"/>
                <a:cs typeface="Calibri"/>
              </a:rPr>
              <a:t>Borexino</a:t>
            </a:r>
            <a:r>
              <a:rPr lang="it-IT" sz="1600" dirty="0">
                <a:latin typeface="Calibri"/>
                <a:cs typeface="Calibri"/>
              </a:rPr>
              <a:t>, LVD e </a:t>
            </a:r>
            <a:r>
              <a:rPr lang="it-IT" sz="1600" dirty="0" err="1" smtClean="0">
                <a:latin typeface="Calibri"/>
                <a:cs typeface="Calibri"/>
              </a:rPr>
              <a:t>IceCube</a:t>
            </a:r>
            <a:r>
              <a:rPr lang="it-IT" sz="1600" dirty="0" smtClean="0">
                <a:latin typeface="Calibri"/>
                <a:cs typeface="Calibri"/>
              </a:rPr>
              <a:t> + </a:t>
            </a:r>
            <a:r>
              <a:rPr lang="it-IT" sz="1600" dirty="0" err="1">
                <a:latin typeface="Calibri"/>
                <a:cs typeface="Calibri"/>
              </a:rPr>
              <a:t>KamLAND</a:t>
            </a:r>
            <a:r>
              <a:rPr lang="it-IT" sz="1600" dirty="0">
                <a:latin typeface="Calibri"/>
                <a:cs typeface="Calibri"/>
              </a:rPr>
              <a:t> </a:t>
            </a:r>
            <a:endParaRPr lang="it-IT" sz="1600" dirty="0" smtClean="0">
              <a:latin typeface="Calibri"/>
              <a:cs typeface="Calibri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Calibri"/>
                <a:cs typeface="Calibri"/>
              </a:rPr>
              <a:t>Iniziato </a:t>
            </a:r>
            <a:r>
              <a:rPr lang="it-IT" sz="1600" dirty="0">
                <a:latin typeface="Calibri"/>
                <a:cs typeface="Calibri"/>
              </a:rPr>
              <a:t>lo studio del network di </a:t>
            </a:r>
            <a:r>
              <a:rPr lang="it-IT" sz="1600" dirty="0" err="1">
                <a:latin typeface="Symbol" charset="2"/>
                <a:cs typeface="Symbol" charset="2"/>
              </a:rPr>
              <a:t>n</a:t>
            </a:r>
            <a:r>
              <a:rPr lang="it-IT" sz="1600" dirty="0">
                <a:latin typeface="Calibri"/>
                <a:cs typeface="Calibri"/>
              </a:rPr>
              <a:t> (caratterizzazione del fondo e iniezione di flussi), che sarà completato a breve per definire i parametri della ricerca congiunta, da utilizzare nell’analisi dei dati di O2.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altLang="it-IT" sz="1600" dirty="0" smtClean="0">
                <a:latin typeface="Calibri"/>
                <a:cs typeface="Calibri"/>
              </a:rPr>
              <a:t>Core </a:t>
            </a:r>
            <a:r>
              <a:rPr lang="en-US" altLang="it-IT" sz="1600" dirty="0">
                <a:latin typeface="Calibri"/>
                <a:cs typeface="Calibri"/>
              </a:rPr>
              <a:t>Collapse Super Nova (CCSN) neutrino triggered </a:t>
            </a:r>
            <a:r>
              <a:rPr lang="en-US" altLang="it-IT" sz="1600" dirty="0" smtClean="0">
                <a:latin typeface="Calibri"/>
                <a:cs typeface="Calibri"/>
              </a:rPr>
              <a:t>search</a:t>
            </a:r>
            <a:endParaRPr lang="en-US" altLang="it-IT" sz="2000" dirty="0">
              <a:latin typeface="Calibri"/>
              <a:cs typeface="Calibri"/>
            </a:endParaRPr>
          </a:p>
          <a:p>
            <a:pPr marL="541338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Calibri"/>
                <a:cs typeface="Calibri"/>
              </a:rPr>
              <a:t>recentemente iniziata un’attività sul follow-up </a:t>
            </a:r>
            <a:r>
              <a:rPr lang="it-IT" sz="1600" dirty="0" err="1">
                <a:latin typeface="Calibri"/>
                <a:cs typeface="Calibri"/>
              </a:rPr>
              <a:t>e.m</a:t>
            </a:r>
            <a:r>
              <a:rPr lang="it-IT" sz="1600" dirty="0">
                <a:latin typeface="Calibri"/>
                <a:cs typeface="Calibri"/>
              </a:rPr>
              <a:t>., in collaborazione con INAF-</a:t>
            </a:r>
            <a:r>
              <a:rPr lang="it-IT" sz="1600" dirty="0" smtClean="0">
                <a:latin typeface="Calibri"/>
                <a:cs typeface="Calibri"/>
              </a:rPr>
              <a:t>OAR (E. </a:t>
            </a:r>
            <a:r>
              <a:rPr lang="it-IT" sz="1600" dirty="0" err="1" smtClean="0">
                <a:latin typeface="Calibri"/>
                <a:cs typeface="Calibri"/>
              </a:rPr>
              <a:t>Brocato</a:t>
            </a:r>
            <a:r>
              <a:rPr lang="it-IT" sz="1600" dirty="0">
                <a:latin typeface="Calibri"/>
                <a:cs typeface="Calibri"/>
              </a:rPr>
              <a:t>)</a:t>
            </a:r>
            <a:endParaRPr lang="en-US" altLang="it-IT" sz="1600" dirty="0" smtClean="0">
              <a:latin typeface="Calibri"/>
              <a:cs typeface="Calibri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572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Meeting Referee, Cascina - 4.9.14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05163" y="6356350"/>
            <a:ext cx="2738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Virgo Roma Tor Vergata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1FE97FC-6838-41FE-8317-0E67407B6A86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62578" cy="365125"/>
          </a:xfrm>
        </p:spPr>
        <p:txBody>
          <a:bodyPr/>
          <a:lstStyle/>
          <a:p>
            <a:pPr>
              <a:defRPr/>
            </a:pPr>
            <a:r>
              <a:rPr lang="en-US" altLang="it-IT" smtClean="0"/>
              <a:t>Meeting Referee, Cascina - 8.9.2016</a:t>
            </a:r>
            <a:endParaRPr lang="it-IT" alt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Virgo Roma Tor Vergata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0E8E-65B9-4703-AC3B-03E85D5861D3}" type="slidenum">
              <a:rPr lang="it-IT" altLang="it-IT" smtClean="0"/>
              <a:pPr/>
              <a:t>3</a:t>
            </a:fld>
            <a:endParaRPr lang="it-IT" altLang="it-IT"/>
          </a:p>
        </p:txBody>
      </p:sp>
      <p:pic>
        <p:nvPicPr>
          <p:cNvPr id="13" name="Picture 7" descr="virgo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3474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57200" y="44450"/>
            <a:ext cx="82280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836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5000"/>
              </a:lnSpc>
              <a:buClrTx/>
              <a:buFontTx/>
              <a:buNone/>
            </a:pPr>
            <a:r>
              <a:rPr lang="en-US" altLang="it-IT" sz="3200" dirty="0" smtClean="0">
                <a:latin typeface="Calibri" panose="020F0502020204030204" pitchFamily="34" charset="0"/>
              </a:rPr>
              <a:t>2016 – </a:t>
            </a:r>
            <a:r>
              <a:rPr lang="en-US" altLang="it-IT" sz="3200" dirty="0" err="1">
                <a:latin typeface="Calibri" panose="020F0502020204030204" pitchFamily="34" charset="0"/>
              </a:rPr>
              <a:t>A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ttività</a:t>
            </a:r>
            <a:r>
              <a:rPr lang="en-US" altLang="it-IT" sz="3200" dirty="0" smtClean="0">
                <a:latin typeface="Calibri" panose="020F0502020204030204" pitchFamily="34" charset="0"/>
              </a:rPr>
              <a:t> </a:t>
            </a:r>
            <a:r>
              <a:rPr lang="en-US" altLang="it-IT" sz="3200" dirty="0" err="1" smtClean="0">
                <a:latin typeface="Calibri" panose="020F0502020204030204" pitchFamily="34" charset="0"/>
              </a:rPr>
              <a:t>sperimentale</a:t>
            </a:r>
            <a:endParaRPr lang="en-US" altLang="it-IT" sz="3200" dirty="0">
              <a:latin typeface="Calibri" panose="020F0502020204030204" pitchFamily="34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21D79BC-091F-41F3-9B87-C3DCCADB4B3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D2D93A6F-AD4C-47C4-8B4E-7BD9A9A258D3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57200" y="1469852"/>
            <a:ext cx="6369756" cy="23260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5120" rIns="90000" bIns="46800"/>
          <a:lstStyle>
            <a:lvl1pPr marL="385763" indent="-287338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625475" indent="285750"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85763" algn="l"/>
                <a:tab pos="833438" algn="l"/>
                <a:tab pos="1282700" algn="l"/>
                <a:tab pos="1731963" algn="l"/>
                <a:tab pos="2181225" algn="l"/>
                <a:tab pos="2630488" algn="l"/>
                <a:tab pos="3079750" algn="l"/>
                <a:tab pos="3529013" algn="l"/>
                <a:tab pos="3978275" algn="l"/>
                <a:tab pos="4427538" algn="l"/>
                <a:tab pos="4876800" algn="l"/>
                <a:tab pos="5326063" algn="l"/>
                <a:tab pos="5775325" algn="l"/>
                <a:tab pos="6224588" algn="l"/>
                <a:tab pos="6673850" algn="l"/>
                <a:tab pos="7123113" algn="l"/>
                <a:tab pos="7572375" algn="l"/>
                <a:tab pos="8021638" algn="l"/>
                <a:tab pos="8470900" algn="l"/>
                <a:tab pos="8920163" algn="l"/>
                <a:tab pos="9369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it-IT" sz="2800" dirty="0" smtClean="0">
                <a:latin typeface="Calibri" panose="020F0502020204030204" pitchFamily="34" charset="0"/>
              </a:rPr>
              <a:t>TCS</a:t>
            </a:r>
            <a:endParaRPr lang="en-US" altLang="it-IT" sz="2800" dirty="0" smtClean="0">
              <a:latin typeface="Calibri" panose="020F0502020204030204" pitchFamily="34" charset="0"/>
            </a:endParaRPr>
          </a:p>
          <a:p>
            <a:pPr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it-IT" sz="2800" dirty="0" smtClean="0">
                <a:latin typeface="Calibri" panose="020F0502020204030204" pitchFamily="34" charset="0"/>
              </a:rPr>
              <a:t>Coating </a:t>
            </a:r>
          </a:p>
          <a:p>
            <a:pPr>
              <a:lnSpc>
                <a:spcPct val="95000"/>
              </a:lnSpc>
              <a:spcBef>
                <a:spcPts val="400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it-IT" sz="2800" dirty="0" smtClean="0">
                <a:latin typeface="Calibri" panose="020F0502020204030204" pitchFamily="34" charset="0"/>
              </a:rPr>
              <a:t>Squeezing</a:t>
            </a:r>
            <a:endParaRPr lang="en-US" altLang="it-IT" sz="2800" dirty="0">
              <a:latin typeface="Calibri" panose="020F0502020204030204" pitchFamily="34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4572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Meeting Referee, Cascina - 4.9.14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205163" y="6356350"/>
            <a:ext cx="273843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Virgo Roma Tor Vergata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858000" y="15240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fld id="{71FE97FC-6838-41FE-8317-0E67407B6A86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algn="r"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62578" cy="365125"/>
          </a:xfrm>
        </p:spPr>
        <p:txBody>
          <a:bodyPr/>
          <a:lstStyle/>
          <a:p>
            <a:pPr>
              <a:defRPr/>
            </a:pPr>
            <a:r>
              <a:rPr lang="en-US" altLang="it-IT" smtClean="0"/>
              <a:t>Meeting Referee, Cascina - 8.9.2016</a:t>
            </a:r>
            <a:endParaRPr lang="it-IT" alt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Virgo Roma Tor Vergata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0E8E-65B9-4703-AC3B-03E85D5861D3}" type="slidenum">
              <a:rPr lang="it-IT" altLang="it-IT" smtClean="0"/>
              <a:pPr/>
              <a:t>4</a:t>
            </a:fld>
            <a:endParaRPr lang="it-IT" altLang="it-IT"/>
          </a:p>
        </p:txBody>
      </p:sp>
      <p:pic>
        <p:nvPicPr>
          <p:cNvPr id="13" name="Picture 7" descr="virgo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7626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173" descr="Screen Shot 2016-09-07 at 17.27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30" y="281196"/>
            <a:ext cx="7199969" cy="6576803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5434274" y="96640"/>
            <a:ext cx="539262" cy="273685"/>
          </a:xfrm>
          <a:custGeom>
            <a:avLst/>
            <a:gdLst/>
            <a:ahLst/>
            <a:cxnLst/>
            <a:rect l="l" t="t" r="r" b="b"/>
            <a:pathLst>
              <a:path w="584200" h="273685">
                <a:moveTo>
                  <a:pt x="0" y="0"/>
                </a:moveTo>
                <a:lnTo>
                  <a:pt x="583639" y="0"/>
                </a:lnTo>
                <a:lnTo>
                  <a:pt x="583639" y="273307"/>
                </a:lnTo>
                <a:lnTo>
                  <a:pt x="0" y="273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10298" y="109519"/>
            <a:ext cx="703971" cy="0"/>
          </a:xfrm>
          <a:custGeom>
            <a:avLst/>
            <a:gdLst/>
            <a:ahLst/>
            <a:cxnLst/>
            <a:rect l="l" t="t" r="r" b="b"/>
            <a:pathLst>
              <a:path w="762634">
                <a:moveTo>
                  <a:pt x="0" y="0"/>
                </a:moveTo>
                <a:lnTo>
                  <a:pt x="762189" y="0"/>
                </a:lnTo>
              </a:path>
            </a:pathLst>
          </a:custGeom>
          <a:ln w="270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73978" y="96639"/>
            <a:ext cx="703971" cy="143510"/>
          </a:xfrm>
          <a:custGeom>
            <a:avLst/>
            <a:gdLst/>
            <a:ahLst/>
            <a:cxnLst/>
            <a:rect l="l" t="t" r="r" b="b"/>
            <a:pathLst>
              <a:path w="762634" h="143510">
                <a:moveTo>
                  <a:pt x="0" y="0"/>
                </a:moveTo>
                <a:lnTo>
                  <a:pt x="762186" y="0"/>
                </a:lnTo>
                <a:lnTo>
                  <a:pt x="762186" y="143313"/>
                </a:lnTo>
                <a:lnTo>
                  <a:pt x="0" y="1433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722651" y="245227"/>
            <a:ext cx="6357318" cy="980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48887" y="4563686"/>
            <a:ext cx="4742090" cy="1924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 txBox="1"/>
          <p:nvPr/>
        </p:nvSpPr>
        <p:spPr>
          <a:xfrm>
            <a:off x="257241" y="5221219"/>
            <a:ext cx="4515729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265" marR="5080" indent="-330200">
              <a:lnSpc>
                <a:spcPct val="100000"/>
              </a:lnSpc>
              <a:tabLst>
                <a:tab pos="354965" algn="l"/>
              </a:tabLst>
            </a:pPr>
            <a:r>
              <a:rPr sz="1200" dirty="0">
                <a:solidFill>
                  <a:srgbClr val="1F497D"/>
                </a:solidFill>
                <a:latin typeface="Wingdings"/>
                <a:cs typeface="Wingdings"/>
              </a:rPr>
              <a:t>q</a:t>
            </a:r>
            <a:r>
              <a:rPr sz="1200" dirty="0">
                <a:solidFill>
                  <a:srgbClr val="275D90"/>
                </a:solidFill>
                <a:latin typeface="Helvetica"/>
                <a:cs typeface="Helvetica"/>
              </a:rPr>
              <a:t> 		</a:t>
            </a:r>
            <a:r>
              <a:rPr sz="2000" spc="80" dirty="0">
                <a:solidFill>
                  <a:srgbClr val="404040"/>
                </a:solidFill>
                <a:cs typeface="Times New Roman"/>
              </a:rPr>
              <a:t>A</a:t>
            </a:r>
            <a:r>
              <a:rPr sz="2000" spc="235" dirty="0">
                <a:solidFill>
                  <a:srgbClr val="404040"/>
                </a:solidFill>
                <a:cs typeface="Times New Roman"/>
              </a:rPr>
              <a:t>ctu</a:t>
            </a:r>
            <a:r>
              <a:rPr sz="2000" spc="245" dirty="0">
                <a:solidFill>
                  <a:srgbClr val="404040"/>
                </a:solidFill>
                <a:cs typeface="Times New Roman"/>
              </a:rPr>
              <a:t>a</a:t>
            </a:r>
            <a:r>
              <a:rPr sz="2000" spc="204" dirty="0">
                <a:solidFill>
                  <a:srgbClr val="404040"/>
                </a:solidFill>
                <a:cs typeface="Times New Roman"/>
              </a:rPr>
              <a:t>t</a:t>
            </a:r>
            <a:r>
              <a:rPr sz="2000" spc="200" dirty="0">
                <a:solidFill>
                  <a:srgbClr val="404040"/>
                </a:solidFill>
                <a:cs typeface="Times New Roman"/>
              </a:rPr>
              <a:t>ors</a:t>
            </a:r>
            <a:r>
              <a:rPr sz="2000" spc="100" dirty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215" dirty="0">
                <a:solidFill>
                  <a:srgbClr val="404040"/>
                </a:solidFill>
                <a:cs typeface="Times New Roman"/>
              </a:rPr>
              <a:t>c</a:t>
            </a:r>
            <a:r>
              <a:rPr sz="2000" spc="250" dirty="0">
                <a:solidFill>
                  <a:srgbClr val="404040"/>
                </a:solidFill>
                <a:cs typeface="Times New Roman"/>
              </a:rPr>
              <a:t>omple</a:t>
            </a:r>
            <a:r>
              <a:rPr sz="2000" spc="105" dirty="0">
                <a:solidFill>
                  <a:srgbClr val="404040"/>
                </a:solidFill>
                <a:cs typeface="Times New Roman"/>
              </a:rPr>
              <a:t>t</a:t>
            </a:r>
            <a:r>
              <a:rPr sz="2000" spc="130" dirty="0">
                <a:solidFill>
                  <a:srgbClr val="404040"/>
                </a:solidFill>
                <a:cs typeface="Times New Roman"/>
              </a:rPr>
              <a:t>ely</a:t>
            </a:r>
            <a:r>
              <a:rPr sz="2000" spc="100" dirty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120" dirty="0">
                <a:solidFill>
                  <a:srgbClr val="404040"/>
                </a:solidFill>
                <a:cs typeface="Times New Roman"/>
              </a:rPr>
              <a:t>in</a:t>
            </a:r>
            <a:r>
              <a:rPr sz="2000" spc="100" dirty="0">
                <a:solidFill>
                  <a:srgbClr val="404040"/>
                </a:solidFill>
                <a:cs typeface="Times New Roman"/>
              </a:rPr>
              <a:t>s</a:t>
            </a:r>
            <a:r>
              <a:rPr sz="2000" spc="160" dirty="0">
                <a:solidFill>
                  <a:srgbClr val="404040"/>
                </a:solidFill>
                <a:cs typeface="Times New Roman"/>
              </a:rPr>
              <a:t>talled</a:t>
            </a:r>
            <a:r>
              <a:rPr sz="2000" spc="100" dirty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130" dirty="0">
                <a:solidFill>
                  <a:srgbClr val="404040"/>
                </a:solidFill>
                <a:cs typeface="Times New Roman"/>
              </a:rPr>
              <a:t>(</a:t>
            </a:r>
            <a:r>
              <a:rPr sz="2000" spc="90" dirty="0">
                <a:solidFill>
                  <a:srgbClr val="404040"/>
                </a:solidFill>
                <a:cs typeface="Times New Roman"/>
              </a:rPr>
              <a:t>C</a:t>
            </a:r>
            <a:r>
              <a:rPr sz="2000" spc="204" dirty="0">
                <a:solidFill>
                  <a:srgbClr val="404040"/>
                </a:solidFill>
                <a:cs typeface="Times New Roman"/>
              </a:rPr>
              <a:t>O</a:t>
            </a:r>
            <a:r>
              <a:rPr sz="2000" spc="204" baseline="-25000" dirty="0">
                <a:solidFill>
                  <a:srgbClr val="404040"/>
                </a:solidFill>
                <a:cs typeface="Times New Roman"/>
              </a:rPr>
              <a:t>2</a:t>
            </a:r>
            <a:r>
              <a:rPr sz="2000" spc="85" dirty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135" dirty="0">
                <a:solidFill>
                  <a:srgbClr val="404040"/>
                </a:solidFill>
                <a:cs typeface="Times New Roman"/>
              </a:rPr>
              <a:t>lasers,</a:t>
            </a:r>
            <a:r>
              <a:rPr sz="2000" spc="100" dirty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150" dirty="0">
                <a:solidFill>
                  <a:srgbClr val="404040"/>
                </a:solidFill>
                <a:cs typeface="Times New Roman"/>
              </a:rPr>
              <a:t>ring</a:t>
            </a:r>
            <a:r>
              <a:rPr sz="2000" spc="100" dirty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250" dirty="0">
                <a:solidFill>
                  <a:srgbClr val="404040"/>
                </a:solidFill>
                <a:cs typeface="Times New Roman"/>
              </a:rPr>
              <a:t>he</a:t>
            </a:r>
            <a:r>
              <a:rPr sz="2000" spc="225" dirty="0">
                <a:solidFill>
                  <a:srgbClr val="404040"/>
                </a:solidFill>
                <a:cs typeface="Times New Roman"/>
              </a:rPr>
              <a:t>a</a:t>
            </a:r>
            <a:r>
              <a:rPr sz="2000" spc="204" dirty="0">
                <a:solidFill>
                  <a:srgbClr val="404040"/>
                </a:solidFill>
                <a:cs typeface="Times New Roman"/>
              </a:rPr>
              <a:t>ter</a:t>
            </a:r>
            <a:r>
              <a:rPr sz="2000" spc="170" dirty="0">
                <a:solidFill>
                  <a:srgbClr val="404040"/>
                </a:solidFill>
                <a:cs typeface="Times New Roman"/>
              </a:rPr>
              <a:t>s</a:t>
            </a:r>
            <a:r>
              <a:rPr sz="2000" spc="190" dirty="0" smtClean="0">
                <a:solidFill>
                  <a:srgbClr val="404040"/>
                </a:solidFill>
                <a:cs typeface="Times New Roman"/>
              </a:rPr>
              <a:t>)</a:t>
            </a:r>
            <a:endParaRPr lang="en-US" sz="2000" dirty="0">
              <a:cs typeface="Times New Roman"/>
            </a:endParaRPr>
          </a:p>
          <a:p>
            <a:pPr marL="342265" marR="5080" indent="-330200">
              <a:lnSpc>
                <a:spcPct val="100000"/>
              </a:lnSpc>
              <a:tabLst>
                <a:tab pos="354965" algn="l"/>
              </a:tabLst>
            </a:pPr>
            <a:r>
              <a:rPr lang="it-IT" sz="1200" dirty="0" err="1" smtClean="0">
                <a:solidFill>
                  <a:srgbClr val="1F497D"/>
                </a:solidFill>
                <a:latin typeface="Wingdings"/>
                <a:cs typeface="Wingdings"/>
              </a:rPr>
              <a:t>q</a:t>
            </a:r>
            <a:r>
              <a:rPr sz="1200" dirty="0">
                <a:solidFill>
                  <a:srgbClr val="275D90"/>
                </a:solidFill>
                <a:cs typeface="Helvetica"/>
              </a:rPr>
              <a:t>		</a:t>
            </a:r>
            <a:r>
              <a:rPr lang="en-US" sz="2000" spc="190" dirty="0" smtClean="0">
                <a:solidFill>
                  <a:srgbClr val="404040"/>
                </a:solidFill>
                <a:cs typeface="Times New Roman"/>
              </a:rPr>
              <a:t>Final i</a:t>
            </a:r>
            <a:r>
              <a:rPr sz="2000" spc="190" dirty="0" smtClean="0">
                <a:solidFill>
                  <a:srgbClr val="404040"/>
                </a:solidFill>
                <a:cs typeface="Times New Roman"/>
              </a:rPr>
              <a:t>n</a:t>
            </a:r>
            <a:r>
              <a:rPr sz="2000" spc="110" dirty="0" smtClean="0">
                <a:solidFill>
                  <a:srgbClr val="404040"/>
                </a:solidFill>
                <a:cs typeface="Times New Roman"/>
              </a:rPr>
              <a:t>t</a:t>
            </a:r>
            <a:r>
              <a:rPr sz="2000" spc="260" dirty="0" smtClean="0">
                <a:solidFill>
                  <a:srgbClr val="404040"/>
                </a:solidFill>
                <a:cs typeface="Times New Roman"/>
              </a:rPr>
              <a:t>eg</a:t>
            </a:r>
            <a:r>
              <a:rPr sz="2000" spc="135" dirty="0" smtClean="0">
                <a:solidFill>
                  <a:srgbClr val="404040"/>
                </a:solidFill>
                <a:cs typeface="Times New Roman"/>
              </a:rPr>
              <a:t>r</a:t>
            </a:r>
            <a:r>
              <a:rPr sz="2000" spc="245" dirty="0" smtClean="0">
                <a:solidFill>
                  <a:srgbClr val="404040"/>
                </a:solidFill>
                <a:cs typeface="Times New Roman"/>
              </a:rPr>
              <a:t>a</a:t>
            </a:r>
            <a:r>
              <a:rPr sz="2000" spc="170" dirty="0" smtClean="0">
                <a:solidFill>
                  <a:srgbClr val="404040"/>
                </a:solidFill>
                <a:cs typeface="Times New Roman"/>
              </a:rPr>
              <a:t>tion</a:t>
            </a:r>
            <a:r>
              <a:rPr sz="2000" spc="100" dirty="0" smtClean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165" dirty="0">
                <a:solidFill>
                  <a:srgbClr val="404040"/>
                </a:solidFill>
                <a:cs typeface="Times New Roman"/>
              </a:rPr>
              <a:t>of</a:t>
            </a:r>
            <a:r>
              <a:rPr sz="2000" spc="100" dirty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155" dirty="0">
                <a:solidFill>
                  <a:srgbClr val="404040"/>
                </a:solidFill>
                <a:cs typeface="Times New Roman"/>
              </a:rPr>
              <a:t>H</a:t>
            </a:r>
            <a:r>
              <a:rPr sz="2000" spc="165" dirty="0">
                <a:solidFill>
                  <a:srgbClr val="404040"/>
                </a:solidFill>
                <a:cs typeface="Times New Roman"/>
              </a:rPr>
              <a:t>WS</a:t>
            </a:r>
            <a:r>
              <a:rPr sz="2000" spc="75" dirty="0">
                <a:solidFill>
                  <a:srgbClr val="404040"/>
                </a:solidFill>
                <a:cs typeface="Times New Roman"/>
              </a:rPr>
              <a:t> </a:t>
            </a:r>
            <a:r>
              <a:rPr sz="2000" spc="245" dirty="0" smtClean="0">
                <a:solidFill>
                  <a:srgbClr val="404040"/>
                </a:solidFill>
                <a:cs typeface="Times New Roman"/>
              </a:rPr>
              <a:t>benches</a:t>
            </a:r>
            <a:r>
              <a:rPr lang="en-US" sz="2000" spc="245" dirty="0" smtClean="0">
                <a:solidFill>
                  <a:srgbClr val="404040"/>
                </a:solidFill>
                <a:cs typeface="Times New Roman"/>
              </a:rPr>
              <a:t> almost completed</a:t>
            </a:r>
            <a:endParaRPr sz="2000" dirty="0">
              <a:cs typeface="Times New Roman"/>
            </a:endParaRPr>
          </a:p>
        </p:txBody>
      </p:sp>
      <p:sp>
        <p:nvSpPr>
          <p:cNvPr id="181" name="CasellaDiTesto 180"/>
          <p:cNvSpPr txBox="1"/>
          <p:nvPr/>
        </p:nvSpPr>
        <p:spPr>
          <a:xfrm>
            <a:off x="2456534" y="97165"/>
            <a:ext cx="638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AdV</a:t>
            </a:r>
            <a:r>
              <a:rPr lang="en-US" sz="2800" dirty="0" smtClean="0"/>
              <a:t> Thermo Compensation</a:t>
            </a:r>
            <a:r>
              <a:rPr lang="en-US" sz="2800" dirty="0"/>
              <a:t> </a:t>
            </a:r>
            <a:r>
              <a:rPr lang="en-US" sz="2800" dirty="0" smtClean="0"/>
              <a:t>System status</a:t>
            </a:r>
            <a:endParaRPr lang="en-US" sz="2800" dirty="0"/>
          </a:p>
        </p:txBody>
      </p:sp>
      <p:sp>
        <p:nvSpPr>
          <p:cNvPr id="173" name="Ovale 172"/>
          <p:cNvSpPr/>
          <p:nvPr/>
        </p:nvSpPr>
        <p:spPr>
          <a:xfrm>
            <a:off x="5076510" y="6154533"/>
            <a:ext cx="1167195" cy="662502"/>
          </a:xfrm>
          <a:prstGeom prst="ellipse">
            <a:avLst/>
          </a:prstGeom>
          <a:solidFill>
            <a:srgbClr val="FF0000">
              <a:alpha val="23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0" name="Ovale 179"/>
          <p:cNvSpPr/>
          <p:nvPr/>
        </p:nvSpPr>
        <p:spPr>
          <a:xfrm rot="16200000">
            <a:off x="6472637" y="3232122"/>
            <a:ext cx="1167195" cy="662502"/>
          </a:xfrm>
          <a:prstGeom prst="ellipse">
            <a:avLst/>
          </a:prstGeom>
          <a:solidFill>
            <a:srgbClr val="FF0000">
              <a:alpha val="23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2" name="Ovale 181"/>
          <p:cNvSpPr/>
          <p:nvPr/>
        </p:nvSpPr>
        <p:spPr>
          <a:xfrm rot="16200000">
            <a:off x="7518590" y="3235046"/>
            <a:ext cx="1167195" cy="662502"/>
          </a:xfrm>
          <a:prstGeom prst="ellipse">
            <a:avLst/>
          </a:prstGeom>
          <a:solidFill>
            <a:srgbClr val="FF0000">
              <a:alpha val="23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8" name="Segnaposto numero diapositiva 17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8425">
              <a:lnSpc>
                <a:spcPct val="100000"/>
              </a:lnSpc>
            </a:pPr>
            <a:fld id="{81D60167-4931-47E6-BA6A-407CBD079E47}" type="slidenum">
              <a:rPr lang="it-IT" spc="170" smtClean="0"/>
              <a:t>5</a:t>
            </a:fld>
            <a:endParaRPr lang="it-IT" spc="170" dirty="0"/>
          </a:p>
        </p:txBody>
      </p:sp>
      <p:sp>
        <p:nvSpPr>
          <p:cNvPr id="179" name="Segnaposto data 178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125" smtClean="0">
                <a:latin typeface="Calibri"/>
                <a:cs typeface="Calibri"/>
              </a:rPr>
              <a:t>Meeting Referee, Cascina - 8.9.2016</a:t>
            </a:r>
            <a:endParaRPr lang="en-US" spc="125" dirty="0">
              <a:latin typeface="Calibri"/>
              <a:cs typeface="Calibri"/>
            </a:endParaRPr>
          </a:p>
        </p:txBody>
      </p:sp>
      <p:sp>
        <p:nvSpPr>
          <p:cNvPr id="354" name="Segnaposto piè di pagina 35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it-IT" spc="-15" smtClean="0">
                <a:latin typeface="Calibri"/>
                <a:cs typeface="Calibri"/>
              </a:rPr>
              <a:t>Virgo Roma Tor Vergata</a:t>
            </a:r>
            <a:endParaRPr lang="it-IT" spc="-15" dirty="0">
              <a:latin typeface="Calibri"/>
              <a:cs typeface="Calibri"/>
            </a:endParaRPr>
          </a:p>
        </p:txBody>
      </p:sp>
      <p:pic>
        <p:nvPicPr>
          <p:cNvPr id="355" name="Picture 7" descr="virgo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15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80" grpId="0" animBg="1"/>
      <p:bldP spid="1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5855" y="-2316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b="0" dirty="0" smtClean="0">
                <a:solidFill>
                  <a:prstClr val="black"/>
                </a:solidFill>
              </a:rPr>
              <a:t>TCS - CO</a:t>
            </a:r>
            <a:r>
              <a:rPr lang="en-US" sz="3200" b="0" baseline="-25000" dirty="0" smtClean="0">
                <a:solidFill>
                  <a:prstClr val="black"/>
                </a:solidFill>
              </a:rPr>
              <a:t>2</a:t>
            </a:r>
            <a:r>
              <a:rPr lang="en-US" sz="3200" b="0" dirty="0" smtClean="0">
                <a:solidFill>
                  <a:prstClr val="black"/>
                </a:solidFill>
              </a:rPr>
              <a:t> benches</a:t>
            </a:r>
            <a:endParaRPr lang="en-US" sz="2800" b="0" dirty="0">
              <a:solidFill>
                <a:prstClr val="black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86" y="653822"/>
            <a:ext cx="4197310" cy="314798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0" y="3840679"/>
            <a:ext cx="2663016" cy="199726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737" y="4710895"/>
            <a:ext cx="2862807" cy="214710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90523" y="3823544"/>
            <a:ext cx="2533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Fine alignment of visible aiming beam on CPs completed  </a:t>
            </a:r>
            <a:endParaRPr lang="en-US" dirty="0"/>
          </a:p>
        </p:txBody>
      </p:sp>
      <p:pic>
        <p:nvPicPr>
          <p:cNvPr id="4" name="Immagine 3" descr="IMG_20150702_08434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4"/>
          <a:stretch/>
        </p:blipFill>
        <p:spPr>
          <a:xfrm>
            <a:off x="5377544" y="1902174"/>
            <a:ext cx="3729923" cy="3556177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6</a:t>
            </a:fld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441388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16" name="Picture 7" descr="virgo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33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/>
          <p:cNvSpPr/>
          <p:nvPr/>
        </p:nvSpPr>
        <p:spPr>
          <a:xfrm>
            <a:off x="484234" y="922991"/>
            <a:ext cx="8247389" cy="5448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411" y="30530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b="0" dirty="0" smtClean="0">
                <a:solidFill>
                  <a:prstClr val="black"/>
                </a:solidFill>
              </a:rPr>
              <a:t>TCS - HWS benches</a:t>
            </a:r>
            <a:endParaRPr lang="en-US" sz="2800" b="0" dirty="0">
              <a:solidFill>
                <a:prstClr val="black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7</a:t>
            </a:fld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60918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13" name="Picture 7" descr="virgo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45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39411" y="30530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b="0" dirty="0" smtClean="0">
                <a:solidFill>
                  <a:prstClr val="black"/>
                </a:solidFill>
              </a:rPr>
              <a:t>TCS - HWS benches</a:t>
            </a:r>
            <a:endParaRPr lang="en-US" sz="2800" b="0" dirty="0">
              <a:solidFill>
                <a:prstClr val="black"/>
              </a:solidFill>
            </a:endParaRPr>
          </a:p>
        </p:txBody>
      </p:sp>
      <p:pic>
        <p:nvPicPr>
          <p:cNvPr id="3" name="Immagine 2" descr="IMG_20160405_172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59" y="649647"/>
            <a:ext cx="4377752" cy="3283314"/>
          </a:xfrm>
          <a:prstGeom prst="rect">
            <a:avLst/>
          </a:prstGeom>
        </p:spPr>
      </p:pic>
      <p:pic>
        <p:nvPicPr>
          <p:cNvPr id="4" name="Immagine 3" descr="IMG_20160721_2033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" y="1016006"/>
            <a:ext cx="3960390" cy="5280520"/>
          </a:xfrm>
          <a:prstGeom prst="rect">
            <a:avLst/>
          </a:prstGeom>
        </p:spPr>
      </p:pic>
      <p:pic>
        <p:nvPicPr>
          <p:cNvPr id="2" name="Immagine 1" descr="D3N_6113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75" y="3635519"/>
            <a:ext cx="4834508" cy="3209113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B9C09-2264-4943-A6BD-DE74C6C83299}" type="slidenum">
              <a:rPr lang="en-US" smtClean="0"/>
              <a:t>8</a:t>
            </a:fld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13" name="Picture 7" descr="virgo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05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/>
          <p:cNvGrpSpPr/>
          <p:nvPr/>
        </p:nvGrpSpPr>
        <p:grpSpPr>
          <a:xfrm>
            <a:off x="3742398" y="3112243"/>
            <a:ext cx="5159508" cy="3221774"/>
            <a:chOff x="3861926" y="3276594"/>
            <a:chExt cx="5159508" cy="3221774"/>
          </a:xfrm>
        </p:grpSpPr>
        <p:pic>
          <p:nvPicPr>
            <p:cNvPr id="11" name="Immagine 10" descr="GraficoNotaPR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926" y="3276594"/>
              <a:ext cx="5159508" cy="3221774"/>
            </a:xfrm>
            <a:prstGeom prst="rect">
              <a:avLst/>
            </a:prstGeom>
          </p:spPr>
        </p:pic>
        <p:cxnSp>
          <p:nvCxnSpPr>
            <p:cNvPr id="15" name="Connettore 1 14"/>
            <p:cNvCxnSpPr/>
            <p:nvPr/>
          </p:nvCxnSpPr>
          <p:spPr>
            <a:xfrm flipH="1">
              <a:off x="4568668" y="6498368"/>
              <a:ext cx="907111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/>
          <p:cNvSpPr txBox="1">
            <a:spLocks/>
          </p:cNvSpPr>
          <p:nvPr/>
        </p:nvSpPr>
        <p:spPr>
          <a:xfrm>
            <a:off x="457200" y="4869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8" charset="0"/>
              </a:defRPr>
            </a:lvl9pPr>
          </a:lstStyle>
          <a:p>
            <a:r>
              <a:rPr lang="en-US" sz="3200" dirty="0" smtClean="0">
                <a:solidFill>
                  <a:prstClr val="black"/>
                </a:solidFill>
              </a:rPr>
              <a:t>Ring </a:t>
            </a:r>
            <a:r>
              <a:rPr lang="en-US" sz="3200" dirty="0" smtClean="0">
                <a:solidFill>
                  <a:prstClr val="black"/>
                </a:solidFill>
              </a:rPr>
              <a:t>Heater on PR: first tests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396989" y="906575"/>
            <a:ext cx="83529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7800" indent="-177800" eaLnBrk="1" hangingPunct="1">
              <a:buFont typeface="Arial"/>
              <a:buChar char="•"/>
            </a:pPr>
            <a:r>
              <a:rPr lang="en-US" sz="1600" dirty="0" smtClean="0">
                <a:latin typeface="Calibri" charset="0"/>
                <a:ea typeface="Arial" charset="0"/>
              </a:rPr>
              <a:t>First </a:t>
            </a:r>
            <a:r>
              <a:rPr lang="en-US" sz="1600" dirty="0" smtClean="0">
                <a:latin typeface="Calibri" charset="0"/>
                <a:ea typeface="Arial" charset="0"/>
              </a:rPr>
              <a:t>switch-on test on December </a:t>
            </a:r>
            <a:r>
              <a:rPr lang="en-US" sz="1600" dirty="0" smtClean="0">
                <a:latin typeface="Calibri" charset="0"/>
                <a:ea typeface="Arial" charset="0"/>
              </a:rPr>
              <a:t>16</a:t>
            </a:r>
            <a:r>
              <a:rPr lang="en-US" sz="1600" baseline="30000" dirty="0" smtClean="0">
                <a:latin typeface="Calibri" charset="0"/>
                <a:ea typeface="Arial" charset="0"/>
              </a:rPr>
              <a:t>th</a:t>
            </a:r>
            <a:r>
              <a:rPr lang="en-US" sz="1600" dirty="0">
                <a:latin typeface="Calibri" charset="0"/>
                <a:ea typeface="Arial" charset="0"/>
              </a:rPr>
              <a:t> </a:t>
            </a:r>
            <a:r>
              <a:rPr lang="en-US" sz="1600" dirty="0" smtClean="0">
                <a:latin typeface="Calibri" charset="0"/>
                <a:ea typeface="Arial" charset="0"/>
              </a:rPr>
              <a:t>2015 (</a:t>
            </a: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~</a:t>
            </a: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46 W </a:t>
            </a: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total supplied </a:t>
            </a: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to the </a:t>
            </a: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RH)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6" y="1400271"/>
            <a:ext cx="2930514" cy="240116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568821" y="1968050"/>
            <a:ext cx="5236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1" indent="-179388">
              <a:buFont typeface="Arial"/>
              <a:buChar char="•"/>
            </a:pPr>
            <a:r>
              <a:rPr lang="en-US" sz="1600" dirty="0">
                <a:latin typeface="Calibri" charset="0"/>
                <a:ea typeface="Arial" charset="0"/>
              </a:rPr>
              <a:t>Clear effect seen on the temperature sensor placed on the RH shield: shield temperature increase consistent with measurements in Tor </a:t>
            </a:r>
            <a:r>
              <a:rPr lang="en-US" sz="1600" dirty="0" err="1">
                <a:latin typeface="Calibri" charset="0"/>
                <a:ea typeface="Arial" charset="0"/>
              </a:rPr>
              <a:t>Vergata</a:t>
            </a:r>
            <a:r>
              <a:rPr lang="en-US" sz="1600" dirty="0">
                <a:latin typeface="Calibri" charset="0"/>
                <a:ea typeface="Arial" charset="0"/>
              </a:rPr>
              <a:t> (</a:t>
            </a:r>
            <a:r>
              <a:rPr lang="en-US" sz="1600" dirty="0">
                <a:latin typeface="Symbol" panose="05050102010706020507" pitchFamily="18" charset="2"/>
                <a:ea typeface="Arial" charset="0"/>
              </a:rPr>
              <a:t>D</a:t>
            </a:r>
            <a:r>
              <a:rPr lang="en-US" sz="1600" dirty="0">
                <a:latin typeface="Calibri" charset="0"/>
                <a:ea typeface="Arial" charset="0"/>
              </a:rPr>
              <a:t>T~35K);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24299" y="4056577"/>
            <a:ext cx="36700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77800" indent="-177800" eaLnBrk="1" hangingPunct="1">
              <a:buFont typeface="Arial"/>
              <a:buChar char="•"/>
            </a:pPr>
            <a:r>
              <a:rPr lang="en-US" sz="1600" dirty="0" smtClean="0">
                <a:latin typeface="Calibri" charset="0"/>
                <a:ea typeface="Arial" charset="0"/>
                <a:sym typeface="Wingdings" panose="05000000000000000000" pitchFamily="2" charset="2"/>
              </a:rPr>
              <a:t>Further measurements done using the YAG beam reflected by the PR to evaluate the lens produced by the RH</a:t>
            </a:r>
            <a:endParaRPr lang="en-US" sz="1600" dirty="0" smtClean="0">
              <a:latin typeface="Calibri" charset="0"/>
              <a:ea typeface="Arial" charset="0"/>
            </a:endParaRPr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67000" cy="365125"/>
          </a:xfrm>
        </p:spPr>
        <p:txBody>
          <a:bodyPr/>
          <a:lstStyle/>
          <a:p>
            <a:r>
              <a:rPr lang="en-US" smtClean="0"/>
              <a:t>Meeting Referee, Cascina - 8.9.2016</a:t>
            </a:r>
            <a:endParaRPr lang="en-US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Virgo Roma Tor Vergata</a:t>
            </a:r>
            <a:endParaRPr lang="en-US"/>
          </a:p>
        </p:txBody>
      </p:sp>
      <p:pic>
        <p:nvPicPr>
          <p:cNvPr id="20" name="Picture 7" descr="virgo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" y="121926"/>
            <a:ext cx="1791371" cy="35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7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1668</Words>
  <Application>Microsoft Macintosh PowerPoint</Application>
  <PresentationFormat>Presentazione su schermo (4:3)</PresentationFormat>
  <Paragraphs>281</Paragraphs>
  <Slides>21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Fulvio Ricci</dc:creator>
  <cp:lastModifiedBy>INFN Ist. Nazionale di Fisica Nucleare</cp:lastModifiedBy>
  <cp:revision>40</cp:revision>
  <dcterms:created xsi:type="dcterms:W3CDTF">2016-08-19T07:25:27Z</dcterms:created>
  <dcterms:modified xsi:type="dcterms:W3CDTF">2016-09-08T14:02:47Z</dcterms:modified>
</cp:coreProperties>
</file>