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5" r:id="rId5"/>
    <p:sldId id="271" r:id="rId6"/>
    <p:sldId id="273" r:id="rId7"/>
    <p:sldId id="270" r:id="rId8"/>
    <p:sldId id="268" r:id="rId9"/>
    <p:sldId id="272" r:id="rId10"/>
    <p:sldId id="274" r:id="rId11"/>
    <p:sldId id="26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103" autoAdjust="0"/>
  </p:normalViewPr>
  <p:slideViewPr>
    <p:cSldViewPr snapToGrid="0" showGuides="1">
      <p:cViewPr varScale="1">
        <p:scale>
          <a:sx n="67" d="100"/>
          <a:sy n="67" d="100"/>
        </p:scale>
        <p:origin x="11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34F63-7624-464F-9367-8A437A2A7C04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5E686-3EE8-4F87-AC86-CBD6BFC68B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31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Warm Electronics assembly is composed by :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NI-ICU (Instrument Control Unit)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prossima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slide)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NI-DPU (Data Processing Unit, which also includes the Detector Control Unit), which :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 the Sensor Chip System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Performs data acquisition, performs the on board data processing and the compression, and transfers scientific data to the S/C Mass Memory via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spacewire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link.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BFDCA-68B2-4C66-AA85-849CD862B67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59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NI-ICU (Instrument Control Unit) :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Communicates with the spacecraft via MIL 1553 bus for all the NISP Housekeeping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Telecommand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 the rotating mechanisms FWA, GWA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 the Calibration Unit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 the Thermal level of NI-DS and of the NI-OMA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Acquires Housekeeping telemetry from all the NISP subsystem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sends commands to the NI-DPU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BFDCA-68B2-4C66-AA85-849CD862B67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36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E686-3EE8-4F87-AC86-CBD6BFC68BD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69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E686-3EE8-4F87-AC86-CBD6BFC68BD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65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E686-3EE8-4F87-AC86-CBD6BFC68BD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832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E686-3EE8-4F87-AC86-CBD6BFC68BD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34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BBDB-7BE2-4D2F-9442-EFC82B391F5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333-57D0-4C99-A575-E8A10BAF3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12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BBDB-7BE2-4D2F-9442-EFC82B391F5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333-57D0-4C99-A575-E8A10BAF3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28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BBDB-7BE2-4D2F-9442-EFC82B391F5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333-57D0-4C99-A575-E8A10BAF3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62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BBDB-7BE2-4D2F-9442-EFC82B391F5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333-57D0-4C99-A575-E8A10BAF3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07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BBDB-7BE2-4D2F-9442-EFC82B391F5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333-57D0-4C99-A575-E8A10BAF3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58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BBDB-7BE2-4D2F-9442-EFC82B391F5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333-57D0-4C99-A575-E8A10BAF3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67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BBDB-7BE2-4D2F-9442-EFC82B391F5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333-57D0-4C99-A575-E8A10BAF3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36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BBDB-7BE2-4D2F-9442-EFC82B391F5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333-57D0-4C99-A575-E8A10BAF3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79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BBDB-7BE2-4D2F-9442-EFC82B391F5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333-57D0-4C99-A575-E8A10BAF3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33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BBDB-7BE2-4D2F-9442-EFC82B391F5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333-57D0-4C99-A575-E8A10BAF3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37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BBDB-7BE2-4D2F-9442-EFC82B391F5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2333-57D0-4C99-A575-E8A10BAF3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56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144250"/>
            <a:ext cx="8411655" cy="826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93509"/>
            <a:ext cx="7886700" cy="508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32775"/>
            <a:ext cx="2057400" cy="2452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6BBDB-7BE2-4D2F-9442-EFC82B391F5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32775"/>
            <a:ext cx="3086100" cy="2452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32775"/>
            <a:ext cx="2057400" cy="2452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2333-57D0-4C99-A575-E8A10BAF3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83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Attività Bologna-</a:t>
            </a:r>
            <a:r>
              <a:rPr lang="it-IT" dirty="0" err="1"/>
              <a:t>OATo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G. Sirri per INFN Bologna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77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6700" y="948690"/>
            <a:ext cx="86106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Helvetica" panose="020B0604020202020204" pitchFamily="34" charset="0"/>
              </a:rPr>
              <a:t>S. </a:t>
            </a:r>
            <a:r>
              <a:rPr lang="it-IT" sz="1600" dirty="0" err="1">
                <a:latin typeface="Helvetica" panose="020B0604020202020204" pitchFamily="34" charset="0"/>
              </a:rPr>
              <a:t>Ligori</a:t>
            </a:r>
            <a:r>
              <a:rPr lang="it-IT" sz="1600" dirty="0">
                <a:latin typeface="Helvetica" panose="020B0604020202020204" pitchFamily="34" charset="0"/>
              </a:rPr>
              <a:t> et al.</a:t>
            </a:r>
          </a:p>
          <a:p>
            <a:r>
              <a:rPr lang="it-IT" sz="1600" dirty="0" err="1">
                <a:latin typeface="Helvetica" panose="020B0604020202020204" pitchFamily="34" charset="0"/>
              </a:rPr>
              <a:t>Detailed</a:t>
            </a:r>
            <a:r>
              <a:rPr lang="it-IT" sz="1600" dirty="0">
                <a:latin typeface="Helvetica" panose="020B0604020202020204" pitchFamily="34" charset="0"/>
              </a:rPr>
              <a:t> design and </a:t>
            </a:r>
            <a:r>
              <a:rPr lang="it-IT" sz="1600" dirty="0" err="1">
                <a:latin typeface="Helvetica" panose="020B0604020202020204" pitchFamily="34" charset="0"/>
              </a:rPr>
              <a:t>rst</a:t>
            </a:r>
            <a:r>
              <a:rPr lang="it-IT" sz="1600" dirty="0">
                <a:latin typeface="Helvetica" panose="020B0604020202020204" pitchFamily="34" charset="0"/>
              </a:rPr>
              <a:t> </a:t>
            </a:r>
            <a:r>
              <a:rPr lang="it-IT" sz="1600" dirty="0" err="1">
                <a:latin typeface="Helvetica" panose="020B0604020202020204" pitchFamily="34" charset="0"/>
              </a:rPr>
              <a:t>tests</a:t>
            </a:r>
            <a:r>
              <a:rPr lang="it-IT" sz="1600" dirty="0">
                <a:latin typeface="Helvetica" panose="020B0604020202020204" pitchFamily="34" charset="0"/>
              </a:rPr>
              <a:t> of the </a:t>
            </a:r>
            <a:r>
              <a:rPr lang="it-IT" sz="1600" dirty="0" err="1">
                <a:latin typeface="Helvetica" panose="020B0604020202020204" pitchFamily="34" charset="0"/>
              </a:rPr>
              <a:t>application</a:t>
            </a:r>
            <a:r>
              <a:rPr lang="it-IT" sz="1600" dirty="0">
                <a:latin typeface="Helvetica" panose="020B0604020202020204" pitchFamily="34" charset="0"/>
              </a:rPr>
              <a:t> software for the </a:t>
            </a:r>
            <a:r>
              <a:rPr lang="it-IT" sz="1600" dirty="0" err="1">
                <a:latin typeface="Helvetica" panose="020B0604020202020204" pitchFamily="34" charset="0"/>
              </a:rPr>
              <a:t>instrument</a:t>
            </a:r>
            <a:r>
              <a:rPr lang="it-IT" sz="1600" dirty="0">
                <a:latin typeface="Helvetica" panose="020B0604020202020204" pitchFamily="34" charset="0"/>
              </a:rPr>
              <a:t> con-</a:t>
            </a:r>
          </a:p>
          <a:p>
            <a:r>
              <a:rPr lang="it-IT" sz="1600" dirty="0" err="1">
                <a:latin typeface="Helvetica" panose="020B0604020202020204" pitchFamily="34" charset="0"/>
              </a:rPr>
              <a:t>trol</a:t>
            </a:r>
            <a:r>
              <a:rPr lang="it-IT" sz="1600" dirty="0">
                <a:latin typeface="Helvetica" panose="020B0604020202020204" pitchFamily="34" charset="0"/>
              </a:rPr>
              <a:t> </a:t>
            </a:r>
            <a:r>
              <a:rPr lang="it-IT" sz="1600" dirty="0" err="1">
                <a:latin typeface="Helvetica" panose="020B0604020202020204" pitchFamily="34" charset="0"/>
              </a:rPr>
              <a:t>unit</a:t>
            </a:r>
            <a:r>
              <a:rPr lang="it-IT" sz="1600" dirty="0">
                <a:latin typeface="Helvetica" panose="020B0604020202020204" pitchFamily="34" charset="0"/>
              </a:rPr>
              <a:t> of </a:t>
            </a:r>
            <a:r>
              <a:rPr lang="it-IT" sz="1600" dirty="0" err="1">
                <a:latin typeface="Helvetica" panose="020B0604020202020204" pitchFamily="34" charset="0"/>
              </a:rPr>
              <a:t>Euclid</a:t>
            </a:r>
            <a:r>
              <a:rPr lang="it-IT" sz="1600" dirty="0">
                <a:latin typeface="Helvetica" panose="020B0604020202020204" pitchFamily="34" charset="0"/>
              </a:rPr>
              <a:t>-NISP</a:t>
            </a:r>
          </a:p>
          <a:p>
            <a:r>
              <a:rPr lang="it-IT" sz="1600" dirty="0" err="1">
                <a:latin typeface="Helvetica" panose="020B0604020202020204" pitchFamily="34" charset="0"/>
              </a:rPr>
              <a:t>Proc</a:t>
            </a:r>
            <a:r>
              <a:rPr lang="it-IT" sz="1600" dirty="0">
                <a:latin typeface="Helvetica" panose="020B0604020202020204" pitchFamily="34" charset="0"/>
              </a:rPr>
              <a:t>. SPIE, Volume 9904, Space </a:t>
            </a:r>
            <a:r>
              <a:rPr lang="it-IT" sz="1600" dirty="0" err="1">
                <a:latin typeface="Helvetica" panose="020B0604020202020204" pitchFamily="34" charset="0"/>
              </a:rPr>
              <a:t>Telescopes</a:t>
            </a:r>
            <a:r>
              <a:rPr lang="it-IT" sz="1600" dirty="0">
                <a:latin typeface="Helvetica" panose="020B0604020202020204" pitchFamily="34" charset="0"/>
              </a:rPr>
              <a:t> and </a:t>
            </a:r>
            <a:r>
              <a:rPr lang="it-IT" sz="1600" dirty="0" err="1">
                <a:latin typeface="Helvetica" panose="020B0604020202020204" pitchFamily="34" charset="0"/>
              </a:rPr>
              <a:t>Instrumentation</a:t>
            </a:r>
            <a:r>
              <a:rPr lang="it-IT" sz="1600" dirty="0">
                <a:latin typeface="Helvetica" panose="020B0604020202020204" pitchFamily="34" charset="0"/>
              </a:rPr>
              <a:t> 2016: Optical,</a:t>
            </a:r>
          </a:p>
          <a:p>
            <a:r>
              <a:rPr lang="it-IT" sz="1600" dirty="0" err="1">
                <a:latin typeface="Helvetica" panose="020B0604020202020204" pitchFamily="34" charset="0"/>
              </a:rPr>
              <a:t>Infrared</a:t>
            </a:r>
            <a:r>
              <a:rPr lang="it-IT" sz="1600" dirty="0">
                <a:latin typeface="Helvetica" panose="020B0604020202020204" pitchFamily="34" charset="0"/>
              </a:rPr>
              <a:t>, and </a:t>
            </a:r>
            <a:r>
              <a:rPr lang="it-IT" sz="1600" dirty="0" err="1">
                <a:latin typeface="Helvetica" panose="020B0604020202020204" pitchFamily="34" charset="0"/>
              </a:rPr>
              <a:t>Millimeter</a:t>
            </a:r>
            <a:r>
              <a:rPr lang="it-IT" sz="1600" dirty="0">
                <a:latin typeface="Helvetica" panose="020B0604020202020204" pitchFamily="34" charset="0"/>
              </a:rPr>
              <a:t> </a:t>
            </a:r>
            <a:r>
              <a:rPr lang="it-IT" sz="1600" dirty="0" err="1">
                <a:latin typeface="Helvetica" panose="020B0604020202020204" pitchFamily="34" charset="0"/>
              </a:rPr>
              <a:t>Wave</a:t>
            </a:r>
            <a:endParaRPr lang="it-IT" sz="1600" dirty="0">
              <a:latin typeface="Helvetica" panose="020B0604020202020204" pitchFamily="34" charset="0"/>
            </a:endParaRPr>
          </a:p>
          <a:p>
            <a:r>
              <a:rPr lang="it-IT" sz="1600" dirty="0">
                <a:latin typeface="Helvetica" panose="020B0604020202020204" pitchFamily="34" charset="0"/>
              </a:rPr>
              <a:t>99042Q (</a:t>
            </a:r>
            <a:r>
              <a:rPr lang="it-IT" sz="1600" dirty="0" err="1">
                <a:latin typeface="Helvetica" panose="020B0604020202020204" pitchFamily="34" charset="0"/>
              </a:rPr>
              <a:t>July</a:t>
            </a:r>
            <a:r>
              <a:rPr lang="it-IT" sz="1600" dirty="0">
                <a:latin typeface="Helvetica" panose="020B0604020202020204" pitchFamily="34" charset="0"/>
              </a:rPr>
              <a:t> 29, 2016); </a:t>
            </a:r>
            <a:r>
              <a:rPr lang="it-IT" sz="1600" dirty="0" err="1">
                <a:latin typeface="Helvetica" panose="020B0604020202020204" pitchFamily="34" charset="0"/>
              </a:rPr>
              <a:t>doi</a:t>
            </a:r>
            <a:r>
              <a:rPr lang="it-IT" sz="1600" dirty="0">
                <a:latin typeface="Helvetica" panose="020B0604020202020204" pitchFamily="34" charset="0"/>
              </a:rPr>
              <a:t>: 10.1117/12.2232313</a:t>
            </a:r>
          </a:p>
          <a:p>
            <a:r>
              <a:rPr lang="it-IT" sz="1600" dirty="0">
                <a:latin typeface="Helvetica" panose="020B0604020202020204" pitchFamily="34" charset="0"/>
              </a:rPr>
              <a:t/>
            </a:r>
            <a:br>
              <a:rPr lang="it-IT" sz="1600" dirty="0">
                <a:latin typeface="Helvetica" panose="020B0604020202020204" pitchFamily="34" charset="0"/>
              </a:rPr>
            </a:br>
            <a:endParaRPr lang="it-IT" sz="1600" dirty="0">
              <a:latin typeface="Helvetica" panose="020B0604020202020204" pitchFamily="34" charset="0"/>
            </a:endParaRPr>
          </a:p>
          <a:p>
            <a:r>
              <a:rPr lang="it-IT" sz="1600" dirty="0">
                <a:latin typeface="Helvetica" panose="020B0604020202020204" pitchFamily="34" charset="0"/>
              </a:rPr>
              <a:t>(C.4) E. Franceschi et al.</a:t>
            </a:r>
          </a:p>
          <a:p>
            <a:r>
              <a:rPr lang="it-IT" sz="1600" dirty="0">
                <a:latin typeface="Helvetica" panose="020B0604020202020204" pitchFamily="34" charset="0"/>
              </a:rPr>
              <a:t>EGSE </a:t>
            </a:r>
            <a:r>
              <a:rPr lang="it-IT" sz="1600" dirty="0" err="1">
                <a:latin typeface="Helvetica" panose="020B0604020202020204" pitchFamily="34" charset="0"/>
              </a:rPr>
              <a:t>customization</a:t>
            </a:r>
            <a:r>
              <a:rPr lang="it-IT" sz="1600" dirty="0">
                <a:latin typeface="Helvetica" panose="020B0604020202020204" pitchFamily="34" charset="0"/>
              </a:rPr>
              <a:t> for the </a:t>
            </a:r>
            <a:r>
              <a:rPr lang="it-IT" sz="1600" dirty="0" err="1">
                <a:latin typeface="Helvetica" panose="020B0604020202020204" pitchFamily="34" charset="0"/>
              </a:rPr>
              <a:t>Euclid</a:t>
            </a:r>
            <a:r>
              <a:rPr lang="it-IT" sz="1600" dirty="0">
                <a:latin typeface="Helvetica" panose="020B0604020202020204" pitchFamily="34" charset="0"/>
              </a:rPr>
              <a:t> NISP </a:t>
            </a:r>
            <a:r>
              <a:rPr lang="it-IT" sz="1600" dirty="0" err="1">
                <a:latin typeface="Helvetica" panose="020B0604020202020204" pitchFamily="34" charset="0"/>
              </a:rPr>
              <a:t>Instrument</a:t>
            </a:r>
            <a:r>
              <a:rPr lang="it-IT" sz="1600" dirty="0">
                <a:latin typeface="Helvetica" panose="020B0604020202020204" pitchFamily="34" charset="0"/>
              </a:rPr>
              <a:t> AIV/AIT </a:t>
            </a:r>
            <a:r>
              <a:rPr lang="it-IT" sz="1600" dirty="0" err="1">
                <a:latin typeface="Helvetica" panose="020B0604020202020204" pitchFamily="34" charset="0"/>
              </a:rPr>
              <a:t>activities</a:t>
            </a:r>
            <a:endParaRPr lang="it-IT" sz="1600" dirty="0">
              <a:latin typeface="Helvetica" panose="020B0604020202020204" pitchFamily="34" charset="0"/>
            </a:endParaRPr>
          </a:p>
          <a:p>
            <a:r>
              <a:rPr lang="it-IT" sz="1600" dirty="0" err="1">
                <a:latin typeface="Helvetica" panose="020B0604020202020204" pitchFamily="34" charset="0"/>
              </a:rPr>
              <a:t>Proc</a:t>
            </a:r>
            <a:r>
              <a:rPr lang="it-IT" sz="1600" dirty="0">
                <a:latin typeface="Helvetica" panose="020B0604020202020204" pitchFamily="34" charset="0"/>
              </a:rPr>
              <a:t>. SPIE, Volume 9904, Space </a:t>
            </a:r>
            <a:r>
              <a:rPr lang="it-IT" sz="1600" dirty="0" err="1">
                <a:latin typeface="Helvetica" panose="020B0604020202020204" pitchFamily="34" charset="0"/>
              </a:rPr>
              <a:t>Telescopes</a:t>
            </a:r>
            <a:r>
              <a:rPr lang="it-IT" sz="1600" dirty="0">
                <a:latin typeface="Helvetica" panose="020B0604020202020204" pitchFamily="34" charset="0"/>
              </a:rPr>
              <a:t> and </a:t>
            </a:r>
            <a:r>
              <a:rPr lang="it-IT" sz="1600" dirty="0" err="1">
                <a:latin typeface="Helvetica" panose="020B0604020202020204" pitchFamily="34" charset="0"/>
              </a:rPr>
              <a:t>Instrumentation</a:t>
            </a:r>
            <a:r>
              <a:rPr lang="it-IT" sz="1600" dirty="0">
                <a:latin typeface="Helvetica" panose="020B0604020202020204" pitchFamily="34" charset="0"/>
              </a:rPr>
              <a:t> 2016: Optical,</a:t>
            </a:r>
          </a:p>
          <a:p>
            <a:r>
              <a:rPr lang="it-IT" sz="1600" dirty="0" err="1">
                <a:latin typeface="Helvetica" panose="020B0604020202020204" pitchFamily="34" charset="0"/>
              </a:rPr>
              <a:t>Infrared</a:t>
            </a:r>
            <a:r>
              <a:rPr lang="it-IT" sz="1600" dirty="0">
                <a:latin typeface="Helvetica" panose="020B0604020202020204" pitchFamily="34" charset="0"/>
              </a:rPr>
              <a:t>, and </a:t>
            </a:r>
            <a:r>
              <a:rPr lang="it-IT" sz="1600" dirty="0" err="1">
                <a:latin typeface="Helvetica" panose="020B0604020202020204" pitchFamily="34" charset="0"/>
              </a:rPr>
              <a:t>Millimeter</a:t>
            </a:r>
            <a:r>
              <a:rPr lang="it-IT" sz="1600" dirty="0">
                <a:latin typeface="Helvetica" panose="020B0604020202020204" pitchFamily="34" charset="0"/>
              </a:rPr>
              <a:t> </a:t>
            </a:r>
            <a:r>
              <a:rPr lang="it-IT" sz="1600" dirty="0" err="1">
                <a:latin typeface="Helvetica" panose="020B0604020202020204" pitchFamily="34" charset="0"/>
              </a:rPr>
              <a:t>Wave</a:t>
            </a:r>
            <a:endParaRPr lang="it-IT" sz="1600" dirty="0">
              <a:latin typeface="Helvetica" panose="020B0604020202020204" pitchFamily="34" charset="0"/>
            </a:endParaRPr>
          </a:p>
          <a:p>
            <a:r>
              <a:rPr lang="it-IT" sz="1600" dirty="0">
                <a:latin typeface="Helvetica" panose="020B0604020202020204" pitchFamily="34" charset="0"/>
              </a:rPr>
              <a:t>99042T (</a:t>
            </a:r>
            <a:r>
              <a:rPr lang="it-IT" sz="1600" dirty="0" err="1">
                <a:latin typeface="Helvetica" panose="020B0604020202020204" pitchFamily="34" charset="0"/>
              </a:rPr>
              <a:t>July</a:t>
            </a:r>
            <a:r>
              <a:rPr lang="it-IT" sz="1600" dirty="0">
                <a:latin typeface="Helvetica" panose="020B0604020202020204" pitchFamily="34" charset="0"/>
              </a:rPr>
              <a:t> 29, 2016); </a:t>
            </a:r>
            <a:r>
              <a:rPr lang="it-IT" sz="1600" dirty="0" err="1">
                <a:latin typeface="Helvetica" panose="020B0604020202020204" pitchFamily="34" charset="0"/>
              </a:rPr>
              <a:t>doi</a:t>
            </a:r>
            <a:r>
              <a:rPr lang="it-IT" sz="1600" dirty="0">
                <a:latin typeface="Helvetica" panose="020B0604020202020204" pitchFamily="34" charset="0"/>
              </a:rPr>
              <a:t>: 10.1117/12.2234262</a:t>
            </a:r>
          </a:p>
          <a:p>
            <a:r>
              <a:rPr lang="it-IT" sz="1600" dirty="0">
                <a:latin typeface="Helvetica" panose="020B0604020202020204" pitchFamily="34" charset="0"/>
              </a:rPr>
              <a:t/>
            </a:r>
            <a:br>
              <a:rPr lang="it-IT" sz="1600" dirty="0">
                <a:latin typeface="Helvetica" panose="020B0604020202020204" pitchFamily="34" charset="0"/>
              </a:rPr>
            </a:br>
            <a:endParaRPr lang="it-IT" sz="1600" dirty="0">
              <a:latin typeface="Helvetica" panose="020B0604020202020204" pitchFamily="34" charset="0"/>
            </a:endParaRPr>
          </a:p>
          <a:p>
            <a:r>
              <a:rPr lang="it-IT" sz="1600" dirty="0">
                <a:latin typeface="Helvetica" panose="020B0604020202020204" pitchFamily="34" charset="0"/>
              </a:rPr>
              <a:t>(C.5) M. Trifoglio et al.</a:t>
            </a:r>
          </a:p>
          <a:p>
            <a:r>
              <a:rPr lang="it-IT" sz="1600" dirty="0" err="1">
                <a:latin typeface="Helvetica" panose="020B0604020202020204" pitchFamily="34" charset="0"/>
              </a:rPr>
              <a:t>Instrument</a:t>
            </a:r>
            <a:r>
              <a:rPr lang="it-IT" sz="1600" dirty="0">
                <a:latin typeface="Helvetica" panose="020B0604020202020204" pitchFamily="34" charset="0"/>
              </a:rPr>
              <a:t> Workstation for the EGSE of the </a:t>
            </a:r>
            <a:r>
              <a:rPr lang="it-IT" sz="1600" dirty="0" err="1">
                <a:latin typeface="Helvetica" panose="020B0604020202020204" pitchFamily="34" charset="0"/>
              </a:rPr>
              <a:t>Near</a:t>
            </a:r>
            <a:r>
              <a:rPr lang="it-IT" sz="1600" dirty="0">
                <a:latin typeface="Helvetica" panose="020B0604020202020204" pitchFamily="34" charset="0"/>
              </a:rPr>
              <a:t> </a:t>
            </a:r>
            <a:r>
              <a:rPr lang="it-IT" sz="1600" dirty="0" err="1">
                <a:latin typeface="Helvetica" panose="020B0604020202020204" pitchFamily="34" charset="0"/>
              </a:rPr>
              <a:t>Infrared</a:t>
            </a:r>
            <a:r>
              <a:rPr lang="it-IT" sz="1600" dirty="0">
                <a:latin typeface="Helvetica" panose="020B0604020202020204" pitchFamily="34" charset="0"/>
              </a:rPr>
              <a:t> </a:t>
            </a:r>
            <a:r>
              <a:rPr lang="it-IT" sz="1600" dirty="0" err="1">
                <a:latin typeface="Helvetica" panose="020B0604020202020204" pitchFamily="34" charset="0"/>
              </a:rPr>
              <a:t>Spectro-Photometer</a:t>
            </a:r>
            <a:endParaRPr lang="it-IT" sz="1600" dirty="0">
              <a:latin typeface="Helvetica" panose="020B0604020202020204" pitchFamily="34" charset="0"/>
            </a:endParaRPr>
          </a:p>
          <a:p>
            <a:r>
              <a:rPr lang="it-IT" sz="1600" dirty="0" err="1">
                <a:latin typeface="Helvetica" panose="020B0604020202020204" pitchFamily="34" charset="0"/>
              </a:rPr>
              <a:t>instrument</a:t>
            </a:r>
            <a:r>
              <a:rPr lang="it-IT" sz="1600" dirty="0">
                <a:latin typeface="Helvetica" panose="020B0604020202020204" pitchFamily="34" charset="0"/>
              </a:rPr>
              <a:t> (NISP) of the EUCLID </a:t>
            </a:r>
            <a:r>
              <a:rPr lang="it-IT" sz="1600" dirty="0" err="1">
                <a:latin typeface="Helvetica" panose="020B0604020202020204" pitchFamily="34" charset="0"/>
              </a:rPr>
              <a:t>mission</a:t>
            </a:r>
            <a:endParaRPr lang="it-IT" sz="1600" dirty="0">
              <a:latin typeface="Helvetica" panose="020B0604020202020204" pitchFamily="34" charset="0"/>
            </a:endParaRPr>
          </a:p>
          <a:p>
            <a:r>
              <a:rPr lang="it-IT" sz="1600" dirty="0" err="1">
                <a:latin typeface="Helvetica" panose="020B0604020202020204" pitchFamily="34" charset="0"/>
              </a:rPr>
              <a:t>Proc</a:t>
            </a:r>
            <a:r>
              <a:rPr lang="it-IT" sz="1600" dirty="0">
                <a:latin typeface="Helvetica" panose="020B0604020202020204" pitchFamily="34" charset="0"/>
              </a:rPr>
              <a:t>. SPIE, Volume 9904, Space </a:t>
            </a:r>
            <a:r>
              <a:rPr lang="it-IT" sz="1600" dirty="0" err="1">
                <a:latin typeface="Helvetica" panose="020B0604020202020204" pitchFamily="34" charset="0"/>
              </a:rPr>
              <a:t>Telescopes</a:t>
            </a:r>
            <a:r>
              <a:rPr lang="it-IT" sz="1600" dirty="0">
                <a:latin typeface="Helvetica" panose="020B0604020202020204" pitchFamily="34" charset="0"/>
              </a:rPr>
              <a:t> and </a:t>
            </a:r>
            <a:r>
              <a:rPr lang="it-IT" sz="1600" dirty="0" err="1">
                <a:latin typeface="Helvetica" panose="020B0604020202020204" pitchFamily="34" charset="0"/>
              </a:rPr>
              <a:t>Instrumentation</a:t>
            </a:r>
            <a:r>
              <a:rPr lang="it-IT" sz="1600" dirty="0">
                <a:latin typeface="Helvetica" panose="020B0604020202020204" pitchFamily="34" charset="0"/>
              </a:rPr>
              <a:t> 2016: Optical,</a:t>
            </a:r>
          </a:p>
          <a:p>
            <a:r>
              <a:rPr lang="it-IT" sz="1600" dirty="0" err="1">
                <a:latin typeface="Helvetica" panose="020B0604020202020204" pitchFamily="34" charset="0"/>
              </a:rPr>
              <a:t>Infrared</a:t>
            </a:r>
            <a:r>
              <a:rPr lang="it-IT" sz="1600" dirty="0">
                <a:latin typeface="Helvetica" panose="020B0604020202020204" pitchFamily="34" charset="0"/>
              </a:rPr>
              <a:t>, and </a:t>
            </a:r>
            <a:r>
              <a:rPr lang="it-IT" sz="1600" dirty="0" err="1">
                <a:latin typeface="Helvetica" panose="020B0604020202020204" pitchFamily="34" charset="0"/>
              </a:rPr>
              <a:t>Millimeter</a:t>
            </a:r>
            <a:r>
              <a:rPr lang="it-IT" sz="1600" dirty="0">
                <a:latin typeface="Helvetica" panose="020B0604020202020204" pitchFamily="34" charset="0"/>
              </a:rPr>
              <a:t> </a:t>
            </a:r>
            <a:r>
              <a:rPr lang="it-IT" sz="1600" dirty="0" err="1">
                <a:latin typeface="Helvetica" panose="020B0604020202020204" pitchFamily="34" charset="0"/>
              </a:rPr>
              <a:t>Wave</a:t>
            </a:r>
            <a:endParaRPr lang="it-IT" sz="1600" dirty="0">
              <a:latin typeface="Helvetica" panose="020B0604020202020204" pitchFamily="34" charset="0"/>
            </a:endParaRPr>
          </a:p>
          <a:p>
            <a:r>
              <a:rPr lang="it-IT" sz="1600" dirty="0">
                <a:latin typeface="Helvetica" panose="020B0604020202020204" pitchFamily="34" charset="0"/>
              </a:rPr>
              <a:t>990460 (</a:t>
            </a:r>
            <a:r>
              <a:rPr lang="it-IT" sz="1600" dirty="0" err="1">
                <a:latin typeface="Helvetica" panose="020B0604020202020204" pitchFamily="34" charset="0"/>
              </a:rPr>
              <a:t>July</a:t>
            </a:r>
            <a:r>
              <a:rPr lang="it-IT" sz="1600" dirty="0">
                <a:latin typeface="Helvetica" panose="020B0604020202020204" pitchFamily="34" charset="0"/>
              </a:rPr>
              <a:t> 29, 2016); </a:t>
            </a:r>
            <a:r>
              <a:rPr lang="it-IT" sz="1600" dirty="0" err="1">
                <a:latin typeface="Helvetica" panose="020B0604020202020204" pitchFamily="34" charset="0"/>
              </a:rPr>
              <a:t>doi</a:t>
            </a:r>
            <a:r>
              <a:rPr lang="it-IT" sz="1600" dirty="0">
                <a:latin typeface="Helvetica" panose="020B0604020202020204" pitchFamily="34" charset="0"/>
              </a:rPr>
              <a:t>: 10.1117/12.2234219</a:t>
            </a:r>
            <a:endParaRPr lang="it-IT" sz="1600" dirty="0">
              <a:effectLst/>
              <a:latin typeface="Helvetica" panose="020B06040202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Pubblicazioni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244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Richiesta Specifiche – Bologna 2017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8" name="Gruppo 7"/>
          <p:cNvGrpSpPr/>
          <p:nvPr/>
        </p:nvGrpSpPr>
        <p:grpSpPr>
          <a:xfrm>
            <a:off x="229295" y="2564904"/>
            <a:ext cx="7992888" cy="2953762"/>
            <a:chOff x="107504" y="2405062"/>
            <a:chExt cx="9001001" cy="3326309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505" y="2405062"/>
              <a:ext cx="9001000" cy="2047875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504" y="4293096"/>
              <a:ext cx="9001000" cy="1438275"/>
            </a:xfrm>
            <a:prstGeom prst="rect">
              <a:avLst/>
            </a:prstGeom>
          </p:spPr>
        </p:pic>
      </p:grpSp>
      <p:sp>
        <p:nvSpPr>
          <p:cNvPr id="3" name="CasellaDiTesto 2"/>
          <p:cNvSpPr txBox="1"/>
          <p:nvPr/>
        </p:nvSpPr>
        <p:spPr>
          <a:xfrm>
            <a:off x="438151" y="1295399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Richieste orientate prevalentemente al completamento del Test </a:t>
            </a:r>
            <a:r>
              <a:rPr lang="it-IT" dirty="0" err="1" smtClean="0"/>
              <a:t>Equipment</a:t>
            </a:r>
            <a:r>
              <a:rPr lang="it-IT" dirty="0" smtClean="0"/>
              <a:t> per l’ICU Flight Model che si prevede sia finanziato da ASI a parte i dispositivi di comunicazione 1553 specificati qui sotto.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29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architecture of NISP Instrument</a:t>
            </a:r>
            <a:endParaRPr lang="it-IT" dirty="0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Image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866178" y="970961"/>
            <a:ext cx="7396760" cy="5550489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67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467544" y="908720"/>
            <a:ext cx="5310180" cy="3603337"/>
            <a:chOff x="467544" y="908720"/>
            <a:chExt cx="5310180" cy="3603337"/>
          </a:xfrm>
        </p:grpSpPr>
        <p:pic>
          <p:nvPicPr>
            <p:cNvPr id="7" name="Picture 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5" y="908721"/>
              <a:ext cx="5310179" cy="3603336"/>
            </a:xfrm>
            <a:prstGeom prst="rect">
              <a:avLst/>
            </a:prstGeom>
            <a:noFill/>
            <a:ln w="19050" cmpd="sng">
              <a:noFill/>
              <a:miter lim="800000"/>
              <a:headEnd/>
              <a:tailEnd/>
            </a:ln>
            <a:effectLst/>
          </p:spPr>
        </p:pic>
        <p:sp>
          <p:nvSpPr>
            <p:cNvPr id="3" name="Rettangolo 2"/>
            <p:cNvSpPr/>
            <p:nvPr/>
          </p:nvSpPr>
          <p:spPr>
            <a:xfrm>
              <a:off x="467545" y="908720"/>
              <a:ext cx="5310179" cy="1364471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67545" y="4205686"/>
              <a:ext cx="5310179" cy="306371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67544" y="2273191"/>
              <a:ext cx="1738941" cy="193249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4930831" y="2273192"/>
              <a:ext cx="846893" cy="193249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2206485" y="2273192"/>
              <a:ext cx="2724346" cy="1932494"/>
            </a:xfrm>
            <a:prstGeom prst="roundRect">
              <a:avLst>
                <a:gd name="adj" fmla="val 10976"/>
              </a:avLst>
            </a:prstGeom>
            <a:noFill/>
            <a:ln w="57150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5868144" y="970850"/>
            <a:ext cx="3275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/>
            <a:r>
              <a:rPr lang="it-IT" b="1" dirty="0" smtClean="0">
                <a:solidFill>
                  <a:srgbClr val="FF0000"/>
                </a:solidFill>
              </a:rPr>
              <a:t>NISP</a:t>
            </a:r>
          </a:p>
          <a:p>
            <a:pPr marL="109538" indent="-109538"/>
            <a:r>
              <a:rPr lang="it-IT" b="1" dirty="0" err="1" smtClean="0">
                <a:solidFill>
                  <a:srgbClr val="FF0000"/>
                </a:solidFill>
              </a:rPr>
              <a:t>Instrument</a:t>
            </a:r>
            <a:r>
              <a:rPr lang="it-IT" b="1" dirty="0" smtClean="0">
                <a:solidFill>
                  <a:srgbClr val="FF0000"/>
                </a:solidFill>
              </a:rPr>
              <a:t> Control Unit (ICU)</a:t>
            </a:r>
            <a:endParaRPr lang="it-IT" b="1" dirty="0" smtClean="0"/>
          </a:p>
          <a:p>
            <a:pPr marL="109538" indent="-109538"/>
            <a:endParaRPr lang="it-IT" b="1" dirty="0"/>
          </a:p>
          <a:p>
            <a:pPr marL="109538" indent="-109538">
              <a:buFontTx/>
              <a:buChar char="-"/>
            </a:pPr>
            <a:r>
              <a:rPr lang="it-IT" b="1" dirty="0" smtClean="0"/>
              <a:t>Telecomandi (TC)</a:t>
            </a:r>
          </a:p>
          <a:p>
            <a:pPr marL="109538" indent="-109538">
              <a:buFontTx/>
              <a:buChar char="-"/>
            </a:pPr>
            <a:r>
              <a:rPr lang="it-IT" b="1" dirty="0" smtClean="0"/>
              <a:t>Telemetrie (TM)</a:t>
            </a:r>
          </a:p>
          <a:p>
            <a:pPr marL="109538" indent="-109538">
              <a:buFontTx/>
              <a:buChar char="-"/>
            </a:pPr>
            <a:endParaRPr lang="it-IT" b="1" dirty="0"/>
          </a:p>
          <a:p>
            <a:pPr marL="109538" indent="-109538"/>
            <a:r>
              <a:rPr lang="it-IT" b="1" dirty="0" smtClean="0"/>
              <a:t>Per </a:t>
            </a:r>
          </a:p>
          <a:p>
            <a:pPr marL="109538" indent="-109538">
              <a:buFontTx/>
              <a:buChar char="-"/>
            </a:pPr>
            <a:r>
              <a:rPr lang="it-IT" b="1" dirty="0" smtClean="0"/>
              <a:t>Data Processing Unit (DPU)</a:t>
            </a:r>
          </a:p>
          <a:p>
            <a:pPr marL="109538" indent="-109538">
              <a:buFontTx/>
              <a:buChar char="-"/>
            </a:pPr>
            <a:r>
              <a:rPr lang="it-IT" b="1" dirty="0" smtClean="0"/>
              <a:t>Filtri (FWA)</a:t>
            </a:r>
          </a:p>
          <a:p>
            <a:pPr marL="109538" indent="-109538">
              <a:buFontTx/>
              <a:buChar char="-"/>
            </a:pPr>
            <a:r>
              <a:rPr lang="it-IT" b="1" dirty="0" smtClean="0"/>
              <a:t>Prismi (GWA)</a:t>
            </a:r>
          </a:p>
          <a:p>
            <a:pPr marL="109538" indent="-109538">
              <a:buFontTx/>
              <a:buChar char="-"/>
            </a:pPr>
            <a:r>
              <a:rPr lang="it-IT" b="1" dirty="0" smtClean="0"/>
              <a:t>Unità di calibrazione (CU)</a:t>
            </a:r>
          </a:p>
          <a:p>
            <a:pPr marL="109538" indent="-109538">
              <a:buFontTx/>
              <a:buChar char="-"/>
            </a:pPr>
            <a:r>
              <a:rPr lang="it-IT" b="1" dirty="0" smtClean="0"/>
              <a:t>Sensori/Riscaldatori (OMADA)</a:t>
            </a:r>
          </a:p>
          <a:p>
            <a:pPr marL="109538" indent="-109538">
              <a:buFontTx/>
              <a:buChar char="-"/>
            </a:pPr>
            <a:endParaRPr lang="it-IT" b="1" dirty="0" smtClean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Titolo 1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baseline="0" dirty="0" err="1" smtClean="0"/>
              <a:t>Instrument</a:t>
            </a:r>
            <a:r>
              <a:rPr lang="it-IT" baseline="0" dirty="0" smtClean="0"/>
              <a:t> Control Unit (ICU)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28649" y="4512057"/>
            <a:ext cx="85096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71463" algn="l"/>
                <a:tab pos="804863" algn="l"/>
              </a:tabLst>
            </a:pPr>
            <a:r>
              <a:rPr lang="it-IT" dirty="0" smtClean="0"/>
              <a:t>Unità prodotta da AIRBUS-CRISA, in diversi modelli: </a:t>
            </a:r>
            <a:br>
              <a:rPr lang="it-IT" dirty="0" smtClean="0"/>
            </a:br>
            <a:r>
              <a:rPr lang="it-IT" dirty="0" smtClean="0"/>
              <a:t>i) 	EBB 	unità integrata e rappresentativa (2016 @ INAF-</a:t>
            </a:r>
            <a:r>
              <a:rPr lang="it-IT" dirty="0" err="1" smtClean="0"/>
              <a:t>OATo</a:t>
            </a:r>
            <a:r>
              <a:rPr lang="it-IT" dirty="0" smtClean="0"/>
              <a:t> and INFN-BO per sviluppo)</a:t>
            </a:r>
            <a:br>
              <a:rPr lang="it-IT" dirty="0" smtClean="0"/>
            </a:br>
            <a:r>
              <a:rPr lang="it-IT" dirty="0" smtClean="0"/>
              <a:t>ii) 	EM  	elettrico (inizio 2017 @ Italia per test; inizialmente non previsto da restituire)</a:t>
            </a:r>
          </a:p>
          <a:p>
            <a:pPr>
              <a:tabLst>
                <a:tab pos="271463" algn="l"/>
                <a:tab pos="804863" algn="l"/>
              </a:tabLst>
            </a:pPr>
            <a:r>
              <a:rPr lang="it-IT" dirty="0"/>
              <a:t> </a:t>
            </a:r>
            <a:r>
              <a:rPr lang="it-IT" dirty="0" smtClean="0"/>
              <a:t>   	EQM	elettrico di qualifica (estate 2017 @ Marsiglia per AIV); </a:t>
            </a:r>
            <a:br>
              <a:rPr lang="it-IT" dirty="0" smtClean="0"/>
            </a:br>
            <a:r>
              <a:rPr lang="it-IT" dirty="0" smtClean="0"/>
              <a:t>iii)	FM 	volo (FM, fine 2017 per AIV).</a:t>
            </a:r>
            <a:endParaRPr lang="it-IT" dirty="0"/>
          </a:p>
          <a:p>
            <a:pPr>
              <a:tabLst>
                <a:tab pos="271463" algn="l"/>
                <a:tab pos="804863" algn="l"/>
              </a:tabLst>
            </a:pPr>
            <a:endParaRPr lang="it-IT" dirty="0" smtClean="0"/>
          </a:p>
          <a:p>
            <a:pPr>
              <a:tabLst>
                <a:tab pos="271463" algn="l"/>
                <a:tab pos="804863" algn="l"/>
              </a:tabLst>
            </a:pPr>
            <a:r>
              <a:rPr lang="it-IT" dirty="0" err="1" smtClean="0"/>
              <a:t>Boot</a:t>
            </a:r>
            <a:r>
              <a:rPr lang="it-IT" dirty="0" smtClean="0"/>
              <a:t> software (BSW) e Driver (DSW): Spagna. </a:t>
            </a:r>
          </a:p>
          <a:p>
            <a:pPr>
              <a:tabLst>
                <a:tab pos="271463" algn="l"/>
                <a:tab pos="804863" algn="l"/>
              </a:tabLst>
            </a:pPr>
            <a:r>
              <a:rPr lang="it-IT" dirty="0" smtClean="0"/>
              <a:t>Application Software (ASW) in carico a Italia: responsabilità INAF-</a:t>
            </a:r>
            <a:r>
              <a:rPr lang="it-IT" dirty="0" err="1" smtClean="0"/>
              <a:t>OATo</a:t>
            </a:r>
            <a:r>
              <a:rPr lang="it-IT" dirty="0" smtClean="0"/>
              <a:t> con supporto INFN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64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3991097" y="1159909"/>
            <a:ext cx="1948508" cy="2343692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lIns="0" tIns="0" rIns="0" bIns="0" rtlCol="0" anchor="t">
            <a:normAutofit/>
          </a:bodyPr>
          <a:lstStyle/>
          <a:p>
            <a:pPr marL="857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ICU modello di volo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79400" y="4497259"/>
            <a:ext cx="8760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CPDU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/>
              <a:t>Processore: LEON2</a:t>
            </a:r>
            <a:br>
              <a:rPr lang="it-IT" dirty="0" smtClean="0"/>
            </a:br>
            <a:r>
              <a:rPr lang="it-IT" dirty="0" smtClean="0"/>
              <a:t>Sistema Operativo : RTEMS (versione spazio)</a:t>
            </a:r>
          </a:p>
          <a:p>
            <a:r>
              <a:rPr lang="it-IT" dirty="0" smtClean="0"/>
              <a:t>Linguaggio : C</a:t>
            </a:r>
          </a:p>
          <a:p>
            <a:endParaRPr lang="it-IT" dirty="0"/>
          </a:p>
          <a:p>
            <a:r>
              <a:rPr lang="it-IT" b="1" dirty="0"/>
              <a:t>DAS </a:t>
            </a:r>
            <a:r>
              <a:rPr lang="it-IT" b="1" dirty="0" smtClean="0"/>
              <a:t>BOARD</a:t>
            </a:r>
            <a:r>
              <a:rPr lang="it-IT" b="1" dirty="0"/>
              <a:t> </a:t>
            </a:r>
            <a:r>
              <a:rPr lang="it-IT" b="1" dirty="0" smtClean="0"/>
              <a:t>    [NON </a:t>
            </a:r>
            <a:r>
              <a:rPr lang="it-IT" b="1" dirty="0"/>
              <a:t>PRESENTE NEL MODELLO DI SVILUPPO (</a:t>
            </a:r>
            <a:r>
              <a:rPr lang="it-IT" b="1" dirty="0" smtClean="0"/>
              <a:t>ICU-EBB)]</a:t>
            </a:r>
            <a:endParaRPr lang="it-IT" dirty="0" smtClean="0"/>
          </a:p>
          <a:p>
            <a:r>
              <a:rPr lang="it-IT" dirty="0" smtClean="0"/>
              <a:t>Scheda di controllo degli strumenti del NI-OMA. Connessa alla CDPU tramite una connessione SPI sul </a:t>
            </a:r>
            <a:r>
              <a:rPr lang="it-IT" dirty="0" err="1" smtClean="0"/>
              <a:t>backplane</a:t>
            </a:r>
            <a:r>
              <a:rPr lang="it-IT" dirty="0" smtClean="0"/>
              <a:t> della ICU. </a:t>
            </a:r>
            <a:endParaRPr lang="it-IT" b="1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 err="1"/>
              <a:t>Instrument</a:t>
            </a:r>
            <a:r>
              <a:rPr lang="it-IT" dirty="0"/>
              <a:t> Control Unit (ICU)</a:t>
            </a:r>
          </a:p>
        </p:txBody>
      </p:sp>
      <p:cxnSp>
        <p:nvCxnSpPr>
          <p:cNvPr id="11" name="Connettore 4 10"/>
          <p:cNvCxnSpPr>
            <a:stCxn id="67" idx="3"/>
            <a:endCxn id="60" idx="0"/>
          </p:cNvCxnSpPr>
          <p:nvPr/>
        </p:nvCxnSpPr>
        <p:spPr>
          <a:xfrm flipV="1">
            <a:off x="1807895" y="1910780"/>
            <a:ext cx="1146332" cy="21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Connettore 4 11"/>
          <p:cNvCxnSpPr>
            <a:stCxn id="113" idx="3"/>
            <a:endCxn id="65" idx="0"/>
          </p:cNvCxnSpPr>
          <p:nvPr/>
        </p:nvCxnSpPr>
        <p:spPr>
          <a:xfrm flipV="1">
            <a:off x="1807895" y="2296064"/>
            <a:ext cx="1146331" cy="14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Connettore 4 12"/>
          <p:cNvCxnSpPr>
            <a:stCxn id="104" idx="1"/>
            <a:endCxn id="60" idx="2"/>
          </p:cNvCxnSpPr>
          <p:nvPr/>
        </p:nvCxnSpPr>
        <p:spPr>
          <a:xfrm rot="10800000">
            <a:off x="2999946" y="1910782"/>
            <a:ext cx="1253896" cy="191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8" name="Gruppo 57"/>
          <p:cNvGrpSpPr/>
          <p:nvPr/>
        </p:nvGrpSpPr>
        <p:grpSpPr>
          <a:xfrm rot="16200000">
            <a:off x="2398941" y="2273351"/>
            <a:ext cx="1156291" cy="45720"/>
            <a:chOff x="2841335" y="2058723"/>
            <a:chExt cx="1156291" cy="45720"/>
          </a:xfrm>
        </p:grpSpPr>
        <p:sp>
          <p:nvSpPr>
            <p:cNvPr id="60" name="Rettangolo 59"/>
            <p:cNvSpPr/>
            <p:nvPr/>
          </p:nvSpPr>
          <p:spPr>
            <a:xfrm>
              <a:off x="3612196" y="2058723"/>
              <a:ext cx="385430" cy="4571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2841335" y="2058723"/>
              <a:ext cx="385431" cy="4571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ttangolo 64"/>
            <p:cNvSpPr/>
            <p:nvPr/>
          </p:nvSpPr>
          <p:spPr>
            <a:xfrm>
              <a:off x="3226766" y="2058723"/>
              <a:ext cx="385722" cy="4572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CasellaDiTesto 66"/>
          <p:cNvSpPr txBox="1"/>
          <p:nvPr/>
        </p:nvSpPr>
        <p:spPr>
          <a:xfrm>
            <a:off x="566681" y="1742057"/>
            <a:ext cx="1241214" cy="33787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tIns="0" rIns="0" bIns="0" rtlCol="0" anchor="ctr">
            <a:normAutofit/>
          </a:bodyPr>
          <a:lstStyle/>
          <a:p>
            <a:pPr marL="85725"/>
            <a:r>
              <a:rPr lang="it-IT" b="1" dirty="0" smtClean="0"/>
              <a:t>DPU 1</a:t>
            </a:r>
            <a:endParaRPr lang="it-IT" b="1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7582797" y="1533625"/>
            <a:ext cx="1241214" cy="75277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tIns="0" rIns="0" bIns="0" rtlCol="0" anchor="ctr">
            <a:normAutofit/>
          </a:bodyPr>
          <a:lstStyle/>
          <a:p>
            <a:pPr marL="85725"/>
            <a:r>
              <a:rPr lang="it-IT" b="1" dirty="0" smtClean="0"/>
              <a:t>SPACE CRAFT</a:t>
            </a:r>
            <a:endParaRPr lang="it-IT" b="1" dirty="0"/>
          </a:p>
        </p:txBody>
      </p:sp>
      <p:sp>
        <p:nvSpPr>
          <p:cNvPr id="104" name="Rettangolo 103"/>
          <p:cNvSpPr/>
          <p:nvPr/>
        </p:nvSpPr>
        <p:spPr>
          <a:xfrm>
            <a:off x="4253842" y="1448101"/>
            <a:ext cx="1417338" cy="9291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Power</a:t>
            </a:r>
            <a:r>
              <a:rPr lang="it-IT" dirty="0" smtClean="0">
                <a:solidFill>
                  <a:schemeClr val="tx1"/>
                </a:solidFill>
              </a:rPr>
              <a:t> Stage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&amp; CDPU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06" name="Connettore 4 105"/>
          <p:cNvCxnSpPr>
            <a:stCxn id="104" idx="3"/>
            <a:endCxn id="131" idx="0"/>
          </p:cNvCxnSpPr>
          <p:nvPr/>
        </p:nvCxnSpPr>
        <p:spPr>
          <a:xfrm flipV="1">
            <a:off x="5671180" y="1910489"/>
            <a:ext cx="1133065" cy="22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3" name="CasellaDiTesto 112"/>
          <p:cNvSpPr txBox="1"/>
          <p:nvPr/>
        </p:nvSpPr>
        <p:spPr>
          <a:xfrm>
            <a:off x="566681" y="2153864"/>
            <a:ext cx="1241214" cy="28469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tIns="0" rIns="0" bIns="0" rtlCol="0" anchor="ctr">
            <a:normAutofit/>
          </a:bodyPr>
          <a:lstStyle/>
          <a:p>
            <a:pPr marL="85725"/>
            <a:r>
              <a:rPr lang="it-IT" b="1" dirty="0" smtClean="0"/>
              <a:t>DPU 2</a:t>
            </a:r>
            <a:endParaRPr lang="it-IT" b="1" dirty="0"/>
          </a:p>
        </p:txBody>
      </p:sp>
      <p:sp>
        <p:nvSpPr>
          <p:cNvPr id="123" name="Rettangolo 122"/>
          <p:cNvSpPr/>
          <p:nvPr/>
        </p:nvSpPr>
        <p:spPr>
          <a:xfrm>
            <a:off x="2777670" y="1332633"/>
            <a:ext cx="444549" cy="3693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 1553</a:t>
            </a:r>
          </a:p>
        </p:txBody>
      </p:sp>
      <p:grpSp>
        <p:nvGrpSpPr>
          <p:cNvPr id="130" name="Gruppo 129"/>
          <p:cNvGrpSpPr/>
          <p:nvPr/>
        </p:nvGrpSpPr>
        <p:grpSpPr>
          <a:xfrm rot="16200000">
            <a:off x="6248958" y="2273060"/>
            <a:ext cx="1156291" cy="45719"/>
            <a:chOff x="2841335" y="2058723"/>
            <a:chExt cx="1156291" cy="45719"/>
          </a:xfrm>
        </p:grpSpPr>
        <p:sp>
          <p:nvSpPr>
            <p:cNvPr id="131" name="Rettangolo 130"/>
            <p:cNvSpPr/>
            <p:nvPr/>
          </p:nvSpPr>
          <p:spPr>
            <a:xfrm>
              <a:off x="3612196" y="2058723"/>
              <a:ext cx="385430" cy="4571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ttangolo 131"/>
            <p:cNvSpPr/>
            <p:nvPr/>
          </p:nvSpPr>
          <p:spPr>
            <a:xfrm>
              <a:off x="2841335" y="2058723"/>
              <a:ext cx="385431" cy="4571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ttangolo 132"/>
            <p:cNvSpPr/>
            <p:nvPr/>
          </p:nvSpPr>
          <p:spPr>
            <a:xfrm>
              <a:off x="3226766" y="2058723"/>
              <a:ext cx="385431" cy="4571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4" name="Rettangolo 133"/>
          <p:cNvSpPr/>
          <p:nvPr/>
        </p:nvSpPr>
        <p:spPr>
          <a:xfrm>
            <a:off x="6627688" y="1332342"/>
            <a:ext cx="444549" cy="3693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 1553</a:t>
            </a:r>
          </a:p>
        </p:txBody>
      </p:sp>
      <p:cxnSp>
        <p:nvCxnSpPr>
          <p:cNvPr id="136" name="Connettore 4 135"/>
          <p:cNvCxnSpPr>
            <a:stCxn id="80" idx="1"/>
            <a:endCxn id="131" idx="2"/>
          </p:cNvCxnSpPr>
          <p:nvPr/>
        </p:nvCxnSpPr>
        <p:spPr>
          <a:xfrm rot="10800000" flipV="1">
            <a:off x="6849965" y="1910009"/>
            <a:ext cx="732833" cy="479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2" name="Rettangolo 141"/>
          <p:cNvSpPr/>
          <p:nvPr/>
        </p:nvSpPr>
        <p:spPr>
          <a:xfrm>
            <a:off x="4257017" y="2845395"/>
            <a:ext cx="1417338" cy="464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DAS BOARD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43" name="Connettore 4 142"/>
          <p:cNvCxnSpPr>
            <a:stCxn id="104" idx="2"/>
            <a:endCxn id="142" idx="0"/>
          </p:cNvCxnSpPr>
          <p:nvPr/>
        </p:nvCxnSpPr>
        <p:spPr>
          <a:xfrm rot="16200000" flipH="1">
            <a:off x="4730046" y="2609754"/>
            <a:ext cx="468105" cy="317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5" name="Connettore 2 154"/>
          <p:cNvCxnSpPr>
            <a:stCxn id="142" idx="2"/>
            <a:endCxn id="156" idx="0"/>
          </p:cNvCxnSpPr>
          <p:nvPr/>
        </p:nvCxnSpPr>
        <p:spPr>
          <a:xfrm flipH="1">
            <a:off x="4962510" y="3309989"/>
            <a:ext cx="3176" cy="633568"/>
          </a:xfrm>
          <a:prstGeom prst="straightConnector1">
            <a:avLst/>
          </a:prstGeom>
          <a:noFill/>
          <a:ln w="66675" cap="flat" cmpd="tri" algn="ctr">
            <a:solidFill>
              <a:srgbClr val="ED7D31"/>
            </a:solidFill>
            <a:prstDash val="solid"/>
            <a:miter lim="800000"/>
            <a:tailEnd type="triangle" w="med" len="sm"/>
          </a:ln>
          <a:effectLst/>
        </p:spPr>
      </p:cxnSp>
      <p:sp>
        <p:nvSpPr>
          <p:cNvPr id="156" name="Rettangolo 155"/>
          <p:cNvSpPr/>
          <p:nvPr/>
        </p:nvSpPr>
        <p:spPr>
          <a:xfrm>
            <a:off x="3297332" y="3943557"/>
            <a:ext cx="3330356" cy="246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smtClean="0">
                <a:solidFill>
                  <a:schemeClr val="tx1"/>
                </a:solidFill>
              </a:rPr>
              <a:t>NI-OMA </a:t>
            </a:r>
            <a:r>
              <a:rPr lang="it-IT" sz="1600" i="1" dirty="0" err="1" smtClean="0">
                <a:solidFill>
                  <a:schemeClr val="tx1"/>
                </a:solidFill>
              </a:rPr>
              <a:t>Instrumentation</a:t>
            </a:r>
            <a:r>
              <a:rPr lang="it-IT" sz="1600" i="1" dirty="0" smtClean="0">
                <a:solidFill>
                  <a:schemeClr val="tx1"/>
                </a:solidFill>
              </a:rPr>
              <a:t>…</a:t>
            </a:r>
            <a:endParaRPr lang="it-IT" sz="1600" i="1" dirty="0">
              <a:solidFill>
                <a:schemeClr val="tx1"/>
              </a:solidFill>
            </a:endParaRPr>
          </a:p>
        </p:txBody>
      </p:sp>
      <p:sp>
        <p:nvSpPr>
          <p:cNvPr id="160" name="Rettangolo 159"/>
          <p:cNvSpPr/>
          <p:nvPr/>
        </p:nvSpPr>
        <p:spPr>
          <a:xfrm>
            <a:off x="4885510" y="2506308"/>
            <a:ext cx="444549" cy="1846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</a:t>
            </a:r>
          </a:p>
        </p:txBody>
      </p:sp>
    </p:spTree>
    <p:extLst>
      <p:ext uri="{BB962C8B-B14F-4D97-AF65-F5344CB8AC3E}">
        <p14:creationId xmlns:p14="http://schemas.microsoft.com/office/powerpoint/2010/main" val="23752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15503" y="3945471"/>
            <a:ext cx="90284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Team Integrato di sviluppo per l’ASW: INAF-</a:t>
            </a:r>
            <a:r>
              <a:rPr lang="it-IT" b="1" dirty="0" err="1" smtClean="0">
                <a:solidFill>
                  <a:srgbClr val="FF0000"/>
                </a:solidFill>
              </a:rPr>
              <a:t>OATo</a:t>
            </a:r>
            <a:r>
              <a:rPr lang="it-IT" b="1" dirty="0" smtClean="0">
                <a:solidFill>
                  <a:srgbClr val="FF0000"/>
                </a:solidFill>
              </a:rPr>
              <a:t> e INFN Bologna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dirty="0" smtClean="0"/>
              <a:t>Torino: 4 persone (1 responsabile </a:t>
            </a:r>
            <a:r>
              <a:rPr lang="it-IT" dirty="0" err="1" smtClean="0"/>
              <a:t>Working</a:t>
            </a:r>
            <a:r>
              <a:rPr lang="it-IT" dirty="0" smtClean="0"/>
              <a:t> Package + 3 ricercatori/informatici)</a:t>
            </a:r>
          </a:p>
          <a:p>
            <a:r>
              <a:rPr lang="it-IT" dirty="0" smtClean="0"/>
              <a:t>Bologna: 4 persone (1 ricercatore, 1 dottorando, 1 tecnologo elettronico, 1 tecnologo informatico dal CNAF)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In particolare l’INFN ha in carico tutti test </a:t>
            </a:r>
            <a:r>
              <a:rPr lang="it-IT" b="1" dirty="0" err="1" smtClean="0">
                <a:solidFill>
                  <a:srgbClr val="FF0000"/>
                </a:solidFill>
              </a:rPr>
              <a:t>equipments</a:t>
            </a:r>
            <a:r>
              <a:rPr lang="it-IT" b="1" dirty="0" smtClean="0">
                <a:solidFill>
                  <a:srgbClr val="FF0000"/>
                </a:solidFill>
              </a:rPr>
              <a:t>:</a:t>
            </a: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00FF"/>
                </a:solidFill>
              </a:rPr>
              <a:t>Simulatore </a:t>
            </a:r>
            <a:r>
              <a:rPr lang="it-IT" dirty="0" smtClean="0">
                <a:solidFill>
                  <a:srgbClr val="0000FF"/>
                </a:solidFill>
              </a:rPr>
              <a:t>DAS BOARD</a:t>
            </a:r>
            <a:r>
              <a:rPr lang="it-IT" dirty="0" smtClean="0"/>
              <a:t>: </a:t>
            </a:r>
            <a:r>
              <a:rPr lang="it-IT" dirty="0"/>
              <a:t>	</a:t>
            </a:r>
            <a:r>
              <a:rPr lang="it-IT" dirty="0" smtClean="0"/>
              <a:t>in collaborazione con Spagna (prossima presentazione)	</a:t>
            </a:r>
            <a:r>
              <a:rPr lang="it-IT" i="1" dirty="0" err="1" smtClean="0">
                <a:solidFill>
                  <a:srgbClr val="FF0000"/>
                </a:solidFill>
              </a:rPr>
              <a:t>done</a:t>
            </a:r>
            <a:endParaRPr lang="it-IT" i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00FF"/>
                </a:solidFill>
              </a:rPr>
              <a:t>Simulatore </a:t>
            </a:r>
            <a:r>
              <a:rPr lang="it-IT" dirty="0" err="1">
                <a:solidFill>
                  <a:srgbClr val="0000FF"/>
                </a:solidFill>
              </a:rPr>
              <a:t>Spacecraft</a:t>
            </a:r>
            <a:r>
              <a:rPr lang="it-IT" dirty="0">
                <a:solidFill>
                  <a:srgbClr val="0000FF"/>
                </a:solidFill>
              </a:rPr>
              <a:t>: </a:t>
            </a:r>
            <a:r>
              <a:rPr lang="it-IT" dirty="0"/>
              <a:t>	</a:t>
            </a:r>
            <a:r>
              <a:rPr lang="it-IT" dirty="0" err="1" smtClean="0"/>
              <a:t>wks</a:t>
            </a:r>
            <a:r>
              <a:rPr lang="it-IT" dirty="0" smtClean="0"/>
              <a:t> + </a:t>
            </a:r>
            <a:r>
              <a:rPr lang="it-IT" dirty="0"/>
              <a:t>Ballard UA1130 (1 canale) + bus </a:t>
            </a:r>
            <a:r>
              <a:rPr lang="it-IT" dirty="0" smtClean="0"/>
              <a:t>1553   </a:t>
            </a:r>
            <a:r>
              <a:rPr lang="it-IT" i="1" dirty="0" err="1" smtClean="0">
                <a:solidFill>
                  <a:srgbClr val="FF0000"/>
                </a:solidFill>
              </a:rPr>
              <a:t>almost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completed</a:t>
            </a:r>
            <a:endParaRPr lang="it-IT" i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00FF"/>
                </a:solidFill>
              </a:rPr>
              <a:t>Simulatore DPU</a:t>
            </a:r>
            <a:r>
              <a:rPr lang="it-IT" dirty="0">
                <a:solidFill>
                  <a:srgbClr val="0000FF"/>
                </a:solidFill>
              </a:rPr>
              <a:t>: </a:t>
            </a:r>
            <a:r>
              <a:rPr lang="it-IT" dirty="0"/>
              <a:t>	</a:t>
            </a:r>
            <a:r>
              <a:rPr lang="it-IT" dirty="0" err="1" smtClean="0"/>
              <a:t>wks</a:t>
            </a:r>
            <a:r>
              <a:rPr lang="it-IT" dirty="0" smtClean="0"/>
              <a:t> + </a:t>
            </a:r>
            <a:r>
              <a:rPr lang="it-IT" dirty="0"/>
              <a:t>Ballard UA1133 (2 canali) </a:t>
            </a:r>
            <a:r>
              <a:rPr lang="it-IT" dirty="0" smtClean="0"/>
              <a:t> + bus 1553   </a:t>
            </a:r>
            <a:r>
              <a:rPr lang="it-IT" i="1" dirty="0" smtClean="0">
                <a:solidFill>
                  <a:srgbClr val="FF0000"/>
                </a:solidFill>
              </a:rPr>
              <a:t>to be </a:t>
            </a:r>
            <a:r>
              <a:rPr lang="it-IT" i="1" dirty="0" err="1" smtClean="0">
                <a:solidFill>
                  <a:srgbClr val="FF0000"/>
                </a:solidFill>
              </a:rPr>
              <a:t>done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 smtClean="0"/>
              <a:t>Contributo INFN a</a:t>
            </a:r>
            <a:r>
              <a:rPr lang="it-IT" baseline="0" dirty="0" smtClean="0"/>
              <a:t> ICU-ASW</a:t>
            </a:r>
            <a:endParaRPr lang="it-IT" dirty="0"/>
          </a:p>
        </p:txBody>
      </p:sp>
      <p:cxnSp>
        <p:nvCxnSpPr>
          <p:cNvPr id="81" name="Connettore 4 80"/>
          <p:cNvCxnSpPr>
            <a:stCxn id="88" idx="2"/>
            <a:endCxn id="82" idx="0"/>
          </p:cNvCxnSpPr>
          <p:nvPr/>
        </p:nvCxnSpPr>
        <p:spPr>
          <a:xfrm rot="5400000">
            <a:off x="7914012" y="2566171"/>
            <a:ext cx="569168" cy="9617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2" name="CasellaDiTesto 81"/>
          <p:cNvSpPr txBox="1"/>
          <p:nvPr/>
        </p:nvSpPr>
        <p:spPr>
          <a:xfrm>
            <a:off x="7921917" y="285556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0" dirty="0" err="1" smtClean="0">
                <a:solidFill>
                  <a:prstClr val="black"/>
                </a:solidFill>
                <a:latin typeface="Calibri" panose="020F0502020204030204"/>
              </a:rPr>
              <a:t>wks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3991097" y="1159909"/>
            <a:ext cx="1948508" cy="1278645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lIns="0" tIns="0" rIns="0" bIns="0" rtlCol="0" anchor="t">
            <a:normAutofit/>
          </a:bodyPr>
          <a:lstStyle/>
          <a:p>
            <a:pPr marL="857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ICU-EBB</a:t>
            </a:r>
          </a:p>
        </p:txBody>
      </p:sp>
      <p:cxnSp>
        <p:nvCxnSpPr>
          <p:cNvPr id="68" name="Connettore 4 67"/>
          <p:cNvCxnSpPr>
            <a:stCxn id="105" idx="3"/>
            <a:endCxn id="84" idx="0"/>
          </p:cNvCxnSpPr>
          <p:nvPr/>
        </p:nvCxnSpPr>
        <p:spPr>
          <a:xfrm flipV="1">
            <a:off x="1807895" y="1910781"/>
            <a:ext cx="1146332" cy="21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Connettore 4 68"/>
          <p:cNvCxnSpPr>
            <a:stCxn id="91" idx="3"/>
            <a:endCxn id="86" idx="0"/>
          </p:cNvCxnSpPr>
          <p:nvPr/>
        </p:nvCxnSpPr>
        <p:spPr>
          <a:xfrm flipV="1">
            <a:off x="1807895" y="2296064"/>
            <a:ext cx="1146332" cy="14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6" name="Connettore 4 75"/>
          <p:cNvCxnSpPr>
            <a:stCxn id="89" idx="1"/>
            <a:endCxn id="84" idx="2"/>
          </p:cNvCxnSpPr>
          <p:nvPr/>
        </p:nvCxnSpPr>
        <p:spPr>
          <a:xfrm rot="10800000">
            <a:off x="2999946" y="1910782"/>
            <a:ext cx="1253896" cy="191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79" name="Gruppo 78"/>
          <p:cNvGrpSpPr/>
          <p:nvPr/>
        </p:nvGrpSpPr>
        <p:grpSpPr>
          <a:xfrm rot="16200000">
            <a:off x="2398941" y="2273351"/>
            <a:ext cx="1156291" cy="45720"/>
            <a:chOff x="2841335" y="2058723"/>
            <a:chExt cx="1156291" cy="45720"/>
          </a:xfrm>
        </p:grpSpPr>
        <p:sp>
          <p:nvSpPr>
            <p:cNvPr id="84" name="Rettangolo 83"/>
            <p:cNvSpPr/>
            <p:nvPr/>
          </p:nvSpPr>
          <p:spPr>
            <a:xfrm>
              <a:off x="3612196" y="2058723"/>
              <a:ext cx="385430" cy="4571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ttangolo 84"/>
            <p:cNvSpPr/>
            <p:nvPr/>
          </p:nvSpPr>
          <p:spPr>
            <a:xfrm>
              <a:off x="2841335" y="2058723"/>
              <a:ext cx="385431" cy="4571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ttangolo 85"/>
            <p:cNvSpPr/>
            <p:nvPr/>
          </p:nvSpPr>
          <p:spPr>
            <a:xfrm>
              <a:off x="3226766" y="2058723"/>
              <a:ext cx="385722" cy="4572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8" name="CasellaDiTesto 87"/>
          <p:cNvSpPr txBox="1"/>
          <p:nvPr/>
        </p:nvSpPr>
        <p:spPr>
          <a:xfrm>
            <a:off x="7582797" y="1533625"/>
            <a:ext cx="1241214" cy="75277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tIns="0" rIns="0" bIns="0" rtlCol="0" anchor="ctr">
            <a:normAutofit lnSpcReduction="10000"/>
          </a:bodyPr>
          <a:lstStyle/>
          <a:p>
            <a:pPr marL="85725"/>
            <a:r>
              <a:rPr lang="it-IT" b="1" dirty="0" smtClean="0">
                <a:solidFill>
                  <a:srgbClr val="FF0000"/>
                </a:solidFill>
              </a:rPr>
              <a:t>Simulatore di SPACE CRAFT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9" name="Rettangolo 88"/>
          <p:cNvSpPr/>
          <p:nvPr/>
        </p:nvSpPr>
        <p:spPr>
          <a:xfrm>
            <a:off x="4253842" y="1448101"/>
            <a:ext cx="1417338" cy="9291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Power</a:t>
            </a:r>
            <a:r>
              <a:rPr lang="it-IT" dirty="0" smtClean="0">
                <a:solidFill>
                  <a:schemeClr val="tx1"/>
                </a:solidFill>
              </a:rPr>
              <a:t> Stage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&amp; CDPU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90" name="Connettore 4 89"/>
          <p:cNvCxnSpPr>
            <a:stCxn id="89" idx="3"/>
            <a:endCxn id="94" idx="0"/>
          </p:cNvCxnSpPr>
          <p:nvPr/>
        </p:nvCxnSpPr>
        <p:spPr>
          <a:xfrm flipV="1">
            <a:off x="5671180" y="1910489"/>
            <a:ext cx="1133065" cy="22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2" name="Rettangolo 91"/>
          <p:cNvSpPr/>
          <p:nvPr/>
        </p:nvSpPr>
        <p:spPr>
          <a:xfrm>
            <a:off x="2777670" y="1332633"/>
            <a:ext cx="444549" cy="3693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 1553</a:t>
            </a:r>
          </a:p>
        </p:txBody>
      </p:sp>
      <p:grpSp>
        <p:nvGrpSpPr>
          <p:cNvPr id="93" name="Gruppo 92"/>
          <p:cNvGrpSpPr/>
          <p:nvPr/>
        </p:nvGrpSpPr>
        <p:grpSpPr>
          <a:xfrm rot="16200000">
            <a:off x="6248958" y="2273060"/>
            <a:ext cx="1156291" cy="45719"/>
            <a:chOff x="2841335" y="2058723"/>
            <a:chExt cx="1156291" cy="45719"/>
          </a:xfrm>
        </p:grpSpPr>
        <p:sp>
          <p:nvSpPr>
            <p:cNvPr id="94" name="Rettangolo 93"/>
            <p:cNvSpPr/>
            <p:nvPr/>
          </p:nvSpPr>
          <p:spPr>
            <a:xfrm>
              <a:off x="3612196" y="2058723"/>
              <a:ext cx="385430" cy="4571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ttangolo 94"/>
            <p:cNvSpPr/>
            <p:nvPr/>
          </p:nvSpPr>
          <p:spPr>
            <a:xfrm>
              <a:off x="2841335" y="2058723"/>
              <a:ext cx="385431" cy="4571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ttangolo 95"/>
            <p:cNvSpPr/>
            <p:nvPr/>
          </p:nvSpPr>
          <p:spPr>
            <a:xfrm>
              <a:off x="3226766" y="2058723"/>
              <a:ext cx="385431" cy="4571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7" name="Rettangolo 96"/>
          <p:cNvSpPr/>
          <p:nvPr/>
        </p:nvSpPr>
        <p:spPr>
          <a:xfrm>
            <a:off x="6627688" y="1332342"/>
            <a:ext cx="444549" cy="3693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 1553</a:t>
            </a:r>
          </a:p>
        </p:txBody>
      </p:sp>
      <p:cxnSp>
        <p:nvCxnSpPr>
          <p:cNvPr id="98" name="Connettore 4 97"/>
          <p:cNvCxnSpPr>
            <a:stCxn id="88" idx="1"/>
            <a:endCxn id="94" idx="2"/>
          </p:cNvCxnSpPr>
          <p:nvPr/>
        </p:nvCxnSpPr>
        <p:spPr>
          <a:xfrm rot="10800000" flipV="1">
            <a:off x="6849965" y="1910009"/>
            <a:ext cx="732833" cy="479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9" name="Rettangolo 98"/>
          <p:cNvSpPr/>
          <p:nvPr/>
        </p:nvSpPr>
        <p:spPr>
          <a:xfrm>
            <a:off x="4257017" y="2845395"/>
            <a:ext cx="1417338" cy="53090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tIns="0" rIns="0" bIns="0" rtlCol="0" anchor="ctr">
            <a:normAutofit lnSpcReduction="10000"/>
          </a:bodyPr>
          <a:lstStyle/>
          <a:p>
            <a:pPr marL="85725"/>
            <a:r>
              <a:rPr lang="it-IT" b="1" dirty="0" smtClean="0">
                <a:solidFill>
                  <a:srgbClr val="FF0000"/>
                </a:solidFill>
              </a:rPr>
              <a:t>Simulatore di DAS BOARD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00" name="Connettore 4 99"/>
          <p:cNvCxnSpPr>
            <a:stCxn id="89" idx="2"/>
            <a:endCxn id="99" idx="0"/>
          </p:cNvCxnSpPr>
          <p:nvPr/>
        </p:nvCxnSpPr>
        <p:spPr>
          <a:xfrm rot="16200000" flipH="1">
            <a:off x="4730046" y="2609754"/>
            <a:ext cx="468105" cy="317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3" name="Rettangolo 102"/>
          <p:cNvSpPr/>
          <p:nvPr/>
        </p:nvSpPr>
        <p:spPr>
          <a:xfrm>
            <a:off x="4885510" y="2506308"/>
            <a:ext cx="444549" cy="1846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</a:t>
            </a:r>
          </a:p>
        </p:txBody>
      </p:sp>
      <p:grpSp>
        <p:nvGrpSpPr>
          <p:cNvPr id="38" name="Gruppo 37"/>
          <p:cNvGrpSpPr/>
          <p:nvPr/>
        </p:nvGrpSpPr>
        <p:grpSpPr>
          <a:xfrm>
            <a:off x="566680" y="1533625"/>
            <a:ext cx="1241215" cy="990452"/>
            <a:chOff x="566680" y="1726125"/>
            <a:chExt cx="1241215" cy="990452"/>
          </a:xfrm>
        </p:grpSpPr>
        <p:sp>
          <p:nvSpPr>
            <p:cNvPr id="105" name="CasellaDiTesto 104"/>
            <p:cNvSpPr txBox="1"/>
            <p:nvPr/>
          </p:nvSpPr>
          <p:spPr>
            <a:xfrm>
              <a:off x="566681" y="1934557"/>
              <a:ext cx="1241214" cy="33787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wrap="square" lIns="0" tIns="0" rIns="0" bIns="0" rtlCol="0" anchor="ctr">
              <a:normAutofit/>
            </a:bodyPr>
            <a:lstStyle/>
            <a:p>
              <a:pPr marL="85725"/>
              <a:r>
                <a:rPr lang="it-IT" b="1" dirty="0" smtClean="0">
                  <a:solidFill>
                    <a:srgbClr val="FF0000"/>
                  </a:solidFill>
                </a:rPr>
                <a:t>DPU 1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91" name="CasellaDiTesto 90"/>
            <p:cNvSpPr txBox="1"/>
            <p:nvPr/>
          </p:nvSpPr>
          <p:spPr>
            <a:xfrm>
              <a:off x="566681" y="2346364"/>
              <a:ext cx="1241214" cy="28469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wrap="square" lIns="0" tIns="0" rIns="0" bIns="0" rtlCol="0" anchor="ctr">
              <a:normAutofit/>
            </a:bodyPr>
            <a:lstStyle/>
            <a:p>
              <a:pPr marL="85725"/>
              <a:r>
                <a:rPr lang="it-IT" b="1" dirty="0" smtClean="0">
                  <a:solidFill>
                    <a:srgbClr val="FF0000"/>
                  </a:solidFill>
                </a:rPr>
                <a:t>DPU 2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CasellaDiTesto 86"/>
            <p:cNvSpPr txBox="1"/>
            <p:nvPr/>
          </p:nvSpPr>
          <p:spPr>
            <a:xfrm>
              <a:off x="566680" y="1726125"/>
              <a:ext cx="1241214" cy="990452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wrap="square" lIns="0" tIns="0" rIns="0" bIns="0" rtlCol="0" anchor="ctr">
              <a:normAutofit/>
            </a:bodyPr>
            <a:lstStyle/>
            <a:p>
              <a:pPr marL="85725"/>
              <a:r>
                <a:rPr lang="it-IT" b="1" dirty="0" smtClean="0">
                  <a:solidFill>
                    <a:srgbClr val="FF0000"/>
                  </a:solidFill>
                </a:rPr>
                <a:t>Simulatore di DPU 1 e DPU 2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6" name="Connettore 4 105"/>
          <p:cNvCxnSpPr>
            <a:stCxn id="87" idx="2"/>
            <a:endCxn id="107" idx="0"/>
          </p:cNvCxnSpPr>
          <p:nvPr/>
        </p:nvCxnSpPr>
        <p:spPr>
          <a:xfrm rot="5400000">
            <a:off x="870946" y="2830802"/>
            <a:ext cx="623066" cy="9617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7" name="CasellaDiTesto 106"/>
          <p:cNvSpPr txBox="1"/>
          <p:nvPr/>
        </p:nvSpPr>
        <p:spPr>
          <a:xfrm>
            <a:off x="905800" y="314714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wks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08" name="Connettore 4 107"/>
          <p:cNvCxnSpPr>
            <a:stCxn id="99" idx="3"/>
            <a:endCxn id="109" idx="0"/>
          </p:cNvCxnSpPr>
          <p:nvPr/>
        </p:nvCxnSpPr>
        <p:spPr>
          <a:xfrm>
            <a:off x="5674355" y="3110849"/>
            <a:ext cx="492490" cy="263981"/>
          </a:xfrm>
          <a:prstGeom prst="bentConnector2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9" name="CasellaDiTesto 108"/>
          <p:cNvSpPr txBox="1"/>
          <p:nvPr/>
        </p:nvSpPr>
        <p:spPr>
          <a:xfrm>
            <a:off x="5894975" y="337483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wks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0" name="Rettangolo 109"/>
          <p:cNvSpPr/>
          <p:nvPr/>
        </p:nvSpPr>
        <p:spPr>
          <a:xfrm>
            <a:off x="8203404" y="2416315"/>
            <a:ext cx="444549" cy="1846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USB</a:t>
            </a:r>
          </a:p>
        </p:txBody>
      </p:sp>
      <p:sp>
        <p:nvSpPr>
          <p:cNvPr id="111" name="Rettangolo 110"/>
          <p:cNvSpPr/>
          <p:nvPr/>
        </p:nvSpPr>
        <p:spPr>
          <a:xfrm>
            <a:off x="5794750" y="2885789"/>
            <a:ext cx="444549" cy="1846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USB</a:t>
            </a:r>
          </a:p>
        </p:txBody>
      </p:sp>
    </p:spTree>
    <p:extLst>
      <p:ext uri="{BB962C8B-B14F-4D97-AF65-F5344CB8AC3E}">
        <p14:creationId xmlns:p14="http://schemas.microsoft.com/office/powerpoint/2010/main" val="12050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Piattaforma </a:t>
            </a:r>
            <a:r>
              <a:rPr lang="it-IT" dirty="0"/>
              <a:t>di sviluppo </a:t>
            </a:r>
            <a:r>
              <a:rPr lang="it-IT" dirty="0" smtClean="0"/>
              <a:t>ICU (@INFN)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95" y="1038225"/>
            <a:ext cx="7247468" cy="40767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8006313" y="2580981"/>
            <a:ext cx="961903" cy="354566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lIns="0" tIns="0" rIns="0" bIns="0" rtlCol="0" anchor="ctr">
            <a:normAutofit/>
          </a:bodyPr>
          <a:lstStyle/>
          <a:p>
            <a:pPr marL="85725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ICU-EBB</a:t>
            </a:r>
          </a:p>
        </p:txBody>
      </p:sp>
      <p:cxnSp>
        <p:nvCxnSpPr>
          <p:cNvPr id="7" name="Connettore 2 6"/>
          <p:cNvCxnSpPr>
            <a:stCxn id="5" idx="1"/>
          </p:cNvCxnSpPr>
          <p:nvPr/>
        </p:nvCxnSpPr>
        <p:spPr>
          <a:xfrm flipH="1">
            <a:off x="6663166" y="2758264"/>
            <a:ext cx="1343147" cy="248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858579" y="762589"/>
            <a:ext cx="1495548" cy="551272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85725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kern="0" noProof="0" dirty="0" smtClean="0">
                <a:solidFill>
                  <a:prstClr val="black"/>
                </a:solidFill>
                <a:latin typeface="Calibri" panose="020F0502020204030204"/>
              </a:rPr>
              <a:t>Interfaccia 1553</a:t>
            </a:r>
          </a:p>
          <a:p>
            <a:pPr marL="85725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(S/C simulator)</a:t>
            </a: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2" name="Connettore 2 11"/>
          <p:cNvCxnSpPr>
            <a:stCxn id="11" idx="2"/>
          </p:cNvCxnSpPr>
          <p:nvPr/>
        </p:nvCxnSpPr>
        <p:spPr>
          <a:xfrm flipH="1">
            <a:off x="3068129" y="1313861"/>
            <a:ext cx="538224" cy="175736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27" y="4362475"/>
            <a:ext cx="4087457" cy="229919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9" name="CasellaDiTesto 18"/>
          <p:cNvSpPr txBox="1"/>
          <p:nvPr/>
        </p:nvSpPr>
        <p:spPr>
          <a:xfrm>
            <a:off x="5554633" y="5942555"/>
            <a:ext cx="961903" cy="354566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lIns="0" tIns="0" rIns="0" bIns="0" rtlCol="0" anchor="ctr">
            <a:normAutofit/>
          </a:bodyPr>
          <a:lstStyle/>
          <a:p>
            <a:pPr marL="85725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ICU-EBB</a:t>
            </a:r>
          </a:p>
        </p:txBody>
      </p:sp>
      <p:cxnSp>
        <p:nvCxnSpPr>
          <p:cNvPr id="20" name="Connettore 2 19"/>
          <p:cNvCxnSpPr>
            <a:stCxn id="19" idx="1"/>
          </p:cNvCxnSpPr>
          <p:nvPr/>
        </p:nvCxnSpPr>
        <p:spPr>
          <a:xfrm flipH="1">
            <a:off x="4211486" y="6119838"/>
            <a:ext cx="1343147" cy="248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42876" y="5372286"/>
            <a:ext cx="1190624" cy="476063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lIns="0" tIns="0" rIns="0" bIns="0" rtlCol="0" anchor="ctr">
            <a:normAutofit fontScale="70000" lnSpcReduction="20000"/>
          </a:bodyPr>
          <a:lstStyle/>
          <a:p>
            <a:pPr marL="85725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kern="0" dirty="0" err="1" smtClean="0">
                <a:solidFill>
                  <a:prstClr val="black"/>
                </a:solidFill>
                <a:latin typeface="Calibri" panose="020F0502020204030204"/>
              </a:rPr>
              <a:t>Secoia</a:t>
            </a:r>
            <a:r>
              <a:rPr lang="it-IT" b="1" kern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b="1" kern="0" dirty="0" err="1" smtClean="0">
                <a:solidFill>
                  <a:prstClr val="black"/>
                </a:solidFill>
                <a:latin typeface="Calibri" panose="020F0502020204030204"/>
              </a:rPr>
              <a:t>Sim</a:t>
            </a:r>
            <a:r>
              <a:rPr lang="it-IT" b="1" kern="0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it-IT" b="1" kern="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b="1" kern="0" dirty="0" smtClean="0">
                <a:solidFill>
                  <a:prstClr val="black"/>
                </a:solidFill>
                <a:latin typeface="Calibri" panose="020F0502020204030204"/>
              </a:rPr>
              <a:t>(DAS Simulator)</a:t>
            </a: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22" name="Connettore 2 21"/>
          <p:cNvCxnSpPr>
            <a:stCxn id="21" idx="3"/>
          </p:cNvCxnSpPr>
          <p:nvPr/>
        </p:nvCxnSpPr>
        <p:spPr>
          <a:xfrm flipV="1">
            <a:off x="1333500" y="5292208"/>
            <a:ext cx="1409700" cy="31811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5643355" y="5292208"/>
            <a:ext cx="1048960" cy="437361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lIns="0" tIns="0" rIns="0" bIns="0" rtlCol="0" anchor="ctr">
            <a:normAutofit fontScale="62500" lnSpcReduction="20000"/>
          </a:bodyPr>
          <a:lstStyle/>
          <a:p>
            <a:pPr marL="85725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kern="0" noProof="0" dirty="0" err="1" smtClean="0">
                <a:solidFill>
                  <a:prstClr val="black"/>
                </a:solidFill>
                <a:latin typeface="Calibri" panose="020F0502020204030204"/>
              </a:rPr>
              <a:t>Logic</a:t>
            </a:r>
            <a:r>
              <a:rPr lang="it-IT" b="1" kern="0" noProof="0" dirty="0" smtClean="0">
                <a:solidFill>
                  <a:prstClr val="black"/>
                </a:solidFill>
                <a:latin typeface="Calibri" panose="020F0502020204030204"/>
              </a:rPr>
              <a:t> Analyzer (</a:t>
            </a:r>
            <a:r>
              <a:rPr lang="it-IT" b="1" kern="0" noProof="0" dirty="0" err="1" smtClean="0">
                <a:solidFill>
                  <a:prstClr val="black"/>
                </a:solidFill>
                <a:latin typeface="Calibri" panose="020F0502020204030204"/>
              </a:rPr>
              <a:t>Secoia</a:t>
            </a:r>
            <a:r>
              <a:rPr lang="it-IT" b="1" kern="0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b="1" kern="0" noProof="0" dirty="0" err="1" smtClean="0">
                <a:solidFill>
                  <a:prstClr val="black"/>
                </a:solidFill>
                <a:latin typeface="Calibri" panose="020F0502020204030204"/>
              </a:rPr>
              <a:t>Sim</a:t>
            </a:r>
            <a:r>
              <a:rPr lang="it-IT" b="1" kern="0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b="1" kern="0" noProof="0" dirty="0" err="1" smtClean="0">
                <a:solidFill>
                  <a:prstClr val="black"/>
                </a:solidFill>
                <a:latin typeface="Calibri" panose="020F0502020204030204"/>
              </a:rPr>
              <a:t>Logger</a:t>
            </a:r>
            <a:r>
              <a:rPr lang="it-IT" b="1" kern="0" noProof="0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29" name="Connettore 2 28"/>
          <p:cNvCxnSpPr>
            <a:stCxn id="26" idx="1"/>
          </p:cNvCxnSpPr>
          <p:nvPr/>
        </p:nvCxnSpPr>
        <p:spPr>
          <a:xfrm flipH="1" flipV="1">
            <a:off x="4173029" y="5327911"/>
            <a:ext cx="1470326" cy="1829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41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79400" y="934672"/>
            <a:ext cx="8760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Inoltre: </a:t>
            </a:r>
            <a:endParaRPr lang="it-IT" u="sng" dirty="0"/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Supporto allo sviluppo </a:t>
            </a:r>
            <a:r>
              <a:rPr lang="it-IT" dirty="0" smtClean="0"/>
              <a:t>[con il supporto </a:t>
            </a:r>
            <a:r>
              <a:rPr lang="it-IT" dirty="0"/>
              <a:t>del CNAF] 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err="1"/>
              <a:t>s</a:t>
            </a:r>
            <a:r>
              <a:rPr lang="it-IT" dirty="0" err="1" smtClean="0"/>
              <a:t>w</a:t>
            </a:r>
            <a:r>
              <a:rPr lang="it-IT" dirty="0" smtClean="0"/>
              <a:t> </a:t>
            </a:r>
            <a:r>
              <a:rPr lang="it-IT" dirty="0" err="1" smtClean="0"/>
              <a:t>repository</a:t>
            </a:r>
            <a:r>
              <a:rPr lang="it-IT" dirty="0" smtClean="0"/>
              <a:t> (ICU-ASW + altre attività di sviluppo di WE)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strumenti per la </a:t>
            </a:r>
            <a:r>
              <a:rPr lang="it-IT" dirty="0" err="1" smtClean="0"/>
              <a:t>static</a:t>
            </a:r>
            <a:r>
              <a:rPr lang="it-IT" dirty="0" smtClean="0"/>
              <a:t> code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endParaRPr lang="it-IT" dirty="0"/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contributo diretto all’ASW della </a:t>
            </a:r>
            <a:r>
              <a:rPr lang="it-IT" b="1" dirty="0">
                <a:solidFill>
                  <a:srgbClr val="FF0000"/>
                </a:solidFill>
              </a:rPr>
              <a:t>ICU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test (</a:t>
            </a:r>
            <a:r>
              <a:rPr lang="it-IT" dirty="0" err="1" smtClean="0"/>
              <a:t>debug</a:t>
            </a:r>
            <a:r>
              <a:rPr lang="it-IT" dirty="0" smtClean="0"/>
              <a:t>) e </a:t>
            </a:r>
            <a:r>
              <a:rPr lang="it-IT" dirty="0"/>
              <a:t>validazione del modulo ASW di comunicazione sul bus MIL1553 </a:t>
            </a:r>
            <a:br>
              <a:rPr lang="it-IT" dirty="0"/>
            </a:br>
            <a:r>
              <a:rPr lang="it-IT" dirty="0"/>
              <a:t>- inoltro di telecomandi</a:t>
            </a:r>
          </a:p>
          <a:p>
            <a:r>
              <a:rPr lang="it-IT" dirty="0"/>
              <a:t>- richiesta telemetrie</a:t>
            </a:r>
          </a:p>
          <a:p>
            <a:endParaRPr lang="it-IT" dirty="0" smtClean="0"/>
          </a:p>
          <a:p>
            <a:r>
              <a:rPr lang="it-IT" u="sng" dirty="0"/>
              <a:t>Inoltre: 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Test delle sequenze di test con l’EGSE fornito da ESA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A partire da Dicembre 2016 si intende utilizzare la piattaforma di sviluppo per ICU di INFN Bologna per i primi test di comunicazione con l’EGSE che ESA sta fornendo a INAF-IASFBO per le attività di AIV. </a:t>
            </a:r>
            <a:endParaRPr lang="it-IT" dirty="0"/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 smtClean="0"/>
              <a:t>Contributo INFN a</a:t>
            </a:r>
            <a:r>
              <a:rPr lang="it-IT" baseline="0" dirty="0" smtClean="0"/>
              <a:t> ICU-ASW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66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o 34"/>
          <p:cNvGrpSpPr/>
          <p:nvPr/>
        </p:nvGrpSpPr>
        <p:grpSpPr>
          <a:xfrm>
            <a:off x="107839" y="467457"/>
            <a:ext cx="8070127" cy="6052595"/>
            <a:chOff x="0" y="0"/>
            <a:chExt cx="9144000" cy="6858000"/>
          </a:xfrm>
        </p:grpSpPr>
        <p:sp>
          <p:nvSpPr>
            <p:cNvPr id="38" name="Line 5"/>
            <p:cNvSpPr>
              <a:spLocks noChangeShapeType="1"/>
            </p:cNvSpPr>
            <p:nvPr/>
          </p:nvSpPr>
          <p:spPr bwMode="auto">
            <a:xfrm>
              <a:off x="388938" y="6477000"/>
              <a:ext cx="8755062" cy="0"/>
            </a:xfrm>
            <a:prstGeom prst="line">
              <a:avLst/>
            </a:prstGeom>
            <a:noFill/>
            <a:ln w="9525">
              <a:solidFill>
                <a:schemeClr val="tx1">
                  <a:alpha val="74901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82296" tIns="41148" rIns="82296" bIns="4114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" name="CasellaDiTesto 1"/>
            <p:cNvSpPr txBox="1">
              <a:spLocks noChangeArrowheads="1"/>
            </p:cNvSpPr>
            <p:nvPr/>
          </p:nvSpPr>
          <p:spPr bwMode="auto">
            <a:xfrm>
              <a:off x="533400" y="838200"/>
              <a:ext cx="8153400" cy="557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1650" dirty="0" smtClean="0">
                  <a:solidFill>
                    <a:srgbClr val="000000"/>
                  </a:solidFill>
                </a:rPr>
                <a:t>PUS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services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and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protocol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towards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the S/C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en-US" sz="1650" dirty="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1650" dirty="0" err="1" smtClean="0">
                  <a:solidFill>
                    <a:srgbClr val="000000"/>
                  </a:solidFill>
                </a:rPr>
                <a:t>Implemented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and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tested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: </a:t>
              </a:r>
              <a:br>
                <a:rPr lang="it-IT" altLang="en-US" sz="1650" dirty="0" smtClean="0">
                  <a:solidFill>
                    <a:srgbClr val="000000"/>
                  </a:solidFill>
                </a:rPr>
              </a:br>
              <a:r>
                <a:rPr lang="it-IT" altLang="en-US" sz="1650" dirty="0" smtClean="0">
                  <a:solidFill>
                    <a:srgbClr val="000000"/>
                  </a:solidFill>
                </a:rPr>
                <a:t>PUS Service 1 (TC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acceptance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and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acknowledgement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1650" dirty="0" smtClean="0">
                  <a:solidFill>
                    <a:srgbClr val="000000"/>
                  </a:solidFill>
                </a:rPr>
                <a:t>PUS Service 3 (HK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packet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management) –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partially</a:t>
              </a:r>
              <a:endParaRPr lang="it-IT" altLang="en-US" sz="1650" dirty="0" smtClean="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1650" dirty="0" smtClean="0">
                  <a:solidFill>
                    <a:srgbClr val="000000"/>
                  </a:solidFill>
                </a:rPr>
                <a:t>PUS Service 6 to be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tested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(in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particular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the management of DPU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memory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areas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1650" dirty="0" smtClean="0">
                  <a:solidFill>
                    <a:srgbClr val="000000"/>
                  </a:solidFill>
                </a:rPr>
                <a:t>PUS Service 8 (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only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the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main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functions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for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preparation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and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triggering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of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exposures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en-US" sz="1650" dirty="0" smtClean="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1650" dirty="0" err="1" smtClean="0">
                  <a:solidFill>
                    <a:srgbClr val="000000"/>
                  </a:solidFill>
                </a:rPr>
                <a:t>Deep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subaddressing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tested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only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on TC reception, </a:t>
              </a:r>
              <a:br>
                <a:rPr lang="it-IT" altLang="en-US" sz="1650" dirty="0" smtClean="0">
                  <a:solidFill>
                    <a:srgbClr val="000000"/>
                  </a:solidFill>
                </a:rPr>
              </a:br>
              <a:r>
                <a:rPr lang="it-IT" altLang="en-US" sz="1650" dirty="0" smtClean="0">
                  <a:solidFill>
                    <a:srgbClr val="000000"/>
                  </a:solidFill>
                </a:rPr>
                <a:t>to be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tested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on TM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packets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generation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en-US" sz="1650" dirty="0" smtClean="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1650" dirty="0" smtClean="0">
                  <a:solidFill>
                    <a:srgbClr val="000000"/>
                  </a:solidFill>
                </a:rPr>
                <a:t>Interface test with DPU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performed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with success </a:t>
              </a:r>
              <a:br>
                <a:rPr lang="it-IT" altLang="en-US" sz="1650" dirty="0" smtClean="0">
                  <a:solidFill>
                    <a:srgbClr val="000000"/>
                  </a:solidFill>
                </a:rPr>
              </a:br>
              <a:r>
                <a:rPr lang="it-IT" altLang="en-US" sz="1650" dirty="0" smtClean="0">
                  <a:solidFill>
                    <a:srgbClr val="000000"/>
                  </a:solidFill>
                </a:rPr>
                <a:t>(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one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dither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configured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and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exposures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triggered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en-US" sz="1650" dirty="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1650" dirty="0" smtClean="0">
                  <a:solidFill>
                    <a:srgbClr val="000000"/>
                  </a:solidFill>
                </a:rPr>
                <a:t>S/C simulator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based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on C++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APIs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of Ballard 1553 I/F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almost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completed</a:t>
              </a:r>
              <a:endParaRPr lang="it-IT" altLang="en-US" sz="1650" dirty="0" smtClean="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en-US" sz="1650" dirty="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1650" dirty="0" smtClean="0">
                  <a:solidFill>
                    <a:srgbClr val="000000"/>
                  </a:solidFill>
                </a:rPr>
                <a:t>DPU simulator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based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on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Python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scripts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running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on </a:t>
              </a:r>
              <a:r>
                <a:rPr lang="it-IT" altLang="en-US" sz="1650" dirty="0" err="1" smtClean="0">
                  <a:solidFill>
                    <a:srgbClr val="000000"/>
                  </a:solidFill>
                </a:rPr>
                <a:t>CoPilot</a:t>
              </a:r>
              <a:r>
                <a:rPr lang="it-IT" altLang="en-US" sz="1650" dirty="0" smtClean="0">
                  <a:solidFill>
                    <a:srgbClr val="000000"/>
                  </a:solidFill>
                </a:rPr>
                <a:t> (Ballard GUI)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0" y="206375"/>
              <a:ext cx="9144000" cy="411163"/>
            </a:xfrm>
            <a:prstGeom prst="rect">
              <a:avLst/>
            </a:prstGeom>
            <a:solidFill>
              <a:srgbClr val="173958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296" tIns="41148" rIns="82296" bIns="41148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dirty="0" smtClean="0">
                <a:solidFill>
                  <a:srgbClr val="000000"/>
                </a:solidFill>
                <a:latin typeface="Verdana" panose="020B0604030504040204" pitchFamily="34" charset="0"/>
                <a:ea typeface="ヒラギノ角ゴ Pro W3"/>
              </a:endParaRPr>
            </a:p>
          </p:txBody>
        </p:sp>
        <p:sp>
          <p:nvSpPr>
            <p:cNvPr id="46" name="Rectangle 13"/>
            <p:cNvSpPr>
              <a:spLocks/>
            </p:cNvSpPr>
            <p:nvPr/>
          </p:nvSpPr>
          <p:spPr bwMode="auto">
            <a:xfrm>
              <a:off x="457200" y="6525785"/>
              <a:ext cx="8297863" cy="179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 smtClean="0">
                  <a:solidFill>
                    <a:srgbClr val="000000"/>
                  </a:solidFill>
                  <a:latin typeface="Verdana" panose="020B0604030504040204" pitchFamily="34" charset="0"/>
                  <a:ea typeface="Helvetica Neue Light"/>
                  <a:cs typeface="Helvetica Neue Light"/>
                </a:rPr>
                <a:t>NISP Progress Meeting		               LAM Marseille		        19-20/7/2016</a:t>
              </a:r>
            </a:p>
          </p:txBody>
        </p:sp>
        <p:sp>
          <p:nvSpPr>
            <p:cNvPr id="47" name="Text Box 14"/>
            <p:cNvSpPr txBox="1">
              <a:spLocks/>
            </p:cNvSpPr>
            <p:nvPr/>
          </p:nvSpPr>
          <p:spPr bwMode="auto">
            <a:xfrm>
              <a:off x="7391400" y="128588"/>
              <a:ext cx="1676400" cy="33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GB" sz="1400" b="1" dirty="0" smtClean="0">
                  <a:solidFill>
                    <a:srgbClr val="BFBFBF"/>
                  </a:solidFill>
                  <a:latin typeface="Bank Gothic"/>
                  <a:ea typeface="ヒラギノ角ゴ Pro W3"/>
                </a:rPr>
                <a:t>Euclid</a:t>
              </a:r>
              <a:endParaRPr lang="en-US" sz="1400" b="1" dirty="0" smtClean="0">
                <a:solidFill>
                  <a:srgbClr val="BFBFBF"/>
                </a:solidFill>
                <a:latin typeface="Bank Gothic"/>
                <a:ea typeface="ヒラギノ角ゴ Pro W3"/>
              </a:endParaRPr>
            </a:p>
          </p:txBody>
        </p:sp>
        <p:sp>
          <p:nvSpPr>
            <p:cNvPr id="48" name="Text Box 14"/>
            <p:cNvSpPr txBox="1">
              <a:spLocks/>
            </p:cNvSpPr>
            <p:nvPr/>
          </p:nvSpPr>
          <p:spPr bwMode="auto">
            <a:xfrm>
              <a:off x="7391400" y="304800"/>
              <a:ext cx="1676400" cy="33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GB" sz="1400" b="1" dirty="0" smtClean="0">
                  <a:solidFill>
                    <a:srgbClr val="BFBFBF"/>
                  </a:solidFill>
                  <a:latin typeface="Bank Gothic"/>
                  <a:ea typeface="ヒラギノ角ゴ Pro W3"/>
                </a:rPr>
                <a:t>Consortium</a:t>
              </a:r>
              <a:endParaRPr lang="en-US" sz="1400" b="1" dirty="0" smtClean="0">
                <a:solidFill>
                  <a:srgbClr val="BFBFBF"/>
                </a:solidFill>
                <a:latin typeface="Bank Gothic"/>
                <a:ea typeface="ヒラギノ角ゴ Pro W3"/>
              </a:endParaRPr>
            </a:p>
          </p:txBody>
        </p:sp>
        <p:sp>
          <p:nvSpPr>
            <p:cNvPr id="43" name="Rectangle 2"/>
            <p:cNvSpPr txBox="1">
              <a:spLocks noChangeArrowheads="1"/>
            </p:cNvSpPr>
            <p:nvPr/>
          </p:nvSpPr>
          <p:spPr bwMode="auto">
            <a:xfrm>
              <a:off x="914400" y="228600"/>
              <a:ext cx="6324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34290" rIns="34290" bIns="3429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5pPr>
              <a:lvl6pPr marL="411480" algn="l" rtl="0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6pPr>
              <a:lvl7pPr marL="822960" algn="l" rtl="0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7pPr>
              <a:lvl8pPr marL="1234440" algn="l" rtl="0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8pPr>
              <a:lvl9pPr marL="1645920" algn="l" rtl="0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9pPr>
            </a:lstStyle>
            <a:p>
              <a:pPr eaLnBrk="1" hangingPunct="1"/>
              <a:r>
                <a:rPr lang="en-GB" altLang="en-US" sz="2800" kern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ICU ASW Status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</p:grpSp>
      <p:sp>
        <p:nvSpPr>
          <p:cNvPr id="36" name="CasellaDiTesto 35"/>
          <p:cNvSpPr txBox="1"/>
          <p:nvPr/>
        </p:nvSpPr>
        <p:spPr>
          <a:xfrm>
            <a:off x="152400" y="40650"/>
            <a:ext cx="392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Progress Meeting con ESA (luglio 2016)</a:t>
            </a:r>
            <a:endParaRPr lang="it-IT" b="1" i="1" dirty="0"/>
          </a:p>
        </p:txBody>
      </p:sp>
      <p:sp>
        <p:nvSpPr>
          <p:cNvPr id="52" name="CasellaDiTesto 51"/>
          <p:cNvSpPr txBox="1"/>
          <p:nvPr/>
        </p:nvSpPr>
        <p:spPr>
          <a:xfrm rot="675169">
            <a:off x="8057873" y="4912460"/>
            <a:ext cx="885179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Made in</a:t>
            </a:r>
            <a:br>
              <a:rPr lang="it-IT" sz="1600" b="1" dirty="0" smtClean="0">
                <a:solidFill>
                  <a:srgbClr val="FF0000"/>
                </a:solidFill>
              </a:rPr>
            </a:br>
            <a:r>
              <a:rPr lang="it-IT" sz="1600" b="1" dirty="0" smtClean="0">
                <a:solidFill>
                  <a:srgbClr val="FF0000"/>
                </a:solidFill>
              </a:rPr>
              <a:t>INFN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 rot="298196">
            <a:off x="5938877" y="1695377"/>
            <a:ext cx="146867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rgbClr val="FF0000"/>
                </a:solidFill>
              </a:rPr>
              <a:t>Tested</a:t>
            </a:r>
            <a:r>
              <a:rPr lang="it-IT" sz="1600" b="1" dirty="0" smtClean="0">
                <a:solidFill>
                  <a:srgbClr val="FF0000"/>
                </a:solidFill>
              </a:rPr>
              <a:t> by INFN</a:t>
            </a:r>
            <a:br>
              <a:rPr lang="it-IT" sz="1600" b="1" dirty="0" smtClean="0">
                <a:solidFill>
                  <a:srgbClr val="FF0000"/>
                </a:solidFill>
              </a:rPr>
            </a:br>
            <a:r>
              <a:rPr lang="it-IT" sz="1600" b="1" dirty="0">
                <a:solidFill>
                  <a:srgbClr val="FF0000"/>
                </a:solidFill>
              </a:rPr>
              <a:t>with S/C </a:t>
            </a:r>
            <a:r>
              <a:rPr lang="it-IT" sz="1600" b="1" dirty="0" err="1">
                <a:solidFill>
                  <a:srgbClr val="FF0000"/>
                </a:solidFill>
              </a:rPr>
              <a:t>simul</a:t>
            </a:r>
            <a:r>
              <a:rPr lang="it-IT" sz="1600" b="1" dirty="0" smtClean="0">
                <a:solidFill>
                  <a:srgbClr val="FF0000"/>
                </a:solidFill>
              </a:rPr>
              <a:t>.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 rot="298196">
            <a:off x="5547099" y="3728102"/>
            <a:ext cx="146867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rgbClr val="FF0000"/>
                </a:solidFill>
              </a:rPr>
              <a:t>Tested</a:t>
            </a:r>
            <a:r>
              <a:rPr lang="it-IT" sz="1600" b="1" dirty="0" smtClean="0">
                <a:solidFill>
                  <a:srgbClr val="FF0000"/>
                </a:solidFill>
              </a:rPr>
              <a:t> by INFN</a:t>
            </a:r>
            <a:br>
              <a:rPr lang="it-IT" sz="1600" b="1" dirty="0" smtClean="0">
                <a:solidFill>
                  <a:srgbClr val="FF0000"/>
                </a:solidFill>
              </a:rPr>
            </a:br>
            <a:r>
              <a:rPr lang="it-IT" sz="1600" b="1" dirty="0" smtClean="0">
                <a:solidFill>
                  <a:srgbClr val="FF0000"/>
                </a:solidFill>
              </a:rPr>
              <a:t>with S/C </a:t>
            </a:r>
            <a:r>
              <a:rPr lang="it-IT" sz="1600" b="1" dirty="0" err="1" smtClean="0">
                <a:solidFill>
                  <a:srgbClr val="FF0000"/>
                </a:solidFill>
              </a:rPr>
              <a:t>simul</a:t>
            </a:r>
            <a:r>
              <a:rPr lang="it-IT" sz="1600" b="1" dirty="0" smtClean="0">
                <a:solidFill>
                  <a:srgbClr val="FF0000"/>
                </a:solidFill>
              </a:rPr>
              <a:t>.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55" name="Rettangolo 54"/>
          <p:cNvSpPr/>
          <p:nvPr/>
        </p:nvSpPr>
        <p:spPr bwMode="auto">
          <a:xfrm>
            <a:off x="511345" y="5284770"/>
            <a:ext cx="1437552" cy="2786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10" charset="0"/>
              <a:ea typeface="ヒラギノ角ゴ Pro W3" pitchFamily="-110" charset="-128"/>
              <a:cs typeface="ヒラギノ角ゴ Pro W3" pitchFamily="-110" charset="-128"/>
            </a:endParaRPr>
          </a:p>
        </p:txBody>
      </p:sp>
      <p:cxnSp>
        <p:nvCxnSpPr>
          <p:cNvPr id="56" name="Connettore 4 55"/>
          <p:cNvCxnSpPr>
            <a:stCxn id="52" idx="0"/>
            <a:endCxn id="54" idx="3"/>
          </p:cNvCxnSpPr>
          <p:nvPr/>
        </p:nvCxnSpPr>
        <p:spPr bwMode="auto">
          <a:xfrm rot="16200000" flipV="1">
            <a:off x="7368279" y="3728840"/>
            <a:ext cx="833973" cy="1544509"/>
          </a:xfrm>
          <a:prstGeom prst="bentConnector2">
            <a:avLst/>
          </a:prstGeom>
          <a:solidFill>
            <a:srgbClr val="BFBFB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Connettore 4 56"/>
          <p:cNvCxnSpPr>
            <a:stCxn id="52" idx="0"/>
            <a:endCxn id="53" idx="3"/>
          </p:cNvCxnSpPr>
          <p:nvPr/>
        </p:nvCxnSpPr>
        <p:spPr bwMode="auto">
          <a:xfrm rot="16200000" flipV="1">
            <a:off x="6547805" y="2908366"/>
            <a:ext cx="2866698" cy="1152731"/>
          </a:xfrm>
          <a:prstGeom prst="bentConnector2">
            <a:avLst/>
          </a:prstGeom>
          <a:solidFill>
            <a:srgbClr val="BFBFB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Connettore 4 57"/>
          <p:cNvCxnSpPr>
            <a:stCxn id="55" idx="0"/>
            <a:endCxn id="52" idx="1"/>
          </p:cNvCxnSpPr>
          <p:nvPr/>
        </p:nvCxnSpPr>
        <p:spPr bwMode="auto">
          <a:xfrm rot="5400000" flipH="1" flipV="1">
            <a:off x="4565107" y="1783496"/>
            <a:ext cx="166288" cy="6836260"/>
          </a:xfrm>
          <a:prstGeom prst="bentConnector2">
            <a:avLst/>
          </a:prstGeom>
          <a:solidFill>
            <a:srgbClr val="BFBFB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CasellaDiTesto 58"/>
          <p:cNvSpPr txBox="1"/>
          <p:nvPr/>
        </p:nvSpPr>
        <p:spPr>
          <a:xfrm>
            <a:off x="1733761" y="6490095"/>
            <a:ext cx="3707811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rgbClr val="FF0000"/>
                </a:solidFill>
              </a:rPr>
              <a:t>Next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step</a:t>
            </a:r>
            <a:r>
              <a:rPr lang="it-IT" sz="1600" b="1" dirty="0" smtClean="0">
                <a:solidFill>
                  <a:srgbClr val="FF0000"/>
                </a:solidFill>
              </a:rPr>
              <a:t>: to be </a:t>
            </a:r>
            <a:r>
              <a:rPr lang="it-IT" sz="1600" b="1" dirty="0" err="1" smtClean="0">
                <a:solidFill>
                  <a:srgbClr val="FF0000"/>
                </a:solidFill>
              </a:rPr>
              <a:t>realized</a:t>
            </a:r>
            <a:r>
              <a:rPr lang="it-IT" sz="1600" b="1" dirty="0" smtClean="0">
                <a:solidFill>
                  <a:srgbClr val="FF0000"/>
                </a:solidFill>
              </a:rPr>
              <a:t> in C++ (by INFN) 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60" name="Rettangolo 59"/>
          <p:cNvSpPr/>
          <p:nvPr/>
        </p:nvSpPr>
        <p:spPr bwMode="auto">
          <a:xfrm>
            <a:off x="511345" y="5758158"/>
            <a:ext cx="1524000" cy="29113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10" charset="0"/>
              <a:ea typeface="ヒラギノ角ゴ Pro W3" pitchFamily="-110" charset="-128"/>
              <a:cs typeface="ヒラギノ角ゴ Pro W3" pitchFamily="-110" charset="-128"/>
            </a:endParaRPr>
          </a:p>
        </p:txBody>
      </p:sp>
      <p:cxnSp>
        <p:nvCxnSpPr>
          <p:cNvPr id="61" name="Connettore 4 60"/>
          <p:cNvCxnSpPr>
            <a:stCxn id="60" idx="2"/>
            <a:endCxn id="59" idx="1"/>
          </p:cNvCxnSpPr>
          <p:nvPr/>
        </p:nvCxnSpPr>
        <p:spPr bwMode="auto">
          <a:xfrm rot="16200000" flipH="1">
            <a:off x="1198514" y="6124125"/>
            <a:ext cx="610078" cy="460416"/>
          </a:xfrm>
          <a:prstGeom prst="bentConnector2">
            <a:avLst/>
          </a:prstGeom>
          <a:solidFill>
            <a:srgbClr val="BFBFB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905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o 34"/>
          <p:cNvGrpSpPr/>
          <p:nvPr/>
        </p:nvGrpSpPr>
        <p:grpSpPr>
          <a:xfrm>
            <a:off x="107839" y="467457"/>
            <a:ext cx="8070127" cy="6052595"/>
            <a:chOff x="0" y="0"/>
            <a:chExt cx="9144000" cy="6858000"/>
          </a:xfrm>
        </p:grpSpPr>
        <p:sp>
          <p:nvSpPr>
            <p:cNvPr id="38" name="Line 5"/>
            <p:cNvSpPr>
              <a:spLocks noChangeShapeType="1"/>
            </p:cNvSpPr>
            <p:nvPr/>
          </p:nvSpPr>
          <p:spPr bwMode="auto">
            <a:xfrm>
              <a:off x="388938" y="6477000"/>
              <a:ext cx="8755062" cy="0"/>
            </a:xfrm>
            <a:prstGeom prst="line">
              <a:avLst/>
            </a:prstGeom>
            <a:noFill/>
            <a:ln w="9525">
              <a:solidFill>
                <a:schemeClr val="tx1">
                  <a:alpha val="74901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82296" tIns="41148" rIns="82296" bIns="4114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0" y="206375"/>
              <a:ext cx="9144000" cy="411163"/>
            </a:xfrm>
            <a:prstGeom prst="rect">
              <a:avLst/>
            </a:prstGeom>
            <a:solidFill>
              <a:srgbClr val="173958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296" tIns="41148" rIns="82296" bIns="41148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dirty="0" smtClean="0">
                <a:solidFill>
                  <a:srgbClr val="000000"/>
                </a:solidFill>
                <a:latin typeface="Verdana" panose="020B0604030504040204" pitchFamily="34" charset="0"/>
                <a:ea typeface="ヒラギノ角ゴ Pro W3"/>
              </a:endParaRPr>
            </a:p>
          </p:txBody>
        </p:sp>
        <p:sp>
          <p:nvSpPr>
            <p:cNvPr id="46" name="Rectangle 13"/>
            <p:cNvSpPr>
              <a:spLocks/>
            </p:cNvSpPr>
            <p:nvPr/>
          </p:nvSpPr>
          <p:spPr bwMode="auto">
            <a:xfrm>
              <a:off x="457200" y="6525785"/>
              <a:ext cx="8297863" cy="179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 smtClean="0">
                  <a:solidFill>
                    <a:srgbClr val="000000"/>
                  </a:solidFill>
                  <a:latin typeface="Verdana" panose="020B0604030504040204" pitchFamily="34" charset="0"/>
                  <a:ea typeface="Helvetica Neue Light"/>
                  <a:cs typeface="Helvetica Neue Light"/>
                </a:rPr>
                <a:t>NISP Progress Meeting		               LAM Marseille		        19-20/7/2016</a:t>
              </a:r>
            </a:p>
          </p:txBody>
        </p:sp>
        <p:sp>
          <p:nvSpPr>
            <p:cNvPr id="47" name="Text Box 14"/>
            <p:cNvSpPr txBox="1">
              <a:spLocks/>
            </p:cNvSpPr>
            <p:nvPr/>
          </p:nvSpPr>
          <p:spPr bwMode="auto">
            <a:xfrm>
              <a:off x="7391400" y="128588"/>
              <a:ext cx="1676400" cy="33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GB" sz="1400" b="1" dirty="0" smtClean="0">
                  <a:solidFill>
                    <a:srgbClr val="BFBFBF"/>
                  </a:solidFill>
                  <a:latin typeface="Bank Gothic"/>
                  <a:ea typeface="ヒラギノ角ゴ Pro W3"/>
                </a:rPr>
                <a:t>Euclid</a:t>
              </a:r>
              <a:endParaRPr lang="en-US" sz="1400" b="1" dirty="0" smtClean="0">
                <a:solidFill>
                  <a:srgbClr val="BFBFBF"/>
                </a:solidFill>
                <a:latin typeface="Bank Gothic"/>
                <a:ea typeface="ヒラギノ角ゴ Pro W3"/>
              </a:endParaRPr>
            </a:p>
          </p:txBody>
        </p:sp>
        <p:sp>
          <p:nvSpPr>
            <p:cNvPr id="48" name="Text Box 14"/>
            <p:cNvSpPr txBox="1">
              <a:spLocks/>
            </p:cNvSpPr>
            <p:nvPr/>
          </p:nvSpPr>
          <p:spPr bwMode="auto">
            <a:xfrm>
              <a:off x="7391400" y="304800"/>
              <a:ext cx="1676400" cy="33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GB" sz="1400" b="1" dirty="0" smtClean="0">
                  <a:solidFill>
                    <a:srgbClr val="BFBFBF"/>
                  </a:solidFill>
                  <a:latin typeface="Bank Gothic"/>
                  <a:ea typeface="ヒラギノ角ゴ Pro W3"/>
                </a:rPr>
                <a:t>Consortium</a:t>
              </a:r>
              <a:endParaRPr lang="en-US" sz="1400" b="1" dirty="0" smtClean="0">
                <a:solidFill>
                  <a:srgbClr val="BFBFBF"/>
                </a:solidFill>
                <a:latin typeface="Bank Gothic"/>
                <a:ea typeface="ヒラギノ角ゴ Pro W3"/>
              </a:endParaRPr>
            </a:p>
          </p:txBody>
        </p:sp>
        <p:sp>
          <p:nvSpPr>
            <p:cNvPr id="43" name="Rectangle 2"/>
            <p:cNvSpPr txBox="1">
              <a:spLocks noChangeArrowheads="1"/>
            </p:cNvSpPr>
            <p:nvPr/>
          </p:nvSpPr>
          <p:spPr bwMode="auto">
            <a:xfrm>
              <a:off x="914400" y="228600"/>
              <a:ext cx="6324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34290" rIns="34290" bIns="3429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5pPr>
              <a:lvl6pPr marL="411480" algn="l" rtl="0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6pPr>
              <a:lvl7pPr marL="822960" algn="l" rtl="0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7pPr>
              <a:lvl8pPr marL="1234440" algn="l" rtl="0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8pPr>
              <a:lvl9pPr marL="1645920" algn="l" rtl="0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bg1"/>
                  </a:solidFill>
                  <a:latin typeface="Verdana" pitchFamily="-110" charset="0"/>
                  <a:ea typeface="ヒラギノ角ゴ Pro W3" pitchFamily="-110" charset="-128"/>
                  <a:cs typeface="ヒラギノ角ゴ Pro W3" pitchFamily="-110" charset="-128"/>
                </a:defRPr>
              </a:lvl9pPr>
            </a:lstStyle>
            <a:p>
              <a:pPr eaLnBrk="1" hangingPunct="1"/>
              <a:r>
                <a:rPr lang="en-GB" altLang="en-US" sz="2800" kern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S/C Simulator Output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</p:grpSp>
      <p:sp>
        <p:nvSpPr>
          <p:cNvPr id="36" name="CasellaDiTesto 35"/>
          <p:cNvSpPr txBox="1"/>
          <p:nvPr/>
        </p:nvSpPr>
        <p:spPr>
          <a:xfrm>
            <a:off x="152400" y="40650"/>
            <a:ext cx="392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Progress Meeting con ESA (luglio 2016)</a:t>
            </a:r>
            <a:endParaRPr lang="it-IT" b="1" i="1" dirty="0"/>
          </a:p>
        </p:txBody>
      </p:sp>
      <p:grpSp>
        <p:nvGrpSpPr>
          <p:cNvPr id="2" name="Gruppo 1"/>
          <p:cNvGrpSpPr/>
          <p:nvPr/>
        </p:nvGrpSpPr>
        <p:grpSpPr>
          <a:xfrm>
            <a:off x="107838" y="1115770"/>
            <a:ext cx="8070127" cy="4873799"/>
            <a:chOff x="0" y="667828"/>
            <a:chExt cx="9144000" cy="5522344"/>
          </a:xfrm>
        </p:grpSpPr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67828"/>
              <a:ext cx="9144000" cy="5522344"/>
            </a:xfrm>
            <a:prstGeom prst="rect">
              <a:avLst/>
            </a:prstGeom>
          </p:spPr>
        </p:pic>
        <p:sp>
          <p:nvSpPr>
            <p:cNvPr id="23" name="CasellaDiTesto 22"/>
            <p:cNvSpPr txBox="1"/>
            <p:nvPr/>
          </p:nvSpPr>
          <p:spPr>
            <a:xfrm>
              <a:off x="5943600" y="1295400"/>
              <a:ext cx="3200400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Green: </a:t>
              </a:r>
              <a:r>
                <a:rPr lang="it-IT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TCs</a:t>
              </a:r>
              <a:r>
                <a:rPr lang="it-IT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 to ICU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Grey: TM from ICU to S/C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White: </a:t>
              </a:r>
              <a:r>
                <a:rPr lang="it-IT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protocol</a:t>
              </a:r>
              <a:r>
                <a:rPr lang="it-IT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it-IT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messages</a:t>
              </a: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164" y="4066926"/>
            <a:ext cx="5235051" cy="27183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61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458</Words>
  <Application>Microsoft Office PowerPoint</Application>
  <PresentationFormat>Presentazione su schermo (4:3)</PresentationFormat>
  <Paragraphs>160</Paragraphs>
  <Slides>11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Bank Gothic</vt:lpstr>
      <vt:lpstr>Calibri</vt:lpstr>
      <vt:lpstr>Calibri Light</vt:lpstr>
      <vt:lpstr>Helvetica</vt:lpstr>
      <vt:lpstr>Helvetica Neue Light</vt:lpstr>
      <vt:lpstr>Verdana</vt:lpstr>
      <vt:lpstr>ヒラギノ角ゴ Pro W3</vt:lpstr>
      <vt:lpstr>Tema di Office</vt:lpstr>
      <vt:lpstr>Attività Bologna-OATo</vt:lpstr>
      <vt:lpstr>Functional architecture of NISP Instrument</vt:lpstr>
      <vt:lpstr>Instrument Control Unit (ICU)</vt:lpstr>
      <vt:lpstr>Instrument Control Unit (ICU)</vt:lpstr>
      <vt:lpstr>Contributo INFN a ICU-ASW</vt:lpstr>
      <vt:lpstr>Piattaforma di sviluppo ICU (@INFN)</vt:lpstr>
      <vt:lpstr>Contributo INFN a ICU-ASW</vt:lpstr>
      <vt:lpstr>Presentazione standard di PowerPoint</vt:lpstr>
      <vt:lpstr>Presentazione standard di PowerPoint</vt:lpstr>
      <vt:lpstr>Pubblicazioni</vt:lpstr>
      <vt:lpstr>Richiesta Specifiche – Bologna 2017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BOLOGNA</dc:title>
  <dc:creator>Gabriele</dc:creator>
  <cp:lastModifiedBy>Gabriele</cp:lastModifiedBy>
  <cp:revision>28</cp:revision>
  <dcterms:created xsi:type="dcterms:W3CDTF">2016-09-04T13:48:42Z</dcterms:created>
  <dcterms:modified xsi:type="dcterms:W3CDTF">2016-09-05T09:46:05Z</dcterms:modified>
</cp:coreProperties>
</file>