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006" r:id="rId3"/>
  </p:sldMasterIdLst>
  <p:notesMasterIdLst>
    <p:notesMasterId r:id="rId23"/>
  </p:notesMasterIdLst>
  <p:handoutMasterIdLst>
    <p:handoutMasterId r:id="rId24"/>
  </p:handoutMasterIdLst>
  <p:sldIdLst>
    <p:sldId id="256" r:id="rId4"/>
    <p:sldId id="474" r:id="rId5"/>
    <p:sldId id="527" r:id="rId6"/>
    <p:sldId id="525" r:id="rId7"/>
    <p:sldId id="526" r:id="rId8"/>
    <p:sldId id="529" r:id="rId9"/>
    <p:sldId id="530" r:id="rId10"/>
    <p:sldId id="531" r:id="rId11"/>
    <p:sldId id="536" r:id="rId12"/>
    <p:sldId id="537" r:id="rId13"/>
    <p:sldId id="532" r:id="rId14"/>
    <p:sldId id="533" r:id="rId15"/>
    <p:sldId id="534" r:id="rId16"/>
    <p:sldId id="538" r:id="rId17"/>
    <p:sldId id="516" r:id="rId18"/>
    <p:sldId id="539" r:id="rId19"/>
    <p:sldId id="540" r:id="rId20"/>
    <p:sldId id="541" r:id="rId21"/>
    <p:sldId id="542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9" autoAdjust="0"/>
    <p:restoredTop sz="89526" autoAdjust="0"/>
  </p:normalViewPr>
  <p:slideViewPr>
    <p:cSldViewPr snapToGrid="0" snapToObjects="1">
      <p:cViewPr>
        <p:scale>
          <a:sx n="85" d="100"/>
          <a:sy n="85" d="100"/>
        </p:scale>
        <p:origin x="-80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08/09/16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08/09/16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D3404-6A89-8E46-8E65-0CB4BD76132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70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0.13 mm2 *2400*1.4 = 5 cm2</a:t>
            </a:r>
          </a:p>
          <a:p>
            <a:r>
              <a:rPr lang="en-US" dirty="0" err="1" smtClean="0"/>
              <a:t>perche</a:t>
            </a:r>
            <a:r>
              <a:rPr lang="en-US" dirty="0" smtClean="0"/>
              <a:t>’ non 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D3404-6A89-8E46-8E65-0CB4BD76132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70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B332-C8A8-0147-8856-6F447AE13FB3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 dirty="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2876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D815-AA00-A74F-9A30-84E569DAB796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1858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4660-0299-054A-8DEA-3CA4F9C100DE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2806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E600-7A41-0E47-AF39-0BD5F91E5836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180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F385-7D27-584D-B7AF-F2920B234331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98920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CCC8-DD6E-AB47-90FA-481CC6FEFC0A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78430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9CC4-0D5A-7E48-85DC-0740ECDDCC94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55542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10D1-5315-5249-B77D-88F7FCAC1813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D6F3-18EE-4F47-B058-C14AB1B84AE0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 dirty="0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 dirty="0">
              <a:latin typeface="Garamond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8F8F8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807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4E4F-FF1E-8742-B7FB-2EC8341EA708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0745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99DD-1163-CA48-A119-C874A9ADBF0A}" type="datetime1">
              <a:rPr lang="en-US" smtClean="0">
                <a:solidFill>
                  <a:srgbClr val="F8F8F8"/>
                </a:solidFill>
                <a:latin typeface="Garamond"/>
              </a:rPr>
              <a:pPr/>
              <a:t>08/09/16</a:t>
            </a:fld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>
                <a:latin typeface="Garamond"/>
              </a:rPr>
              <a:pPr/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80466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8F8F8"/>
              </a:solidFill>
              <a:latin typeface="Garamond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4833-25C0-E74E-9271-79A6ABAF7765}" type="slidenum">
              <a:rPr lang="en-US">
                <a:latin typeface="Garamond"/>
              </a:rPr>
              <a:pPr>
                <a:defRPr/>
              </a:pPr>
              <a:t>‹#›</a:t>
            </a:fld>
            <a:endParaRPr lang="en-US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008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 September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I. Sarra @ PADME ECal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E2D2B3B-882E-40F3-A32F-6DD516915044}" type="slidenum">
              <a:rPr lang="en-US" smtClean="0">
                <a:latin typeface="Garamond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8F8F8"/>
              </a:solidFill>
              <a:latin typeface="Garamond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200C6CF-8DE8-684E-8871-11AC1C29755C}" type="datetime1">
              <a:rPr lang="en-US" smtClean="0">
                <a:solidFill>
                  <a:srgbClr val="F8F8F8"/>
                </a:solidFill>
                <a:latin typeface="Garamond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08/09/16</a:t>
            </a:fld>
            <a:endParaRPr lang="en-US" dirty="0">
              <a:solidFill>
                <a:srgbClr val="F8F8F8"/>
              </a:solidFill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484470"/>
            <a:ext cx="7556500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Mu2e crystals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qualification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737288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Helvetica" charset="0"/>
              </a:rPr>
              <a:t>I. Sarra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PADME </a:t>
            </a:r>
            <a:r>
              <a:rPr lang="en-US" dirty="0" err="1">
                <a:solidFill>
                  <a:schemeClr val="tx2"/>
                </a:solidFill>
                <a:latin typeface="Helvetica" charset="0"/>
              </a:rPr>
              <a:t>ECal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Meeting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8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September 2016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2" name="Picture 1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98" y="4840574"/>
            <a:ext cx="4467785" cy="1385789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1029073"/>
            <a:ext cx="3048000" cy="206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Quality Control: Examples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10</a:t>
            </a:fld>
            <a:endParaRPr lang="en-US" dirty="0"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149435"/>
            <a:ext cx="334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C</a:t>
            </a:r>
            <a:r>
              <a:rPr lang="en-US" sz="2000" dirty="0" smtClean="0">
                <a:latin typeface="Helvetica"/>
                <a:cs typeface="Helvetica"/>
              </a:rPr>
              <a:t>harge distributions </a:t>
            </a:r>
            <a:r>
              <a:rPr lang="en-US" sz="2000" dirty="0">
                <a:latin typeface="Helvetica"/>
                <a:cs typeface="Helvetica"/>
              </a:rPr>
              <a:t>with the source placed in the central </a:t>
            </a:r>
            <a:r>
              <a:rPr lang="en-US" sz="2000" dirty="0" smtClean="0">
                <a:latin typeface="Helvetica"/>
                <a:cs typeface="Helvetica"/>
              </a:rPr>
              <a:t>position;</a:t>
            </a:r>
          </a:p>
          <a:p>
            <a:pPr marL="342900" indent="-342900" algn="just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LY, defined as:</a:t>
            </a:r>
            <a:br>
              <a:rPr lang="en-US" sz="2000" dirty="0">
                <a:latin typeface="Helvetica"/>
                <a:cs typeface="Helvetica"/>
              </a:rPr>
            </a:br>
            <a:endParaRPr lang="en-US" sz="2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 smtClean="0">
              <a:latin typeface="Helvetica"/>
              <a:cs typeface="Helvetica"/>
            </a:endParaRPr>
          </a:p>
        </p:txBody>
      </p:sp>
      <p:pic>
        <p:nvPicPr>
          <p:cNvPr id="10" name="Picture 9" descr="Screen Shot 2016-09-08 at 06.1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12" y="970141"/>
            <a:ext cx="5353424" cy="3467558"/>
          </a:xfrm>
          <a:prstGeom prst="rect">
            <a:avLst/>
          </a:prstGeom>
        </p:spPr>
      </p:pic>
      <p:pic>
        <p:nvPicPr>
          <p:cNvPr id="11" name="Picture 10" descr="Screen Shot 2016-09-08 at 06.1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464"/>
            <a:ext cx="4102100" cy="71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4524183"/>
            <a:ext cx="8003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To evaluate the longitudinal uniformity, LRU, we </a:t>
            </a:r>
            <a:r>
              <a:rPr lang="en-US" sz="2000" dirty="0" smtClean="0">
                <a:latin typeface="Helvetica"/>
                <a:cs typeface="Helvetica"/>
              </a:rPr>
              <a:t>plot </a:t>
            </a:r>
            <a:r>
              <a:rPr lang="en-US" sz="2000" dirty="0">
                <a:latin typeface="Helvetica"/>
                <a:cs typeface="Helvetica"/>
              </a:rPr>
              <a:t>the light yield as function of the distance of the source from the PMT and </a:t>
            </a:r>
            <a:r>
              <a:rPr lang="en-US" sz="2000" dirty="0" smtClean="0">
                <a:latin typeface="Helvetica"/>
                <a:cs typeface="Helvetica"/>
              </a:rPr>
              <a:t>we fit </a:t>
            </a:r>
            <a:r>
              <a:rPr lang="en-US" sz="2000" dirty="0">
                <a:latin typeface="Helvetica"/>
                <a:cs typeface="Helvetica"/>
              </a:rPr>
              <a:t>the number of photoelectrons produced per MeV with a linear </a:t>
            </a:r>
            <a:r>
              <a:rPr lang="en-US" sz="2000" dirty="0" smtClean="0">
                <a:latin typeface="Helvetica"/>
                <a:cs typeface="Helvetica"/>
              </a:rPr>
              <a:t>function.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651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>
                <a:cs typeface="Helvetica"/>
              </a:rPr>
              <a:t>Quality Control: </a:t>
            </a:r>
            <a:r>
              <a:rPr lang="en-US" dirty="0" smtClean="0">
                <a:cs typeface="Helvetica"/>
              </a:rPr>
              <a:t>Specifications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11</a:t>
            </a:fld>
            <a:endParaRPr lang="en-US" dirty="0"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1003605"/>
            <a:ext cx="8686800" cy="543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Helvetica"/>
                <a:cs typeface="Helvetica"/>
              </a:rPr>
              <a:t>A</a:t>
            </a:r>
            <a:r>
              <a:rPr lang="en-US" sz="2000" dirty="0" smtClean="0">
                <a:latin typeface="Helvetica"/>
                <a:cs typeface="Helvetica"/>
              </a:rPr>
              <a:t>ngular coefficients are used to evaluate the LRU.</a:t>
            </a:r>
          </a:p>
          <a:p>
            <a:endParaRPr lang="en-US" sz="9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>
                <a:latin typeface="Helvetica"/>
                <a:cs typeface="Helvetica"/>
              </a:rPr>
              <a:t>Specifications are defined according to samples </a:t>
            </a:r>
            <a:r>
              <a:rPr lang="en-US" sz="2000" dirty="0" smtClean="0">
                <a:latin typeface="Helvetica"/>
                <a:cs typeface="Helvetica"/>
              </a:rPr>
              <a:t>characterized: Kharkov </a:t>
            </a:r>
            <a:r>
              <a:rPr lang="en-US" sz="2000" dirty="0">
                <a:latin typeface="Helvetica"/>
                <a:cs typeface="Helvetica"/>
              </a:rPr>
              <a:t>(Ukraine), </a:t>
            </a:r>
            <a:r>
              <a:rPr lang="en-US" sz="2000" dirty="0" err="1">
                <a:latin typeface="Helvetica"/>
                <a:cs typeface="Helvetica"/>
              </a:rPr>
              <a:t>Opto</a:t>
            </a:r>
            <a:r>
              <a:rPr lang="en-US" sz="2000" dirty="0">
                <a:latin typeface="Helvetica"/>
                <a:cs typeface="Helvetica"/>
              </a:rPr>
              <a:t> Materials (</a:t>
            </a:r>
            <a:r>
              <a:rPr lang="en-US" sz="2000" dirty="0" smtClean="0">
                <a:latin typeface="Helvetica"/>
                <a:cs typeface="Helvetica"/>
              </a:rPr>
              <a:t>Italy),  </a:t>
            </a:r>
            <a:r>
              <a:rPr lang="en-US" sz="2000" dirty="0">
                <a:latin typeface="Helvetica"/>
                <a:cs typeface="Helvetica"/>
              </a:rPr>
              <a:t>SICCAS (China</a:t>
            </a:r>
            <a:r>
              <a:rPr lang="en-US" sz="2000" dirty="0" smtClean="0">
                <a:latin typeface="Helvetica"/>
                <a:cs typeface="Helvetica"/>
              </a:rPr>
              <a:t>) and Saint-Gobain (France);</a:t>
            </a:r>
          </a:p>
          <a:p>
            <a:pPr marL="342900" indent="-342900">
              <a:buFont typeface="Wingdings" charset="2"/>
              <a:buChar char="q"/>
            </a:pPr>
            <a:endParaRPr lang="en-US" sz="9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>
                <a:latin typeface="Helvetica"/>
                <a:cs typeface="Helvetica"/>
              </a:rPr>
              <a:t>Crystal lateral dimension: </a:t>
            </a:r>
            <a:r>
              <a:rPr lang="en-US" sz="2000" dirty="0" smtClean="0">
                <a:latin typeface="Helvetica"/>
                <a:cs typeface="Helvetica"/>
              </a:rPr>
              <a:t>±100 µm, </a:t>
            </a:r>
            <a:r>
              <a:rPr lang="en-US" sz="2000" dirty="0">
                <a:latin typeface="Helvetica"/>
                <a:cs typeface="Helvetica"/>
              </a:rPr>
              <a:t>length: ±100 </a:t>
            </a:r>
            <a:r>
              <a:rPr lang="en-US" sz="2000" dirty="0" smtClean="0">
                <a:latin typeface="Helvetica"/>
                <a:cs typeface="Helvetica"/>
              </a:rPr>
              <a:t>µm.</a:t>
            </a:r>
          </a:p>
          <a:p>
            <a:pPr marL="342900" indent="-342900">
              <a:buFont typeface="Wingdings" charset="2"/>
              <a:buChar char="q"/>
            </a:pPr>
            <a:endParaRPr lang="en-US" sz="900" dirty="0" smtClean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>
                <a:latin typeface="Helvetica"/>
                <a:cs typeface="Helvetica"/>
              </a:rPr>
              <a:t>Scintillation properties measured by a bi-alkali PMT with air </a:t>
            </a:r>
            <a:r>
              <a:rPr lang="en-US" sz="2000" dirty="0" smtClean="0">
                <a:latin typeface="Helvetica"/>
                <a:cs typeface="Helvetica"/>
              </a:rPr>
              <a:t>gap, coupled </a:t>
            </a:r>
            <a:r>
              <a:rPr lang="en-US" sz="2000" dirty="0">
                <a:latin typeface="Helvetica"/>
                <a:cs typeface="Helvetica"/>
              </a:rPr>
              <a:t>to the crystal wrapped with two layers of </a:t>
            </a:r>
            <a:r>
              <a:rPr lang="en-US" sz="2000" dirty="0" err="1">
                <a:latin typeface="Helvetica"/>
                <a:cs typeface="Helvetica"/>
              </a:rPr>
              <a:t>Tyvek</a:t>
            </a:r>
            <a:r>
              <a:rPr lang="en-US" sz="2000" dirty="0">
                <a:latin typeface="Helvetica"/>
                <a:cs typeface="Helvetica"/>
              </a:rPr>
              <a:t> paper:</a:t>
            </a:r>
          </a:p>
          <a:p>
            <a:r>
              <a:rPr lang="en-US" sz="1800" b="1" dirty="0">
                <a:latin typeface="Helvetica"/>
                <a:cs typeface="Helvetica"/>
              </a:rPr>
              <a:t> </a:t>
            </a:r>
            <a:r>
              <a:rPr lang="en-US" sz="1800" b="1" dirty="0" smtClean="0">
                <a:latin typeface="Helvetica"/>
                <a:cs typeface="Helvetica"/>
              </a:rPr>
              <a:t>   </a:t>
            </a:r>
            <a:r>
              <a:rPr lang="en-US" sz="1800" b="1" dirty="0" smtClean="0">
                <a:solidFill>
                  <a:srgbClr val="3366FF"/>
                </a:solidFill>
                <a:latin typeface="Helvetica"/>
                <a:cs typeface="Helvetica"/>
                <a:sym typeface="Wingdings"/>
              </a:rPr>
              <a:t> </a:t>
            </a:r>
            <a:r>
              <a:rPr lang="en-US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Light </a:t>
            </a:r>
            <a:r>
              <a:rPr lang="en-US" sz="1800" b="1" dirty="0">
                <a:solidFill>
                  <a:srgbClr val="3366FF"/>
                </a:solidFill>
                <a:latin typeface="Helvetica"/>
                <a:cs typeface="Helvetica"/>
              </a:rPr>
              <a:t>output (LO): &gt; 100 </a:t>
            </a:r>
            <a:r>
              <a:rPr lang="en-US" sz="1800" b="1" dirty="0" err="1">
                <a:solidFill>
                  <a:srgbClr val="3366FF"/>
                </a:solidFill>
                <a:latin typeface="Helvetica"/>
                <a:cs typeface="Helvetica"/>
              </a:rPr>
              <a:t>p.e.</a:t>
            </a:r>
            <a:r>
              <a:rPr lang="en-US" sz="1800" b="1" dirty="0">
                <a:solidFill>
                  <a:srgbClr val="3366FF"/>
                </a:solidFill>
                <a:latin typeface="Helvetica"/>
                <a:cs typeface="Helvetica"/>
              </a:rPr>
              <a:t>/MeV with 200 ns </a:t>
            </a:r>
            <a:r>
              <a:rPr lang="en-US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integration  gate</a:t>
            </a:r>
            <a:r>
              <a:rPr lang="en-US" sz="1800" b="1" dirty="0">
                <a:solidFill>
                  <a:srgbClr val="3366FF"/>
                </a:solidFill>
                <a:latin typeface="Helvetica"/>
                <a:cs typeface="Helvetica"/>
              </a:rPr>
              <a:t>, </a:t>
            </a:r>
            <a:r>
              <a:rPr lang="en-US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   </a:t>
            </a:r>
          </a:p>
          <a:p>
            <a:r>
              <a:rPr lang="en-US" sz="1800" b="1" dirty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en-US" sz="1800" b="1" dirty="0" smtClean="0">
                <a:solidFill>
                  <a:srgbClr val="3366FF"/>
                </a:solidFill>
                <a:latin typeface="Helvetica"/>
                <a:cs typeface="Helvetica"/>
              </a:rPr>
              <a:t>       will be defined </a:t>
            </a:r>
            <a:r>
              <a:rPr lang="en-US" sz="1800" b="1" dirty="0">
                <a:solidFill>
                  <a:srgbClr val="3366FF"/>
                </a:solidFill>
                <a:latin typeface="Helvetica"/>
                <a:cs typeface="Helvetica"/>
              </a:rPr>
              <a:t>as XX% of a candle crystal provided;</a:t>
            </a:r>
          </a:p>
          <a:p>
            <a:r>
              <a:rPr lang="en-US" sz="1800" b="1" dirty="0" smtClean="0">
                <a:solidFill>
                  <a:srgbClr val="BD1F24"/>
                </a:solidFill>
                <a:latin typeface="Helvetica"/>
                <a:cs typeface="Helvetica"/>
                <a:sym typeface="Wingdings"/>
              </a:rPr>
              <a:t>     </a:t>
            </a:r>
            <a:r>
              <a:rPr lang="en-US" sz="1800" b="1" dirty="0" smtClean="0">
                <a:solidFill>
                  <a:srgbClr val="BD1F24"/>
                </a:solidFill>
                <a:latin typeface="Helvetica"/>
                <a:cs typeface="Helvetica"/>
              </a:rPr>
              <a:t>FWHM </a:t>
            </a:r>
            <a:r>
              <a:rPr lang="en-US" sz="1800" b="1" dirty="0">
                <a:solidFill>
                  <a:srgbClr val="BD1F24"/>
                </a:solidFill>
                <a:latin typeface="Helvetica"/>
                <a:cs typeface="Helvetica"/>
              </a:rPr>
              <a:t>Energy resolution: &lt; 45% for </a:t>
            </a:r>
            <a:r>
              <a:rPr lang="en-US" sz="1800" b="1" baseline="30000" dirty="0" smtClean="0">
                <a:solidFill>
                  <a:srgbClr val="BD1F24"/>
                </a:solidFill>
                <a:latin typeface="Helvetica"/>
                <a:cs typeface="Helvetica"/>
              </a:rPr>
              <a:t>22</a:t>
            </a:r>
            <a:r>
              <a:rPr lang="en-US" sz="1800" b="1" dirty="0" smtClean="0">
                <a:solidFill>
                  <a:srgbClr val="BD1F24"/>
                </a:solidFill>
                <a:latin typeface="Helvetica"/>
                <a:cs typeface="Helvetica"/>
              </a:rPr>
              <a:t>Na </a:t>
            </a:r>
            <a:r>
              <a:rPr lang="en-US" sz="1800" b="1" dirty="0">
                <a:solidFill>
                  <a:srgbClr val="BD1F24"/>
                </a:solidFill>
                <a:latin typeface="Helvetica"/>
                <a:cs typeface="Helvetica"/>
              </a:rPr>
              <a:t>peak;</a:t>
            </a:r>
          </a:p>
          <a:p>
            <a:r>
              <a:rPr lang="en-US" sz="1800" b="1" dirty="0">
                <a:latin typeface="Helvetica"/>
                <a:cs typeface="Helvetica"/>
              </a:rPr>
              <a:t> </a:t>
            </a:r>
            <a:r>
              <a:rPr lang="en-US" sz="1800" b="1" dirty="0" smtClean="0">
                <a:latin typeface="Helvetica"/>
                <a:cs typeface="Helvetica"/>
              </a:rPr>
              <a:t>   </a:t>
            </a:r>
            <a:r>
              <a:rPr lang="en-US" sz="1800" b="1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800" b="1" dirty="0" smtClean="0">
                <a:latin typeface="Helvetica"/>
                <a:cs typeface="Helvetica"/>
              </a:rPr>
              <a:t>Fast </a:t>
            </a:r>
            <a:r>
              <a:rPr lang="en-US" sz="1800" b="1" dirty="0">
                <a:latin typeface="Helvetica"/>
                <a:cs typeface="Helvetica"/>
              </a:rPr>
              <a:t>(200 ns)/Total (3000 ns) Ratio: &gt; 75%;</a:t>
            </a:r>
          </a:p>
          <a:p>
            <a:r>
              <a:rPr lang="en-US" sz="1800" b="1" dirty="0" smtClean="0">
                <a:solidFill>
                  <a:srgbClr val="000090"/>
                </a:solidFill>
                <a:latin typeface="Helvetica"/>
                <a:cs typeface="Helvetica"/>
              </a:rPr>
              <a:t>    </a:t>
            </a:r>
            <a:r>
              <a:rPr lang="en-US" sz="1800" b="1" dirty="0" smtClean="0">
                <a:solidFill>
                  <a:srgbClr val="000090"/>
                </a:solidFill>
                <a:latin typeface="Helvetica"/>
                <a:cs typeface="Helvetica"/>
                <a:sym typeface="Wingdings"/>
              </a:rPr>
              <a:t> </a:t>
            </a:r>
            <a:r>
              <a:rPr lang="en-US" sz="1800" b="1" dirty="0" smtClean="0">
                <a:solidFill>
                  <a:srgbClr val="000090"/>
                </a:solidFill>
                <a:latin typeface="Helvetica"/>
                <a:cs typeface="Helvetica"/>
              </a:rPr>
              <a:t>Light </a:t>
            </a:r>
            <a:r>
              <a:rPr lang="en-US" sz="1800" b="1" dirty="0">
                <a:solidFill>
                  <a:srgbClr val="000090"/>
                </a:solidFill>
                <a:latin typeface="Helvetica"/>
                <a:cs typeface="Helvetica"/>
              </a:rPr>
              <a:t>response uniformity (LRU): &lt; 10%</a:t>
            </a:r>
            <a:r>
              <a:rPr lang="en-US" sz="1800" b="1" dirty="0" smtClean="0">
                <a:solidFill>
                  <a:srgbClr val="000090"/>
                </a:solidFill>
                <a:latin typeface="Helvetica"/>
                <a:cs typeface="Helvetica"/>
              </a:rPr>
              <a:t>.</a:t>
            </a:r>
          </a:p>
          <a:p>
            <a:endParaRPr lang="en-US" sz="1800" b="1" dirty="0">
              <a:latin typeface="Helvetica"/>
              <a:cs typeface="Helvetica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>
                <a:latin typeface="Helvetica"/>
                <a:cs typeface="Helvetica"/>
              </a:rPr>
              <a:t>Radiation </a:t>
            </a:r>
            <a:r>
              <a:rPr lang="en-US" sz="2000" dirty="0">
                <a:latin typeface="Helvetica"/>
                <a:cs typeface="Helvetica"/>
              </a:rPr>
              <a:t>hardness: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800" dirty="0" smtClean="0">
                <a:latin typeface="Helvetica"/>
                <a:cs typeface="Helvetica"/>
              </a:rPr>
              <a:t>Normalized </a:t>
            </a:r>
            <a:r>
              <a:rPr lang="en-US" sz="1800" dirty="0">
                <a:latin typeface="Helvetica"/>
                <a:cs typeface="Helvetica"/>
              </a:rPr>
              <a:t>LO after 10/100 </a:t>
            </a:r>
            <a:r>
              <a:rPr lang="en-US" sz="1800" dirty="0" err="1">
                <a:latin typeface="Helvetica"/>
                <a:cs typeface="Helvetica"/>
              </a:rPr>
              <a:t>krad</a:t>
            </a:r>
            <a:r>
              <a:rPr lang="en-US" sz="1800" dirty="0">
                <a:latin typeface="Helvetica"/>
                <a:cs typeface="Helvetica"/>
              </a:rPr>
              <a:t> &gt; 85/60%.</a:t>
            </a:r>
          </a:p>
          <a:p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    </a:t>
            </a:r>
            <a:r>
              <a:rPr lang="en-US" sz="18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800" dirty="0" smtClean="0">
                <a:latin typeface="Helvetica"/>
                <a:cs typeface="Helvetica"/>
              </a:rPr>
              <a:t>Radiation </a:t>
            </a:r>
            <a:r>
              <a:rPr lang="en-US" sz="1800" dirty="0">
                <a:latin typeface="Helvetica"/>
                <a:cs typeface="Helvetica"/>
              </a:rPr>
              <a:t>Induced Current (RIC) @1.8 rad/h: &lt; 0.6 MeV.</a:t>
            </a:r>
          </a:p>
          <a:p>
            <a:pPr marL="342900" indent="-342900">
              <a:buFont typeface="Wingdings" charset="2"/>
              <a:buChar char="q"/>
            </a:pPr>
            <a:endParaRPr lang="en-US" sz="1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27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>
                <a:cs typeface="Helvetica"/>
              </a:rPr>
              <a:t>Quality Control: </a:t>
            </a:r>
            <a:r>
              <a:rPr lang="en-US" dirty="0" smtClean="0">
                <a:cs typeface="Helvetica"/>
              </a:rPr>
              <a:t>Specifications (2)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12</a:t>
            </a:fld>
            <a:endParaRPr lang="en-US" dirty="0">
              <a:cs typeface="Helvetica"/>
            </a:endParaRPr>
          </a:p>
        </p:txBody>
      </p:sp>
      <p:pic>
        <p:nvPicPr>
          <p:cNvPr id="3" name="Picture 2" descr="Screen Shot 2016-09-08 at 06.4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4816"/>
            <a:ext cx="8636000" cy="53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>
                <a:cs typeface="Helvetica"/>
              </a:rPr>
              <a:t>Specifications: LO and FWHM </a:t>
            </a:r>
            <a:r>
              <a:rPr lang="en-US" dirty="0" smtClean="0">
                <a:cs typeface="Helvetica"/>
              </a:rPr>
              <a:t>ER </a:t>
            </a:r>
            <a:r>
              <a:rPr lang="en-US" dirty="0" smtClean="0">
                <a:sym typeface="Wingdings"/>
              </a:rPr>
              <a:t>Examples 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13</a:t>
            </a:fld>
            <a:endParaRPr lang="en-US" dirty="0">
              <a:cs typeface="Helvetica"/>
            </a:endParaRPr>
          </a:p>
        </p:txBody>
      </p:sp>
      <p:pic>
        <p:nvPicPr>
          <p:cNvPr id="3" name="Picture 2" descr="Screen Shot 2016-09-08 at 06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" y="1017421"/>
            <a:ext cx="8726095" cy="52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Specifications: </a:t>
            </a:r>
            <a:r>
              <a:rPr lang="en-US" dirty="0" smtClean="0">
                <a:sym typeface="Wingdings"/>
              </a:rPr>
              <a:t>F/S </a:t>
            </a:r>
            <a:r>
              <a:rPr lang="en-US" dirty="0">
                <a:sym typeface="Wingdings"/>
              </a:rPr>
              <a:t>Ratio and </a:t>
            </a:r>
            <a:r>
              <a:rPr lang="en-US" dirty="0" smtClean="0">
                <a:sym typeface="Wingdings"/>
              </a:rPr>
              <a:t>LRU Examples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14</a:t>
            </a:fld>
            <a:endParaRPr lang="en-US" dirty="0">
              <a:cs typeface="Helvetica"/>
            </a:endParaRPr>
          </a:p>
        </p:txBody>
      </p:sp>
      <p:pic>
        <p:nvPicPr>
          <p:cNvPr id="4" name="Picture 3" descr="Screen Shot 2016-09-08 at 06.4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82"/>
            <a:ext cx="8695765" cy="47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5400" b="1" dirty="0">
              <a:solidFill>
                <a:srgbClr val="154D81"/>
              </a:solidFill>
            </a:endParaRPr>
          </a:p>
          <a:p>
            <a:pPr marL="0" indent="0">
              <a:buNone/>
            </a:pPr>
            <a:r>
              <a:rPr lang="en-US" sz="11500" b="1" dirty="0" smtClean="0">
                <a:solidFill>
                  <a:srgbClr val="154D81"/>
                </a:solidFill>
              </a:rPr>
              <a:t>   SPARES</a:t>
            </a:r>
            <a:endParaRPr lang="en-US" sz="11500" b="1" dirty="0">
              <a:solidFill>
                <a:srgbClr val="154D8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2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Radiation Damage (1)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16</a:t>
            </a:fld>
            <a:endParaRPr lang="en-US" dirty="0">
              <a:cs typeface="Helvetica"/>
            </a:endParaRPr>
          </a:p>
        </p:txBody>
      </p:sp>
      <p:pic>
        <p:nvPicPr>
          <p:cNvPr id="3" name="Picture 2" descr="Screen Shot 2016-09-08 at 06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678"/>
            <a:ext cx="8755529" cy="52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Radiation Damage (2)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17</a:t>
            </a:fld>
            <a:endParaRPr lang="en-US" dirty="0">
              <a:cs typeface="Helvetica"/>
            </a:endParaRPr>
          </a:p>
        </p:txBody>
      </p:sp>
      <p:pic>
        <p:nvPicPr>
          <p:cNvPr id="4" name="Picture 3" descr="Screen Shot 2016-09-08 at 06.5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8150"/>
            <a:ext cx="8426824" cy="51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fld id="{6E2D2B3B-882E-40F3-A32F-6DD516915044}" type="slidenum">
              <a:rPr lang="en-US" b="1" smtClean="0">
                <a:solidFill>
                  <a:srgbClr val="000000"/>
                </a:solidFill>
                <a:latin typeface="Garamond"/>
              </a:rPr>
              <a:pPr/>
              <a:t>18</a:t>
            </a:fld>
            <a:endParaRPr lang="en-US" b="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95192" y="-74602"/>
            <a:ext cx="8095928" cy="792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Garamond"/>
              </a:rPr>
              <a:t>Laser monitoring system -1-</a:t>
            </a:r>
            <a:endParaRPr lang="en-US" sz="4800" b="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228" y="737858"/>
            <a:ext cx="7923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The Mu2e laser system has the main purpose of: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1)  Monitor </a:t>
            </a:r>
            <a:r>
              <a:rPr lang="en-US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MPPC Gain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2) Allow fast debugging of FEE + setting (good experience during the last three test beams) </a:t>
            </a:r>
          </a:p>
          <a:p>
            <a:pPr marL="457200" indent="-457200" algn="just" defTabSz="9144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endParaRPr lang="en-US" dirty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04063" y="2455564"/>
            <a:ext cx="6265876" cy="4285452"/>
            <a:chOff x="1604063" y="2505700"/>
            <a:chExt cx="6265876" cy="4285452"/>
          </a:xfrm>
        </p:grpSpPr>
        <p:pic>
          <p:nvPicPr>
            <p:cNvPr id="17" name="Picture 16" descr="LaserSystem_V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478" y="2505700"/>
              <a:ext cx="5952461" cy="428545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04063" y="5447963"/>
              <a:ext cx="40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Garamond"/>
                  <a:ea typeface="+mn-ea"/>
                  <a:cs typeface="+mn-cs"/>
                </a:rPr>
                <a:t>A</a:t>
              </a:r>
              <a:endParaRPr lang="en-US" dirty="0">
                <a:solidFill>
                  <a:srgbClr val="FF0000"/>
                </a:solidFill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9917" y="4565380"/>
              <a:ext cx="40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FF"/>
                  </a:solidFill>
                  <a:latin typeface="Garamond"/>
                  <a:ea typeface="+mn-ea"/>
                  <a:cs typeface="+mn-cs"/>
                </a:rPr>
                <a:t>B</a:t>
              </a:r>
              <a:endParaRPr lang="en-US" dirty="0" smtClean="0">
                <a:solidFill>
                  <a:srgbClr val="0000FF"/>
                </a:solidFill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79790" y="2505700"/>
              <a:ext cx="384307" cy="4285452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aramond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04063" y="4846348"/>
              <a:ext cx="1587356" cy="194480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aramon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50169" y="2505700"/>
              <a:ext cx="1251156" cy="4285452"/>
            </a:xfrm>
            <a:prstGeom prst="rect">
              <a:avLst/>
            </a:prstGeom>
            <a:noFill/>
            <a:ln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aramon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50677" y="2505700"/>
              <a:ext cx="40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8000"/>
                  </a:solidFill>
                  <a:latin typeface="Garamond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3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solidFill>
            <a:srgbClr val="FFFFFF"/>
          </a:solidFill>
        </p:spPr>
        <p:txBody>
          <a:bodyPr/>
          <a:lstStyle/>
          <a:p>
            <a:fld id="{6E2D2B3B-882E-40F3-A32F-6DD516915044}" type="slidenum">
              <a:rPr lang="en-US" b="1" smtClean="0">
                <a:solidFill>
                  <a:srgbClr val="000000"/>
                </a:solidFill>
                <a:latin typeface="Garamond"/>
              </a:rPr>
              <a:pPr/>
              <a:t>19</a:t>
            </a:fld>
            <a:endParaRPr lang="en-US" b="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95192" y="-74602"/>
            <a:ext cx="8095928" cy="792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Garamond"/>
              </a:rPr>
              <a:t>Laser monitoring system -2-</a:t>
            </a:r>
            <a:endParaRPr lang="en-US" sz="4800" b="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9" y="4957326"/>
            <a:ext cx="38281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Garamond"/>
                <a:ea typeface="+mn-ea"/>
                <a:cs typeface="+mn-cs"/>
              </a:rPr>
              <a:t>Outside the DS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Feed-</a:t>
            </a:r>
            <a:r>
              <a:rPr lang="en-US" sz="2000" b="1" dirty="0" err="1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throughs</a:t>
            </a:r>
            <a:r>
              <a:rPr lang="en-US" sz="2000" b="1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 for 8 optical fibers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8 Pin Diode cables [coaxial]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Total cross section &lt; 10 cm</a:t>
            </a:r>
            <a:r>
              <a:rPr lang="en-US" sz="2000" b="1" baseline="30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2</a:t>
            </a:r>
            <a:endParaRPr lang="en-US" sz="2000" b="1" baseline="30000" dirty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94223"/>
            <a:ext cx="82890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marL="342900" indent="-342900" algn="just" defTabSz="9144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The laser will be split, by means of semi</a:t>
            </a:r>
            <a:r>
              <a:rPr lang="en-US" sz="20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transparent mirrors to 8 beams and focused by optical lens to 1 mm diameter Fused Silica fibers. 1/3  of the light will be sent to a 2” diffusing sphere with 3 pin-diodes for monitoring</a:t>
            </a:r>
            <a:r>
              <a:rPr lang="en-US" sz="20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Garamond"/>
                <a:ea typeface="+mn-ea"/>
                <a:cs typeface="+mn-cs"/>
                <a:sym typeface="Wingdings"/>
              </a:rPr>
              <a:t> A</a:t>
            </a:r>
            <a:endParaRPr lang="en-US" sz="2000" dirty="0" smtClean="0">
              <a:solidFill>
                <a:srgbClr val="FF0000"/>
              </a:solidFill>
              <a:latin typeface="Garamond"/>
              <a:ea typeface="+mn-ea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Eight 60 m long fibers, routed  from the counting room to the DS bulkhead brings the light to 8 2” diffusing spheres on the mechanical structure </a:t>
            </a:r>
            <a:r>
              <a:rPr lang="en-US" sz="2000" dirty="0" smtClean="0">
                <a:solidFill>
                  <a:srgbClr val="0000FF"/>
                </a:solidFill>
                <a:latin typeface="Garamond"/>
                <a:ea typeface="+mn-ea"/>
                <a:cs typeface="+mn-cs"/>
                <a:sym typeface="Wingdings"/>
              </a:rPr>
              <a:t> B</a:t>
            </a:r>
            <a:endParaRPr lang="en-US" sz="2000" dirty="0" smtClean="0">
              <a:solidFill>
                <a:srgbClr val="0000FF"/>
              </a:solidFill>
              <a:latin typeface="Garamond"/>
              <a:ea typeface="+mn-ea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marL="342900" indent="-342900" algn="just" defTabSz="9144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Each sphere, will have 1 pin diode for monitor and 3 bundles of 200 </a:t>
            </a:r>
            <a:r>
              <a:rPr lang="en-US" sz="2000" dirty="0" err="1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μm</a:t>
            </a:r>
            <a:r>
              <a:rPr lang="en-US" sz="2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 silica fibers. Each fiber will be inserted into a lodging in the back of the crystals close to the SIPM holders </a:t>
            </a:r>
            <a:r>
              <a:rPr lang="en-US" sz="2000" dirty="0">
                <a:solidFill>
                  <a:srgbClr val="008000"/>
                </a:solidFill>
                <a:latin typeface="Garamond"/>
                <a:ea typeface="+mn-ea"/>
                <a:cs typeface="+mn-cs"/>
                <a:sym typeface="Wingdings"/>
              </a:rPr>
              <a:t> </a:t>
            </a:r>
            <a:r>
              <a:rPr lang="en-US" sz="2000" dirty="0" smtClean="0">
                <a:solidFill>
                  <a:srgbClr val="008000"/>
                </a:solidFill>
                <a:latin typeface="Garamond"/>
                <a:ea typeface="+mn-ea"/>
                <a:cs typeface="+mn-cs"/>
                <a:sym typeface="Wingdings"/>
              </a:rPr>
              <a:t>C</a:t>
            </a:r>
            <a:endParaRPr lang="en-US" sz="2000" dirty="0">
              <a:solidFill>
                <a:srgbClr val="008000"/>
              </a:solidFill>
              <a:latin typeface="Garamond"/>
              <a:ea typeface="+mn-ea"/>
              <a:cs typeface="+mn-cs"/>
            </a:endParaRPr>
          </a:p>
          <a:p>
            <a:pPr marL="342900" indent="-342900" algn="just" defTabSz="9144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endParaRPr lang="en-US" sz="2000" dirty="0" smtClean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  <a:latin typeface="Garamond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11431" y="4612793"/>
            <a:ext cx="3979690" cy="2105248"/>
            <a:chOff x="4358739" y="4628574"/>
            <a:chExt cx="3842849" cy="20789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739" y="4628574"/>
              <a:ext cx="3842849" cy="2078918"/>
            </a:xfrm>
            <a:prstGeom prst="rect">
              <a:avLst/>
            </a:prstGeom>
          </p:spPr>
        </p:pic>
        <p:sp>
          <p:nvSpPr>
            <p:cNvPr id="20" name="Isosceles Triangle 19"/>
            <p:cNvSpPr/>
            <p:nvPr/>
          </p:nvSpPr>
          <p:spPr>
            <a:xfrm>
              <a:off x="6685207" y="5767342"/>
              <a:ext cx="228919" cy="596900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Garamond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45888" y="5363915"/>
              <a:ext cx="8522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aramond"/>
                  <a:ea typeface="+mn-ea"/>
                  <a:cs typeface="+mn-cs"/>
                </a:rPr>
                <a:t>Laser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Garamond"/>
                  <a:ea typeface="+mn-ea"/>
                  <a:cs typeface="+mn-cs"/>
                </a:rPr>
                <a:t>pulse</a:t>
              </a:r>
              <a:endParaRPr lang="en-US" sz="1800" dirty="0">
                <a:solidFill>
                  <a:prstClr val="black"/>
                </a:solidFill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1" y="3918699"/>
            <a:ext cx="5614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Laser Trigger will be synchronized with the DAQ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  Clock </a:t>
            </a:r>
            <a:r>
              <a:rPr lang="en-US" sz="2000" dirty="0">
                <a:solidFill>
                  <a:prstClr val="black"/>
                </a:solidFill>
                <a:latin typeface="Garamond"/>
                <a:ea typeface="+mn-ea"/>
                <a:cs typeface="+mn-cs"/>
              </a:rPr>
              <a:t>signals and delayed into the beam-off region.</a:t>
            </a:r>
          </a:p>
        </p:txBody>
      </p:sp>
    </p:spTree>
    <p:extLst>
      <p:ext uri="{BB962C8B-B14F-4D97-AF65-F5344CB8AC3E}">
        <p14:creationId xmlns:p14="http://schemas.microsoft.com/office/powerpoint/2010/main" val="410663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Mu2e Calorimeter</a:t>
            </a:r>
            <a:r>
              <a:rPr lang="en-US" dirty="0" smtClean="0"/>
              <a:t>: state of the 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46531" y="999952"/>
            <a:ext cx="4807225" cy="504524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The Calorimeter consists of two </a:t>
            </a:r>
            <a:r>
              <a:rPr lang="en-US" sz="1800" b="1" dirty="0">
                <a:solidFill>
                  <a:srgbClr val="800000"/>
                </a:solidFill>
              </a:rPr>
              <a:t>d</a:t>
            </a:r>
            <a:r>
              <a:rPr lang="en-US" sz="1800" b="1" dirty="0" smtClean="0">
                <a:solidFill>
                  <a:srgbClr val="800000"/>
                </a:solidFill>
              </a:rPr>
              <a:t>isks with 674 </a:t>
            </a:r>
            <a:r>
              <a:rPr lang="en-US" sz="1800" b="1" dirty="0" err="1" smtClean="0">
                <a:solidFill>
                  <a:srgbClr val="800000"/>
                </a:solidFill>
              </a:rPr>
              <a:t>CsI</a:t>
            </a:r>
            <a:r>
              <a:rPr lang="en-US" sz="1800" b="1" baseline="-25000" dirty="0" smtClean="0">
                <a:solidFill>
                  <a:srgbClr val="800000"/>
                </a:solidFill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</a:rPr>
              <a:t> 34x34x200 mm</a:t>
            </a:r>
            <a:r>
              <a:rPr lang="en-US" sz="1800" b="1" baseline="30000" dirty="0" smtClean="0">
                <a:solidFill>
                  <a:srgbClr val="800000"/>
                </a:solidFill>
              </a:rPr>
              <a:t>3</a:t>
            </a:r>
            <a:r>
              <a:rPr lang="en-US" sz="1800" b="1" dirty="0" smtClean="0">
                <a:solidFill>
                  <a:srgbClr val="800000"/>
                </a:solidFill>
              </a:rPr>
              <a:t> square crystals: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charset="0"/>
              <a:buChar char="à"/>
            </a:pPr>
            <a:r>
              <a:rPr lang="en-US" sz="2000" dirty="0" err="1" smtClean="0">
                <a:sym typeface="Wingdings"/>
              </a:rPr>
              <a:t>R</a:t>
            </a:r>
            <a:r>
              <a:rPr lang="en-US" sz="2000" baseline="-25000" dirty="0" err="1" smtClean="0">
                <a:sym typeface="Wingdings"/>
              </a:rPr>
              <a:t>inner</a:t>
            </a:r>
            <a:r>
              <a:rPr lang="en-US" sz="2000" dirty="0" smtClean="0">
                <a:sym typeface="Wingdings"/>
              </a:rPr>
              <a:t> = 374 mm, R</a:t>
            </a:r>
            <a:r>
              <a:rPr lang="en-US" sz="2000" baseline="-25000" dirty="0" smtClean="0">
                <a:sym typeface="Wingdings"/>
              </a:rPr>
              <a:t>outer</a:t>
            </a:r>
            <a:r>
              <a:rPr lang="en-US" sz="2000" dirty="0" smtClean="0">
                <a:sym typeface="Wingdings"/>
              </a:rPr>
              <a:t>=660 mm, depth = 10 X</a:t>
            </a:r>
            <a:r>
              <a:rPr lang="en-US" sz="2000" baseline="-25000" dirty="0" smtClean="0">
                <a:sym typeface="Wingdings"/>
              </a:rPr>
              <a:t>0</a:t>
            </a:r>
            <a:r>
              <a:rPr lang="en-US" sz="2000" dirty="0" smtClean="0">
                <a:sym typeface="Wingdings"/>
              </a:rPr>
              <a:t> (200 mm)</a:t>
            </a:r>
          </a:p>
          <a:p>
            <a:pPr>
              <a:buFont typeface="Wingdings" charset="0"/>
              <a:buChar char="à"/>
            </a:pPr>
            <a:endParaRPr lang="en-US" sz="10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sz="2000" dirty="0" smtClean="0">
                <a:sym typeface="Wingdings"/>
              </a:rPr>
              <a:t>Each crystal is readout by two large area UV extended </a:t>
            </a:r>
            <a:r>
              <a:rPr lang="en-US" sz="2000" dirty="0" err="1" smtClean="0">
                <a:sym typeface="Wingdings"/>
              </a:rPr>
              <a:t>SiPM’s</a:t>
            </a:r>
            <a:r>
              <a:rPr lang="en-US" sz="2000" dirty="0" smtClean="0">
                <a:sym typeface="Wingdings"/>
              </a:rPr>
              <a:t> (14x20 mm</a:t>
            </a:r>
            <a:r>
              <a:rPr lang="en-US" sz="2000" baseline="30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)</a:t>
            </a:r>
          </a:p>
          <a:p>
            <a:pPr marL="0" indent="0">
              <a:buNone/>
            </a:pPr>
            <a:endParaRPr lang="en-US" sz="10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sz="2000" dirty="0" smtClean="0">
                <a:sym typeface="Wingdings"/>
              </a:rPr>
              <a:t>Analog FEE is on the </a:t>
            </a:r>
            <a:r>
              <a:rPr lang="en-US" sz="2000" dirty="0" err="1" smtClean="0">
                <a:sym typeface="Wingdings"/>
              </a:rPr>
              <a:t>SiPM</a:t>
            </a:r>
            <a:r>
              <a:rPr lang="en-US" sz="2000" dirty="0" smtClean="0">
                <a:sym typeface="Wingdings"/>
              </a:rPr>
              <a:t> and digital electronics is located in near-by electronics </a:t>
            </a:r>
            <a:r>
              <a:rPr lang="en-US" sz="2000" dirty="0" smtClean="0">
                <a:sym typeface="Wingdings"/>
              </a:rPr>
              <a:t>crates</a:t>
            </a:r>
          </a:p>
          <a:p>
            <a:pPr>
              <a:buFont typeface="Wingdings" charset="0"/>
              <a:buChar char="à"/>
            </a:pPr>
            <a:endParaRPr lang="en-US" sz="1000" dirty="0" smtClean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sz="2000" b="1" dirty="0" smtClean="0">
                <a:solidFill>
                  <a:srgbClr val="3366FF"/>
                </a:solidFill>
                <a:sym typeface="Wingdings"/>
              </a:rPr>
              <a:t>Radioactive source and laser system provide absolute calibration and monitoring capability</a:t>
            </a:r>
            <a:endParaRPr lang="en-US" sz="20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9" name="Picture 28" descr="EMC_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47" y="2752004"/>
            <a:ext cx="3834384" cy="3462528"/>
          </a:xfrm>
          <a:prstGeom prst="rect">
            <a:avLst/>
          </a:prstGeom>
        </p:spPr>
      </p:pic>
      <p:pic>
        <p:nvPicPr>
          <p:cNvPr id="30" name="Picture 4" descr="D:\Picture\SIC&amp;OPTO CsI\DSC035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t="32381" r="31128" b="18207"/>
          <a:stretch/>
        </p:blipFill>
        <p:spPr bwMode="auto">
          <a:xfrm>
            <a:off x="5188724" y="999952"/>
            <a:ext cx="1713890" cy="15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IPM_3x2_01.bmp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662" y="949153"/>
            <a:ext cx="1811867" cy="16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87494" y="1309630"/>
            <a:ext cx="3247434" cy="2137502"/>
            <a:chOff x="5667966" y="2002574"/>
            <a:chExt cx="3247434" cy="2137502"/>
          </a:xfrm>
        </p:grpSpPr>
        <p:pic>
          <p:nvPicPr>
            <p:cNvPr id="14" name="Picture 13" descr="Screen Shot 2016-09-08 at 04.59.4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128" y="2154266"/>
              <a:ext cx="2236272" cy="1985810"/>
            </a:xfrm>
            <a:prstGeom prst="rect">
              <a:avLst/>
            </a:prstGeom>
          </p:spPr>
        </p:pic>
        <p:pic>
          <p:nvPicPr>
            <p:cNvPr id="15" name="Picture 14" descr="Screen Shot 2016-07-04 at 14.35.12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076"/>
            <a:stretch/>
          </p:blipFill>
          <p:spPr>
            <a:xfrm>
              <a:off x="5667966" y="2002574"/>
              <a:ext cx="1126534" cy="1973149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27105" y="891064"/>
            <a:ext cx="8686799" cy="5270497"/>
          </a:xfrm>
          <a:prstGeom prst="rect">
            <a:avLst/>
          </a:prstGeom>
          <a:noFill/>
          <a:ln w="38100" cmpd="sng">
            <a:noFill/>
          </a:ln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  <a:sym typeface="Wingdings"/>
              </a:rPr>
              <a:t>High </a:t>
            </a:r>
            <a:r>
              <a:rPr lang="en-US" sz="2000" b="1" dirty="0">
                <a:solidFill>
                  <a:srgbClr val="000090"/>
                </a:solidFill>
                <a:sym typeface="Wingdings"/>
              </a:rPr>
              <a:t>granularity crystal based calorimeter </a:t>
            </a:r>
            <a:r>
              <a:rPr lang="en-US" sz="2000" b="1" dirty="0" smtClean="0">
                <a:solidFill>
                  <a:srgbClr val="000090"/>
                </a:solidFill>
                <a:sym typeface="Wingdings"/>
              </a:rPr>
              <a:t>with:</a:t>
            </a:r>
            <a:endParaRPr lang="en-US" sz="2000" b="1" dirty="0">
              <a:solidFill>
                <a:srgbClr val="000090"/>
              </a:solidFill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2 Disks (</a:t>
            </a:r>
            <a:r>
              <a:rPr lang="en-US" sz="1800" dirty="0" err="1" smtClean="0">
                <a:sym typeface="Wingdings"/>
              </a:rPr>
              <a:t>Anuli</a:t>
            </a:r>
            <a:r>
              <a:rPr lang="en-US" sz="1800" dirty="0" smtClean="0">
                <a:sym typeface="Wingdings"/>
              </a:rPr>
              <a:t>) geometry to optimize acceptance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  for spiraling electrons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Crystals with high Light </a:t>
            </a:r>
            <a:r>
              <a:rPr lang="en-US" sz="1800" dirty="0">
                <a:sym typeface="Wingdings"/>
              </a:rPr>
              <a:t>Y</a:t>
            </a:r>
            <a:r>
              <a:rPr lang="en-US" sz="1800" dirty="0" smtClean="0">
                <a:sym typeface="Wingdings"/>
              </a:rPr>
              <a:t>ield for timing/energy 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resolution   </a:t>
            </a:r>
            <a:r>
              <a:rPr lang="en-US" sz="1800" b="1" dirty="0" smtClean="0">
                <a:sym typeface="Wingdings"/>
              </a:rPr>
              <a:t>LY(</a:t>
            </a:r>
            <a:r>
              <a:rPr lang="en-US" sz="1800" b="1" dirty="0" err="1" smtClean="0">
                <a:sym typeface="Wingdings"/>
              </a:rPr>
              <a:t>photosensors</a:t>
            </a:r>
            <a:r>
              <a:rPr lang="en-US" sz="1800" b="1" dirty="0" smtClean="0">
                <a:sym typeface="Wingdings"/>
              </a:rPr>
              <a:t>) &gt; 20 </a:t>
            </a:r>
            <a:r>
              <a:rPr lang="en-US" sz="1800" b="1" dirty="0" err="1" smtClean="0">
                <a:sym typeface="Wingdings"/>
              </a:rPr>
              <a:t>pe</a:t>
            </a:r>
            <a:r>
              <a:rPr lang="en-US" sz="1800" b="1" dirty="0" smtClean="0">
                <a:sym typeface="Wingdings"/>
              </a:rPr>
              <a:t>/MeV </a:t>
            </a:r>
            <a:endParaRPr lang="en-US" sz="1800" b="1" dirty="0" smtClean="0">
              <a:sym typeface="Wingdings"/>
            </a:endParaRPr>
          </a:p>
          <a:p>
            <a:pPr>
              <a:buFont typeface="Wingdings" charset="2"/>
              <a:buChar char="q"/>
            </a:pPr>
            <a:endParaRPr lang="en-US" sz="1800" b="1" dirty="0">
              <a:solidFill>
                <a:srgbClr val="800000"/>
              </a:solidFill>
              <a:sym typeface="Wingdings"/>
            </a:endParaRPr>
          </a:p>
          <a:p>
            <a:pPr>
              <a:buFont typeface="Wingdings" charset="2"/>
              <a:buChar char="q"/>
            </a:pPr>
            <a:endParaRPr lang="en-US" sz="1800" b="1" dirty="0" smtClean="0">
              <a:solidFill>
                <a:srgbClr val="800000"/>
              </a:solidFill>
              <a:sym typeface="Wingdings"/>
            </a:endParaRPr>
          </a:p>
          <a:p>
            <a:pPr>
              <a:buFont typeface="Wingdings" charset="2"/>
              <a:buChar char="q"/>
            </a:pPr>
            <a:endParaRPr lang="en-US" sz="1800" b="1" dirty="0">
              <a:solidFill>
                <a:srgbClr val="800000"/>
              </a:solidFill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1800" b="1" dirty="0" smtClean="0">
                <a:solidFill>
                  <a:srgbClr val="800000"/>
                </a:solidFill>
                <a:sym typeface="Wingdings"/>
              </a:rPr>
              <a:t>2 </a:t>
            </a:r>
            <a:r>
              <a:rPr lang="en-US" sz="1800" b="1" dirty="0" smtClean="0">
                <a:solidFill>
                  <a:srgbClr val="800000"/>
                </a:solidFill>
                <a:sym typeface="Wingdings"/>
              </a:rPr>
              <a:t>photo-sensors/preamps/crystal </a:t>
            </a:r>
            <a:r>
              <a:rPr lang="en-US" sz="1800" dirty="0" smtClean="0">
                <a:sym typeface="Wingdings"/>
              </a:rPr>
              <a:t>for redundancy </a:t>
            </a:r>
            <a:endParaRPr lang="en-US" sz="1800" dirty="0" smtClean="0">
              <a:sym typeface="Wingdings"/>
            </a:endParaRP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and </a:t>
            </a:r>
            <a:r>
              <a:rPr lang="en-US" sz="1800" dirty="0" smtClean="0">
                <a:sym typeface="Wingdings"/>
              </a:rPr>
              <a:t>reduce MTTF requirement  now set to 1 million hours/</a:t>
            </a:r>
            <a:r>
              <a:rPr lang="en-US" sz="1800" dirty="0" err="1" smtClean="0">
                <a:sym typeface="Wingdings"/>
              </a:rPr>
              <a:t>SiPM</a:t>
            </a:r>
            <a:endParaRPr lang="en-US" sz="1800" dirty="0"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Fast signal for Pileup and Timing resolution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  </a:t>
            </a:r>
            <a:r>
              <a:rPr lang="en-US" sz="1800" b="1" dirty="0" err="1" smtClean="0">
                <a:solidFill>
                  <a:srgbClr val="000090"/>
                </a:solidFill>
                <a:sym typeface="Wingdings"/>
              </a:rPr>
              <a:t>τ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 of emission </a:t>
            </a:r>
            <a:r>
              <a:rPr lang="en-US" sz="1800" b="1" dirty="0">
                <a:solidFill>
                  <a:srgbClr val="000090"/>
                </a:solidFill>
                <a:sym typeface="Wingdings"/>
              </a:rPr>
              <a:t>&lt;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 40 ns + Fast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preamps</a:t>
            </a:r>
            <a:endParaRPr lang="en-US" sz="1800" dirty="0" smtClean="0">
              <a:sym typeface="Wingdings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Crystals </a:t>
            </a:r>
            <a:r>
              <a:rPr lang="en-US" sz="1800" dirty="0" smtClean="0">
                <a:sym typeface="Wingdings"/>
              </a:rPr>
              <a:t>and sensors should work in 1 T B-field and in vacuum of 10</a:t>
            </a:r>
            <a:r>
              <a:rPr lang="en-US" sz="1800" baseline="30000" dirty="0" smtClean="0">
                <a:sym typeface="Wingdings"/>
              </a:rPr>
              <a:t>-4 </a:t>
            </a:r>
            <a:r>
              <a:rPr lang="en-US" sz="1800" dirty="0" err="1" smtClean="0">
                <a:sym typeface="Wingdings"/>
              </a:rPr>
              <a:t>Torr</a:t>
            </a:r>
            <a:r>
              <a:rPr lang="en-US" sz="1800" dirty="0" smtClean="0">
                <a:sym typeface="Wingdings"/>
              </a:rPr>
              <a:t> and:</a:t>
            </a: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   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b="1" dirty="0" smtClean="0">
                <a:solidFill>
                  <a:srgbClr val="000090"/>
                </a:solidFill>
                <a:sym typeface="Wingdings"/>
              </a:rPr>
              <a:t>Crystals survive a dose of 100 </a:t>
            </a:r>
            <a:r>
              <a:rPr lang="en-US" sz="1600" b="1" dirty="0" err="1" smtClean="0">
                <a:solidFill>
                  <a:srgbClr val="000090"/>
                </a:solidFill>
                <a:sym typeface="Wingdings"/>
              </a:rPr>
              <a:t>krad</a:t>
            </a:r>
            <a:r>
              <a:rPr lang="en-US" sz="1600" b="1" dirty="0" smtClean="0">
                <a:solidFill>
                  <a:srgbClr val="000090"/>
                </a:solidFill>
                <a:sym typeface="Wingdings"/>
              </a:rPr>
              <a:t> and a neutron fluency of  10</a:t>
            </a:r>
            <a:r>
              <a:rPr lang="en-US" sz="1600" b="1" baseline="30000" dirty="0" smtClean="0">
                <a:solidFill>
                  <a:srgbClr val="000090"/>
                </a:solidFill>
                <a:sym typeface="Wingdings"/>
              </a:rPr>
              <a:t>12 </a:t>
            </a:r>
            <a:r>
              <a:rPr lang="en-US" sz="1600" b="1" dirty="0" smtClean="0">
                <a:solidFill>
                  <a:srgbClr val="000090"/>
                </a:solidFill>
                <a:sym typeface="Wingdings"/>
              </a:rPr>
              <a:t>n/cm</a:t>
            </a:r>
            <a:r>
              <a:rPr lang="en-US" sz="1600" b="1" baseline="30000" dirty="0" smtClean="0">
                <a:solidFill>
                  <a:srgbClr val="000090"/>
                </a:solidFill>
                <a:sym typeface="Wingdings"/>
              </a:rPr>
              <a:t>2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     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 Photo-sensors survive 20 </a:t>
            </a:r>
            <a:r>
              <a:rPr lang="en-US" sz="1600" b="1" dirty="0" err="1" smtClean="0">
                <a:solidFill>
                  <a:srgbClr val="800000"/>
                </a:solidFill>
                <a:sym typeface="Wingdings"/>
              </a:rPr>
              <a:t>krad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 a neutron fluency of 3×10</a:t>
            </a:r>
            <a:r>
              <a:rPr lang="en-US" sz="1600" b="1" baseline="30000" dirty="0" smtClean="0">
                <a:solidFill>
                  <a:srgbClr val="800000"/>
                </a:solidFill>
                <a:sym typeface="Wingdings"/>
              </a:rPr>
              <a:t>11</a:t>
            </a:r>
            <a:r>
              <a:rPr lang="en-US" sz="1600" b="1" dirty="0" smtClean="0">
                <a:solidFill>
                  <a:srgbClr val="800000"/>
                </a:solidFill>
                <a:sym typeface="Wingdings"/>
              </a:rPr>
              <a:t> n_1MeV/cm</a:t>
            </a:r>
            <a:r>
              <a:rPr lang="en-US" sz="1600" b="1" baseline="30000" dirty="0" smtClean="0">
                <a:solidFill>
                  <a:srgbClr val="800000"/>
                </a:solidFill>
                <a:sym typeface="Wingdings"/>
              </a:rPr>
              <a:t>2</a:t>
            </a:r>
            <a:endParaRPr lang="en-US" sz="2000" dirty="0" smtClean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Mu2e Calorimeter</a:t>
            </a:r>
            <a:r>
              <a:rPr lang="en-US" dirty="0" smtClean="0"/>
              <a:t>: state of the </a:t>
            </a:r>
            <a:r>
              <a:rPr lang="en-US" dirty="0" smtClean="0"/>
              <a:t>art (2)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50122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94500" y="105075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2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Design: Crystals </a:t>
            </a:r>
            <a:r>
              <a:rPr lang="en-US" dirty="0">
                <a:sym typeface="Wingdings"/>
              </a:rPr>
              <a:t>and Sensors choice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September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Sarra @ PADME ECal Meeting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87141"/>
              </p:ext>
            </p:extLst>
          </p:nvPr>
        </p:nvGraphicFramePr>
        <p:xfrm>
          <a:off x="279308" y="1140508"/>
          <a:ext cx="4917275" cy="21031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77963"/>
                <a:gridCol w="1229319"/>
                <a:gridCol w="1309993"/>
              </a:tblGrid>
              <a:tr h="36743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2"/>
                          </a:solidFill>
                          <a:sym typeface="Georgia"/>
                        </a:rPr>
                        <a:t>BaF</a:t>
                      </a:r>
                      <a:r>
                        <a:rPr sz="1800" baseline="-5999" dirty="0">
                          <a:solidFill>
                            <a:schemeClr val="bg2"/>
                          </a:solidFill>
                          <a:sym typeface="Georgia"/>
                        </a:rPr>
                        <a:t>2</a:t>
                      </a:r>
                      <a:endParaRPr sz="1800" b="0" baseline="-5999" dirty="0">
                        <a:solidFill>
                          <a:schemeClr val="bg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2"/>
                          </a:solidFill>
                          <a:sym typeface="Georgia"/>
                        </a:rPr>
                        <a:t>CsI</a:t>
                      </a:r>
                      <a:endParaRPr sz="1800" b="0" dirty="0">
                        <a:solidFill>
                          <a:schemeClr val="bg2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19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l" defTabSz="914400"/>
                      <a:r>
                        <a:rPr lang="en-US" sz="1600" dirty="0" smtClean="0">
                          <a:sym typeface="Georgia"/>
                        </a:rPr>
                        <a:t>Radiation</a:t>
                      </a:r>
                      <a:r>
                        <a:rPr lang="en-US" sz="1600" baseline="0" dirty="0" smtClean="0">
                          <a:sym typeface="Georgia"/>
                        </a:rPr>
                        <a:t> Length </a:t>
                      </a:r>
                      <a:r>
                        <a:rPr sz="1600" dirty="0" smtClean="0">
                          <a:sym typeface="Georgia"/>
                        </a:rPr>
                        <a:t>X</a:t>
                      </a:r>
                      <a:r>
                        <a:rPr sz="1600" baseline="-5999" dirty="0" smtClean="0">
                          <a:sym typeface="Georgia"/>
                        </a:rPr>
                        <a:t>0</a:t>
                      </a:r>
                      <a:r>
                        <a:rPr sz="1600" dirty="0" smtClean="0">
                          <a:sym typeface="Georgia"/>
                        </a:rPr>
                        <a:t> </a:t>
                      </a:r>
                      <a:r>
                        <a:rPr sz="1600" dirty="0">
                          <a:sym typeface="Georgia"/>
                        </a:rPr>
                        <a:t>[cm]</a:t>
                      </a:r>
                      <a:endParaRPr sz="16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2.03</a:t>
                      </a:r>
                      <a:endParaRPr sz="1600" b="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1.86</a:t>
                      </a:r>
                      <a:endParaRPr sz="1600" b="1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19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l" defTabSz="914400"/>
                      <a:r>
                        <a:rPr sz="1600">
                          <a:sym typeface="Georgia"/>
                        </a:rPr>
                        <a:t>Light Yield [% NaI(Tl)]</a:t>
                      </a:r>
                      <a:endParaRPr sz="16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>
                          <a:sym typeface="Georgia"/>
                        </a:rPr>
                        <a:t>4/36</a:t>
                      </a:r>
                      <a:endParaRPr sz="1600" b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3.6</a:t>
                      </a:r>
                      <a:endParaRPr sz="1600" b="1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19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l" defTabSz="914400"/>
                      <a:r>
                        <a:rPr lang="en-US" sz="1600" dirty="0" smtClean="0">
                          <a:sym typeface="Georgia"/>
                        </a:rPr>
                        <a:t>Decay</a:t>
                      </a:r>
                      <a:r>
                        <a:rPr lang="en-US" sz="1600" baseline="0" dirty="0" smtClean="0">
                          <a:sym typeface="Georgia"/>
                        </a:rPr>
                        <a:t> Time</a:t>
                      </a:r>
                      <a:r>
                        <a:rPr sz="1600" dirty="0" smtClean="0">
                          <a:sym typeface="Georgia"/>
                        </a:rPr>
                        <a:t>[</a:t>
                      </a:r>
                      <a:r>
                        <a:rPr sz="1600" dirty="0">
                          <a:sym typeface="Georgia"/>
                        </a:rPr>
                        <a:t>ns]</a:t>
                      </a:r>
                      <a:endParaRPr sz="16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0.9/650</a:t>
                      </a:r>
                      <a:endParaRPr sz="1600" b="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lang="en-US" sz="1600" dirty="0" smtClean="0">
                          <a:sym typeface="Georgia"/>
                        </a:rPr>
                        <a:t>30</a:t>
                      </a:r>
                      <a:endParaRPr sz="1600" b="1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19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l" defTabSz="914400"/>
                      <a:r>
                        <a:rPr lang="en-US" sz="1600" dirty="0" err="1" smtClean="0">
                          <a:sym typeface="Georgia"/>
                        </a:rPr>
                        <a:t>Photosensor</a:t>
                      </a:r>
                      <a:endParaRPr sz="16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 smtClean="0">
                          <a:sym typeface="Georgia"/>
                        </a:rPr>
                        <a:t>R</a:t>
                      </a:r>
                      <a:r>
                        <a:rPr lang="en-US" sz="1600" dirty="0" smtClean="0">
                          <a:sym typeface="Georgia"/>
                        </a:rPr>
                        <a:t>M</a:t>
                      </a:r>
                      <a:r>
                        <a:rPr sz="1600" dirty="0" smtClean="0">
                          <a:sym typeface="Georgia"/>
                        </a:rPr>
                        <a:t>D </a:t>
                      </a:r>
                      <a:r>
                        <a:rPr sz="1600" dirty="0">
                          <a:sym typeface="Georgia"/>
                        </a:rPr>
                        <a:t>APD</a:t>
                      </a:r>
                      <a:endParaRPr sz="1600" b="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SiPM</a:t>
                      </a:r>
                      <a:endParaRPr sz="1600" b="1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19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l" defTabSz="914400"/>
                      <a:r>
                        <a:rPr lang="en-US" sz="1600" dirty="0" smtClean="0">
                          <a:sym typeface="Georgia"/>
                        </a:rPr>
                        <a:t>Wavelength</a:t>
                      </a:r>
                      <a:r>
                        <a:rPr lang="en-US" sz="1600" baseline="0" dirty="0" smtClean="0">
                          <a:sym typeface="Georgia"/>
                        </a:rPr>
                        <a:t> </a:t>
                      </a:r>
                      <a:r>
                        <a:rPr sz="1600" dirty="0" smtClean="0">
                          <a:sym typeface="Georgia"/>
                        </a:rPr>
                        <a:t>[</a:t>
                      </a:r>
                      <a:r>
                        <a:rPr sz="1600" dirty="0">
                          <a:sym typeface="Georgia"/>
                        </a:rPr>
                        <a:t>nm]</a:t>
                      </a:r>
                      <a:endParaRPr sz="160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220/300</a:t>
                      </a:r>
                      <a:endParaRPr sz="1600" b="0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lvl="0" algn="ctr" defTabSz="914400"/>
                      <a:r>
                        <a:rPr sz="1600" dirty="0">
                          <a:sym typeface="Georgia"/>
                        </a:rPr>
                        <a:t>310</a:t>
                      </a:r>
                      <a:endParaRPr sz="1600" b="1" dirty="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54412" y="3481835"/>
            <a:ext cx="4857111" cy="2300552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Undoped</a:t>
            </a:r>
            <a:r>
              <a:rPr lang="en-US" sz="2600" b="1" dirty="0" smtClean="0">
                <a:solidFill>
                  <a:srgbClr val="800000"/>
                </a:solidFill>
                <a:latin typeface="Helvetica"/>
                <a:cs typeface="Helvetica"/>
              </a:rPr>
              <a:t> </a:t>
            </a:r>
            <a:r>
              <a:rPr lang="en-US" sz="2600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CsI</a:t>
            </a:r>
            <a:endParaRPr lang="en-US" sz="2600" b="1" dirty="0">
              <a:solidFill>
                <a:srgbClr val="800000"/>
              </a:solidFill>
              <a:latin typeface="Helvetica"/>
              <a:cs typeface="Helvetica"/>
            </a:endParaRP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Adequate radiation  hardness</a:t>
            </a: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Slightly hygroscopic</a:t>
            </a:r>
          </a:p>
          <a:p>
            <a:pPr>
              <a:buFont typeface="Wingdings" charset="2"/>
              <a:buChar char="§"/>
            </a:pPr>
            <a:r>
              <a:rPr lang="en-US" sz="1600" dirty="0">
                <a:latin typeface="Helvetica"/>
                <a:cs typeface="Helvetica"/>
              </a:rPr>
              <a:t>3</a:t>
            </a:r>
            <a:r>
              <a:rPr lang="en-US" sz="1600" dirty="0" smtClean="0">
                <a:latin typeface="Helvetica"/>
                <a:cs typeface="Helvetica"/>
              </a:rPr>
              <a:t>0 ns emission time, small slow component.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Emits  @ 310 nm.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Comparable LY of fast  component of BaF</a:t>
            </a:r>
            <a:r>
              <a:rPr lang="en-US" sz="1600" baseline="-25000" dirty="0" smtClean="0">
                <a:latin typeface="Helvetica"/>
                <a:cs typeface="Helvetica"/>
              </a:rPr>
              <a:t>2</a:t>
            </a:r>
            <a:r>
              <a:rPr lang="en-US" sz="1600" dirty="0" smtClean="0">
                <a:latin typeface="Helvetica"/>
                <a:cs typeface="Helvetica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 Lower cost (6-8 $/cc)</a:t>
            </a:r>
          </a:p>
          <a:p>
            <a:pPr>
              <a:buFont typeface="Wingdings" charset="2"/>
              <a:buChar char="§"/>
            </a:pPr>
            <a:r>
              <a:rPr lang="en-US" sz="1600" b="1" dirty="0" smtClean="0">
                <a:latin typeface="Helvetica"/>
                <a:cs typeface="Helvetica"/>
              </a:rPr>
              <a:t>Well know crystal. Mass produced before .. </a:t>
            </a:r>
            <a:r>
              <a:rPr lang="en-US" sz="1600" b="1" dirty="0" err="1" smtClean="0">
                <a:latin typeface="Helvetica"/>
                <a:cs typeface="Helvetica"/>
              </a:rPr>
              <a:t>KTeV</a:t>
            </a:r>
            <a:endParaRPr lang="en-US" sz="1600" b="1" dirty="0">
              <a:latin typeface="Helvetica"/>
              <a:cs typeface="Helvetica"/>
            </a:endParaRPr>
          </a:p>
        </p:txBody>
      </p:sp>
      <p:pic>
        <p:nvPicPr>
          <p:cNvPr id="13" name="Picture 11" descr="Screen Shot 2014-03-12 at 8.13.48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" r="299"/>
          <a:stretch/>
        </p:blipFill>
        <p:spPr bwMode="auto">
          <a:xfrm>
            <a:off x="5271287" y="1330331"/>
            <a:ext cx="3872713" cy="28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4259959" y="1151278"/>
            <a:ext cx="637804" cy="35578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56365" y="1140508"/>
            <a:ext cx="745066" cy="321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56365" y="1151278"/>
            <a:ext cx="745066" cy="310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77647" y="986140"/>
            <a:ext cx="3361765" cy="46166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BD1F24"/>
                </a:solidFill>
                <a:latin typeface="Helvetica"/>
                <a:cs typeface="Helvetica"/>
              </a:rPr>
              <a:t>TSV with SPL </a:t>
            </a:r>
            <a:r>
              <a:rPr lang="en-US" dirty="0" err="1" smtClean="0">
                <a:solidFill>
                  <a:srgbClr val="BD1F24"/>
                </a:solidFill>
                <a:latin typeface="Helvetica"/>
                <a:cs typeface="Helvetica"/>
              </a:rPr>
              <a:t>SiPMs</a:t>
            </a:r>
            <a:endParaRPr lang="en-US" dirty="0">
              <a:solidFill>
                <a:srgbClr val="BD1F24"/>
              </a:solidFill>
              <a:latin typeface="Helvetica"/>
              <a:cs typeface="Helvetica"/>
            </a:endParaRPr>
          </a:p>
        </p:txBody>
      </p:sp>
      <p:pic>
        <p:nvPicPr>
          <p:cNvPr id="32" name="Picture 31" descr="hd_solid_state:Users:pcsarra:Desktop:Screen Shot 2016-04-27 at 12.29.3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647" y="4167753"/>
            <a:ext cx="3237753" cy="1689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46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Design: </a:t>
            </a:r>
            <a:r>
              <a:rPr lang="en-US" dirty="0">
                <a:sym typeface="Wingdings"/>
              </a:rPr>
              <a:t>meeting the requirements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5</a:t>
            </a:fld>
            <a:endParaRPr lang="en-US" dirty="0"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8" y="1028408"/>
            <a:ext cx="3941421" cy="2897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71"/>
          <a:stretch/>
        </p:blipFill>
        <p:spPr>
          <a:xfrm>
            <a:off x="5177479" y="3733382"/>
            <a:ext cx="3966521" cy="2498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9067" y="1335018"/>
            <a:ext cx="331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Helvetica"/>
                <a:cs typeface="Helvetica"/>
              </a:rPr>
              <a:t>Mu2e Framework Simulation </a:t>
            </a:r>
            <a:endParaRPr lang="en-US" sz="18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9" y="3918831"/>
            <a:ext cx="4948880" cy="23083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Simulation performed as a function of LY and many other variables 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latin typeface="Helvetica"/>
                <a:cs typeface="Helvetica"/>
              </a:rPr>
              <a:t>CsI+SIPM</a:t>
            </a:r>
            <a:r>
              <a:rPr lang="en-US" sz="1600" b="1" dirty="0" smtClean="0">
                <a:latin typeface="Helvetica"/>
                <a:cs typeface="Helvetica"/>
              </a:rPr>
              <a:t> match requirements.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Test beam with e</a:t>
            </a:r>
            <a:r>
              <a:rPr lang="en-US" sz="1600" baseline="30000" dirty="0" smtClean="0">
                <a:latin typeface="Helvetica"/>
                <a:cs typeface="Helvetica"/>
              </a:rPr>
              <a:t>-</a:t>
            </a:r>
            <a:r>
              <a:rPr lang="en-US" sz="1600" dirty="0" smtClean="0">
                <a:latin typeface="Helvetica"/>
                <a:cs typeface="Helvetica"/>
              </a:rPr>
              <a:t>  @   BTF, LNF 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</a:rPr>
              <a:t> 80 to 130 </a:t>
            </a:r>
            <a:r>
              <a:rPr lang="en-US" sz="1600" dirty="0" smtClean="0">
                <a:latin typeface="Helvetica"/>
                <a:cs typeface="Helvetica"/>
              </a:rPr>
              <a:t>MeV</a:t>
            </a:r>
            <a:r>
              <a:rPr lang="en-US" sz="1600" dirty="0">
                <a:latin typeface="Helvetica"/>
                <a:cs typeface="Helvetica"/>
              </a:rPr>
              <a:t> </a:t>
            </a:r>
            <a:r>
              <a:rPr lang="en-US" sz="16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1600" dirty="0" smtClean="0">
                <a:latin typeface="Helvetica"/>
                <a:cs typeface="Helvetica"/>
              </a:rPr>
              <a:t>3x3 </a:t>
            </a:r>
            <a:r>
              <a:rPr lang="en-US" sz="1600" dirty="0" smtClean="0">
                <a:latin typeface="Helvetica"/>
                <a:cs typeface="Helvetica"/>
              </a:rPr>
              <a:t>array of 30x30x200 mm</a:t>
            </a:r>
            <a:r>
              <a:rPr lang="en-US" sz="1600" baseline="30000" dirty="0" smtClean="0">
                <a:latin typeface="Helvetica"/>
                <a:cs typeface="Helvetica"/>
              </a:rPr>
              <a:t>3</a:t>
            </a:r>
            <a:r>
              <a:rPr lang="en-US" sz="1600" dirty="0" smtClean="0">
                <a:latin typeface="Helvetica"/>
                <a:cs typeface="Helvetica"/>
              </a:rPr>
              <a:t> CsI </a:t>
            </a:r>
            <a:r>
              <a:rPr lang="en-US" sz="1600" dirty="0">
                <a:latin typeface="Helvetica"/>
                <a:cs typeface="Helvetica"/>
              </a:rPr>
              <a:t>+</a:t>
            </a:r>
            <a:r>
              <a:rPr lang="en-US" sz="1600" dirty="0" smtClean="0">
                <a:latin typeface="Helvetica"/>
                <a:cs typeface="Helvetica"/>
              </a:rPr>
              <a:t> MPPC 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Wingdings" charset="2"/>
              <a:buChar char="§"/>
            </a:pPr>
            <a:endParaRPr lang="en-US" sz="1600" dirty="0">
              <a:latin typeface="Helvetica"/>
              <a:cs typeface="Helvetica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>
                <a:latin typeface="Helvetica"/>
                <a:cs typeface="Helvetica"/>
              </a:rPr>
              <a:t>Good </a:t>
            </a:r>
            <a:r>
              <a:rPr lang="en-US" sz="1600" dirty="0" smtClean="0">
                <a:latin typeface="Helvetica"/>
                <a:cs typeface="Helvetica"/>
              </a:rPr>
              <a:t>energy ( 7%) and timing ( 110 </a:t>
            </a:r>
            <a:r>
              <a:rPr lang="en-US" sz="1600" dirty="0" err="1" smtClean="0">
                <a:latin typeface="Helvetica"/>
                <a:cs typeface="Helvetica"/>
              </a:rPr>
              <a:t>ps</a:t>
            </a:r>
            <a:r>
              <a:rPr lang="en-US" sz="1600" dirty="0" smtClean="0">
                <a:latin typeface="Helvetica"/>
                <a:cs typeface="Helvetica"/>
              </a:rPr>
              <a:t>) resolution    		</a:t>
            </a:r>
            <a:endParaRPr lang="en-US" sz="1600" dirty="0" smtClean="0">
              <a:latin typeface="Helvetica"/>
              <a:cs typeface="Helvetica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600" b="1" dirty="0" err="1" smtClean="0">
                <a:solidFill>
                  <a:srgbClr val="800000"/>
                </a:solidFill>
                <a:latin typeface="Helvetica"/>
                <a:cs typeface="Helvetica"/>
              </a:rPr>
              <a:t>Exp</a:t>
            </a:r>
            <a:r>
              <a:rPr lang="en-US" sz="1600" b="1" dirty="0" smtClean="0">
                <a:solidFill>
                  <a:srgbClr val="8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Helvetica"/>
                <a:cs typeface="Helvetica"/>
              </a:rPr>
              <a:t>tests </a:t>
            </a:r>
            <a:r>
              <a:rPr lang="en-US" sz="1600" b="1" dirty="0" smtClean="0">
                <a:solidFill>
                  <a:srgbClr val="800000"/>
                </a:solidFill>
                <a:latin typeface="Helvetica"/>
                <a:cs typeface="Helvetica"/>
                <a:sym typeface="Wingdings"/>
              </a:rPr>
              <a:t> </a:t>
            </a:r>
            <a:r>
              <a:rPr lang="en-US" sz="1600" b="1" dirty="0" smtClean="0">
                <a:solidFill>
                  <a:srgbClr val="800000"/>
                </a:solidFill>
                <a:latin typeface="Helvetica"/>
                <a:cs typeface="Helvetica"/>
              </a:rPr>
              <a:t>Matching EMC requirements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34529" y="873353"/>
            <a:ext cx="3681995" cy="3076680"/>
            <a:chOff x="4934529" y="873353"/>
            <a:chExt cx="3681995" cy="3076680"/>
          </a:xfrm>
        </p:grpSpPr>
        <p:grpSp>
          <p:nvGrpSpPr>
            <p:cNvPr id="13" name="Group 12"/>
            <p:cNvGrpSpPr/>
            <p:nvPr/>
          </p:nvGrpSpPr>
          <p:grpSpPr>
            <a:xfrm>
              <a:off x="4934529" y="993976"/>
              <a:ext cx="3681995" cy="2684372"/>
              <a:chOff x="4181003" y="1672641"/>
              <a:chExt cx="4969813" cy="3569518"/>
            </a:xfrm>
          </p:grpSpPr>
          <p:sp>
            <p:nvSpPr>
              <p:cNvPr id="26" name="Segnaposto contenuto 2"/>
              <p:cNvSpPr txBox="1">
                <a:spLocks/>
              </p:cNvSpPr>
              <p:nvPr/>
            </p:nvSpPr>
            <p:spPr>
              <a:xfrm>
                <a:off x="4370133" y="1744471"/>
                <a:ext cx="4780683" cy="5526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None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Energy resolution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vs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Deposited energies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40804" y="2217728"/>
                <a:ext cx="1092883" cy="401867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029293" y="3119294"/>
                <a:ext cx="1023023" cy="77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Data</a:t>
                </a:r>
              </a:p>
              <a:p>
                <a:r>
                  <a:rPr lang="en-US" sz="1600" dirty="0" smtClean="0">
                    <a:latin typeface="Helvetica"/>
                    <a:cs typeface="Helvetica"/>
                  </a:rPr>
                  <a:t>MC</a:t>
                </a:r>
                <a:endParaRPr lang="en-US" sz="1600" dirty="0">
                  <a:latin typeface="Helvetica"/>
                  <a:cs typeface="Helvetica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4181003" y="1672641"/>
                <a:ext cx="4969813" cy="3569518"/>
                <a:chOff x="4374639" y="1885129"/>
                <a:chExt cx="4278739" cy="2622187"/>
              </a:xfrm>
            </p:grpSpPr>
            <p:pic>
              <p:nvPicPr>
                <p:cNvPr id="30" name="Picture 29" descr="energy_res.pdf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660" b="1920"/>
                <a:stretch/>
              </p:blipFill>
              <p:spPr>
                <a:xfrm rot="16200000" flipH="1" flipV="1">
                  <a:off x="5202915" y="1056853"/>
                  <a:ext cx="2622187" cy="4278739"/>
                </a:xfrm>
                <a:prstGeom prst="rect">
                  <a:avLst/>
                </a:prstGeom>
              </p:spPr>
            </p:pic>
            <p:sp>
              <p:nvSpPr>
                <p:cNvPr id="31" name="Oval 30"/>
                <p:cNvSpPr/>
                <p:nvPr/>
              </p:nvSpPr>
              <p:spPr>
                <a:xfrm>
                  <a:off x="6828816" y="2946087"/>
                  <a:ext cx="423862" cy="426720"/>
                </a:xfrm>
                <a:prstGeom prst="ellipse">
                  <a:avLst/>
                </a:prstGeom>
                <a:noFill/>
                <a:ln w="28575" cmpd="sng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369073" y="3370573"/>
                  <a:ext cx="2284305" cy="586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err="1" smtClean="0">
                      <a:solidFill>
                        <a:schemeClr val="accent5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σ</a:t>
                  </a:r>
                  <a:r>
                    <a:rPr lang="en-US" sz="11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 / E &lt; 7%</a:t>
                  </a:r>
                </a:p>
                <a:p>
                  <a:r>
                    <a:rPr lang="en-US" sz="11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dominated by leakage and </a:t>
                  </a:r>
                  <a:r>
                    <a:rPr lang="en-US" sz="1100" b="1" dirty="0">
                      <a:solidFill>
                        <a:schemeClr val="accent5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 </a:t>
                  </a:r>
                  <a:r>
                    <a:rPr lang="en-US" sz="1100" b="1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beam energy  spread</a:t>
                  </a:r>
                  <a:endParaRPr lang="en-US" sz="1100" b="1" dirty="0">
                    <a:solidFill>
                      <a:schemeClr val="accent5">
                        <a:lumMod val="50000"/>
                      </a:schemeClr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5800682" y="873353"/>
              <a:ext cx="2578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Helvetica"/>
                  <a:cs typeface="Helvetica"/>
                </a:rPr>
                <a:t>LNF Test Beam </a:t>
              </a:r>
              <a:endParaRPr lang="en-US" sz="2000" b="1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1223" y="3549923"/>
              <a:ext cx="2578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Helvetica"/>
                  <a:cs typeface="Helvetica"/>
                </a:rPr>
                <a:t>LNF Test Beam </a:t>
              </a:r>
              <a:endParaRPr lang="en-US" sz="2000" b="1" dirty="0">
                <a:latin typeface="Helvetica"/>
                <a:cs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73691" y="2080940"/>
              <a:ext cx="4571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82124" y="2269534"/>
              <a:ext cx="4571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61549" y="2298743"/>
              <a:ext cx="4571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69549" y="2361609"/>
              <a:ext cx="4571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6124" y="1983784"/>
              <a:ext cx="4571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51774" y="1928540"/>
              <a:ext cx="45719" cy="4571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80138" y="2573065"/>
              <a:ext cx="93563" cy="8758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66177" y="2321650"/>
              <a:ext cx="672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Data </a:t>
              </a:r>
              <a:r>
                <a:rPr lang="en-US" sz="2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9396" y="2613750"/>
              <a:ext cx="54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Helvetica"/>
                  <a:cs typeface="Helvetica"/>
                </a:rPr>
                <a:t>MC</a:t>
              </a:r>
              <a:r>
                <a:rPr lang="en-US" sz="18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  </a:t>
              </a:r>
              <a:r>
                <a:rPr lang="en-US" sz="2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59481" y="2851151"/>
              <a:ext cx="104723" cy="98644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62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Design: </a:t>
            </a:r>
            <a:r>
              <a:rPr lang="en-US" dirty="0" smtClean="0">
                <a:sym typeface="Wingdings"/>
              </a:rPr>
              <a:t>Radiation </a:t>
            </a:r>
            <a:r>
              <a:rPr lang="en-US" dirty="0">
                <a:sym typeface="Wingdings"/>
              </a:rPr>
              <a:t>hardness &amp; cooling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6</a:t>
            </a:fld>
            <a:endParaRPr lang="en-US" dirty="0"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787" y="914902"/>
            <a:ext cx="857157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Crystals have been tested up to 100  </a:t>
            </a:r>
            <a:r>
              <a:rPr lang="en-US" sz="20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krad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 and 10</a:t>
            </a:r>
            <a:r>
              <a:rPr lang="en-US" sz="2000" b="1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12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 n/cm</a:t>
            </a:r>
            <a:r>
              <a:rPr lang="en-US" sz="2000" b="1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endParaRPr lang="en-US" sz="2000" b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     with 14 MeV neutrons  </a:t>
            </a:r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i.e. the doses in the experiment with</a:t>
            </a:r>
          </a:p>
          <a:p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Helvetica"/>
                <a:cs typeface="Helvetica"/>
              </a:rPr>
              <a:t>    a safety factor of 3 applied.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    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2000" dirty="0" smtClean="0">
                <a:latin typeface="Helvetica"/>
                <a:cs typeface="Helvetica"/>
              </a:rPr>
              <a:t>No major issues/damages observed (LY drop 40% @ 100 </a:t>
            </a:r>
            <a:r>
              <a:rPr lang="en-US" sz="2000" dirty="0" err="1" smtClean="0">
                <a:latin typeface="Helvetica"/>
                <a:cs typeface="Helvetica"/>
              </a:rPr>
              <a:t>krad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    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2000" dirty="0" smtClean="0">
                <a:latin typeface="Helvetica"/>
                <a:cs typeface="Helvetica"/>
              </a:rPr>
              <a:t>Radiation hardness will be part of our QA test procedure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    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2000" dirty="0" smtClean="0">
                <a:latin typeface="Helvetica"/>
                <a:cs typeface="Helvetica"/>
              </a:rPr>
              <a:t>Effect of thermal neutrons on Radiation Induced Current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       being investigated</a:t>
            </a:r>
          </a:p>
          <a:p>
            <a:endParaRPr lang="en-US" sz="2000" dirty="0">
              <a:latin typeface="Helvetica"/>
              <a:cs typeface="Helvetica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Photosensors</a:t>
            </a:r>
            <a:r>
              <a:rPr lang="en-US" sz="2000" b="1" dirty="0" smtClean="0">
                <a:latin typeface="Helvetica"/>
                <a:cs typeface="Helvetica"/>
              </a:rPr>
              <a:t> have been tested up to 20 </a:t>
            </a:r>
            <a:r>
              <a:rPr lang="en-US" sz="2000" b="1" dirty="0" err="1" smtClean="0">
                <a:latin typeface="Helvetica"/>
                <a:cs typeface="Helvetica"/>
              </a:rPr>
              <a:t>krad</a:t>
            </a:r>
            <a:r>
              <a:rPr lang="en-US" sz="2000" b="1" dirty="0" smtClean="0">
                <a:latin typeface="Helvetica"/>
                <a:cs typeface="Helvetica"/>
              </a:rPr>
              <a:t> and  3 x 10 </a:t>
            </a:r>
            <a:r>
              <a:rPr lang="en-US" sz="2000" b="1" baseline="30000" dirty="0" smtClean="0">
                <a:latin typeface="Helvetica"/>
                <a:cs typeface="Helvetica"/>
              </a:rPr>
              <a:t>11</a:t>
            </a:r>
            <a:r>
              <a:rPr lang="en-US" sz="2000" b="1" dirty="0" smtClean="0">
                <a:latin typeface="Helvetica"/>
                <a:cs typeface="Helvetica"/>
              </a:rPr>
              <a:t> n/cm</a:t>
            </a:r>
            <a:r>
              <a:rPr lang="en-US" sz="2000" b="1" baseline="30000" dirty="0" smtClean="0">
                <a:latin typeface="Helvetica"/>
                <a:cs typeface="Helvetica"/>
              </a:rPr>
              <a:t>2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 No problems with dose</a:t>
            </a:r>
          </a:p>
          <a:p>
            <a:r>
              <a:rPr lang="en-US" sz="2000" dirty="0">
                <a:latin typeface="Helvetica"/>
                <a:cs typeface="Helvetica"/>
                <a:sym typeface="Wingdings"/>
              </a:rPr>
              <a:t>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    With neutrons, sensors are </a:t>
            </a:r>
            <a:r>
              <a:rPr lang="en-US" sz="2000" dirty="0">
                <a:latin typeface="Helvetica"/>
                <a:cs typeface="Helvetica"/>
                <a:sym typeface="Wingdings"/>
              </a:rPr>
              <a:t>s</a:t>
            </a:r>
            <a:r>
              <a:rPr lang="en-US" sz="2000" dirty="0" smtClean="0">
                <a:latin typeface="Helvetica"/>
                <a:cs typeface="Helvetica"/>
              </a:rPr>
              <a:t>till working but</a:t>
            </a: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      leakage current increases to too high </a:t>
            </a:r>
            <a:r>
              <a:rPr lang="en-US" sz="2000" dirty="0" smtClean="0">
                <a:latin typeface="Helvetica"/>
                <a:cs typeface="Helvetica"/>
              </a:rPr>
              <a:t>values (a factor ~2000)</a:t>
            </a: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   </a:t>
            </a:r>
            <a:r>
              <a:rPr lang="en-US" sz="2000" dirty="0" smtClean="0">
                <a:latin typeface="Helvetica"/>
                <a:cs typeface="Helvetica"/>
                <a:sym typeface="Wingdings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  <a:sym typeface="Wingdings"/>
              </a:rPr>
              <a:t>Cooling photo-sensors to 0 °C  is needed.</a:t>
            </a:r>
            <a:endParaRPr lang="en-US" sz="2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54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>
                <a:cs typeface="Helvetica"/>
              </a:rPr>
              <a:t>Crystals: Quality Control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7</a:t>
            </a:fld>
            <a:endParaRPr lang="en-US" dirty="0"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30942"/>
            <a:ext cx="532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Transmittance of the pure CsI has been much improved from 2014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423" y="2007071"/>
            <a:ext cx="5284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From left to right: SICCAS (2014 sample), </a:t>
            </a:r>
            <a:r>
              <a:rPr lang="en-US" sz="2000" dirty="0" err="1">
                <a:latin typeface="Helvetica"/>
                <a:cs typeface="Helvetica"/>
              </a:rPr>
              <a:t>Opto</a:t>
            </a:r>
            <a:r>
              <a:rPr lang="en-US" sz="2000" dirty="0">
                <a:latin typeface="Helvetica"/>
                <a:cs typeface="Helvetica"/>
              </a:rPr>
              <a:t> Materials and ISMA CsI crystals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3424" y="3441703"/>
            <a:ext cx="8854140" cy="2857500"/>
            <a:chOff x="273424" y="3441703"/>
            <a:chExt cx="8854140" cy="2857500"/>
          </a:xfrm>
        </p:grpSpPr>
        <p:pic>
          <p:nvPicPr>
            <p:cNvPr id="10" name="Picture 9" descr="Screen Shot 2016-09-08 at 05.56.1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7"/>
            <a:stretch/>
          </p:blipFill>
          <p:spPr>
            <a:xfrm>
              <a:off x="273424" y="3441703"/>
              <a:ext cx="7324632" cy="28575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6663766" y="4303059"/>
              <a:ext cx="934290" cy="104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027707" y="5082989"/>
              <a:ext cx="2570349" cy="104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57820" y="4928508"/>
              <a:ext cx="1469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Helvetica"/>
                  <a:cs typeface="Helvetica"/>
                </a:rPr>
                <a:t>Spectrometer</a:t>
              </a:r>
              <a:endParaRPr lang="en-US" sz="1400" b="1" dirty="0">
                <a:latin typeface="Helvetica"/>
                <a:cs typeface="Helvetic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24588" y="3979893"/>
              <a:ext cx="13432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Helvetica"/>
                  <a:cs typeface="Helvetica"/>
                </a:rPr>
                <a:t>D</a:t>
              </a:r>
              <a:r>
                <a:rPr lang="en-US" sz="1400" b="1" baseline="30000" dirty="0" smtClean="0">
                  <a:latin typeface="Helvetica"/>
                  <a:cs typeface="Helvetica"/>
                </a:rPr>
                <a:t>2</a:t>
              </a:r>
              <a:r>
                <a:rPr lang="en-US" sz="1400" b="1" dirty="0" smtClean="0">
                  <a:latin typeface="Helvetica"/>
                  <a:cs typeface="Helvetica"/>
                </a:rPr>
                <a:t> lamp and diffusive sphere</a:t>
              </a:r>
              <a:endParaRPr lang="en-US" sz="1400" b="1" baseline="30000" dirty="0">
                <a:latin typeface="Helvetica"/>
                <a:cs typeface="Helvetica"/>
              </a:endParaRPr>
            </a:p>
          </p:txBody>
        </p:sp>
      </p:grpSp>
      <p:pic>
        <p:nvPicPr>
          <p:cNvPr id="4" name="Picture 3" descr="Screen Shot 2016-09-08 at 05.5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27" y="881531"/>
            <a:ext cx="36449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>
                <a:cs typeface="Helvetica"/>
              </a:rPr>
              <a:t>Crystals: Quality </a:t>
            </a:r>
            <a:r>
              <a:rPr lang="en-US" dirty="0" smtClean="0">
                <a:cs typeface="Helvetica"/>
              </a:rPr>
              <a:t>Control (2)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8</a:t>
            </a:fld>
            <a:endParaRPr lang="en-US" dirty="0"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86205"/>
            <a:ext cx="8272929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To study the </a:t>
            </a:r>
            <a:r>
              <a:rPr lang="en-US" sz="2000" b="1" dirty="0">
                <a:latin typeface="Helvetica"/>
                <a:cs typeface="Helvetica"/>
              </a:rPr>
              <a:t>light yield </a:t>
            </a:r>
            <a:r>
              <a:rPr lang="en-US" sz="2000" dirty="0">
                <a:latin typeface="Helvetica"/>
                <a:cs typeface="Helvetica"/>
              </a:rPr>
              <a:t>and </a:t>
            </a:r>
            <a:r>
              <a:rPr lang="en-US" sz="2000" b="1" dirty="0">
                <a:latin typeface="Helvetica"/>
                <a:cs typeface="Helvetica"/>
              </a:rPr>
              <a:t>longitudinal uniformity </a:t>
            </a:r>
            <a:r>
              <a:rPr lang="en-US" sz="2000" dirty="0">
                <a:latin typeface="Helvetica"/>
                <a:cs typeface="Helvetica"/>
              </a:rPr>
              <a:t>of each crystal, we used a low intensity </a:t>
            </a:r>
            <a:r>
              <a:rPr lang="en-US" sz="2000" dirty="0" smtClean="0">
                <a:latin typeface="Helvetica"/>
                <a:cs typeface="Helvetica"/>
              </a:rPr>
              <a:t>collimated </a:t>
            </a:r>
            <a:r>
              <a:rPr lang="en-US" sz="2000" baseline="30000" dirty="0" smtClean="0">
                <a:latin typeface="Helvetica"/>
                <a:cs typeface="Helvetica"/>
              </a:rPr>
              <a:t>22</a:t>
            </a:r>
            <a:r>
              <a:rPr lang="en-US" sz="2000" dirty="0" smtClean="0">
                <a:latin typeface="Helvetica"/>
                <a:cs typeface="Helvetica"/>
              </a:rPr>
              <a:t>Na </a:t>
            </a:r>
            <a:r>
              <a:rPr lang="en-US" sz="2000" dirty="0">
                <a:latin typeface="Helvetica"/>
                <a:cs typeface="Helvetica"/>
              </a:rPr>
              <a:t>source which irradiates them in a region of few </a:t>
            </a:r>
            <a:r>
              <a:rPr lang="en-US" sz="2000" dirty="0" smtClean="0">
                <a:latin typeface="Helvetica"/>
                <a:cs typeface="Helvetica"/>
              </a:rPr>
              <a:t>mm</a:t>
            </a:r>
            <a:r>
              <a:rPr lang="en-US" sz="2000" baseline="30000" dirty="0" smtClean="0">
                <a:latin typeface="Helvetica"/>
                <a:cs typeface="Helvetica"/>
              </a:rPr>
              <a:t>2;</a:t>
            </a:r>
          </a:p>
          <a:p>
            <a:pPr algn="just"/>
            <a:endParaRPr lang="en-US" sz="1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900" baseline="30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The source is placed between the crystals and a small tagging system, constituted by a </a:t>
            </a:r>
            <a:r>
              <a:rPr lang="en-US" sz="2000" dirty="0" smtClean="0">
                <a:latin typeface="Helvetica"/>
                <a:cs typeface="Helvetica"/>
              </a:rPr>
              <a:t>3×3× 10 </a:t>
            </a:r>
            <a:r>
              <a:rPr lang="en-US" sz="2000" dirty="0">
                <a:latin typeface="Helvetica"/>
                <a:cs typeface="Helvetica"/>
              </a:rPr>
              <a:t>mm</a:t>
            </a:r>
            <a:r>
              <a:rPr lang="en-US" sz="2000" baseline="30000" dirty="0">
                <a:latin typeface="Helvetica"/>
                <a:cs typeface="Helvetica"/>
              </a:rPr>
              <a:t>3</a:t>
            </a:r>
            <a:r>
              <a:rPr lang="en-US" sz="2000" dirty="0">
                <a:latin typeface="Helvetica"/>
                <a:cs typeface="Helvetica"/>
              </a:rPr>
              <a:t> LYSO crystal, readout by a </a:t>
            </a:r>
            <a:r>
              <a:rPr lang="en-US" sz="2000" dirty="0" smtClean="0">
                <a:latin typeface="Helvetica"/>
                <a:cs typeface="Helvetica"/>
              </a:rPr>
              <a:t>3×3 </a:t>
            </a:r>
            <a:r>
              <a:rPr lang="en-US" sz="2000" dirty="0">
                <a:latin typeface="Helvetica"/>
                <a:cs typeface="Helvetica"/>
              </a:rPr>
              <a:t>mm</a:t>
            </a:r>
            <a:r>
              <a:rPr lang="en-US" sz="2000" baseline="30000" dirty="0">
                <a:latin typeface="Helvetica"/>
                <a:cs typeface="Helvetica"/>
              </a:rPr>
              <a:t>2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MPPC;</a:t>
            </a:r>
          </a:p>
          <a:p>
            <a:pPr algn="just"/>
            <a:endParaRPr lang="en-US" sz="1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900" baseline="30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One of the two back-to-back 511 </a:t>
            </a:r>
            <a:r>
              <a:rPr lang="en-US" sz="2000" dirty="0" err="1">
                <a:latin typeface="Helvetica"/>
                <a:cs typeface="Helvetica"/>
              </a:rPr>
              <a:t>keV</a:t>
            </a:r>
            <a:r>
              <a:rPr lang="en-US" sz="2000" dirty="0">
                <a:latin typeface="Helvetica"/>
                <a:cs typeface="Helvetica"/>
              </a:rPr>
              <a:t> photons produced by the source is tagged by this monitor while the second photon is used to calibrate the crystal under test, which is readout by means of a 2” UV extended photomultiplier tube (PMT) from ET Enterprises. 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1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1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The whole system is inside a light tight black box.</a:t>
            </a:r>
            <a:br>
              <a:rPr lang="en-US" sz="2000" dirty="0">
                <a:latin typeface="Helvetica"/>
                <a:cs typeface="Helvetica"/>
              </a:rPr>
            </a:br>
            <a:endParaRPr lang="en-US" sz="2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2000" baseline="30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2000" baseline="30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27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>
                <a:cs typeface="Helvetica"/>
              </a:rPr>
              <a:t>Crystals: Quality </a:t>
            </a:r>
            <a:r>
              <a:rPr lang="en-US" dirty="0" smtClean="0">
                <a:cs typeface="Helvetica"/>
              </a:rPr>
              <a:t>Control (3) </a:t>
            </a:r>
            <a:endParaRPr lang="en-US" dirty="0"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8 September 2016</a:t>
            </a:r>
            <a:endParaRPr lang="en-US" dirty="0"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Helvetica"/>
              </a:rPr>
              <a:t>I. Sarra @ PADME ECal Meeting</a:t>
            </a:r>
            <a:endParaRPr lang="en-US" b="1" dirty="0"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>
                <a:cs typeface="Helvetica"/>
              </a:rPr>
              <a:pPr>
                <a:defRPr/>
              </a:pPr>
              <a:t>9</a:t>
            </a:fld>
            <a:endParaRPr lang="en-US" dirty="0"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86205"/>
            <a:ext cx="834763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For </a:t>
            </a:r>
            <a:r>
              <a:rPr lang="en-US" sz="2000" dirty="0">
                <a:latin typeface="Helvetica"/>
                <a:cs typeface="Helvetica"/>
              </a:rPr>
              <a:t>each crystal, a longitudinal scan is done in </a:t>
            </a:r>
            <a:r>
              <a:rPr lang="en-US" sz="2000" b="1" dirty="0">
                <a:latin typeface="Helvetica"/>
                <a:cs typeface="Helvetica"/>
              </a:rPr>
              <a:t>eight points</a:t>
            </a:r>
            <a:r>
              <a:rPr lang="en-US" sz="2000" dirty="0">
                <a:latin typeface="Helvetica"/>
                <a:cs typeface="Helvetica"/>
              </a:rPr>
              <a:t>, with 2 cm steps, with respect to the readout system. 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9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Helvetica"/>
                <a:cs typeface="Helvetica"/>
              </a:rPr>
              <a:t>In </a:t>
            </a:r>
            <a:r>
              <a:rPr lang="en-US" sz="2000" dirty="0">
                <a:latin typeface="Helvetica"/>
                <a:cs typeface="Helvetica"/>
              </a:rPr>
              <a:t>the scan, the source and the tag are moved together along the axis of the crystal under test with a manual movement. </a:t>
            </a:r>
            <a:endParaRPr lang="en-US" sz="2000" baseline="30000" dirty="0">
              <a:latin typeface="Helvetica"/>
              <a:cs typeface="Helvetica"/>
            </a:endParaRPr>
          </a:p>
          <a:p>
            <a:pPr algn="just"/>
            <a:endParaRPr lang="en-US" sz="2000" baseline="30000" dirty="0">
              <a:latin typeface="Helvetica"/>
              <a:cs typeface="Helvetica"/>
            </a:endParaRPr>
          </a:p>
        </p:txBody>
      </p:sp>
      <p:pic>
        <p:nvPicPr>
          <p:cNvPr id="3" name="Picture 2" descr="Screen Shot 2016-09-08 at 06.0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02" y="2719293"/>
            <a:ext cx="4814157" cy="35709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802370"/>
            <a:ext cx="388022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A complete longitudinal scan takes about 10 minutes. We take 20000 events/point at 500 Hz. </a:t>
            </a:r>
            <a:endParaRPr lang="en-US" sz="2000" dirty="0" smtClean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9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>
                <a:latin typeface="Helvetica"/>
                <a:cs typeface="Helvetica"/>
              </a:rPr>
              <a:t>All crystals </a:t>
            </a:r>
            <a:r>
              <a:rPr lang="en-US" sz="2000" dirty="0" smtClean="0">
                <a:latin typeface="Helvetica"/>
                <a:cs typeface="Helvetica"/>
              </a:rPr>
              <a:t>are tested </a:t>
            </a:r>
            <a:r>
              <a:rPr lang="en-US" sz="2000" dirty="0">
                <a:latin typeface="Helvetica"/>
                <a:cs typeface="Helvetica"/>
              </a:rPr>
              <a:t>wrapped with reflector </a:t>
            </a:r>
            <a:r>
              <a:rPr lang="en-US" sz="2000" dirty="0" smtClean="0">
                <a:latin typeface="Helvetica"/>
                <a:cs typeface="Helvetica"/>
              </a:rPr>
              <a:t>material (</a:t>
            </a:r>
            <a:r>
              <a:rPr lang="en-US" sz="2000" dirty="0" err="1" smtClean="0">
                <a:latin typeface="Helvetica"/>
                <a:cs typeface="Helvetica"/>
              </a:rPr>
              <a:t>Tyvek</a:t>
            </a:r>
            <a:r>
              <a:rPr lang="en-US" sz="2000" dirty="0" smtClean="0">
                <a:latin typeface="Helvetica"/>
                <a:cs typeface="Helvetica"/>
              </a:rPr>
              <a:t>). </a:t>
            </a:r>
            <a:endParaRPr lang="en-US" sz="2000" dirty="0">
              <a:latin typeface="Helvetica"/>
              <a:cs typeface="Helvetica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4468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15909</TotalTime>
  <Words>1542</Words>
  <Application>Microsoft Macintosh PowerPoint</Application>
  <PresentationFormat>On-screen Show (4:3)</PresentationFormat>
  <Paragraphs>217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FermilabTemplate</vt:lpstr>
      <vt:lpstr>Fermilab: Footer Only</vt:lpstr>
      <vt:lpstr>Adjacency</vt:lpstr>
      <vt:lpstr>Mu2e crystals qualification</vt:lpstr>
      <vt:lpstr>Mu2e Calorimeter: state of the art</vt:lpstr>
      <vt:lpstr>Mu2e Calorimeter: state of the art (2)</vt:lpstr>
      <vt:lpstr>Design: Crystals and Sensors choice</vt:lpstr>
      <vt:lpstr>Design: meeting the requirements</vt:lpstr>
      <vt:lpstr>Design: Radiation hardness &amp; cooling</vt:lpstr>
      <vt:lpstr>Crystals: Quality Control</vt:lpstr>
      <vt:lpstr>Crystals: Quality Control (2)</vt:lpstr>
      <vt:lpstr>Crystals: Quality Control (3) </vt:lpstr>
      <vt:lpstr>Quality Control: Examples</vt:lpstr>
      <vt:lpstr>Quality Control: Specifications</vt:lpstr>
      <vt:lpstr>Quality Control: Specifications (2)</vt:lpstr>
      <vt:lpstr>Specifications: LO and FWHM ER Examples </vt:lpstr>
      <vt:lpstr>Specifications: F/S Ratio and LRU Examples</vt:lpstr>
      <vt:lpstr>PowerPoint Presentation</vt:lpstr>
      <vt:lpstr>Radiation Damage (1)</vt:lpstr>
      <vt:lpstr>Radiation Damage (2)</vt:lpstr>
      <vt:lpstr>PowerPoint Presentation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Sandbox Studio</dc:creator>
  <cp:keywords/>
  <dc:description/>
  <cp:lastModifiedBy>ivano sarra</cp:lastModifiedBy>
  <cp:revision>727</cp:revision>
  <cp:lastPrinted>2016-09-01T12:52:25Z</cp:lastPrinted>
  <dcterms:created xsi:type="dcterms:W3CDTF">2014-01-03T20:18:13Z</dcterms:created>
  <dcterms:modified xsi:type="dcterms:W3CDTF">2016-09-08T04:54:24Z</dcterms:modified>
  <cp:category/>
</cp:coreProperties>
</file>