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1" r:id="rId1"/>
  </p:sldMasterIdLst>
  <p:notesMasterIdLst>
    <p:notesMasterId r:id="rId30"/>
  </p:notesMasterIdLst>
  <p:handoutMasterIdLst>
    <p:handoutMasterId r:id="rId31"/>
  </p:handoutMasterIdLst>
  <p:sldIdLst>
    <p:sldId id="379" r:id="rId2"/>
    <p:sldId id="394" r:id="rId3"/>
    <p:sldId id="386" r:id="rId4"/>
    <p:sldId id="380" r:id="rId5"/>
    <p:sldId id="381" r:id="rId6"/>
    <p:sldId id="393" r:id="rId7"/>
    <p:sldId id="382" r:id="rId8"/>
    <p:sldId id="396" r:id="rId9"/>
    <p:sldId id="397" r:id="rId10"/>
    <p:sldId id="398" r:id="rId11"/>
    <p:sldId id="385" r:id="rId12"/>
    <p:sldId id="404" r:id="rId13"/>
    <p:sldId id="388" r:id="rId14"/>
    <p:sldId id="395" r:id="rId15"/>
    <p:sldId id="399" r:id="rId16"/>
    <p:sldId id="387" r:id="rId17"/>
    <p:sldId id="384" r:id="rId18"/>
    <p:sldId id="400" r:id="rId19"/>
    <p:sldId id="401" r:id="rId20"/>
    <p:sldId id="402" r:id="rId21"/>
    <p:sldId id="403" r:id="rId22"/>
    <p:sldId id="390" r:id="rId23"/>
    <p:sldId id="391" r:id="rId24"/>
    <p:sldId id="406" r:id="rId25"/>
    <p:sldId id="407" r:id="rId26"/>
    <p:sldId id="408" r:id="rId27"/>
    <p:sldId id="409" r:id="rId28"/>
    <p:sldId id="40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BEB"/>
    <a:srgbClr val="CC3366"/>
    <a:srgbClr val="323232"/>
    <a:srgbClr val="8E2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0" autoAdjust="0"/>
    <p:restoredTop sz="97701" autoAdjust="0"/>
  </p:normalViewPr>
  <p:slideViewPr>
    <p:cSldViewPr snapToGrid="0" snapToObjects="1">
      <p:cViewPr>
        <p:scale>
          <a:sx n="116" d="100"/>
          <a:sy n="116" d="100"/>
        </p:scale>
        <p:origin x="-768" y="-80"/>
      </p:cViewPr>
      <p:guideLst>
        <p:guide orient="horz" pos="1536"/>
        <p:guide pos="46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52225-081F-C940-B971-217361288DB6}" type="datetime1">
              <a:rPr lang="it-IT" smtClean="0"/>
              <a:t>19/09/16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F85D-6D7B-964C-85D4-9795C533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4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A423-D25B-294A-8A41-8353595B2204}" type="datetime1">
              <a:rPr lang="it-IT" smtClean="0"/>
              <a:t>19/09/16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09F7-0728-D94F-9D4C-D8B09C24A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09F7-0728-D94F-9D4C-D8B09C24A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6"/>
            <a:ext cx="8001000" cy="214340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460F-8236-F14D-9B6E-48D5ABBCEF63}" type="datetime1">
              <a:rPr lang="en-GB" smtClean="0"/>
              <a:t>19/09/16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1930399"/>
            <a:ext cx="8376026" cy="433592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C14F-FCFE-CB46-823B-FAD6B5051AB4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8874" y="728726"/>
            <a:ext cx="8001000" cy="6259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9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046F-B0A3-5244-AE6D-E6866B6E15CF}" type="datetime1">
              <a:rPr lang="en-GB" smtClean="0"/>
              <a:t>19/09/16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8913813" cy="578556"/>
          </a:xfrm>
          <a:prstGeom prst="rect">
            <a:avLst/>
          </a:prstGeom>
          <a:solidFill>
            <a:srgbClr val="3232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084" y="1"/>
            <a:ext cx="7699730" cy="578555"/>
          </a:xfrm>
          <a:noFill/>
        </p:spPr>
        <p:txBody>
          <a:bodyPr lIns="36000"/>
          <a:lstStyle>
            <a:lvl1pPr marL="0" indent="0" algn="l">
              <a:tabLst/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5059" y="289950"/>
            <a:ext cx="418754" cy="288607"/>
          </a:xfrm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85F2-8D62-B647-9AD7-A96CF979D7B2}" type="datetime1">
              <a:rPr lang="en-GB" smtClean="0"/>
              <a:t>19/09/16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Thank you for your attention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43999"/>
            <a:ext cx="8001000" cy="83057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9509" y="3383645"/>
            <a:ext cx="1705891" cy="288607"/>
          </a:xfrm>
        </p:spPr>
        <p:txBody>
          <a:bodyPr/>
          <a:lstStyle/>
          <a:p>
            <a:fld id="{18982A7A-52EC-2740-9B83-D165E070A3A8}" type="datetime1">
              <a:rPr lang="en-GB" smtClean="0"/>
              <a:t>19/09/16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74" y="976973"/>
            <a:ext cx="8376026" cy="528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5246" y="6569075"/>
            <a:ext cx="418754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733" y="6569075"/>
            <a:ext cx="5386622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M. Raggi PADME Ecal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9355" y="6569075"/>
            <a:ext cx="1705891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fld id="{763F7C47-8943-CA44-A6CE-D7296E0AF05F}" type="datetime1">
              <a:rPr lang="en-GB" smtClean="0"/>
              <a:t>19/09/16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39" r:id="rId3"/>
    <p:sldLayoutId id="2147483828" r:id="rId4"/>
    <p:sldLayoutId id="2147483838" r:id="rId5"/>
    <p:sldLayoutId id="2147483829" r:id="rId6"/>
    <p:sldLayoutId id="2147483837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2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44600"/>
            <a:ext cx="8915400" cy="1281846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Star Jedi Outline"/>
              </a:rPr>
              <a:t>First look at test beam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5"/>
            <a:ext cx="8001000" cy="1842355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Mauro Raggi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PADME </a:t>
            </a:r>
            <a:r>
              <a:rPr lang="en-US" dirty="0" err="1" smtClean="0">
                <a:solidFill>
                  <a:schemeClr val="tx1"/>
                </a:solidFill>
              </a:rPr>
              <a:t>ECal</a:t>
            </a:r>
            <a:r>
              <a:rPr lang="en-US" dirty="0" smtClean="0">
                <a:solidFill>
                  <a:schemeClr val="tx1"/>
                </a:solidFill>
              </a:rPr>
              <a:t> meeting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LNF, 8 </a:t>
            </a:r>
            <a:r>
              <a:rPr lang="en-US" dirty="0" err="1" smtClean="0">
                <a:solidFill>
                  <a:schemeClr val="tx1"/>
                </a:solidFill>
              </a:rPr>
              <a:t>september</a:t>
            </a:r>
            <a:r>
              <a:rPr lang="en-US" dirty="0" smtClean="0">
                <a:solidFill>
                  <a:schemeClr val="tx1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6047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Pedestal after </a:t>
            </a:r>
            <a:r>
              <a:rPr lang="en-GB" dirty="0" err="1" smtClean="0"/>
              <a:t>Qch</a:t>
            </a:r>
            <a:r>
              <a:rPr lang="en-GB" dirty="0" smtClean="0"/>
              <a:t> correction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6-09-17 14.37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29" y="722748"/>
            <a:ext cx="6870023" cy="5031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4762" y="5748068"/>
            <a:ext cx="745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Maximum of the pedestal is now at 0. </a:t>
            </a:r>
          </a:p>
          <a:p>
            <a:r>
              <a:rPr lang="en-GB" dirty="0" smtClean="0"/>
              <a:t>Few channels to be fixed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7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Qch</a:t>
            </a:r>
            <a:r>
              <a:rPr lang="en-GB" dirty="0" smtClean="0"/>
              <a:t> at 250 MeV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3" name="Picture 2" descr="Screenshot 2016-09-17 12.27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991175"/>
            <a:ext cx="6870023" cy="49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Selection cuts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22" y="747044"/>
            <a:ext cx="8376026" cy="2385203"/>
          </a:xfrm>
        </p:spPr>
        <p:txBody>
          <a:bodyPr>
            <a:noAutofit/>
          </a:bodyPr>
          <a:lstStyle/>
          <a:p>
            <a:r>
              <a:rPr lang="en-GB" sz="1600" dirty="0" smtClean="0"/>
              <a:t>After reconstructing the charge the following cut are applied</a:t>
            </a:r>
          </a:p>
          <a:p>
            <a:pPr lvl="1"/>
            <a:r>
              <a:rPr lang="en-GB" sz="1600" dirty="0" smtClean="0"/>
              <a:t>Zero suppression if(</a:t>
            </a:r>
            <a:r>
              <a:rPr lang="en-GB" sz="1600" dirty="0" err="1" smtClean="0"/>
              <a:t>QCh</a:t>
            </a:r>
            <a:r>
              <a:rPr lang="en-GB" sz="1600" dirty="0" smtClean="0"/>
              <a:t>(</a:t>
            </a:r>
            <a:r>
              <a:rPr lang="en-GB" sz="1600" dirty="0" err="1" smtClean="0"/>
              <a:t>i</a:t>
            </a:r>
            <a:r>
              <a:rPr lang="en-GB" sz="1600" dirty="0" smtClean="0"/>
              <a:t>)&gt;0)</a:t>
            </a:r>
          </a:p>
          <a:p>
            <a:pPr lvl="1"/>
            <a:r>
              <a:rPr lang="en-GB" sz="1600" dirty="0" err="1" smtClean="0"/>
              <a:t>Ncrystals</a:t>
            </a:r>
            <a:r>
              <a:rPr lang="en-GB" sz="1600" dirty="0" smtClean="0"/>
              <a:t>&gt;10</a:t>
            </a:r>
          </a:p>
          <a:p>
            <a:pPr lvl="1"/>
            <a:r>
              <a:rPr lang="en-GB" sz="1600" dirty="0" smtClean="0"/>
              <a:t>Cluster </a:t>
            </a:r>
            <a:r>
              <a:rPr lang="en-GB" sz="1600" dirty="0" err="1" smtClean="0"/>
              <a:t>center</a:t>
            </a:r>
            <a:r>
              <a:rPr lang="en-GB" sz="1600" dirty="0" smtClean="0"/>
              <a:t> radius &lt;5mm</a:t>
            </a:r>
          </a:p>
          <a:p>
            <a:r>
              <a:rPr lang="en-GB" sz="1600" dirty="0" smtClean="0"/>
              <a:t>Only events passing the selection enter the </a:t>
            </a:r>
            <a:r>
              <a:rPr lang="en-GB" sz="1600" dirty="0" err="1" smtClean="0"/>
              <a:t>Qtot</a:t>
            </a:r>
            <a:r>
              <a:rPr lang="en-GB" sz="1600" dirty="0" smtClean="0"/>
              <a:t> histograms</a:t>
            </a:r>
          </a:p>
          <a:p>
            <a:r>
              <a:rPr lang="en-GB" sz="1600" dirty="0" smtClean="0"/>
              <a:t>Can still apply timing cuts to remove accidental low energy photons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7" name="Picture 6" descr="Screenshot 2016-09-17 16.38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6" y="3362176"/>
            <a:ext cx="4174984" cy="3199306"/>
          </a:xfrm>
          <a:prstGeom prst="rect">
            <a:avLst/>
          </a:prstGeom>
        </p:spPr>
      </p:pic>
      <p:pic>
        <p:nvPicPr>
          <p:cNvPr id="8" name="Picture 7" descr="Screenshot 2016-09-17 16.39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57" y="3510112"/>
            <a:ext cx="4265744" cy="30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250MeV peaks fit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8" name="Picture 7" descr="Screenshot 2016-09-17 12.30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735342"/>
            <a:ext cx="7557025" cy="56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Linearity for the 250MeV series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6-09-17 15.18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" b="1806"/>
          <a:stretch/>
        </p:blipFill>
        <p:spPr>
          <a:xfrm>
            <a:off x="793487" y="711793"/>
            <a:ext cx="7557026" cy="5419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2733" y="6131279"/>
            <a:ext cx="582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Good linearity up to 1 </a:t>
            </a:r>
            <a:r>
              <a:rPr lang="en-GB" dirty="0" err="1" smtClean="0"/>
              <a:t>GeV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7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ymbol" charset="2"/>
                <a:cs typeface="Symbol" charset="2"/>
              </a:rPr>
              <a:t>s</a:t>
            </a:r>
            <a:r>
              <a:rPr lang="en-GB" dirty="0" smtClean="0">
                <a:latin typeface="Symbol" charset="2"/>
                <a:cs typeface="Symbol" charset="2"/>
              </a:rPr>
              <a:t>(</a:t>
            </a:r>
            <a:r>
              <a:rPr lang="en-GB" dirty="0" smtClean="0"/>
              <a:t>E)/E for the 250MeV run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7" name="Picture 6" descr="Screenshot 2016-09-17 15.22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752260"/>
            <a:ext cx="6870023" cy="49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4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Qch</a:t>
            </a:r>
            <a:r>
              <a:rPr lang="en-GB" dirty="0" smtClean="0"/>
              <a:t> at 450MeV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3" name="Picture 2" descr="Screenshot 2016-09-17 14.1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7" y="869921"/>
            <a:ext cx="8312727" cy="533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Qtot</a:t>
            </a:r>
            <a:r>
              <a:rPr lang="en-GB" dirty="0" smtClean="0"/>
              <a:t> at 450MeV run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9" name="Picture 8" descr="Screenshot 2016-09-17 14.16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0" y="779127"/>
            <a:ext cx="7557025" cy="56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Linearity for 450MeV run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6-09-17 16.18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758993"/>
            <a:ext cx="6870023" cy="4922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441319" y="1302897"/>
            <a:ext cx="4094410" cy="3437897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66981" y="5780920"/>
            <a:ext cx="587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Higly</a:t>
            </a:r>
            <a:r>
              <a:rPr lang="en-GB" dirty="0" smtClean="0"/>
              <a:t> non linear at E&gt;1GeV as expected.</a:t>
            </a:r>
          </a:p>
          <a:p>
            <a:r>
              <a:rPr lang="en-GB" dirty="0" smtClean="0"/>
              <a:t>Need larger dynamic range (1V-&gt;2V) in the FADC.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6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ymbol" charset="2"/>
                <a:cs typeface="Symbol" charset="2"/>
              </a:rPr>
              <a:t>s(</a:t>
            </a:r>
            <a:r>
              <a:rPr lang="en-GB" dirty="0"/>
              <a:t>E)/E for the </a:t>
            </a:r>
            <a:r>
              <a:rPr lang="en-GB" dirty="0" smtClean="0"/>
              <a:t>450MeV </a:t>
            </a:r>
            <a:r>
              <a:rPr lang="en-GB" dirty="0"/>
              <a:t>run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6-09-17 16.24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739402"/>
            <a:ext cx="6870023" cy="4957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6981" y="5671430"/>
            <a:ext cx="587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Non linearity strongly affects energy resolution at E&gt;1GeV as expected.</a:t>
            </a:r>
          </a:p>
          <a:p>
            <a:r>
              <a:rPr lang="en-GB" dirty="0" smtClean="0"/>
              <a:t>Can be corrected by fitting the signals?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3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Discharges in HZC PMTs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IMG_20160629_1624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" r="5249" b="10025"/>
          <a:stretch/>
        </p:blipFill>
        <p:spPr>
          <a:xfrm>
            <a:off x="3764281" y="2834753"/>
            <a:ext cx="5379719" cy="3701475"/>
          </a:xfrm>
          <a:prstGeom prst="rect">
            <a:avLst/>
          </a:prstGeom>
        </p:spPr>
      </p:pic>
      <p:pic>
        <p:nvPicPr>
          <p:cNvPr id="7" name="Picture 6" descr="IMG_20160629_1054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793"/>
            <a:ext cx="4265744" cy="3199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5744" y="755588"/>
            <a:ext cx="4379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naked dividers discharges were observed in the PMTs due to their very small distance (~1mm).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4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  <a:cs typeface="Symbol" charset="2"/>
              </a:rPr>
              <a:t>Linearity</a:t>
            </a:r>
            <a:r>
              <a:rPr lang="en-GB" dirty="0" smtClean="0"/>
              <a:t> comparison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6-09-17 16.2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762052"/>
            <a:ext cx="6870023" cy="4972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6989" y="5704272"/>
            <a:ext cx="758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Perfect agreement in the linearity fit on blue dots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8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ymbol" charset="2"/>
                <a:cs typeface="Symbol" charset="2"/>
              </a:rPr>
              <a:t>s(</a:t>
            </a:r>
            <a:r>
              <a:rPr lang="en-GB" dirty="0"/>
              <a:t>E)/E </a:t>
            </a:r>
            <a:r>
              <a:rPr lang="en-GB" dirty="0" smtClean="0"/>
              <a:t>comparison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7" name="Picture 6" descr="Screenshot 2016-09-17 16.31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708361"/>
            <a:ext cx="6870023" cy="4978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6989" y="5704272"/>
            <a:ext cx="758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Perfect agreement resolution fit on blue dots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8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26712" y="711793"/>
            <a:ext cx="7368099" cy="5048515"/>
            <a:chOff x="1026712" y="711793"/>
            <a:chExt cx="7368099" cy="50485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6712" y="711793"/>
              <a:ext cx="7368099" cy="5048515"/>
            </a:xfrm>
            <a:prstGeom prst="rect">
              <a:avLst/>
            </a:prstGeom>
          </p:spPr>
        </p:pic>
        <p:sp>
          <p:nvSpPr>
            <p:cNvPr id="18" name="5-Point Star 17"/>
            <p:cNvSpPr/>
            <p:nvPr/>
          </p:nvSpPr>
          <p:spPr>
            <a:xfrm>
              <a:off x="3879586" y="4773649"/>
              <a:ext cx="116297" cy="109487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with old test beam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23905" y="1033223"/>
            <a:ext cx="201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APD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Ham. S8664-1010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1074" y="3022241"/>
            <a:ext cx="201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FF"/>
                </a:solidFill>
              </a:rPr>
              <a:t>PMT</a:t>
            </a:r>
          </a:p>
          <a:p>
            <a:r>
              <a:rPr lang="en-GB" sz="1200" dirty="0" smtClean="0">
                <a:solidFill>
                  <a:srgbClr val="0000FF"/>
                </a:solidFill>
              </a:rPr>
              <a:t>Ham.  1 inch </a:t>
            </a:r>
            <a:endParaRPr lang="en-GB" sz="12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776675"/>
              </p:ext>
            </p:extLst>
          </p:nvPr>
        </p:nvGraphicFramePr>
        <p:xfrm>
          <a:off x="3940519" y="3527701"/>
          <a:ext cx="134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4" imgW="1346200" imgH="419100" progId="Equation.3">
                  <p:embed/>
                </p:oleObj>
              </mc:Choice>
              <mc:Fallback>
                <p:oleObj name="Equation" r:id="rId4" imgW="1346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3940519" y="3527701"/>
                        <a:ext cx="1346200" cy="419100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568396"/>
              </p:ext>
            </p:extLst>
          </p:nvPr>
        </p:nvGraphicFramePr>
        <p:xfrm>
          <a:off x="3211780" y="1767007"/>
          <a:ext cx="863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6" imgW="863600" imgH="419100" progId="Equation.3">
                  <p:embed/>
                </p:oleObj>
              </mc:Choice>
              <mc:Fallback>
                <p:oleObj name="Equation" r:id="rId6" imgW="863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3211780" y="1767007"/>
                        <a:ext cx="863600" cy="4191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31074" y="3494854"/>
            <a:ext cx="245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Preliminary 3x3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7819863" y="5429688"/>
            <a:ext cx="116297" cy="10948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Linearity comparison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79338" y="679933"/>
            <a:ext cx="8312729" cy="5431286"/>
            <a:chOff x="379338" y="920811"/>
            <a:chExt cx="8312729" cy="54312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338" y="920811"/>
              <a:ext cx="8312729" cy="5431286"/>
            </a:xfrm>
            <a:prstGeom prst="rect">
              <a:avLst/>
            </a:prstGeom>
          </p:spPr>
        </p:pic>
        <p:sp>
          <p:nvSpPr>
            <p:cNvPr id="10" name="5-Point Star 9"/>
            <p:cNvSpPr/>
            <p:nvPr/>
          </p:nvSpPr>
          <p:spPr>
            <a:xfrm>
              <a:off x="3748210" y="3853933"/>
              <a:ext cx="116297" cy="109487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7999299" y="1489025"/>
              <a:ext cx="116297" cy="109487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24662" y="6065585"/>
            <a:ext cx="749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Lower charge collected with respect to Hamamatsu: gain only??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941134" y="3514514"/>
            <a:ext cx="2167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PMT HCZ ~16pC /MeV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652220" y="3907779"/>
            <a:ext cx="260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FF"/>
                </a:solidFill>
              </a:rPr>
              <a:t>PMT Hama ~21pC /MeV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2220" y="4804688"/>
            <a:ext cx="2693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APD ~ 5.3pC /MeV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DataMC</a:t>
            </a:r>
            <a:r>
              <a:rPr lang="en-GB" dirty="0" smtClean="0"/>
              <a:t> comparison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7" name="Picture 6" descr="Screenshot 2016-09-19 18.02.3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r="2482"/>
          <a:stretch/>
        </p:blipFill>
        <p:spPr>
          <a:xfrm>
            <a:off x="4576107" y="711793"/>
            <a:ext cx="4313363" cy="3240000"/>
          </a:xfrm>
          <a:prstGeom prst="rect">
            <a:avLst/>
          </a:prstGeom>
        </p:spPr>
      </p:pic>
      <p:pic>
        <p:nvPicPr>
          <p:cNvPr id="8" name="Picture 7" descr="Screenshot 2016-09-19 18.02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793"/>
            <a:ext cx="4470648" cy="3240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2635" y="4108304"/>
            <a:ext cx="8376026" cy="1924437"/>
          </a:xfrm>
        </p:spPr>
        <p:txBody>
          <a:bodyPr/>
          <a:lstStyle/>
          <a:p>
            <a:r>
              <a:rPr lang="en-GB" dirty="0" smtClean="0"/>
              <a:t>Number of photo electrons: 640.	</a:t>
            </a:r>
          </a:p>
          <a:p>
            <a:r>
              <a:rPr lang="en-GB" dirty="0" smtClean="0"/>
              <a:t>Minimum of the zero suppression in MC:  0.3MeV</a:t>
            </a:r>
          </a:p>
          <a:p>
            <a:r>
              <a:rPr lang="en-GB" dirty="0" smtClean="0"/>
              <a:t>Cell to Cell </a:t>
            </a:r>
            <a:r>
              <a:rPr lang="en-GB" dirty="0" err="1" smtClean="0"/>
              <a:t>intercalibration</a:t>
            </a:r>
            <a:r>
              <a:rPr lang="en-GB" dirty="0" smtClean="0"/>
              <a:t> errors:    None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70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</a:t>
            </a:r>
            <a:r>
              <a:rPr lang="en-GB" dirty="0" err="1" smtClean="0"/>
              <a:t>Mc</a:t>
            </a:r>
            <a:r>
              <a:rPr lang="en-GB" dirty="0" smtClean="0"/>
              <a:t> comparison tuning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Measurement of the </a:t>
            </a:r>
            <a:r>
              <a:rPr lang="en-GB" dirty="0" err="1" smtClean="0"/>
              <a:t>Np.e</a:t>
            </a:r>
            <a:r>
              <a:rPr lang="en-GB" dirty="0" smtClean="0"/>
              <a:t>.:	</a:t>
            </a:r>
          </a:p>
          <a:p>
            <a:pPr lvl="1"/>
            <a:r>
              <a:rPr lang="en-GB" dirty="0" smtClean="0"/>
              <a:t>NPE: from linearity plot: 16.4pC/MeV</a:t>
            </a:r>
          </a:p>
          <a:p>
            <a:pPr lvl="1"/>
            <a:r>
              <a:rPr lang="en-GB" dirty="0" smtClean="0"/>
              <a:t>Gain from HZC data sheet ~9x10</a:t>
            </a:r>
            <a:r>
              <a:rPr lang="en-GB" baseline="30000" dirty="0" smtClean="0"/>
              <a:t>5</a:t>
            </a:r>
          </a:p>
          <a:p>
            <a:pPr lvl="1"/>
            <a:r>
              <a:rPr lang="en-GB" dirty="0" err="1" smtClean="0"/>
              <a:t>Np.e</a:t>
            </a:r>
            <a:r>
              <a:rPr lang="en-GB" dirty="0" smtClean="0"/>
              <a:t>.= 16.4x10</a:t>
            </a:r>
            <a:r>
              <a:rPr lang="en-GB" baseline="30000" dirty="0" smtClean="0"/>
              <a:t>-12</a:t>
            </a:r>
            <a:r>
              <a:rPr lang="en-GB" dirty="0" smtClean="0"/>
              <a:t>/(9x10</a:t>
            </a:r>
            <a:r>
              <a:rPr lang="en-GB" baseline="30000" dirty="0" smtClean="0"/>
              <a:t>5 </a:t>
            </a:r>
            <a:r>
              <a:rPr lang="en-GB" dirty="0" smtClean="0"/>
              <a:t>x 1.67x10</a:t>
            </a:r>
            <a:r>
              <a:rPr lang="en-GB" baseline="30000" dirty="0" smtClean="0"/>
              <a:t>-19</a:t>
            </a:r>
            <a:r>
              <a:rPr lang="en-GB" dirty="0" smtClean="0"/>
              <a:t>)=110 </a:t>
            </a:r>
            <a:r>
              <a:rPr lang="en-GB" dirty="0" err="1" smtClean="0"/>
              <a:t>p.e.</a:t>
            </a:r>
            <a:r>
              <a:rPr lang="en-GB" dirty="0" smtClean="0"/>
              <a:t>/MeV</a:t>
            </a:r>
          </a:p>
          <a:p>
            <a:pPr lvl="1"/>
            <a:r>
              <a:rPr lang="en-GB" dirty="0" smtClean="0"/>
              <a:t>Greatest uncertainty on PMT gain (20%-30%)</a:t>
            </a:r>
          </a:p>
          <a:p>
            <a:r>
              <a:rPr lang="en-GB" dirty="0" smtClean="0"/>
              <a:t>Minimum of the zero suppression in MC</a:t>
            </a:r>
          </a:p>
          <a:p>
            <a:pPr lvl="1"/>
            <a:r>
              <a:rPr lang="en-GB" dirty="0" smtClean="0"/>
              <a:t>Minimum visible energy (default per crystal in MC was 0.3 MeV)</a:t>
            </a:r>
          </a:p>
          <a:p>
            <a:pPr lvl="1"/>
            <a:r>
              <a:rPr lang="en-GB" dirty="0" smtClean="0"/>
              <a:t>Moved to more realistic estimate from data ~1. MeV</a:t>
            </a:r>
          </a:p>
          <a:p>
            <a:r>
              <a:rPr lang="en-GB" dirty="0" smtClean="0"/>
              <a:t>Cell to Cell </a:t>
            </a:r>
            <a:r>
              <a:rPr lang="en-GB" dirty="0" err="1" smtClean="0"/>
              <a:t>intercalibration</a:t>
            </a:r>
            <a:endParaRPr lang="en-GB" dirty="0" smtClean="0"/>
          </a:p>
          <a:p>
            <a:pPr lvl="1"/>
            <a:r>
              <a:rPr lang="en-GB" dirty="0" smtClean="0"/>
              <a:t>Standard in MC includes no </a:t>
            </a:r>
            <a:r>
              <a:rPr lang="en-GB" dirty="0" err="1" smtClean="0"/>
              <a:t>intercalibration</a:t>
            </a:r>
            <a:r>
              <a:rPr lang="en-GB" dirty="0" smtClean="0"/>
              <a:t> errors in cell</a:t>
            </a:r>
          </a:p>
          <a:p>
            <a:pPr lvl="1"/>
            <a:r>
              <a:rPr lang="en-GB" dirty="0" smtClean="0"/>
              <a:t>Energy scale of single cell in data </a:t>
            </a:r>
            <a:r>
              <a:rPr lang="en-GB" smtClean="0"/>
              <a:t>are different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MC after tuning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6-09-19 17.57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" r="2925"/>
          <a:stretch/>
        </p:blipFill>
        <p:spPr>
          <a:xfrm>
            <a:off x="4587055" y="714950"/>
            <a:ext cx="4333347" cy="3240000"/>
          </a:xfrm>
          <a:prstGeom prst="rect">
            <a:avLst/>
          </a:prstGeom>
        </p:spPr>
      </p:pic>
      <p:pic>
        <p:nvPicPr>
          <p:cNvPr id="7" name="Picture 6" descr="Screenshot 2016-09-19 17.58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" y="711793"/>
            <a:ext cx="4537400" cy="3240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9220" y="4743330"/>
            <a:ext cx="8376026" cy="1738309"/>
          </a:xfrm>
        </p:spPr>
        <p:txBody>
          <a:bodyPr/>
          <a:lstStyle/>
          <a:p>
            <a:r>
              <a:rPr lang="en-GB" dirty="0" smtClean="0"/>
              <a:t>Number of photo electrons: </a:t>
            </a:r>
            <a:r>
              <a:rPr lang="en-GB" dirty="0" smtClean="0"/>
              <a:t>10</a:t>
            </a:r>
            <a:r>
              <a:rPr lang="en-GB" dirty="0" smtClean="0"/>
              <a:t>0</a:t>
            </a:r>
            <a:r>
              <a:rPr lang="en-GB" dirty="0" smtClean="0"/>
              <a:t>.	</a:t>
            </a:r>
          </a:p>
          <a:p>
            <a:r>
              <a:rPr lang="en-GB" dirty="0" smtClean="0"/>
              <a:t>Minimum of the zero suppression in MC:  </a:t>
            </a:r>
            <a:r>
              <a:rPr lang="en-GB" dirty="0"/>
              <a:t>1</a:t>
            </a:r>
            <a:r>
              <a:rPr lang="en-GB" dirty="0" smtClean="0"/>
              <a:t>MeV</a:t>
            </a:r>
            <a:endParaRPr lang="en-GB" dirty="0" smtClean="0"/>
          </a:p>
          <a:p>
            <a:r>
              <a:rPr lang="en-GB" dirty="0" smtClean="0"/>
              <a:t>Cell to Cell </a:t>
            </a:r>
            <a:r>
              <a:rPr lang="en-GB" dirty="0" err="1" smtClean="0"/>
              <a:t>intercalibration</a:t>
            </a:r>
            <a:r>
              <a:rPr lang="en-GB" dirty="0" smtClean="0"/>
              <a:t> errors:    None 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1691" y="2122234"/>
            <a:ext cx="3645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Clear dependence introduced in the energy collection at low energy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132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Calibration constant </a:t>
            </a:r>
            <a:r>
              <a:rPr lang="en-GB" dirty="0" err="1" smtClean="0"/>
              <a:t>gaus</a:t>
            </a:r>
            <a:r>
              <a:rPr lang="en-GB" dirty="0" smtClean="0"/>
              <a:t> at 10%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7" name="Picture 6" descr="Screenshot 2016-09-19 18.58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69" y="711793"/>
            <a:ext cx="4588044" cy="334783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2635" y="4108304"/>
            <a:ext cx="8376026" cy="1924437"/>
          </a:xfrm>
        </p:spPr>
        <p:txBody>
          <a:bodyPr>
            <a:normAutofit/>
          </a:bodyPr>
          <a:lstStyle/>
          <a:p>
            <a:r>
              <a:rPr lang="en-GB" dirty="0" smtClean="0"/>
              <a:t>Introduced a random </a:t>
            </a:r>
            <a:r>
              <a:rPr lang="en-GB" dirty="0" err="1" smtClean="0"/>
              <a:t>gaussian</a:t>
            </a:r>
            <a:r>
              <a:rPr lang="en-GB" dirty="0" smtClean="0"/>
              <a:t> distributed </a:t>
            </a:r>
            <a:r>
              <a:rPr lang="en-GB" dirty="0" err="1" smtClean="0"/>
              <a:t>Cij</a:t>
            </a:r>
            <a:r>
              <a:rPr lang="en-GB" dirty="0" smtClean="0"/>
              <a:t> for each crystal.</a:t>
            </a:r>
          </a:p>
          <a:p>
            <a:r>
              <a:rPr lang="en-GB" dirty="0" smtClean="0"/>
              <a:t>When summing each single charge or energy value E=</a:t>
            </a:r>
            <a:r>
              <a:rPr lang="en-GB" dirty="0" err="1" smtClean="0"/>
              <a:t>Eij</a:t>
            </a:r>
            <a:r>
              <a:rPr lang="en-GB" dirty="0" smtClean="0"/>
              <a:t>*</a:t>
            </a:r>
            <a:r>
              <a:rPr lang="en-GB" dirty="0" err="1" smtClean="0"/>
              <a:t>Cij</a:t>
            </a:r>
            <a:endParaRPr lang="en-GB" dirty="0" smtClean="0"/>
          </a:p>
          <a:p>
            <a:r>
              <a:rPr lang="en-GB" dirty="0" smtClean="0"/>
              <a:t>Result is a different behaviour at high energy where the number of involved cells increases. No changes at low energy.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9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test beam data provided a good sample of data to study the 5x5 crystals prototype.</a:t>
            </a:r>
          </a:p>
          <a:p>
            <a:pPr lvl="1"/>
            <a:r>
              <a:rPr lang="en-GB" dirty="0" smtClean="0"/>
              <a:t>Missing glue and paintings. Partially calibrated crystals.</a:t>
            </a:r>
          </a:p>
          <a:p>
            <a:pPr lvl="1"/>
            <a:r>
              <a:rPr lang="en-GB" dirty="0" smtClean="0"/>
              <a:t>One of the crystals off</a:t>
            </a:r>
            <a:endParaRPr lang="en-GB" dirty="0" smtClean="0"/>
          </a:p>
          <a:p>
            <a:r>
              <a:rPr lang="en-GB" dirty="0" smtClean="0"/>
              <a:t>The resolution obtained in ~ 1.9%/</a:t>
            </a:r>
            <a:r>
              <a:rPr lang="en-GB" dirty="0" err="1" smtClean="0"/>
              <a:t>sqrt</a:t>
            </a:r>
            <a:r>
              <a:rPr lang="en-GB" dirty="0" smtClean="0"/>
              <a:t>(E)+0.47%</a:t>
            </a:r>
          </a:p>
          <a:p>
            <a:pPr lvl="1"/>
            <a:r>
              <a:rPr lang="en-GB" dirty="0" smtClean="0"/>
              <a:t>The resolution is understood in term of the PADME MC simulation</a:t>
            </a:r>
          </a:p>
          <a:p>
            <a:pPr lvl="1"/>
            <a:r>
              <a:rPr lang="en-GB" dirty="0" smtClean="0"/>
              <a:t>Better measurements of minimum energy threshold will help improving the resolution in the low energy part of the spectrum.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25 crystal prototype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foto 04-07-16, 17 43 2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/>
          <a:stretch/>
        </p:blipFill>
        <p:spPr>
          <a:xfrm>
            <a:off x="1731812" y="755589"/>
            <a:ext cx="5680376" cy="4684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442" y="5483490"/>
            <a:ext cx="7761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Uses 25 20x20x220 mm</a:t>
            </a:r>
            <a:r>
              <a:rPr lang="en-GB" baseline="30000" dirty="0" smtClean="0"/>
              <a:t>3 </a:t>
            </a:r>
            <a:r>
              <a:rPr lang="en-GB" dirty="0" smtClean="0"/>
              <a:t>BGO crystals wrapped with Teflon.</a:t>
            </a:r>
            <a:br>
              <a:rPr lang="en-GB" dirty="0" smtClean="0"/>
            </a:br>
            <a:r>
              <a:rPr lang="en-GB" dirty="0" smtClean="0"/>
              <a:t>Coupled to XP911 HCZ photonics PMTs by using optical grease.</a:t>
            </a:r>
          </a:p>
          <a:p>
            <a:r>
              <a:rPr lang="en-GB" dirty="0" smtClean="0"/>
              <a:t>PMT high voltage set to the equalization values provided by firm.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and data samples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976973"/>
            <a:ext cx="8564939" cy="5289356"/>
          </a:xfrm>
        </p:spPr>
        <p:txBody>
          <a:bodyPr/>
          <a:lstStyle/>
          <a:p>
            <a:r>
              <a:rPr lang="en-GB" dirty="0" smtClean="0"/>
              <a:t>By no means official reconstruction used</a:t>
            </a:r>
          </a:p>
          <a:p>
            <a:pPr lvl="1"/>
            <a:r>
              <a:rPr lang="en-GB" dirty="0" smtClean="0"/>
              <a:t>Basic self made program with no sophisticated treatment of pedestals and saturations</a:t>
            </a:r>
          </a:p>
          <a:p>
            <a:r>
              <a:rPr lang="en-GB" dirty="0" smtClean="0"/>
              <a:t>Run 470:  450 MeV ~150K triggers collected</a:t>
            </a:r>
          </a:p>
          <a:p>
            <a:r>
              <a:rPr lang="en-GB" dirty="0" smtClean="0"/>
              <a:t>Run 471:  250 MeV ~1M triggers collected</a:t>
            </a:r>
          </a:p>
          <a:p>
            <a:r>
              <a:rPr lang="en-GB" dirty="0" smtClean="0"/>
              <a:t>Run 472:  supposed to be 150 MeV is in fact 250 MeV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250MeV event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6-09-06 16.1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9" y="733320"/>
            <a:ext cx="7557025" cy="55283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2864" y="6221641"/>
            <a:ext cx="700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 we need some smoothing of the curves?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210053" y="5315368"/>
            <a:ext cx="162677" cy="75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767250" y="5315368"/>
            <a:ext cx="162677" cy="75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761677" y="4307205"/>
            <a:ext cx="162677" cy="75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97275" y="3025486"/>
            <a:ext cx="1450773" cy="1083923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0" y="2981688"/>
            <a:ext cx="1390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Seems Off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Reconstruction of charge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5" y="884549"/>
            <a:ext cx="5948092" cy="541120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13307" y="2967101"/>
            <a:ext cx="284639" cy="0"/>
          </a:xfrm>
          <a:prstGeom prst="line">
            <a:avLst/>
          </a:prstGeom>
          <a:ln w="28575" cmpd="sng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2932" y="1138666"/>
            <a:ext cx="280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>
                <a:solidFill>
                  <a:srgbClr val="FF0000"/>
                </a:solidFill>
              </a:rPr>
              <a:t>Pedestal measurement averaging first 100 samples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6050" y="2945203"/>
            <a:ext cx="1193346" cy="1302898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>
                <a:alpha val="2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9660" y="3787372"/>
            <a:ext cx="3051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 smtClean="0">
                <a:solidFill>
                  <a:srgbClr val="008000"/>
                </a:solidFill>
              </a:rPr>
              <a:t>After reconstructing pedestal average:</a:t>
            </a:r>
          </a:p>
          <a:p>
            <a:pPr algn="just"/>
            <a:r>
              <a:rPr lang="en-GB" sz="1600" b="1" dirty="0" err="1" smtClean="0">
                <a:solidFill>
                  <a:srgbClr val="008000"/>
                </a:solidFill>
                <a:cs typeface="Symbol" charset="2"/>
              </a:rPr>
              <a:t>Qch</a:t>
            </a:r>
            <a:r>
              <a:rPr lang="en-GB" sz="1600" b="1" dirty="0" smtClean="0">
                <a:solidFill>
                  <a:srgbClr val="008000"/>
                </a:solidFill>
                <a:cs typeface="Symbol" charset="2"/>
              </a:rPr>
              <a:t>=</a:t>
            </a:r>
            <a:r>
              <a:rPr lang="en-GB" sz="1600" b="1" dirty="0" err="1" smtClean="0">
                <a:solidFill>
                  <a:srgbClr val="008000"/>
                </a:solidFill>
                <a:cs typeface="Symbol" charset="2"/>
              </a:rPr>
              <a:t>Qch-Ped</a:t>
            </a:r>
            <a:r>
              <a:rPr lang="en-GB" sz="1600" b="1" dirty="0" smtClean="0">
                <a:solidFill>
                  <a:srgbClr val="008000"/>
                </a:solidFill>
                <a:cs typeface="Symbol" charset="2"/>
              </a:rPr>
              <a:t>()</a:t>
            </a:r>
            <a:endParaRPr lang="en-GB" sz="1600" b="1" dirty="0">
              <a:solidFill>
                <a:srgbClr val="008000"/>
              </a:solidFill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573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of 450 MeV event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7" name="Picture 6" descr="Screenshot 2016-09-06 16.2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2" y="840449"/>
            <a:ext cx="7557025" cy="54391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6432" y="3043742"/>
            <a:ext cx="1450773" cy="1083923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0" y="2868563"/>
            <a:ext cx="1390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Seems Off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Pedestal average example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6" name="Picture 5" descr="Screenshot 2016-09-17 14.2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3" y="743060"/>
            <a:ext cx="7557026" cy="5199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8092" y="5967046"/>
            <a:ext cx="411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 err="1" smtClean="0">
                <a:solidFill>
                  <a:srgbClr val="008000"/>
                </a:solidFill>
              </a:rPr>
              <a:t>QCh</a:t>
            </a:r>
            <a:r>
              <a:rPr lang="en-GB" sz="1600" b="1" dirty="0" smtClean="0">
                <a:solidFill>
                  <a:srgbClr val="008000"/>
                </a:solidFill>
              </a:rPr>
              <a:t>(</a:t>
            </a:r>
            <a:r>
              <a:rPr lang="en-GB" sz="1600" b="1" dirty="0" err="1" smtClean="0">
                <a:solidFill>
                  <a:srgbClr val="008000"/>
                </a:solidFill>
              </a:rPr>
              <a:t>i</a:t>
            </a:r>
            <a:r>
              <a:rPr lang="en-GB" sz="1600" b="1" dirty="0" smtClean="0">
                <a:solidFill>
                  <a:srgbClr val="008000"/>
                </a:solidFill>
              </a:rPr>
              <a:t>)=</a:t>
            </a:r>
            <a:r>
              <a:rPr lang="en-GB" sz="2400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S</a:t>
            </a:r>
            <a:r>
              <a:rPr lang="en-GB" sz="1600" b="1" dirty="0" smtClean="0">
                <a:solidFill>
                  <a:srgbClr val="008000"/>
                </a:solidFill>
                <a:cs typeface="Symbol" charset="2"/>
              </a:rPr>
              <a:t>(Sam(</a:t>
            </a:r>
            <a:r>
              <a:rPr lang="en-GB" sz="1600" b="1" dirty="0" err="1" smtClean="0">
                <a:solidFill>
                  <a:srgbClr val="008000"/>
                </a:solidFill>
                <a:cs typeface="Symbol" charset="2"/>
              </a:rPr>
              <a:t>i</a:t>
            </a:r>
            <a:r>
              <a:rPr lang="en-GB" sz="1600" b="1" dirty="0" smtClean="0">
                <a:solidFill>
                  <a:srgbClr val="008000"/>
                </a:solidFill>
                <a:cs typeface="Symbol" charset="2"/>
              </a:rPr>
              <a:t>)-</a:t>
            </a:r>
            <a:r>
              <a:rPr lang="en-GB" sz="1600" b="1" dirty="0" err="1" smtClean="0">
                <a:solidFill>
                  <a:srgbClr val="008000"/>
                </a:solidFill>
                <a:cs typeface="Symbol" charset="2"/>
              </a:rPr>
              <a:t>Ped</a:t>
            </a:r>
            <a:r>
              <a:rPr lang="en-GB" sz="1600" b="1" baseline="-25000" dirty="0" err="1" smtClean="0">
                <a:solidFill>
                  <a:srgbClr val="008000"/>
                </a:solidFill>
                <a:cs typeface="Symbol" charset="2"/>
              </a:rPr>
              <a:t>AVG</a:t>
            </a:r>
            <a:r>
              <a:rPr lang="en-GB" sz="1600" b="1" dirty="0" smtClean="0">
                <a:solidFill>
                  <a:srgbClr val="008000"/>
                </a:solidFill>
                <a:cs typeface="Symbol" charset="2"/>
              </a:rPr>
              <a:t>(</a:t>
            </a:r>
            <a:r>
              <a:rPr lang="en-GB" sz="1600" b="1" dirty="0" err="1" smtClean="0">
                <a:solidFill>
                  <a:srgbClr val="008000"/>
                </a:solidFill>
                <a:cs typeface="Symbol" charset="2"/>
              </a:rPr>
              <a:t>i</a:t>
            </a:r>
            <a:r>
              <a:rPr lang="en-GB" sz="1600" b="1" dirty="0" smtClean="0">
                <a:solidFill>
                  <a:srgbClr val="008000"/>
                </a:solidFill>
                <a:cs typeface="Symbol" charset="2"/>
              </a:rPr>
              <a:t>) )/50*1ns</a:t>
            </a:r>
            <a:endParaRPr lang="en-GB" sz="1600" b="1" dirty="0">
              <a:solidFill>
                <a:srgbClr val="008000"/>
              </a:solidFill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3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Qch</a:t>
            </a:r>
            <a:r>
              <a:rPr lang="en-GB" dirty="0" smtClean="0"/>
              <a:t> in the pedestal region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6589-6D74-E84D-B211-80907C82EEA6}" type="datetime1">
              <a:rPr lang="en-GB" smtClean="0"/>
              <a:t>19/09/16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</a:t>
            </a:r>
            <a:endParaRPr lang="en-US"/>
          </a:p>
        </p:txBody>
      </p:sp>
      <p:pic>
        <p:nvPicPr>
          <p:cNvPr id="7" name="Picture 6" descr="Screenshot 2016-09-17 14.30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37" y="744044"/>
            <a:ext cx="6870023" cy="5017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2906" y="5749209"/>
            <a:ext cx="875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Double peaks in the pedestal is a known issue. I get the maximum of this distribution </a:t>
            </a:r>
            <a:r>
              <a:rPr lang="en-GB" dirty="0" err="1" smtClean="0"/>
              <a:t>Qped</a:t>
            </a:r>
            <a:r>
              <a:rPr lang="en-GB" dirty="0" smtClean="0"/>
              <a:t> and I subtract it to </a:t>
            </a:r>
            <a:r>
              <a:rPr lang="en-GB" dirty="0" err="1" smtClean="0"/>
              <a:t>Qch</a:t>
            </a:r>
            <a:r>
              <a:rPr lang="en-GB" dirty="0" smtClean="0"/>
              <a:t>:</a:t>
            </a:r>
            <a:r>
              <a:rPr lang="en-GB" b="1" dirty="0" smtClean="0">
                <a:solidFill>
                  <a:srgbClr val="008000"/>
                </a:solidFill>
              </a:rPr>
              <a:t>   </a:t>
            </a:r>
            <a:r>
              <a:rPr lang="en-GB" b="1" dirty="0" err="1" smtClean="0">
                <a:solidFill>
                  <a:srgbClr val="008000"/>
                </a:solidFill>
              </a:rPr>
              <a:t>Qch</a:t>
            </a:r>
            <a:r>
              <a:rPr lang="en-GB" b="1" dirty="0" smtClean="0">
                <a:solidFill>
                  <a:srgbClr val="008000"/>
                </a:solidFill>
              </a:rPr>
              <a:t>(</a:t>
            </a:r>
            <a:r>
              <a:rPr lang="en-GB" b="1" dirty="0" err="1" smtClean="0">
                <a:solidFill>
                  <a:srgbClr val="008000"/>
                </a:solidFill>
              </a:rPr>
              <a:t>i</a:t>
            </a:r>
            <a:r>
              <a:rPr lang="en-GB" b="1" dirty="0" smtClean="0">
                <a:solidFill>
                  <a:srgbClr val="008000"/>
                </a:solidFill>
              </a:rPr>
              <a:t>)=</a:t>
            </a:r>
            <a:r>
              <a:rPr lang="en-GB" b="1" dirty="0" err="1" smtClean="0">
                <a:solidFill>
                  <a:srgbClr val="008000"/>
                </a:solidFill>
              </a:rPr>
              <a:t>Qch</a:t>
            </a:r>
            <a:r>
              <a:rPr lang="en-GB" b="1" dirty="0" smtClean="0">
                <a:solidFill>
                  <a:srgbClr val="008000"/>
                </a:solidFill>
              </a:rPr>
              <a:t>(</a:t>
            </a:r>
            <a:r>
              <a:rPr lang="en-GB" b="1" dirty="0" err="1" smtClean="0">
                <a:solidFill>
                  <a:srgbClr val="008000"/>
                </a:solidFill>
              </a:rPr>
              <a:t>i</a:t>
            </a:r>
            <a:r>
              <a:rPr lang="en-GB" b="1" dirty="0" smtClean="0">
                <a:solidFill>
                  <a:srgbClr val="008000"/>
                </a:solidFill>
              </a:rPr>
              <a:t>)-</a:t>
            </a:r>
            <a:r>
              <a:rPr lang="en-GB" b="1" dirty="0" err="1" smtClean="0">
                <a:solidFill>
                  <a:srgbClr val="008000"/>
                </a:solidFill>
              </a:rPr>
              <a:t>Qped</a:t>
            </a:r>
            <a:r>
              <a:rPr lang="en-GB" b="1" dirty="0" smtClean="0">
                <a:solidFill>
                  <a:srgbClr val="008000"/>
                </a:solidFill>
              </a:rPr>
              <a:t>(</a:t>
            </a:r>
            <a:r>
              <a:rPr lang="en-GB" b="1" dirty="0" err="1" smtClean="0">
                <a:solidFill>
                  <a:srgbClr val="008000"/>
                </a:solidFill>
              </a:rPr>
              <a:t>i</a:t>
            </a:r>
            <a:r>
              <a:rPr lang="en-GB" b="1" dirty="0">
                <a:solidFill>
                  <a:srgbClr val="008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121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NA62-TDAQ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108704</TotalTime>
  <Words>783</Words>
  <Application>Microsoft Macintosh PowerPoint</Application>
  <PresentationFormat>On-screen Show (4:3)</PresentationFormat>
  <Paragraphs>152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NA62-TDAQ</vt:lpstr>
      <vt:lpstr>Equation</vt:lpstr>
      <vt:lpstr>First look at test beam data</vt:lpstr>
      <vt:lpstr>Discharges in HZC PMTs</vt:lpstr>
      <vt:lpstr>The 25 crystal prototype</vt:lpstr>
      <vt:lpstr>Analysis and data samples</vt:lpstr>
      <vt:lpstr>Sample 250MeV event</vt:lpstr>
      <vt:lpstr>Reconstruction of charge</vt:lpstr>
      <vt:lpstr>Sample of 450 MeV event</vt:lpstr>
      <vt:lpstr>Pedestal average example</vt:lpstr>
      <vt:lpstr>Qch in the pedestal region</vt:lpstr>
      <vt:lpstr>Pedestal after Qch correction</vt:lpstr>
      <vt:lpstr>Qch at 250 MeV</vt:lpstr>
      <vt:lpstr>Selection cuts</vt:lpstr>
      <vt:lpstr>250MeV peaks fit</vt:lpstr>
      <vt:lpstr>Linearity for the 250MeV series</vt:lpstr>
      <vt:lpstr>s(E)/E for the 250MeV run</vt:lpstr>
      <vt:lpstr>Qch at 450MeV</vt:lpstr>
      <vt:lpstr>Qtot at 450MeV run</vt:lpstr>
      <vt:lpstr>Linearity for 450MeV run</vt:lpstr>
      <vt:lpstr>s(E)/E for the 450MeV run</vt:lpstr>
      <vt:lpstr>Linearity comparison</vt:lpstr>
      <vt:lpstr>s(E)/E comparison</vt:lpstr>
      <vt:lpstr>Comparison with old test beam</vt:lpstr>
      <vt:lpstr>Linearity comparison</vt:lpstr>
      <vt:lpstr>DataMC comparison</vt:lpstr>
      <vt:lpstr>Data Mc comparison tuning</vt:lpstr>
      <vt:lpstr>Data MC after tuning</vt:lpstr>
      <vt:lpstr>Calibration constant gaus at 10%</vt:lpstr>
      <vt:lpstr>Conclusions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boson at BTF</dc:title>
  <dc:subject/>
  <dc:creator>M. Raggi</dc:creator>
  <cp:keywords/>
  <dc:description/>
  <cp:lastModifiedBy>Mauro Raggi</cp:lastModifiedBy>
  <cp:revision>2203</cp:revision>
  <cp:lastPrinted>2013-12-03T11:45:57Z</cp:lastPrinted>
  <dcterms:created xsi:type="dcterms:W3CDTF">2012-03-21T10:21:10Z</dcterms:created>
  <dcterms:modified xsi:type="dcterms:W3CDTF">2016-09-19T17:14:16Z</dcterms:modified>
  <cp:category/>
</cp:coreProperties>
</file>