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2" r:id="rId2"/>
    <p:sldId id="495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60" autoAdjust="0"/>
  </p:normalViewPr>
  <p:slideViewPr>
    <p:cSldViewPr snapToGrid="0" snapToObjects="1">
      <p:cViewPr varScale="1">
        <p:scale>
          <a:sx n="75" d="100"/>
          <a:sy n="75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8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F865-DDE1-2048-AE19-1921967CA386}" type="datetimeFigureOut">
              <a:rPr lang="de-DE" smtClean="0"/>
              <a:pPr/>
              <a:t>21/09/16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4C36-4767-9B42-BAB2-966741F00E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4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F4C4-9C60-E343-93D3-22CB62C4B236}" type="datetimeFigureOut">
              <a:rPr lang="de-DE" smtClean="0"/>
              <a:pPr/>
              <a:t>21/09/16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AE9A-4EB9-AA4E-B050-793EE695BE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84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</a:t>
            </a:r>
            <a:r>
              <a:rPr lang="en-US" baseline="0" dirty="0" smtClean="0"/>
              <a:t> energy decays still work with beam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5BAD7-A1CE-C744-A90E-CA63EEF526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 errors indicate</a:t>
            </a:r>
            <a:r>
              <a:rPr lang="en-US" baseline="0" dirty="0" smtClean="0"/>
              <a:t> sensitivity improvements due to better </a:t>
            </a:r>
            <a:r>
              <a:rPr lang="en-US" baseline="0" dirty="0" err="1" smtClean="0"/>
              <a:t>vertexing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F862-24B7-9D49-9ED8-A0719CC5A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4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r>
              <a:rPr lang="en-US" baseline="0" dirty="0" smtClean="0"/>
              <a:t> work, validate physics MC samples.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5BAD7-A1CE-C744-A90E-CA63EEF526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276850"/>
          </a:xfr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5302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0301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3892373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30300"/>
            <a:ext cx="4038600" cy="499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30300"/>
            <a:ext cx="4038600" cy="499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81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81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4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4100"/>
            <a:ext cx="8229600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9/26/16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VERTEX2016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2comp.kek.jp/record/314/files/BELLE2-NOTE-PH-2015-011.pdf" TargetMode="External"/><Relationship Id="rId4" Type="http://schemas.openxmlformats.org/officeDocument/2006/relationships/hyperlink" Target="https://d2comp.kek.jp/record/345/files/BELLE2-NOTE-PH-2016-00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159375"/>
            <a:ext cx="9144000" cy="89257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0098" y="2517742"/>
            <a:ext cx="5622348" cy="68264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Report on B2TiP activities</a:t>
            </a:r>
            <a:endParaRPr lang="en-US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0098" y="3210698"/>
            <a:ext cx="5454244" cy="58237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Christoph Schwanda (HEPHY Vienna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3223" y="5192403"/>
            <a:ext cx="85864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JENNIFER Consortium General Meeting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September 22, 2016, QMUL, London UK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Bild 7" descr="belle2-logo.eps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82099" y="677358"/>
            <a:ext cx="894080" cy="730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63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0772"/>
            <a:ext cx="8229600" cy="620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chapter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36"/>
          <a:stretch/>
        </p:blipFill>
        <p:spPr>
          <a:xfrm>
            <a:off x="0" y="977894"/>
            <a:ext cx="9144000" cy="546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56350"/>
            <a:ext cx="1625600" cy="827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chapter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572218"/>
            <a:ext cx="8229600" cy="7841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Tracking, calorimeter reconstruction, charged particle identification, neutral particle identification (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K</a:t>
            </a:r>
            <a:r>
              <a:rPr lang="en-US" baseline="-25000" dirty="0" smtClean="0"/>
              <a:t>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3"/>
            <a:ext cx="9144000" cy="44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704"/>
            <a:ext cx="2167467" cy="1350963"/>
          </a:xfrm>
        </p:spPr>
        <p:txBody>
          <a:bodyPr>
            <a:normAutofit/>
          </a:bodyPr>
          <a:lstStyle/>
          <a:p>
            <a:r>
              <a:rPr lang="en-US" dirty="0" smtClean="0"/>
              <a:t>Analysis tools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39" y="0"/>
            <a:ext cx="467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B2TiP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45633"/>
            <a:ext cx="8229600" cy="55075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2016 key dates</a:t>
            </a:r>
          </a:p>
          <a:p>
            <a:pPr lvl="1"/>
            <a:r>
              <a:rPr lang="en-US" b="1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B2TiP </a:t>
            </a:r>
            <a:r>
              <a:rPr lang="en-US" dirty="0" smtClean="0"/>
              <a:t>Pittsburgh – presentation of 1/</a:t>
            </a:r>
            <a:r>
              <a:rPr lang="en-US" dirty="0" err="1" smtClean="0"/>
              <a:t>ab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5/</a:t>
            </a:r>
            <a:r>
              <a:rPr lang="en-US" dirty="0" err="1" smtClean="0"/>
              <a:t>ab</a:t>
            </a:r>
            <a:r>
              <a:rPr lang="en-US" dirty="0" smtClean="0"/>
              <a:t> studies</a:t>
            </a:r>
          </a:p>
          <a:p>
            <a:pPr lvl="1"/>
            <a:r>
              <a:rPr lang="en-US" b="1" dirty="0" smtClean="0"/>
              <a:t>June</a:t>
            </a:r>
            <a:r>
              <a:rPr lang="en-US" dirty="0" smtClean="0"/>
              <a:t> </a:t>
            </a:r>
            <a:r>
              <a:rPr lang="en-US" dirty="0"/>
              <a:t>MC6 </a:t>
            </a:r>
            <a:r>
              <a:rPr lang="en-US" dirty="0" smtClean="0"/>
              <a:t>production </a:t>
            </a:r>
            <a:r>
              <a:rPr lang="en-US" dirty="0"/>
              <a:t>based on </a:t>
            </a:r>
            <a:r>
              <a:rPr lang="en-US" dirty="0" smtClean="0"/>
              <a:t>software </a:t>
            </a:r>
            <a:r>
              <a:rPr lang="en-US" dirty="0"/>
              <a:t>release 7 (removal of </a:t>
            </a:r>
            <a:r>
              <a:rPr lang="en-US" dirty="0" smtClean="0"/>
              <a:t>legacy tracking</a:t>
            </a:r>
            <a:r>
              <a:rPr lang="en-US" dirty="0"/>
              <a:t>, more beam background processes</a:t>
            </a:r>
            <a:r>
              <a:rPr lang="en-US" dirty="0" smtClean="0"/>
              <a:t>);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used in some studies </a:t>
            </a:r>
            <a:endParaRPr lang="en-US" dirty="0" smtClean="0"/>
          </a:p>
          <a:p>
            <a:pPr lvl="1"/>
            <a:r>
              <a:rPr lang="en-US" b="1" dirty="0" smtClean="0"/>
              <a:t>July</a:t>
            </a:r>
            <a:r>
              <a:rPr lang="en-US" dirty="0" smtClean="0"/>
              <a:t> </a:t>
            </a:r>
            <a:r>
              <a:rPr lang="en-US" dirty="0"/>
              <a:t>First </a:t>
            </a:r>
            <a:r>
              <a:rPr lang="en-US" dirty="0" smtClean="0"/>
              <a:t>draft of each </a:t>
            </a:r>
            <a:r>
              <a:rPr lang="en-US" dirty="0"/>
              <a:t>chapter sent for </a:t>
            </a:r>
            <a:r>
              <a:rPr lang="en-US" dirty="0" smtClean="0"/>
              <a:t>soft review</a:t>
            </a:r>
            <a:r>
              <a:rPr lang="en-US" b="1" dirty="0" smtClean="0"/>
              <a:t> – VERSION 1</a:t>
            </a:r>
          </a:p>
          <a:p>
            <a:pPr lvl="1"/>
            <a:r>
              <a:rPr lang="en-US" b="1" dirty="0" smtClean="0"/>
              <a:t>September </a:t>
            </a:r>
            <a:r>
              <a:rPr lang="en-US" dirty="0"/>
              <a:t>Deadline for response from </a:t>
            </a:r>
            <a:r>
              <a:rPr lang="en-US" dirty="0" smtClean="0"/>
              <a:t>reviewers</a:t>
            </a:r>
          </a:p>
          <a:p>
            <a:pPr lvl="1"/>
            <a:r>
              <a:rPr lang="en-US" b="1" dirty="0" smtClean="0"/>
              <a:t>Oct </a:t>
            </a:r>
            <a:r>
              <a:rPr lang="en-US" b="1" dirty="0"/>
              <a:t>31 Hard deadline for delivery of chapters for review prior to the MIAPP B2TiP </a:t>
            </a:r>
            <a:r>
              <a:rPr lang="en-US" b="1" dirty="0" smtClean="0"/>
              <a:t>workshop – VERSION </a:t>
            </a:r>
            <a:r>
              <a:rPr lang="en-US" b="1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Nov 15-17</a:t>
            </a:r>
            <a:r>
              <a:rPr lang="en-US" dirty="0" smtClean="0"/>
              <a:t> </a:t>
            </a:r>
            <a:r>
              <a:rPr lang="en-US" dirty="0"/>
              <a:t>B2TiP Editorial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Dec-Feb </a:t>
            </a:r>
            <a:r>
              <a:rPr lang="en-US" dirty="0" smtClean="0"/>
              <a:t>Editing </a:t>
            </a:r>
            <a:r>
              <a:rPr lang="en-US" dirty="0"/>
              <a:t>and </a:t>
            </a:r>
            <a:r>
              <a:rPr lang="en-US" dirty="0" smtClean="0"/>
              <a:t>review;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discourage new </a:t>
            </a:r>
            <a:r>
              <a:rPr lang="en-US" dirty="0" smtClean="0"/>
              <a:t>contributions </a:t>
            </a:r>
            <a:r>
              <a:rPr lang="en-US" dirty="0"/>
              <a:t>in </a:t>
            </a:r>
            <a:r>
              <a:rPr lang="en-US" dirty="0" smtClean="0"/>
              <a:t>this period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FINAL </a:t>
            </a:r>
            <a:r>
              <a:rPr lang="en-US" b="1" dirty="0"/>
              <a:t>VERSION</a:t>
            </a:r>
            <a:br>
              <a:rPr lang="en-US" b="1" dirty="0"/>
            </a:br>
            <a:endParaRPr lang="en-US" b="1" dirty="0" smtClean="0"/>
          </a:p>
          <a:p>
            <a:r>
              <a:rPr lang="en-US" dirty="0" smtClean="0"/>
              <a:t>Journal submission: March 31,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109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B2TiP is an effort to identify physics opportunities at Belle II together with the theory community</a:t>
            </a:r>
          </a:p>
          <a:p>
            <a:r>
              <a:rPr lang="en-US" dirty="0" smtClean="0"/>
              <a:t>This process has converged in a series of 4 workshops so far</a:t>
            </a:r>
          </a:p>
          <a:p>
            <a:r>
              <a:rPr lang="en-US" dirty="0" smtClean="0"/>
              <a:t>The B2TiP document has evolved a lot between Pittsburg May 2016 and now – soft review process</a:t>
            </a:r>
          </a:p>
          <a:p>
            <a:r>
              <a:rPr lang="en-US" dirty="0" smtClean="0"/>
              <a:t> The final version is expected for the November 2016 workshop in Munich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57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B2TiP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“Belle II Theory Interface Platform” is a joint theory-experiment effort to define the Belle II physics program</a:t>
            </a:r>
          </a:p>
          <a:p>
            <a:r>
              <a:rPr lang="en-US" dirty="0" smtClean="0"/>
              <a:t>B2TiP is organized in 9 working groups</a:t>
            </a:r>
          </a:p>
          <a:p>
            <a:r>
              <a:rPr lang="en-US" dirty="0" smtClean="0"/>
              <a:t>The charge of each WG is to identify the “golden modes”, perform simulation studies and finally produce a chapter of the B2TiP report</a:t>
            </a:r>
          </a:p>
          <a:p>
            <a:r>
              <a:rPr lang="en-US" dirty="0" smtClean="0"/>
              <a:t>The activity is driven by a series of workshops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B2TiP WG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20139"/>
              </p:ext>
            </p:extLst>
          </p:nvPr>
        </p:nvGraphicFramePr>
        <p:xfrm>
          <a:off x="1524000" y="1397000"/>
          <a:ext cx="6096000" cy="4480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0667"/>
                <a:gridCol w="4995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WG1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Semileptonic</a:t>
                      </a:r>
                      <a:r>
                        <a:rPr lang="en-US" sz="2400" b="0" dirty="0" smtClean="0"/>
                        <a:t> &amp;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Leptonic</a:t>
                      </a:r>
                      <a:r>
                        <a:rPr lang="en-US" sz="2400" b="0" baseline="0" dirty="0" smtClean="0"/>
                        <a:t> B decays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Radiative</a:t>
                      </a:r>
                      <a:r>
                        <a:rPr lang="en-US" sz="2400" dirty="0" smtClean="0"/>
                        <a:t> &amp; electroweak</a:t>
                      </a:r>
                      <a:r>
                        <a:rPr lang="en-US" sz="2400" baseline="0" dirty="0" smtClean="0"/>
                        <a:t> penguins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dirty="0" smtClean="0"/>
                        <a:t>) and 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Charmless </a:t>
                      </a:r>
                      <a:r>
                        <a:rPr lang="en-US" sz="2400" dirty="0" err="1" smtClean="0"/>
                        <a:t>hadronic</a:t>
                      </a:r>
                      <a:r>
                        <a:rPr lang="en-US" sz="2400" dirty="0" smtClean="0"/>
                        <a:t> B</a:t>
                      </a:r>
                      <a:r>
                        <a:rPr lang="en-US" sz="2400" baseline="0" dirty="0" smtClean="0"/>
                        <a:t> decays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Charm physics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Quarkonium</a:t>
                      </a:r>
                      <a:r>
                        <a:rPr lang="en-US" sz="2400" dirty="0" smtClean="0"/>
                        <a:t>-like</a:t>
                      </a:r>
                      <a:r>
                        <a:rPr lang="en-US" sz="2400" baseline="0" dirty="0" smtClean="0"/>
                        <a:t> states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Tau, low multiplicity and electroweak physics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WG9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 Physics (models)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6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B2TiP workshop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428"/>
            <a:ext cx="8229600" cy="43053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October 30-31, 2014 @ KEK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April 27-29, 2015 @ Krakow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October 28-29, 2015 @ KEK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May 23-25, 2016 @ Pittsburgh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November 15-17, 2016 @ MIAPP Munich (editorial meeting)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lus the kickoff meeting June </a:t>
            </a:r>
            <a:r>
              <a:rPr lang="en-US" dirty="0"/>
              <a:t>16-17, 2014 @ </a:t>
            </a:r>
            <a:r>
              <a:rPr lang="en-US" dirty="0" smtClean="0"/>
              <a:t>KEK and a few focused meetings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06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Achievements (by B2TiP Pittsburgh May 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232"/>
            <a:ext cx="8229600" cy="50334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Identified </a:t>
            </a:r>
            <a:r>
              <a:rPr lang="en-US" dirty="0"/>
              <a:t>priority modes and benchmarks for each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Developed </a:t>
            </a:r>
            <a:r>
              <a:rPr lang="en-US" dirty="0"/>
              <a:t>advanced physics </a:t>
            </a:r>
            <a:r>
              <a:rPr lang="en-US" dirty="0" smtClean="0"/>
              <a:t>analysis framework</a:t>
            </a:r>
            <a:r>
              <a:rPr lang="en-US" dirty="0"/>
              <a:t>: capable of full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FEI </a:t>
            </a:r>
            <a:r>
              <a:rPr lang="en-US" dirty="0"/>
              <a:t>(B </a:t>
            </a:r>
            <a:r>
              <a:rPr lang="en-US" dirty="0" smtClean="0"/>
              <a:t>reconstruction</a:t>
            </a:r>
            <a:r>
              <a:rPr lang="en-US" dirty="0"/>
              <a:t>), </a:t>
            </a:r>
            <a:r>
              <a:rPr lang="en-US" dirty="0" err="1"/>
              <a:t>f</a:t>
            </a:r>
            <a:r>
              <a:rPr lang="en-US" dirty="0" err="1" smtClean="0"/>
              <a:t>lavour</a:t>
            </a:r>
            <a:r>
              <a:rPr lang="en-US" dirty="0" smtClean="0"/>
              <a:t> </a:t>
            </a:r>
            <a:r>
              <a:rPr lang="en-US" dirty="0"/>
              <a:t>tagging, </a:t>
            </a:r>
            <a:r>
              <a:rPr lang="en-US" dirty="0" smtClean="0"/>
              <a:t>missing </a:t>
            </a:r>
            <a:r>
              <a:rPr lang="en-US" dirty="0"/>
              <a:t>energy </a:t>
            </a:r>
            <a:r>
              <a:rPr lang="en-US" dirty="0" smtClean="0"/>
              <a:t>software ready</a:t>
            </a:r>
          </a:p>
          <a:p>
            <a:r>
              <a:rPr lang="en-US" dirty="0" smtClean="0"/>
              <a:t>5/</a:t>
            </a:r>
            <a:r>
              <a:rPr lang="en-US" dirty="0" err="1" smtClean="0"/>
              <a:t>ab</a:t>
            </a:r>
            <a:r>
              <a:rPr lang="en-US" dirty="0" smtClean="0"/>
              <a:t> MC delivered, O</a:t>
            </a:r>
            <a:r>
              <a:rPr lang="en-US" dirty="0"/>
              <a:t>(30) analysts preparing </a:t>
            </a:r>
            <a:r>
              <a:rPr lang="en-US" dirty="0" smtClean="0"/>
              <a:t>sensitivity studies</a:t>
            </a:r>
          </a:p>
          <a:p>
            <a:r>
              <a:rPr lang="en-US" dirty="0" smtClean="0"/>
              <a:t>Accurate </a:t>
            </a:r>
            <a:r>
              <a:rPr lang="en-US" dirty="0"/>
              <a:t>feasibility studies </a:t>
            </a:r>
            <a:r>
              <a:rPr lang="en-US" dirty="0" smtClean="0"/>
              <a:t>performed</a:t>
            </a:r>
          </a:p>
          <a:p>
            <a:r>
              <a:rPr lang="en-US" dirty="0" smtClean="0"/>
              <a:t>Performance </a:t>
            </a:r>
            <a:r>
              <a:rPr lang="en-US" dirty="0"/>
              <a:t>of the detector and </a:t>
            </a:r>
            <a:r>
              <a:rPr lang="en-US" dirty="0" smtClean="0"/>
              <a:t>software </a:t>
            </a:r>
            <a:r>
              <a:rPr lang="en-US" dirty="0"/>
              <a:t>measured and </a:t>
            </a:r>
            <a:r>
              <a:rPr lang="en-US" dirty="0" smtClean="0"/>
              <a:t>iterating</a:t>
            </a:r>
          </a:p>
          <a:p>
            <a:r>
              <a:rPr lang="en-US" dirty="0" smtClean="0"/>
              <a:t>Working versions of trigger </a:t>
            </a:r>
            <a:r>
              <a:rPr lang="en-US" dirty="0"/>
              <a:t>tools for low </a:t>
            </a:r>
            <a:r>
              <a:rPr lang="en-US" dirty="0" smtClean="0"/>
              <a:t>multiplicity analyses available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2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44"/>
          <p:cNvGraphicFramePr/>
          <p:nvPr>
            <p:extLst>
              <p:ext uri="{D42A27DB-BD31-4B8C-83A1-F6EECF244321}">
                <p14:modId xmlns:p14="http://schemas.microsoft.com/office/powerpoint/2010/main" val="1534847413"/>
              </p:ext>
            </p:extLst>
          </p:nvPr>
        </p:nvGraphicFramePr>
        <p:xfrm>
          <a:off x="527045" y="1063042"/>
          <a:ext cx="8066594" cy="2351055"/>
        </p:xfrm>
        <a:graphic>
          <a:graphicData uri="http://schemas.openxmlformats.org/drawingml/2006/table">
            <a:tbl>
              <a:tblPr bandRow="1"/>
              <a:tblGrid>
                <a:gridCol w="4675088"/>
                <a:gridCol w="1130502"/>
                <a:gridCol w="1130502"/>
                <a:gridCol w="1130502"/>
              </a:tblGrid>
              <a:tr h="950879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BR Stat Error [%] in 700 fb</a:t>
                      </a:r>
                      <a:r>
                        <a:rPr sz="1800" baseline="31999" dirty="0"/>
                        <a:t>-1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Belle/*Babar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B2BII MC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 → π l ν untagged, M. Lubej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1.3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/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Bs → K l ν untagged </a:t>
                      </a:r>
                      <a:r>
                        <a:rPr sz="1800" dirty="0" smtClean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@Y</a:t>
                      </a:r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(5S) A. Zupanc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-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/>
                        <a:t>-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 → τ ν Had tag, M. Merola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38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34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B → K</a:t>
                      </a:r>
                      <a:r>
                        <a:rPr sz="1800" baseline="31999" dirty="0"/>
                        <a:t>*+</a:t>
                      </a:r>
                      <a:r>
                        <a:rPr sz="1800" dirty="0"/>
                        <a:t> ν ν Had tag Cut&amp;Count, E. Manoni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*&lt;2.9⋅10</a:t>
                      </a:r>
                      <a:r>
                        <a:rPr sz="1800" baseline="31999" dirty="0"/>
                        <a:t>-4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&lt;3.7⋅10</a:t>
                      </a:r>
                      <a:r>
                        <a:rPr sz="1800" baseline="31999" dirty="0"/>
                        <a:t>-4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2387" y="5861014"/>
            <a:ext cx="74057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82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3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cs typeface="Times New Roman"/>
              </a:rPr>
              <a:t>Analysis tools</a:t>
            </a:r>
            <a:r>
              <a:rPr lang="en-US" dirty="0">
                <a:latin typeface="Times New Roman"/>
                <a:cs typeface="Times New Roman"/>
              </a:rPr>
              <a:t>: Rest-of-Event, Untagged SL, FEI/Full-recon, </a:t>
            </a:r>
            <a:r>
              <a:rPr lang="en-US" dirty="0" smtClean="0">
                <a:latin typeface="Times New Roman"/>
                <a:cs typeface="Times New Roman"/>
              </a:rPr>
              <a:t>optimized 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/π</a:t>
            </a:r>
            <a:r>
              <a:rPr lang="en-US" baseline="31999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selection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855" y="125708"/>
            <a:ext cx="879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82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err="1">
                <a:latin typeface="Times New Roman"/>
                <a:cs typeface="Times New Roman"/>
              </a:rPr>
              <a:t>Semileptonic</a:t>
            </a:r>
            <a:r>
              <a:rPr lang="en-US" dirty="0">
                <a:latin typeface="Times New Roman"/>
                <a:cs typeface="Times New Roman"/>
              </a:rPr>
              <a:t> &amp; </a:t>
            </a:r>
            <a:r>
              <a:rPr lang="en-US" dirty="0" err="1">
                <a:latin typeface="Times New Roman"/>
                <a:cs typeface="Times New Roman"/>
              </a:rPr>
              <a:t>Leptonic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WG 1&amp;2 : </a:t>
            </a:r>
            <a:r>
              <a:rPr lang="en-US" u="sng" dirty="0" smtClean="0">
                <a:latin typeface="Times New Roman"/>
                <a:cs typeface="Times New Roman"/>
              </a:rPr>
              <a:t>4 </a:t>
            </a:r>
            <a:r>
              <a:rPr lang="en-US" u="sng" dirty="0">
                <a:latin typeface="Times New Roman"/>
                <a:cs typeface="Times New Roman"/>
              </a:rPr>
              <a:t>Full simulation studies </a:t>
            </a:r>
            <a:r>
              <a:rPr lang="en-US" i="1" u="sng" dirty="0" smtClean="0">
                <a:latin typeface="Times New Roman"/>
                <a:cs typeface="Times New Roman"/>
              </a:rPr>
              <a:t>including </a:t>
            </a:r>
            <a:r>
              <a:rPr lang="en-US" i="1" u="sng" dirty="0">
                <a:latin typeface="Times New Roman"/>
                <a:cs typeface="Times New Roman"/>
              </a:rPr>
              <a:t>beam background</a:t>
            </a:r>
            <a:r>
              <a:rPr lang="en-US" dirty="0">
                <a:latin typeface="Times New Roman"/>
                <a:cs typeface="Times New Roman"/>
              </a:rPr>
              <a:t>@</a:t>
            </a:r>
            <a:r>
              <a:rPr lang="en-US" b="1" dirty="0">
                <a:latin typeface="Times New Roman"/>
                <a:cs typeface="Times New Roman"/>
              </a:rPr>
              <a:t>B2TiP </a:t>
            </a:r>
            <a:r>
              <a:rPr lang="en-US" b="1" dirty="0"/>
              <a:t>Pitt</a:t>
            </a:r>
          </a:p>
        </p:txBody>
      </p:sp>
      <p:pic>
        <p:nvPicPr>
          <p:cNvPr id="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5094" y="3827233"/>
            <a:ext cx="1398906" cy="1002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59" y="3682546"/>
            <a:ext cx="4594860" cy="1882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718" y="3546439"/>
            <a:ext cx="288036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188" y="670098"/>
            <a:ext cx="8374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1021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8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i="1" u="sng" dirty="0">
                <a:latin typeface="Times New Roman"/>
                <a:cs typeface="Times New Roman"/>
              </a:rPr>
              <a:t>Full simulation studies of 5 modes </a:t>
            </a:r>
            <a:r>
              <a:rPr lang="en-US" dirty="0">
                <a:latin typeface="Times New Roman"/>
                <a:cs typeface="Times New Roman"/>
              </a:rPr>
              <a:t>@ </a:t>
            </a:r>
            <a:r>
              <a:rPr lang="en-US" b="1" dirty="0">
                <a:latin typeface="Times New Roman"/>
                <a:cs typeface="Times New Roman"/>
              </a:rPr>
              <a:t>B2TiP Pitt.</a:t>
            </a:r>
            <a:r>
              <a:rPr lang="en-US" dirty="0">
                <a:latin typeface="Times New Roman"/>
                <a:cs typeface="Times New Roman"/>
              </a:rPr>
              <a:t> Belle II </a:t>
            </a:r>
            <a:r>
              <a:rPr lang="en-US" i="1" dirty="0" smtClean="0">
                <a:latin typeface="Times New Roman"/>
                <a:cs typeface="Times New Roman"/>
              </a:rPr>
              <a:t>sensitivity improvements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3" name="Table 161"/>
          <p:cNvGraphicFramePr/>
          <p:nvPr>
            <p:extLst>
              <p:ext uri="{D42A27DB-BD31-4B8C-83A1-F6EECF244321}">
                <p14:modId xmlns:p14="http://schemas.microsoft.com/office/powerpoint/2010/main" val="2295256818"/>
              </p:ext>
            </p:extLst>
          </p:nvPr>
        </p:nvGraphicFramePr>
        <p:xfrm>
          <a:off x="197465" y="1629627"/>
          <a:ext cx="8619220" cy="3078958"/>
        </p:xfrm>
        <a:graphic>
          <a:graphicData uri="http://schemas.openxmlformats.org/drawingml/2006/table">
            <a:tbl>
              <a:tblPr bandRow="1"/>
              <a:tblGrid>
                <a:gridCol w="3548386"/>
                <a:gridCol w="845139"/>
                <a:gridCol w="845139"/>
                <a:gridCol w="845139"/>
                <a:gridCol w="845139"/>
                <a:gridCol w="845139"/>
                <a:gridCol w="845139"/>
              </a:tblGrid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 dirty="0"/>
                        <a:t>Stat. Precision with 710 fb</a:t>
                      </a:r>
                      <a:r>
                        <a:rPr sz="1800" baseline="31999" dirty="0"/>
                        <a:t>-1</a:t>
                      </a:r>
                    </a:p>
                  </a:txBody>
                  <a:tcPr marL="35719" marR="35719" marT="35719" marB="35719" anchor="ctr" horzOverflow="overflow"/>
                </a:tc>
                <a:tc gridSpan="2"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S</a:t>
                      </a:r>
                      <a:r>
                        <a:rPr sz="1800" baseline="-5999"/>
                        <a:t>CP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A</a:t>
                      </a:r>
                      <a:r>
                        <a:rPr sz="1800" baseline="-5999"/>
                        <a:t>CP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Δt [ps] resol.</a:t>
                      </a:r>
                    </a:p>
                  </a:txBody>
                  <a:tcPr marL="35719" marR="35719" marT="35719" marB="35719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Belle II MC5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P. Jäger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0.27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η</a:t>
                      </a:r>
                      <a:r>
                        <a:rPr sz="1800" baseline="31999"/>
                        <a:t>’ </a:t>
                      </a:r>
                      <a:r>
                        <a:rPr sz="1800"/>
                        <a:t>(η→γγ)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S. </a:t>
                      </a:r>
                      <a:r>
                        <a:rPr sz="1800" dirty="0"/>
                        <a:t>Lacaprara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0.10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0.09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Φ(KK)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A. </a:t>
                      </a:r>
                      <a:r>
                        <a:rPr sz="1800" dirty="0"/>
                        <a:t>Gaz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0.75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J/ψ  K</a:t>
                      </a:r>
                      <a:r>
                        <a:rPr sz="1800" baseline="-5999"/>
                        <a:t>S</a:t>
                      </a:r>
                      <a:r>
                        <a:rPr sz="1800"/>
                        <a:t>, L. Li Gioi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0.92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0.71</a:t>
                      </a:r>
                    </a:p>
                  </a:txBody>
                  <a:tcPr marL="35719" marR="35719" marT="35719" marB="35719" anchor="ctr" horzOverflow="overflow"/>
                </a:tc>
              </a:tr>
              <a:tr h="350044">
                <a:tc>
                  <a:txBody>
                    <a:bodyPr/>
                    <a:lstStyle/>
                    <a:p>
                      <a:pPr algn="l"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rPr sz="1800"/>
                        <a:t>B → π</a:t>
                      </a:r>
                      <a:r>
                        <a:rPr sz="1800" baseline="31999"/>
                        <a:t>0</a:t>
                      </a:r>
                      <a:r>
                        <a:rPr sz="1800"/>
                        <a:t> π</a:t>
                      </a:r>
                      <a:r>
                        <a:rPr sz="1800" baseline="31999"/>
                        <a:t>0 </a:t>
                      </a:r>
                      <a:r>
                        <a:rPr sz="1800"/>
                        <a:t>(→eeγ), F. Abudinen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 b="1"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800"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1.5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47255" y="116100"/>
            <a:ext cx="64786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entury"/>
                <a:ea typeface="Century"/>
                <a:cs typeface="Century"/>
                <a:sym typeface="Century"/>
              </a:rPr>
              <a:t>WG3 Time Dependent CP Violation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87794"/>
            <a:ext cx="92459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cs typeface="Times New Roman"/>
              </a:rPr>
              <a:t>Analysis tools</a:t>
            </a:r>
            <a:r>
              <a:rPr lang="en-US" dirty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mdst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K</a:t>
            </a:r>
            <a:r>
              <a:rPr lang="en-US" baseline="-5999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flavour</a:t>
            </a:r>
            <a:r>
              <a:rPr lang="en-US" dirty="0">
                <a:latin typeface="Times New Roman"/>
                <a:cs typeface="Times New Roman"/>
              </a:rPr>
              <a:t> tagging, tag-vertex, continuum suppression. </a:t>
            </a:r>
          </a:p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>
                <a:latin typeface="Times New Roman"/>
                <a:cs typeface="Times New Roman"/>
              </a:rPr>
              <a:t>Homework</a:t>
            </a:r>
            <a:r>
              <a:rPr lang="en-US" dirty="0">
                <a:latin typeface="Times New Roman"/>
                <a:cs typeface="Times New Roman"/>
              </a:rPr>
              <a:t>: K</a:t>
            </a:r>
            <a:r>
              <a:rPr lang="en-US" baseline="-5999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, e tracks, QED background, B2BII direct </a:t>
            </a:r>
            <a:r>
              <a:rPr lang="en-US" dirty="0" smtClean="0">
                <a:latin typeface="Times New Roman"/>
                <a:cs typeface="Times New Roman"/>
              </a:rPr>
              <a:t>cross-check</a:t>
            </a:r>
          </a:p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 smtClean="0">
                <a:latin typeface="Times New Roman"/>
                <a:cs typeface="Times New Roman"/>
              </a:rPr>
              <a:t>Theory</a:t>
            </a:r>
            <a:r>
              <a:rPr lang="en-US" dirty="0">
                <a:latin typeface="Times New Roman"/>
                <a:cs typeface="Times New Roman"/>
              </a:rPr>
              <a:t>: Penguin pollution needs precision 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(B</a:t>
            </a:r>
            <a:r>
              <a:rPr lang="en-US" baseline="31999" dirty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)/</a:t>
            </a:r>
            <a:r>
              <a:rPr lang="en-US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(B</a:t>
            </a:r>
            <a:r>
              <a:rPr lang="en-US" baseline="31999" dirty="0">
                <a:latin typeface="Times New Roman"/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8044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299" y="225825"/>
            <a:ext cx="8657382" cy="272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82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WG4 (</a:t>
            </a:r>
            <a:r>
              <a:rPr lang="en-US" dirty="0" smtClean="0">
                <a:latin typeface="Times New Roman"/>
                <a:cs typeface="Times New Roman"/>
              </a:rPr>
              <a:t>Φ</a:t>
            </a:r>
            <a:r>
              <a:rPr lang="en-US" baseline="-25000" dirty="0" smtClean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and 6 (Charm) </a:t>
            </a:r>
            <a:r>
              <a:rPr lang="en-US" i="1" u="sng" dirty="0">
                <a:latin typeface="Times New Roman"/>
                <a:cs typeface="Times New Roman"/>
              </a:rPr>
              <a:t>4 full simulation based studies </a:t>
            </a:r>
            <a:r>
              <a:rPr lang="en-US" b="1" dirty="0">
                <a:latin typeface="Times New Roman"/>
                <a:cs typeface="Times New Roman"/>
              </a:rPr>
              <a:t>@ B2TiP Pitt</a:t>
            </a: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Φ</a:t>
            </a:r>
            <a:r>
              <a:rPr lang="en-US" baseline="-5999" dirty="0">
                <a:latin typeface="Times New Roman"/>
                <a:cs typeface="Times New Roman"/>
              </a:rPr>
              <a:t>3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from B </a:t>
            </a:r>
            <a:r>
              <a:rPr lang="en-US" dirty="0">
                <a:latin typeface="Times New Roman"/>
                <a:cs typeface="Times New Roman"/>
              </a:rPr>
              <a:t>→ D[K</a:t>
            </a:r>
            <a:r>
              <a:rPr lang="en-US" baseline="-5999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ππ] K</a:t>
            </a:r>
            <a:r>
              <a:rPr lang="en-US" baseline="31999" dirty="0">
                <a:latin typeface="Times New Roman"/>
                <a:cs typeface="Times New Roman"/>
              </a:rPr>
              <a:t>±</a:t>
            </a:r>
            <a:r>
              <a:rPr lang="en-US" dirty="0">
                <a:latin typeface="Times New Roman"/>
                <a:cs typeface="Times New Roman"/>
              </a:rPr>
              <a:t>, I. Watson </a:t>
            </a: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D </a:t>
            </a:r>
            <a:r>
              <a:rPr lang="en-US" dirty="0" err="1" smtClean="0">
                <a:latin typeface="Times New Roman"/>
                <a:cs typeface="Times New Roman"/>
              </a:rPr>
              <a:t>semileptonics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cs typeface="Times New Roman"/>
              </a:rPr>
              <a:t>J. Bennett</a:t>
            </a: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D tagging, G. de </a:t>
            </a:r>
            <a:r>
              <a:rPr lang="en-US" dirty="0" err="1">
                <a:latin typeface="Times New Roman"/>
                <a:cs typeface="Times New Roman"/>
              </a:rPr>
              <a:t>Pietro</a:t>
            </a:r>
            <a:endParaRPr lang="en-US" dirty="0">
              <a:latin typeface="Times New Roman"/>
              <a:cs typeface="Times New Roman"/>
            </a:endParaRPr>
          </a:p>
          <a:p>
            <a:pPr marL="655278" lvl="1" indent="-333821" defTabSz="914367">
              <a:spcBef>
                <a:spcPts val="633"/>
              </a:spcBef>
              <a:buClr>
                <a:srgbClr val="3A91E3"/>
              </a:buClr>
              <a:buSzPct val="150000"/>
              <a:buChar char="•"/>
              <a:defRPr sz="25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>
                <a:latin typeface="Times New Roman"/>
                <a:cs typeface="Times New Roman"/>
              </a:rPr>
              <a:t>D mixing and CPV, A. Schwartz, G. </a:t>
            </a:r>
            <a:r>
              <a:rPr lang="en-US" dirty="0" err="1" smtClean="0">
                <a:latin typeface="Times New Roman"/>
                <a:cs typeface="Times New Roman"/>
              </a:rPr>
              <a:t>Casarosa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00" y="3053924"/>
            <a:ext cx="88033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u="sng" dirty="0">
                <a:latin typeface="Times New Roman"/>
                <a:cs typeface="Times New Roman"/>
              </a:rPr>
              <a:t>Preparation for first data  </a:t>
            </a:r>
          </a:p>
          <a:p>
            <a:pPr marL="636732" lvl="1" indent="-315275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L1 Trigger Menu for Low Multiplicity Physics evaluated with L1 emulator.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u="sng" dirty="0">
                <a:latin typeface="Times New Roman"/>
                <a:cs typeface="Times New Roman"/>
                <a:hlinkClick r:id="rId3"/>
              </a:rPr>
              <a:t>https://d2comp.kek.jp/record/314/files/BELLE2-NOTE-PH-2015-011.pdf</a:t>
            </a:r>
          </a:p>
          <a:p>
            <a:pPr marL="636732" lvl="1" indent="-315275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Times New Roman"/>
                <a:cs typeface="Times New Roman"/>
              </a:rPr>
              <a:t>Preparing for systematic uncertainty measurements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u="sng" dirty="0">
                <a:latin typeface="Times New Roman"/>
                <a:cs typeface="Times New Roman"/>
                <a:hlinkClick r:id="rId4"/>
              </a:rPr>
              <a:t>https://d2comp.kek.jp/record/345/files/BELLE2-NOTE-PH-2016-001.</a:t>
            </a:r>
            <a:r>
              <a:rPr lang="en-US" u="sng" dirty="0" smtClean="0">
                <a:latin typeface="Times New Roman"/>
                <a:cs typeface="Times New Roman"/>
                <a:hlinkClick r:id="rId4"/>
              </a:rPr>
              <a:t>pdf</a:t>
            </a:r>
            <a:endParaRPr lang="en-US" u="sng" dirty="0">
              <a:latin typeface="Times New Roman"/>
              <a:cs typeface="Times New Roman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1346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772"/>
            <a:ext cx="8229600" cy="978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B2TiP report status</a:t>
            </a:r>
            <a:br>
              <a:rPr lang="en-US" dirty="0" smtClean="0"/>
            </a:br>
            <a:r>
              <a:rPr lang="en-US" dirty="0" smtClean="0"/>
              <a:t>(as a B2TiP May 2016)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392"/>
            <a:ext cx="9144000" cy="4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882</Words>
  <Application>Microsoft Macintosh PowerPoint</Application>
  <PresentationFormat>On-screen Show (4:3)</PresentationFormat>
  <Paragraphs>140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Office-Design</vt:lpstr>
      <vt:lpstr>Report on B2TiP activities</vt:lpstr>
      <vt:lpstr>B2TiP concept</vt:lpstr>
      <vt:lpstr>B2TiP WG structure</vt:lpstr>
      <vt:lpstr>B2TiP workshop series</vt:lpstr>
      <vt:lpstr>Achievements (by B2TiP Pittsburgh May 2016)</vt:lpstr>
      <vt:lpstr>PowerPoint Presentation</vt:lpstr>
      <vt:lpstr>PowerPoint Presentation</vt:lpstr>
      <vt:lpstr>PowerPoint Presentation</vt:lpstr>
      <vt:lpstr>B2TiP report status (as a B2TiP May 2016)</vt:lpstr>
      <vt:lpstr>Simulation chapter</vt:lpstr>
      <vt:lpstr>Reconstruction chapter</vt:lpstr>
      <vt:lpstr>Analysis tools</vt:lpstr>
      <vt:lpstr>B2TiP timeline</vt:lpstr>
      <vt:lpstr>Summary</vt:lpstr>
    </vt:vector>
  </TitlesOfParts>
  <Company>Hephy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Semileptonic and leptonic B/Bs decays</dc:title>
  <dc:creator>Christoph Schwanda</dc:creator>
  <cp:lastModifiedBy>Christoph Schwanda</cp:lastModifiedBy>
  <cp:revision>188</cp:revision>
  <dcterms:created xsi:type="dcterms:W3CDTF">2015-06-02T13:38:15Z</dcterms:created>
  <dcterms:modified xsi:type="dcterms:W3CDTF">2016-09-21T19:58:55Z</dcterms:modified>
</cp:coreProperties>
</file>