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268" r:id="rId2"/>
    <p:sldId id="389" r:id="rId3"/>
    <p:sldId id="390" r:id="rId4"/>
    <p:sldId id="376" r:id="rId5"/>
    <p:sldId id="337" r:id="rId6"/>
    <p:sldId id="377" r:id="rId7"/>
    <p:sldId id="383" r:id="rId8"/>
    <p:sldId id="373" r:id="rId9"/>
    <p:sldId id="388" r:id="rId10"/>
    <p:sldId id="344" r:id="rId11"/>
    <p:sldId id="340" r:id="rId12"/>
    <p:sldId id="393" r:id="rId13"/>
    <p:sldId id="400" r:id="rId14"/>
    <p:sldId id="409" r:id="rId15"/>
    <p:sldId id="410" r:id="rId16"/>
    <p:sldId id="412" r:id="rId17"/>
    <p:sldId id="406" r:id="rId18"/>
    <p:sldId id="391" r:id="rId19"/>
    <p:sldId id="325" r:id="rId20"/>
    <p:sldId id="418" r:id="rId21"/>
    <p:sldId id="408" r:id="rId22"/>
    <p:sldId id="425" r:id="rId23"/>
    <p:sldId id="421" r:id="rId24"/>
    <p:sldId id="384" r:id="rId25"/>
    <p:sldId id="379" r:id="rId26"/>
    <p:sldId id="416" r:id="rId27"/>
    <p:sldId id="417" r:id="rId28"/>
    <p:sldId id="415" r:id="rId29"/>
  </p:sldIdLst>
  <p:sldSz cx="9144000" cy="6858000" type="screen4x3"/>
  <p:notesSz cx="6888163" cy="100203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47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9900"/>
    <a:srgbClr val="00CC00"/>
    <a:srgbClr val="FDFD13"/>
    <a:srgbClr val="FF0000"/>
    <a:srgbClr val="FF5050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87424" autoAdjust="0"/>
  </p:normalViewPr>
  <p:slideViewPr>
    <p:cSldViewPr snapToGrid="0" snapToObjects="1">
      <p:cViewPr varScale="1">
        <p:scale>
          <a:sx n="58" d="100"/>
          <a:sy n="58" d="100"/>
        </p:scale>
        <p:origin x="1512" y="40"/>
      </p:cViewPr>
      <p:guideLst>
        <p:guide orient="horz" pos="3947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giordano\work\FPGA_SEU_tests\data-set\run02\errori%20vtx5%20log%201%20dosimetrico%20tutto%20run02%20con%20prob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giordano\work\FPGA_SEU_tests\data-set\run05\analisi%20errori%20vtx5%20con%20tempo%20run05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170630816959669E-2"/>
          <c:y val="3.3902637354867128E-2"/>
          <c:w val="0.81710253128015509"/>
          <c:h val="0.85256191587333896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noFill/>
              <a:prstDash val="solid"/>
            </a:ln>
          </c:spPr>
          <c:marker>
            <c:symbol val="dot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Pt>
            <c:idx val="129"/>
            <c:bubble3D val="0"/>
          </c:dPt>
          <c:xVal>
            <c:numRef>
              <c:f>'errori vtx5 log 1 dosimetrico t'!$M$1:$M$143</c:f>
              <c:numCache>
                <c:formatCode>General</c:formatCode>
                <c:ptCount val="143"/>
                <c:pt idx="0">
                  <c:v>11.839160839160838</c:v>
                </c:pt>
                <c:pt idx="1">
                  <c:v>23.678321678321677</c:v>
                </c:pt>
                <c:pt idx="2">
                  <c:v>35.51748251748252</c:v>
                </c:pt>
                <c:pt idx="3">
                  <c:v>47.356643356643353</c:v>
                </c:pt>
                <c:pt idx="4">
                  <c:v>59.1958041958042</c:v>
                </c:pt>
                <c:pt idx="5">
                  <c:v>71.03496503496504</c:v>
                </c:pt>
                <c:pt idx="6">
                  <c:v>82.87412587412588</c:v>
                </c:pt>
                <c:pt idx="7">
                  <c:v>94.713286713286706</c:v>
                </c:pt>
                <c:pt idx="8">
                  <c:v>106.55244755244756</c:v>
                </c:pt>
                <c:pt idx="9">
                  <c:v>118.3916083916084</c:v>
                </c:pt>
                <c:pt idx="10">
                  <c:v>130.23076923076923</c:v>
                </c:pt>
                <c:pt idx="11">
                  <c:v>142.06993006993008</c:v>
                </c:pt>
                <c:pt idx="12">
                  <c:v>153.90909090909091</c:v>
                </c:pt>
                <c:pt idx="13">
                  <c:v>165.74825174825176</c:v>
                </c:pt>
                <c:pt idx="14">
                  <c:v>177.58741258741259</c:v>
                </c:pt>
                <c:pt idx="15">
                  <c:v>189.42657342657341</c:v>
                </c:pt>
                <c:pt idx="16">
                  <c:v>201.26573426573427</c:v>
                </c:pt>
                <c:pt idx="17">
                  <c:v>213.10489510489512</c:v>
                </c:pt>
                <c:pt idx="18">
                  <c:v>224.94405594405595</c:v>
                </c:pt>
                <c:pt idx="19">
                  <c:v>236.7832167832168</c:v>
                </c:pt>
                <c:pt idx="20">
                  <c:v>248.62237762237763</c:v>
                </c:pt>
                <c:pt idx="21">
                  <c:v>260.46153846153845</c:v>
                </c:pt>
                <c:pt idx="22">
                  <c:v>272.30069930069931</c:v>
                </c:pt>
                <c:pt idx="23">
                  <c:v>284.13986013986016</c:v>
                </c:pt>
                <c:pt idx="24">
                  <c:v>295.97902097902096</c:v>
                </c:pt>
                <c:pt idx="25">
                  <c:v>307.81818181818181</c:v>
                </c:pt>
                <c:pt idx="26">
                  <c:v>319.65734265734267</c:v>
                </c:pt>
                <c:pt idx="27">
                  <c:v>331.49650349650352</c:v>
                </c:pt>
                <c:pt idx="28">
                  <c:v>343.33566433566432</c:v>
                </c:pt>
                <c:pt idx="29">
                  <c:v>355.17482517482517</c:v>
                </c:pt>
                <c:pt idx="30">
                  <c:v>367.01398601398597</c:v>
                </c:pt>
                <c:pt idx="31">
                  <c:v>378.85314685314682</c:v>
                </c:pt>
                <c:pt idx="32">
                  <c:v>390.69230769230774</c:v>
                </c:pt>
                <c:pt idx="33">
                  <c:v>402.53146853146853</c:v>
                </c:pt>
                <c:pt idx="34">
                  <c:v>414.37062937062939</c:v>
                </c:pt>
                <c:pt idx="35">
                  <c:v>426.20979020979024</c:v>
                </c:pt>
                <c:pt idx="36">
                  <c:v>438.04895104895104</c:v>
                </c:pt>
                <c:pt idx="37">
                  <c:v>449.88811188811189</c:v>
                </c:pt>
                <c:pt idx="38">
                  <c:v>461.72727272727269</c:v>
                </c:pt>
                <c:pt idx="39">
                  <c:v>473.5664335664336</c:v>
                </c:pt>
                <c:pt idx="40">
                  <c:v>485.4055944055944</c:v>
                </c:pt>
                <c:pt idx="41">
                  <c:v>497.24475524475525</c:v>
                </c:pt>
                <c:pt idx="42">
                  <c:v>509.08391608391605</c:v>
                </c:pt>
                <c:pt idx="43">
                  <c:v>520.92307692307691</c:v>
                </c:pt>
                <c:pt idx="44">
                  <c:v>532.76223776223776</c:v>
                </c:pt>
                <c:pt idx="45">
                  <c:v>544.60139860139861</c:v>
                </c:pt>
                <c:pt idx="46">
                  <c:v>556.44055944055935</c:v>
                </c:pt>
                <c:pt idx="47">
                  <c:v>568.27972027972032</c:v>
                </c:pt>
                <c:pt idx="48">
                  <c:v>580.11888111888106</c:v>
                </c:pt>
                <c:pt idx="49">
                  <c:v>591.95804195804192</c:v>
                </c:pt>
                <c:pt idx="50">
                  <c:v>603.79720279720289</c:v>
                </c:pt>
                <c:pt idx="51">
                  <c:v>615.63636363636363</c:v>
                </c:pt>
                <c:pt idx="52">
                  <c:v>627.47552447552448</c:v>
                </c:pt>
                <c:pt idx="53">
                  <c:v>639.31468531468533</c:v>
                </c:pt>
                <c:pt idx="54">
                  <c:v>651.15384615384619</c:v>
                </c:pt>
                <c:pt idx="55">
                  <c:v>662.99300699300704</c:v>
                </c:pt>
                <c:pt idx="56">
                  <c:v>674.83216783216778</c:v>
                </c:pt>
                <c:pt idx="57">
                  <c:v>686.67132867132864</c:v>
                </c:pt>
                <c:pt idx="58">
                  <c:v>698.51048951048949</c:v>
                </c:pt>
                <c:pt idx="59">
                  <c:v>710.34965034965035</c:v>
                </c:pt>
                <c:pt idx="60">
                  <c:v>722.1888111888112</c:v>
                </c:pt>
                <c:pt idx="61">
                  <c:v>734.02797202797194</c:v>
                </c:pt>
                <c:pt idx="62">
                  <c:v>745.86713286713291</c:v>
                </c:pt>
                <c:pt idx="63">
                  <c:v>757.70629370629365</c:v>
                </c:pt>
                <c:pt idx="64">
                  <c:v>769.5454545454545</c:v>
                </c:pt>
                <c:pt idx="65">
                  <c:v>781.38461538461547</c:v>
                </c:pt>
                <c:pt idx="66">
                  <c:v>793.22377622377621</c:v>
                </c:pt>
                <c:pt idx="67">
                  <c:v>805.06293706293707</c:v>
                </c:pt>
                <c:pt idx="68">
                  <c:v>816.90209790209792</c:v>
                </c:pt>
                <c:pt idx="69">
                  <c:v>828.74125874125878</c:v>
                </c:pt>
                <c:pt idx="70">
                  <c:v>840.58041958041963</c:v>
                </c:pt>
                <c:pt idx="71">
                  <c:v>852.41958041958048</c:v>
                </c:pt>
                <c:pt idx="72">
                  <c:v>864.25874125874134</c:v>
                </c:pt>
                <c:pt idx="73">
                  <c:v>876.09790209790208</c:v>
                </c:pt>
                <c:pt idx="74">
                  <c:v>887.93706293706293</c:v>
                </c:pt>
                <c:pt idx="75">
                  <c:v>899.77622377622379</c:v>
                </c:pt>
                <c:pt idx="76">
                  <c:v>911.61538461538453</c:v>
                </c:pt>
                <c:pt idx="77">
                  <c:v>923.45454545454538</c:v>
                </c:pt>
                <c:pt idx="78">
                  <c:v>935.29370629370624</c:v>
                </c:pt>
                <c:pt idx="79">
                  <c:v>947.1328671328672</c:v>
                </c:pt>
                <c:pt idx="80">
                  <c:v>958.97202797202806</c:v>
                </c:pt>
                <c:pt idx="81">
                  <c:v>970.8111888111888</c:v>
                </c:pt>
                <c:pt idx="82">
                  <c:v>982.65034965034965</c:v>
                </c:pt>
                <c:pt idx="83">
                  <c:v>994.48951048951051</c:v>
                </c:pt>
                <c:pt idx="84">
                  <c:v>1006.3286713286712</c:v>
                </c:pt>
                <c:pt idx="85">
                  <c:v>1018.1678321678321</c:v>
                </c:pt>
                <c:pt idx="86">
                  <c:v>1030.0069930069931</c:v>
                </c:pt>
                <c:pt idx="87">
                  <c:v>1041.8461538461538</c:v>
                </c:pt>
                <c:pt idx="88">
                  <c:v>1053.6853146853148</c:v>
                </c:pt>
                <c:pt idx="89">
                  <c:v>1065.5244755244755</c:v>
                </c:pt>
                <c:pt idx="90">
                  <c:v>1077.3636363636363</c:v>
                </c:pt>
                <c:pt idx="91">
                  <c:v>1089.2027972027972</c:v>
                </c:pt>
                <c:pt idx="92">
                  <c:v>1101.041958041958</c:v>
                </c:pt>
                <c:pt idx="93">
                  <c:v>1112.8811188811187</c:v>
                </c:pt>
                <c:pt idx="94">
                  <c:v>1124.7202797202799</c:v>
                </c:pt>
                <c:pt idx="95">
                  <c:v>1136.5594405594406</c:v>
                </c:pt>
                <c:pt idx="96">
                  <c:v>1148.3986013986014</c:v>
                </c:pt>
                <c:pt idx="97">
                  <c:v>1160.2377622377621</c:v>
                </c:pt>
                <c:pt idx="98">
                  <c:v>1172.0769230769231</c:v>
                </c:pt>
                <c:pt idx="99">
                  <c:v>1183.9160839160838</c:v>
                </c:pt>
                <c:pt idx="100">
                  <c:v>1195.7552447552446</c:v>
                </c:pt>
                <c:pt idx="101">
                  <c:v>1207.5944055944058</c:v>
                </c:pt>
                <c:pt idx="102">
                  <c:v>1219.4335664335665</c:v>
                </c:pt>
                <c:pt idx="103">
                  <c:v>1231.2727272727273</c:v>
                </c:pt>
                <c:pt idx="104">
                  <c:v>1243.1118881118882</c:v>
                </c:pt>
                <c:pt idx="105">
                  <c:v>1254.951048951049</c:v>
                </c:pt>
                <c:pt idx="106">
                  <c:v>1266.7902097902097</c:v>
                </c:pt>
                <c:pt idx="107">
                  <c:v>1278.6293706293707</c:v>
                </c:pt>
                <c:pt idx="108">
                  <c:v>1290.4685314685314</c:v>
                </c:pt>
                <c:pt idx="109">
                  <c:v>1302.3076923076924</c:v>
                </c:pt>
                <c:pt idx="110">
                  <c:v>1314.1468531468531</c:v>
                </c:pt>
                <c:pt idx="111">
                  <c:v>1325.9860139860141</c:v>
                </c:pt>
                <c:pt idx="112">
                  <c:v>1337.8251748251748</c:v>
                </c:pt>
                <c:pt idx="113">
                  <c:v>1349.6643356643356</c:v>
                </c:pt>
                <c:pt idx="114">
                  <c:v>1361.5034965034965</c:v>
                </c:pt>
                <c:pt idx="115">
                  <c:v>1373.3426573426573</c:v>
                </c:pt>
                <c:pt idx="116">
                  <c:v>1385.1818181818182</c:v>
                </c:pt>
                <c:pt idx="117">
                  <c:v>1397.020979020979</c:v>
                </c:pt>
                <c:pt idx="118">
                  <c:v>1408.86013986014</c:v>
                </c:pt>
                <c:pt idx="119">
                  <c:v>1420.6993006993007</c:v>
                </c:pt>
                <c:pt idx="120">
                  <c:v>1432.5384615384614</c:v>
                </c:pt>
                <c:pt idx="121">
                  <c:v>1444.3776223776224</c:v>
                </c:pt>
                <c:pt idx="122">
                  <c:v>1456.2167832167831</c:v>
                </c:pt>
                <c:pt idx="123">
                  <c:v>1468.0559440559439</c:v>
                </c:pt>
                <c:pt idx="124">
                  <c:v>1479.8951048951051</c:v>
                </c:pt>
                <c:pt idx="125">
                  <c:v>1491.7342657342658</c:v>
                </c:pt>
                <c:pt idx="126">
                  <c:v>1503.5734265734266</c:v>
                </c:pt>
                <c:pt idx="127">
                  <c:v>1515.4125874125873</c:v>
                </c:pt>
                <c:pt idx="128">
                  <c:v>1527.2517482517483</c:v>
                </c:pt>
                <c:pt idx="129">
                  <c:v>1539.090909090909</c:v>
                </c:pt>
                <c:pt idx="130">
                  <c:v>1550.9300699300697</c:v>
                </c:pt>
                <c:pt idx="131">
                  <c:v>1562.7692307692309</c:v>
                </c:pt>
                <c:pt idx="132">
                  <c:v>1574.6083916083917</c:v>
                </c:pt>
                <c:pt idx="133">
                  <c:v>1586.4475524475524</c:v>
                </c:pt>
                <c:pt idx="134">
                  <c:v>1598.2867132867134</c:v>
                </c:pt>
                <c:pt idx="135">
                  <c:v>1610.1258741258741</c:v>
                </c:pt>
                <c:pt idx="136">
                  <c:v>1621.9650349650349</c:v>
                </c:pt>
                <c:pt idx="137">
                  <c:v>1633.8041958041958</c:v>
                </c:pt>
                <c:pt idx="138">
                  <c:v>1645.6433566433566</c:v>
                </c:pt>
                <c:pt idx="139">
                  <c:v>1657.4825174825176</c:v>
                </c:pt>
                <c:pt idx="140">
                  <c:v>1669.3216783216783</c:v>
                </c:pt>
                <c:pt idx="141">
                  <c:v>1681.1608391608393</c:v>
                </c:pt>
                <c:pt idx="142">
                  <c:v>1693</c:v>
                </c:pt>
              </c:numCache>
            </c:numRef>
          </c:xVal>
          <c:yVal>
            <c:numRef>
              <c:f>'errori vtx5 log 1 dosimetrico t'!$N$1:$N$143</c:f>
              <c:numCache>
                <c:formatCode>General</c:formatCode>
                <c:ptCount val="143"/>
                <c:pt idx="0">
                  <c:v>234</c:v>
                </c:pt>
                <c:pt idx="1">
                  <c:v>249</c:v>
                </c:pt>
                <c:pt idx="2">
                  <c:v>270</c:v>
                </c:pt>
                <c:pt idx="3">
                  <c:v>290</c:v>
                </c:pt>
                <c:pt idx="4">
                  <c:v>313</c:v>
                </c:pt>
                <c:pt idx="5">
                  <c:v>335</c:v>
                </c:pt>
                <c:pt idx="6">
                  <c:v>348</c:v>
                </c:pt>
                <c:pt idx="7">
                  <c:v>362</c:v>
                </c:pt>
                <c:pt idx="8">
                  <c:v>376</c:v>
                </c:pt>
                <c:pt idx="9">
                  <c:v>392</c:v>
                </c:pt>
                <c:pt idx="10">
                  <c:v>413</c:v>
                </c:pt>
                <c:pt idx="11">
                  <c:v>436</c:v>
                </c:pt>
                <c:pt idx="12">
                  <c:v>448</c:v>
                </c:pt>
                <c:pt idx="13">
                  <c:v>470</c:v>
                </c:pt>
                <c:pt idx="14">
                  <c:v>486</c:v>
                </c:pt>
                <c:pt idx="15">
                  <c:v>513</c:v>
                </c:pt>
                <c:pt idx="16">
                  <c:v>534</c:v>
                </c:pt>
                <c:pt idx="17">
                  <c:v>553</c:v>
                </c:pt>
                <c:pt idx="18">
                  <c:v>564</c:v>
                </c:pt>
                <c:pt idx="19">
                  <c:v>581</c:v>
                </c:pt>
                <c:pt idx="20">
                  <c:v>600</c:v>
                </c:pt>
                <c:pt idx="21">
                  <c:v>616</c:v>
                </c:pt>
                <c:pt idx="22">
                  <c:v>632</c:v>
                </c:pt>
                <c:pt idx="23">
                  <c:v>647</c:v>
                </c:pt>
                <c:pt idx="24">
                  <c:v>662</c:v>
                </c:pt>
                <c:pt idx="25">
                  <c:v>674</c:v>
                </c:pt>
                <c:pt idx="26">
                  <c:v>694</c:v>
                </c:pt>
                <c:pt idx="27">
                  <c:v>708</c:v>
                </c:pt>
                <c:pt idx="28">
                  <c:v>727</c:v>
                </c:pt>
                <c:pt idx="29">
                  <c:v>732</c:v>
                </c:pt>
                <c:pt idx="30">
                  <c:v>749</c:v>
                </c:pt>
                <c:pt idx="31">
                  <c:v>768</c:v>
                </c:pt>
                <c:pt idx="32">
                  <c:v>779</c:v>
                </c:pt>
                <c:pt idx="33">
                  <c:v>795</c:v>
                </c:pt>
                <c:pt idx="34">
                  <c:v>809</c:v>
                </c:pt>
                <c:pt idx="35">
                  <c:v>828</c:v>
                </c:pt>
                <c:pt idx="36">
                  <c:v>852</c:v>
                </c:pt>
                <c:pt idx="37">
                  <c:v>864</c:v>
                </c:pt>
                <c:pt idx="38">
                  <c:v>879</c:v>
                </c:pt>
                <c:pt idx="39">
                  <c:v>892</c:v>
                </c:pt>
                <c:pt idx="40">
                  <c:v>906</c:v>
                </c:pt>
                <c:pt idx="41">
                  <c:v>925</c:v>
                </c:pt>
                <c:pt idx="42">
                  <c:v>952</c:v>
                </c:pt>
                <c:pt idx="43">
                  <c:v>974</c:v>
                </c:pt>
                <c:pt idx="44">
                  <c:v>988</c:v>
                </c:pt>
                <c:pt idx="45">
                  <c:v>1005</c:v>
                </c:pt>
                <c:pt idx="46">
                  <c:v>1017</c:v>
                </c:pt>
                <c:pt idx="47">
                  <c:v>1031</c:v>
                </c:pt>
                <c:pt idx="48">
                  <c:v>1051</c:v>
                </c:pt>
                <c:pt idx="49">
                  <c:v>1070</c:v>
                </c:pt>
                <c:pt idx="50">
                  <c:v>1086</c:v>
                </c:pt>
                <c:pt idx="51">
                  <c:v>1103</c:v>
                </c:pt>
                <c:pt idx="52">
                  <c:v>1115</c:v>
                </c:pt>
                <c:pt idx="53">
                  <c:v>1127</c:v>
                </c:pt>
                <c:pt idx="54">
                  <c:v>1146</c:v>
                </c:pt>
                <c:pt idx="55">
                  <c:v>1170</c:v>
                </c:pt>
                <c:pt idx="56">
                  <c:v>1193</c:v>
                </c:pt>
                <c:pt idx="57">
                  <c:v>1209</c:v>
                </c:pt>
                <c:pt idx="58">
                  <c:v>1227</c:v>
                </c:pt>
                <c:pt idx="59">
                  <c:v>1243</c:v>
                </c:pt>
                <c:pt idx="60">
                  <c:v>1268</c:v>
                </c:pt>
                <c:pt idx="61">
                  <c:v>1300</c:v>
                </c:pt>
                <c:pt idx="62">
                  <c:v>1314</c:v>
                </c:pt>
                <c:pt idx="63">
                  <c:v>1332</c:v>
                </c:pt>
                <c:pt idx="64">
                  <c:v>1358</c:v>
                </c:pt>
                <c:pt idx="65">
                  <c:v>1371</c:v>
                </c:pt>
                <c:pt idx="66">
                  <c:v>1394</c:v>
                </c:pt>
                <c:pt idx="67">
                  <c:v>1418</c:v>
                </c:pt>
                <c:pt idx="68">
                  <c:v>1439</c:v>
                </c:pt>
                <c:pt idx="69">
                  <c:v>1455</c:v>
                </c:pt>
                <c:pt idx="70">
                  <c:v>1486</c:v>
                </c:pt>
                <c:pt idx="71">
                  <c:v>1502</c:v>
                </c:pt>
                <c:pt idx="72">
                  <c:v>1516</c:v>
                </c:pt>
                <c:pt idx="73">
                  <c:v>1535</c:v>
                </c:pt>
                <c:pt idx="74">
                  <c:v>1553</c:v>
                </c:pt>
                <c:pt idx="75">
                  <c:v>1573</c:v>
                </c:pt>
                <c:pt idx="76">
                  <c:v>1598</c:v>
                </c:pt>
                <c:pt idx="77">
                  <c:v>1615</c:v>
                </c:pt>
                <c:pt idx="78">
                  <c:v>1633</c:v>
                </c:pt>
                <c:pt idx="79">
                  <c:v>1651</c:v>
                </c:pt>
                <c:pt idx="80">
                  <c:v>1662</c:v>
                </c:pt>
                <c:pt idx="81">
                  <c:v>1680</c:v>
                </c:pt>
                <c:pt idx="82">
                  <c:v>1699</c:v>
                </c:pt>
                <c:pt idx="83">
                  <c:v>1721</c:v>
                </c:pt>
                <c:pt idx="84">
                  <c:v>1740</c:v>
                </c:pt>
                <c:pt idx="85">
                  <c:v>1759</c:v>
                </c:pt>
                <c:pt idx="86">
                  <c:v>1785</c:v>
                </c:pt>
                <c:pt idx="87">
                  <c:v>1803</c:v>
                </c:pt>
                <c:pt idx="88">
                  <c:v>1821</c:v>
                </c:pt>
                <c:pt idx="89">
                  <c:v>1835</c:v>
                </c:pt>
                <c:pt idx="90">
                  <c:v>1859</c:v>
                </c:pt>
                <c:pt idx="91">
                  <c:v>1877</c:v>
                </c:pt>
                <c:pt idx="92">
                  <c:v>1891</c:v>
                </c:pt>
                <c:pt idx="93">
                  <c:v>1912</c:v>
                </c:pt>
                <c:pt idx="94">
                  <c:v>1934</c:v>
                </c:pt>
                <c:pt idx="95">
                  <c:v>1957</c:v>
                </c:pt>
                <c:pt idx="96">
                  <c:v>1982</c:v>
                </c:pt>
                <c:pt idx="97">
                  <c:v>2006</c:v>
                </c:pt>
                <c:pt idx="98">
                  <c:v>2026</c:v>
                </c:pt>
                <c:pt idx="99">
                  <c:v>2043</c:v>
                </c:pt>
                <c:pt idx="100">
                  <c:v>2058</c:v>
                </c:pt>
                <c:pt idx="101">
                  <c:v>2086</c:v>
                </c:pt>
                <c:pt idx="102">
                  <c:v>2097</c:v>
                </c:pt>
                <c:pt idx="103">
                  <c:v>2115</c:v>
                </c:pt>
                <c:pt idx="104">
                  <c:v>2134</c:v>
                </c:pt>
                <c:pt idx="105">
                  <c:v>2147</c:v>
                </c:pt>
                <c:pt idx="106">
                  <c:v>2166</c:v>
                </c:pt>
                <c:pt idx="107">
                  <c:v>2175</c:v>
                </c:pt>
                <c:pt idx="108">
                  <c:v>2187</c:v>
                </c:pt>
                <c:pt idx="109">
                  <c:v>2209</c:v>
                </c:pt>
                <c:pt idx="110">
                  <c:v>2230</c:v>
                </c:pt>
                <c:pt idx="111">
                  <c:v>2243</c:v>
                </c:pt>
                <c:pt idx="112">
                  <c:v>2265</c:v>
                </c:pt>
                <c:pt idx="113">
                  <c:v>2283</c:v>
                </c:pt>
                <c:pt idx="114">
                  <c:v>2310</c:v>
                </c:pt>
                <c:pt idx="115">
                  <c:v>2323</c:v>
                </c:pt>
                <c:pt idx="116">
                  <c:v>2341</c:v>
                </c:pt>
                <c:pt idx="117">
                  <c:v>2352</c:v>
                </c:pt>
                <c:pt idx="118">
                  <c:v>2376</c:v>
                </c:pt>
                <c:pt idx="119">
                  <c:v>2399</c:v>
                </c:pt>
                <c:pt idx="120">
                  <c:v>2413</c:v>
                </c:pt>
                <c:pt idx="121">
                  <c:v>2430</c:v>
                </c:pt>
                <c:pt idx="122">
                  <c:v>2449</c:v>
                </c:pt>
                <c:pt idx="123">
                  <c:v>2464</c:v>
                </c:pt>
                <c:pt idx="124">
                  <c:v>2481</c:v>
                </c:pt>
                <c:pt idx="125">
                  <c:v>2504</c:v>
                </c:pt>
                <c:pt idx="126">
                  <c:v>2526</c:v>
                </c:pt>
                <c:pt idx="127">
                  <c:v>2533</c:v>
                </c:pt>
                <c:pt idx="128">
                  <c:v>2556</c:v>
                </c:pt>
                <c:pt idx="129">
                  <c:v>11781</c:v>
                </c:pt>
                <c:pt idx="130">
                  <c:v>11794</c:v>
                </c:pt>
                <c:pt idx="131">
                  <c:v>11818</c:v>
                </c:pt>
                <c:pt idx="132">
                  <c:v>11836</c:v>
                </c:pt>
                <c:pt idx="133">
                  <c:v>11858</c:v>
                </c:pt>
                <c:pt idx="134">
                  <c:v>11876</c:v>
                </c:pt>
                <c:pt idx="135">
                  <c:v>11903</c:v>
                </c:pt>
                <c:pt idx="136">
                  <c:v>11918</c:v>
                </c:pt>
                <c:pt idx="137">
                  <c:v>11938</c:v>
                </c:pt>
                <c:pt idx="138">
                  <c:v>11959</c:v>
                </c:pt>
                <c:pt idx="139">
                  <c:v>11981</c:v>
                </c:pt>
                <c:pt idx="140">
                  <c:v>11998</c:v>
                </c:pt>
                <c:pt idx="141">
                  <c:v>12022</c:v>
                </c:pt>
                <c:pt idx="142">
                  <c:v>12042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6611712"/>
        <c:axId val="1256615520"/>
      </c:scatterChart>
      <c:valAx>
        <c:axId val="1256611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56615520"/>
        <c:crosses val="autoZero"/>
        <c:crossBetween val="midCat"/>
      </c:valAx>
      <c:valAx>
        <c:axId val="1256615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56611712"/>
        <c:crosses val="autoZero"/>
        <c:crossBetween val="midCat"/>
      </c:valAx>
      <c:spPr>
        <a:noFill/>
        <a:ln w="25400">
          <a:solidFill>
            <a:schemeClr val="accent1">
              <a:shade val="95000"/>
              <a:satMod val="105000"/>
            </a:schemeClr>
          </a:solidFill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6164803651899111E-2"/>
          <c:y val="2.8586863602780333E-2"/>
          <c:w val="0.89168831219532518"/>
          <c:h val="0.89491525423728813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noFill/>
              <a:prstDash val="solid"/>
            </a:ln>
          </c:spPr>
          <c:marker>
            <c:symbol val="dot"/>
            <c:size val="5"/>
            <c:spPr>
              <a:noFill/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errori!$M$2:$M$147</c:f>
              <c:numCache>
                <c:formatCode>0.00</c:formatCode>
                <c:ptCount val="146"/>
                <c:pt idx="0">
                  <c:v>0</c:v>
                </c:pt>
                <c:pt idx="1">
                  <c:v>15</c:v>
                </c:pt>
                <c:pt idx="2">
                  <c:v>31</c:v>
                </c:pt>
                <c:pt idx="3">
                  <c:v>46</c:v>
                </c:pt>
                <c:pt idx="4">
                  <c:v>62</c:v>
                </c:pt>
                <c:pt idx="5">
                  <c:v>77</c:v>
                </c:pt>
                <c:pt idx="6">
                  <c:v>92</c:v>
                </c:pt>
                <c:pt idx="7">
                  <c:v>111</c:v>
                </c:pt>
                <c:pt idx="8">
                  <c:v>128</c:v>
                </c:pt>
                <c:pt idx="9">
                  <c:v>143</c:v>
                </c:pt>
                <c:pt idx="10">
                  <c:v>158</c:v>
                </c:pt>
                <c:pt idx="11">
                  <c:v>172</c:v>
                </c:pt>
                <c:pt idx="12">
                  <c:v>188</c:v>
                </c:pt>
                <c:pt idx="13">
                  <c:v>202</c:v>
                </c:pt>
                <c:pt idx="14">
                  <c:v>216</c:v>
                </c:pt>
                <c:pt idx="15">
                  <c:v>231</c:v>
                </c:pt>
                <c:pt idx="16">
                  <c:v>246</c:v>
                </c:pt>
                <c:pt idx="17">
                  <c:v>261</c:v>
                </c:pt>
                <c:pt idx="18">
                  <c:v>275</c:v>
                </c:pt>
                <c:pt idx="19">
                  <c:v>286</c:v>
                </c:pt>
                <c:pt idx="20">
                  <c:v>299</c:v>
                </c:pt>
                <c:pt idx="21">
                  <c:v>312</c:v>
                </c:pt>
                <c:pt idx="22">
                  <c:v>325</c:v>
                </c:pt>
                <c:pt idx="23">
                  <c:v>337</c:v>
                </c:pt>
                <c:pt idx="24">
                  <c:v>350</c:v>
                </c:pt>
                <c:pt idx="25">
                  <c:v>364</c:v>
                </c:pt>
                <c:pt idx="26">
                  <c:v>378</c:v>
                </c:pt>
                <c:pt idx="27">
                  <c:v>394</c:v>
                </c:pt>
                <c:pt idx="28">
                  <c:v>410</c:v>
                </c:pt>
                <c:pt idx="29">
                  <c:v>425</c:v>
                </c:pt>
                <c:pt idx="30">
                  <c:v>441</c:v>
                </c:pt>
                <c:pt idx="31">
                  <c:v>455</c:v>
                </c:pt>
                <c:pt idx="32">
                  <c:v>471</c:v>
                </c:pt>
                <c:pt idx="33">
                  <c:v>485</c:v>
                </c:pt>
                <c:pt idx="34">
                  <c:v>502</c:v>
                </c:pt>
                <c:pt idx="35">
                  <c:v>516</c:v>
                </c:pt>
                <c:pt idx="36">
                  <c:v>531</c:v>
                </c:pt>
                <c:pt idx="37">
                  <c:v>546</c:v>
                </c:pt>
                <c:pt idx="38">
                  <c:v>562</c:v>
                </c:pt>
                <c:pt idx="39">
                  <c:v>576</c:v>
                </c:pt>
                <c:pt idx="40">
                  <c:v>590</c:v>
                </c:pt>
                <c:pt idx="41">
                  <c:v>602</c:v>
                </c:pt>
                <c:pt idx="42">
                  <c:v>615</c:v>
                </c:pt>
                <c:pt idx="43">
                  <c:v>629</c:v>
                </c:pt>
                <c:pt idx="44">
                  <c:v>642</c:v>
                </c:pt>
                <c:pt idx="45">
                  <c:v>654</c:v>
                </c:pt>
                <c:pt idx="46">
                  <c:v>667</c:v>
                </c:pt>
                <c:pt idx="47">
                  <c:v>678</c:v>
                </c:pt>
                <c:pt idx="48">
                  <c:v>691</c:v>
                </c:pt>
                <c:pt idx="49">
                  <c:v>702</c:v>
                </c:pt>
                <c:pt idx="50">
                  <c:v>715</c:v>
                </c:pt>
                <c:pt idx="51">
                  <c:v>726</c:v>
                </c:pt>
                <c:pt idx="52">
                  <c:v>739</c:v>
                </c:pt>
                <c:pt idx="53">
                  <c:v>751</c:v>
                </c:pt>
                <c:pt idx="54">
                  <c:v>764</c:v>
                </c:pt>
                <c:pt idx="55">
                  <c:v>776</c:v>
                </c:pt>
                <c:pt idx="56">
                  <c:v>790</c:v>
                </c:pt>
                <c:pt idx="57">
                  <c:v>803</c:v>
                </c:pt>
                <c:pt idx="58">
                  <c:v>818</c:v>
                </c:pt>
                <c:pt idx="59">
                  <c:v>830</c:v>
                </c:pt>
                <c:pt idx="60">
                  <c:v>843</c:v>
                </c:pt>
                <c:pt idx="61">
                  <c:v>855</c:v>
                </c:pt>
                <c:pt idx="62">
                  <c:v>868</c:v>
                </c:pt>
                <c:pt idx="63">
                  <c:v>880</c:v>
                </c:pt>
                <c:pt idx="64">
                  <c:v>892</c:v>
                </c:pt>
                <c:pt idx="65">
                  <c:v>904</c:v>
                </c:pt>
                <c:pt idx="66">
                  <c:v>916</c:v>
                </c:pt>
                <c:pt idx="67">
                  <c:v>927</c:v>
                </c:pt>
                <c:pt idx="68">
                  <c:v>939</c:v>
                </c:pt>
                <c:pt idx="69">
                  <c:v>953</c:v>
                </c:pt>
                <c:pt idx="70">
                  <c:v>966</c:v>
                </c:pt>
                <c:pt idx="71">
                  <c:v>977</c:v>
                </c:pt>
                <c:pt idx="72">
                  <c:v>990</c:v>
                </c:pt>
                <c:pt idx="73">
                  <c:v>1002</c:v>
                </c:pt>
                <c:pt idx="74">
                  <c:v>1015</c:v>
                </c:pt>
                <c:pt idx="75">
                  <c:v>1027</c:v>
                </c:pt>
                <c:pt idx="76">
                  <c:v>1039</c:v>
                </c:pt>
                <c:pt idx="77">
                  <c:v>1051</c:v>
                </c:pt>
                <c:pt idx="78">
                  <c:v>1063</c:v>
                </c:pt>
                <c:pt idx="79">
                  <c:v>1075</c:v>
                </c:pt>
                <c:pt idx="80">
                  <c:v>1088</c:v>
                </c:pt>
                <c:pt idx="81">
                  <c:v>1100</c:v>
                </c:pt>
                <c:pt idx="82">
                  <c:v>1112</c:v>
                </c:pt>
                <c:pt idx="83">
                  <c:v>1124</c:v>
                </c:pt>
                <c:pt idx="84">
                  <c:v>1137</c:v>
                </c:pt>
                <c:pt idx="85">
                  <c:v>1148</c:v>
                </c:pt>
                <c:pt idx="86">
                  <c:v>1160</c:v>
                </c:pt>
                <c:pt idx="87">
                  <c:v>1171</c:v>
                </c:pt>
                <c:pt idx="88">
                  <c:v>1184</c:v>
                </c:pt>
                <c:pt idx="89">
                  <c:v>1195</c:v>
                </c:pt>
                <c:pt idx="90">
                  <c:v>1208</c:v>
                </c:pt>
                <c:pt idx="91">
                  <c:v>1219</c:v>
                </c:pt>
                <c:pt idx="92">
                  <c:v>1232</c:v>
                </c:pt>
                <c:pt idx="93">
                  <c:v>1244</c:v>
                </c:pt>
                <c:pt idx="94">
                  <c:v>1256</c:v>
                </c:pt>
                <c:pt idx="95">
                  <c:v>1267</c:v>
                </c:pt>
                <c:pt idx="96">
                  <c:v>1280</c:v>
                </c:pt>
                <c:pt idx="97">
                  <c:v>1292</c:v>
                </c:pt>
                <c:pt idx="98">
                  <c:v>1304</c:v>
                </c:pt>
                <c:pt idx="99">
                  <c:v>1315</c:v>
                </c:pt>
                <c:pt idx="100">
                  <c:v>1327</c:v>
                </c:pt>
                <c:pt idx="101">
                  <c:v>1339</c:v>
                </c:pt>
                <c:pt idx="102">
                  <c:v>1352</c:v>
                </c:pt>
                <c:pt idx="103">
                  <c:v>1363</c:v>
                </c:pt>
                <c:pt idx="104">
                  <c:v>1375</c:v>
                </c:pt>
                <c:pt idx="105">
                  <c:v>1386</c:v>
                </c:pt>
                <c:pt idx="106">
                  <c:v>1398</c:v>
                </c:pt>
                <c:pt idx="107">
                  <c:v>1410</c:v>
                </c:pt>
                <c:pt idx="108">
                  <c:v>1422</c:v>
                </c:pt>
                <c:pt idx="109">
                  <c:v>1433</c:v>
                </c:pt>
                <c:pt idx="110">
                  <c:v>1446</c:v>
                </c:pt>
                <c:pt idx="111">
                  <c:v>1457</c:v>
                </c:pt>
                <c:pt idx="112">
                  <c:v>1469</c:v>
                </c:pt>
                <c:pt idx="113">
                  <c:v>1481</c:v>
                </c:pt>
                <c:pt idx="114">
                  <c:v>1493</c:v>
                </c:pt>
                <c:pt idx="115">
                  <c:v>1505</c:v>
                </c:pt>
                <c:pt idx="116">
                  <c:v>1517</c:v>
                </c:pt>
                <c:pt idx="117">
                  <c:v>1528</c:v>
                </c:pt>
                <c:pt idx="118">
                  <c:v>1540</c:v>
                </c:pt>
                <c:pt idx="119">
                  <c:v>1551</c:v>
                </c:pt>
                <c:pt idx="120">
                  <c:v>1563</c:v>
                </c:pt>
                <c:pt idx="121">
                  <c:v>1574</c:v>
                </c:pt>
                <c:pt idx="122">
                  <c:v>1586</c:v>
                </c:pt>
                <c:pt idx="123">
                  <c:v>1597</c:v>
                </c:pt>
                <c:pt idx="124">
                  <c:v>1610</c:v>
                </c:pt>
                <c:pt idx="125">
                  <c:v>1621</c:v>
                </c:pt>
                <c:pt idx="126">
                  <c:v>1633</c:v>
                </c:pt>
                <c:pt idx="127">
                  <c:v>1644</c:v>
                </c:pt>
                <c:pt idx="128">
                  <c:v>1656</c:v>
                </c:pt>
                <c:pt idx="129">
                  <c:v>1668</c:v>
                </c:pt>
                <c:pt idx="130">
                  <c:v>1680</c:v>
                </c:pt>
                <c:pt idx="131">
                  <c:v>1692</c:v>
                </c:pt>
                <c:pt idx="132">
                  <c:v>1704</c:v>
                </c:pt>
                <c:pt idx="133">
                  <c:v>1715</c:v>
                </c:pt>
                <c:pt idx="134">
                  <c:v>1727</c:v>
                </c:pt>
                <c:pt idx="135">
                  <c:v>1739</c:v>
                </c:pt>
                <c:pt idx="136">
                  <c:v>1751</c:v>
                </c:pt>
                <c:pt idx="137">
                  <c:v>1762</c:v>
                </c:pt>
                <c:pt idx="138">
                  <c:v>1774</c:v>
                </c:pt>
                <c:pt idx="139">
                  <c:v>1786</c:v>
                </c:pt>
                <c:pt idx="140">
                  <c:v>1798</c:v>
                </c:pt>
                <c:pt idx="141">
                  <c:v>1810</c:v>
                </c:pt>
                <c:pt idx="142">
                  <c:v>1822</c:v>
                </c:pt>
              </c:numCache>
            </c:numRef>
          </c:xVal>
          <c:yVal>
            <c:numRef>
              <c:f>errori!$N$2:$N$147</c:f>
              <c:numCache>
                <c:formatCode>General</c:formatCode>
                <c:ptCount val="146"/>
                <c:pt idx="0">
                  <c:v>20</c:v>
                </c:pt>
                <c:pt idx="1">
                  <c:v>84</c:v>
                </c:pt>
                <c:pt idx="2">
                  <c:v>146</c:v>
                </c:pt>
                <c:pt idx="3">
                  <c:v>198</c:v>
                </c:pt>
                <c:pt idx="4">
                  <c:v>263</c:v>
                </c:pt>
                <c:pt idx="5">
                  <c:v>321</c:v>
                </c:pt>
                <c:pt idx="6">
                  <c:v>386</c:v>
                </c:pt>
                <c:pt idx="7">
                  <c:v>459</c:v>
                </c:pt>
                <c:pt idx="8">
                  <c:v>523</c:v>
                </c:pt>
                <c:pt idx="9">
                  <c:v>582</c:v>
                </c:pt>
                <c:pt idx="10">
                  <c:v>649</c:v>
                </c:pt>
                <c:pt idx="11">
                  <c:v>686</c:v>
                </c:pt>
                <c:pt idx="12">
                  <c:v>750</c:v>
                </c:pt>
                <c:pt idx="13">
                  <c:v>799</c:v>
                </c:pt>
                <c:pt idx="14">
                  <c:v>847</c:v>
                </c:pt>
                <c:pt idx="15">
                  <c:v>900</c:v>
                </c:pt>
                <c:pt idx="16">
                  <c:v>974</c:v>
                </c:pt>
                <c:pt idx="17">
                  <c:v>1024</c:v>
                </c:pt>
                <c:pt idx="18">
                  <c:v>1072</c:v>
                </c:pt>
                <c:pt idx="19">
                  <c:v>1110</c:v>
                </c:pt>
                <c:pt idx="20">
                  <c:v>1152</c:v>
                </c:pt>
                <c:pt idx="21">
                  <c:v>1187</c:v>
                </c:pt>
                <c:pt idx="22">
                  <c:v>1226</c:v>
                </c:pt>
                <c:pt idx="23">
                  <c:v>1273</c:v>
                </c:pt>
                <c:pt idx="24">
                  <c:v>1332</c:v>
                </c:pt>
                <c:pt idx="25">
                  <c:v>1381</c:v>
                </c:pt>
                <c:pt idx="26">
                  <c:v>1443</c:v>
                </c:pt>
                <c:pt idx="27">
                  <c:v>1501</c:v>
                </c:pt>
                <c:pt idx="28">
                  <c:v>1551</c:v>
                </c:pt>
                <c:pt idx="29">
                  <c:v>1605</c:v>
                </c:pt>
                <c:pt idx="30">
                  <c:v>1662</c:v>
                </c:pt>
                <c:pt idx="31">
                  <c:v>1713</c:v>
                </c:pt>
                <c:pt idx="32">
                  <c:v>1761</c:v>
                </c:pt>
                <c:pt idx="33">
                  <c:v>1820</c:v>
                </c:pt>
                <c:pt idx="34">
                  <c:v>1865</c:v>
                </c:pt>
                <c:pt idx="35">
                  <c:v>1908</c:v>
                </c:pt>
                <c:pt idx="36">
                  <c:v>1935</c:v>
                </c:pt>
                <c:pt idx="37">
                  <c:v>1977</c:v>
                </c:pt>
                <c:pt idx="38">
                  <c:v>2023</c:v>
                </c:pt>
                <c:pt idx="39">
                  <c:v>2065</c:v>
                </c:pt>
                <c:pt idx="40">
                  <c:v>2108</c:v>
                </c:pt>
                <c:pt idx="41">
                  <c:v>2152</c:v>
                </c:pt>
                <c:pt idx="42">
                  <c:v>2198</c:v>
                </c:pt>
                <c:pt idx="43">
                  <c:v>2241</c:v>
                </c:pt>
                <c:pt idx="44">
                  <c:v>2310</c:v>
                </c:pt>
                <c:pt idx="45">
                  <c:v>2338</c:v>
                </c:pt>
                <c:pt idx="46">
                  <c:v>2385</c:v>
                </c:pt>
                <c:pt idx="47">
                  <c:v>2434</c:v>
                </c:pt>
                <c:pt idx="48">
                  <c:v>2483</c:v>
                </c:pt>
                <c:pt idx="49">
                  <c:v>2531</c:v>
                </c:pt>
                <c:pt idx="50">
                  <c:v>2569</c:v>
                </c:pt>
                <c:pt idx="51">
                  <c:v>2616</c:v>
                </c:pt>
                <c:pt idx="52">
                  <c:v>2661</c:v>
                </c:pt>
                <c:pt idx="53">
                  <c:v>2690</c:v>
                </c:pt>
                <c:pt idx="54">
                  <c:v>2735</c:v>
                </c:pt>
                <c:pt idx="55">
                  <c:v>2803</c:v>
                </c:pt>
                <c:pt idx="56">
                  <c:v>2851</c:v>
                </c:pt>
                <c:pt idx="57">
                  <c:v>2897</c:v>
                </c:pt>
                <c:pt idx="58">
                  <c:v>2949</c:v>
                </c:pt>
                <c:pt idx="59">
                  <c:v>2989</c:v>
                </c:pt>
                <c:pt idx="60">
                  <c:v>3023</c:v>
                </c:pt>
                <c:pt idx="61">
                  <c:v>3069</c:v>
                </c:pt>
                <c:pt idx="62">
                  <c:v>3139</c:v>
                </c:pt>
                <c:pt idx="63">
                  <c:v>3171</c:v>
                </c:pt>
                <c:pt idx="64">
                  <c:v>3227</c:v>
                </c:pt>
                <c:pt idx="65">
                  <c:v>3269</c:v>
                </c:pt>
                <c:pt idx="66">
                  <c:v>3311</c:v>
                </c:pt>
                <c:pt idx="67">
                  <c:v>3379</c:v>
                </c:pt>
                <c:pt idx="68">
                  <c:v>3416</c:v>
                </c:pt>
                <c:pt idx="69">
                  <c:v>3452</c:v>
                </c:pt>
                <c:pt idx="70">
                  <c:v>3496</c:v>
                </c:pt>
                <c:pt idx="71">
                  <c:v>3538</c:v>
                </c:pt>
                <c:pt idx="72">
                  <c:v>3598</c:v>
                </c:pt>
                <c:pt idx="73">
                  <c:v>3661</c:v>
                </c:pt>
                <c:pt idx="74">
                  <c:v>3712</c:v>
                </c:pt>
                <c:pt idx="75">
                  <c:v>3767</c:v>
                </c:pt>
                <c:pt idx="76">
                  <c:v>3813</c:v>
                </c:pt>
                <c:pt idx="77">
                  <c:v>3860</c:v>
                </c:pt>
                <c:pt idx="78">
                  <c:v>3907</c:v>
                </c:pt>
                <c:pt idx="79">
                  <c:v>3956</c:v>
                </c:pt>
                <c:pt idx="80">
                  <c:v>3997</c:v>
                </c:pt>
                <c:pt idx="81">
                  <c:v>4037</c:v>
                </c:pt>
                <c:pt idx="82">
                  <c:v>4090</c:v>
                </c:pt>
                <c:pt idx="83">
                  <c:v>4125</c:v>
                </c:pt>
                <c:pt idx="84">
                  <c:v>4173</c:v>
                </c:pt>
                <c:pt idx="85">
                  <c:v>4220</c:v>
                </c:pt>
                <c:pt idx="86">
                  <c:v>4266</c:v>
                </c:pt>
                <c:pt idx="87">
                  <c:v>4303</c:v>
                </c:pt>
                <c:pt idx="88">
                  <c:v>4341</c:v>
                </c:pt>
                <c:pt idx="89">
                  <c:v>4385</c:v>
                </c:pt>
                <c:pt idx="90">
                  <c:v>4434</c:v>
                </c:pt>
                <c:pt idx="91">
                  <c:v>4468</c:v>
                </c:pt>
                <c:pt idx="92">
                  <c:v>4517</c:v>
                </c:pt>
                <c:pt idx="93">
                  <c:v>4567</c:v>
                </c:pt>
                <c:pt idx="94">
                  <c:v>4604</c:v>
                </c:pt>
                <c:pt idx="95">
                  <c:v>4651</c:v>
                </c:pt>
                <c:pt idx="96">
                  <c:v>4701</c:v>
                </c:pt>
                <c:pt idx="97">
                  <c:v>4744</c:v>
                </c:pt>
                <c:pt idx="98">
                  <c:v>4790</c:v>
                </c:pt>
                <c:pt idx="99">
                  <c:v>4844</c:v>
                </c:pt>
                <c:pt idx="100">
                  <c:v>4888</c:v>
                </c:pt>
                <c:pt idx="101">
                  <c:v>4927</c:v>
                </c:pt>
                <c:pt idx="102">
                  <c:v>4976</c:v>
                </c:pt>
                <c:pt idx="103">
                  <c:v>5026</c:v>
                </c:pt>
                <c:pt idx="104">
                  <c:v>5063</c:v>
                </c:pt>
                <c:pt idx="105">
                  <c:v>5113</c:v>
                </c:pt>
                <c:pt idx="106">
                  <c:v>5148</c:v>
                </c:pt>
                <c:pt idx="107">
                  <c:v>5184</c:v>
                </c:pt>
                <c:pt idx="108">
                  <c:v>5227</c:v>
                </c:pt>
                <c:pt idx="109">
                  <c:v>5280</c:v>
                </c:pt>
                <c:pt idx="110">
                  <c:v>5324</c:v>
                </c:pt>
                <c:pt idx="111">
                  <c:v>5366</c:v>
                </c:pt>
                <c:pt idx="112">
                  <c:v>5409</c:v>
                </c:pt>
                <c:pt idx="113">
                  <c:v>5457</c:v>
                </c:pt>
                <c:pt idx="114">
                  <c:v>5491</c:v>
                </c:pt>
                <c:pt idx="115">
                  <c:v>5526</c:v>
                </c:pt>
                <c:pt idx="116">
                  <c:v>5565</c:v>
                </c:pt>
                <c:pt idx="117">
                  <c:v>5615</c:v>
                </c:pt>
                <c:pt idx="118">
                  <c:v>5654</c:v>
                </c:pt>
                <c:pt idx="119">
                  <c:v>5695</c:v>
                </c:pt>
                <c:pt idx="120">
                  <c:v>5730</c:v>
                </c:pt>
                <c:pt idx="121">
                  <c:v>5762</c:v>
                </c:pt>
                <c:pt idx="122">
                  <c:v>5803</c:v>
                </c:pt>
                <c:pt idx="123">
                  <c:v>5854</c:v>
                </c:pt>
                <c:pt idx="124">
                  <c:v>5890</c:v>
                </c:pt>
                <c:pt idx="125">
                  <c:v>5891</c:v>
                </c:pt>
                <c:pt idx="126">
                  <c:v>5891</c:v>
                </c:pt>
                <c:pt idx="127">
                  <c:v>5891</c:v>
                </c:pt>
                <c:pt idx="128">
                  <c:v>5891</c:v>
                </c:pt>
                <c:pt idx="129">
                  <c:v>5891</c:v>
                </c:pt>
                <c:pt idx="130">
                  <c:v>5891</c:v>
                </c:pt>
                <c:pt idx="131">
                  <c:v>5891</c:v>
                </c:pt>
                <c:pt idx="132">
                  <c:v>5891</c:v>
                </c:pt>
                <c:pt idx="133">
                  <c:v>5891</c:v>
                </c:pt>
                <c:pt idx="134">
                  <c:v>5891</c:v>
                </c:pt>
                <c:pt idx="135">
                  <c:v>5891</c:v>
                </c:pt>
                <c:pt idx="136">
                  <c:v>5891</c:v>
                </c:pt>
                <c:pt idx="137">
                  <c:v>5891</c:v>
                </c:pt>
                <c:pt idx="138">
                  <c:v>5891</c:v>
                </c:pt>
                <c:pt idx="139">
                  <c:v>5891</c:v>
                </c:pt>
                <c:pt idx="140">
                  <c:v>5891</c:v>
                </c:pt>
                <c:pt idx="141">
                  <c:v>5891</c:v>
                </c:pt>
                <c:pt idx="142">
                  <c:v>5891</c:v>
                </c:pt>
              </c:numCache>
            </c:numRef>
          </c:yVal>
          <c:smooth val="0"/>
        </c:ser>
        <c:ser>
          <c:idx val="1"/>
          <c:order val="1"/>
          <c:tx>
            <c:v>Dose (Gy (Si))</c:v>
          </c:tx>
          <c:spPr>
            <a:ln w="28575">
              <a:noFill/>
            </a:ln>
          </c:spPr>
          <c:xVal>
            <c:numRef>
              <c:f>errori!$O$2:$O$127</c:f>
              <c:numCache>
                <c:formatCode>General</c:formatCode>
                <c:ptCount val="126"/>
                <c:pt idx="0">
                  <c:v>0</c:v>
                </c:pt>
                <c:pt idx="1">
                  <c:v>0.65587939543491669</c:v>
                </c:pt>
                <c:pt idx="2">
                  <c:v>1.3554840838988276</c:v>
                </c:pt>
                <c:pt idx="3">
                  <c:v>2.0113634793337445</c:v>
                </c:pt>
                <c:pt idx="4">
                  <c:v>2.7109681677976551</c:v>
                </c:pt>
                <c:pt idx="5">
                  <c:v>3.3668475632325721</c:v>
                </c:pt>
                <c:pt idx="6">
                  <c:v>4.022726958667489</c:v>
                </c:pt>
                <c:pt idx="7">
                  <c:v>4.8535075262183831</c:v>
                </c:pt>
                <c:pt idx="8">
                  <c:v>5.5968375077112889</c:v>
                </c:pt>
                <c:pt idx="9">
                  <c:v>6.2527169031462062</c:v>
                </c:pt>
                <c:pt idx="10">
                  <c:v>6.9085962985811218</c:v>
                </c:pt>
                <c:pt idx="11">
                  <c:v>7.5207504009870449</c:v>
                </c:pt>
                <c:pt idx="12">
                  <c:v>8.2203550894509565</c:v>
                </c:pt>
                <c:pt idx="13">
                  <c:v>8.832509191856877</c:v>
                </c:pt>
                <c:pt idx="14">
                  <c:v>9.444663294262801</c:v>
                </c:pt>
                <c:pt idx="15">
                  <c:v>10.100542689697717</c:v>
                </c:pt>
                <c:pt idx="16">
                  <c:v>10.756422085132634</c:v>
                </c:pt>
                <c:pt idx="17">
                  <c:v>11.41230148056755</c:v>
                </c:pt>
                <c:pt idx="18">
                  <c:v>12.024455582973472</c:v>
                </c:pt>
                <c:pt idx="19">
                  <c:v>12.505433806292412</c:v>
                </c:pt>
                <c:pt idx="20">
                  <c:v>13.07386261566934</c:v>
                </c:pt>
                <c:pt idx="21">
                  <c:v>13.642291425046267</c:v>
                </c:pt>
                <c:pt idx="22">
                  <c:v>14.210720234423196</c:v>
                </c:pt>
                <c:pt idx="23">
                  <c:v>14.735423750771128</c:v>
                </c:pt>
                <c:pt idx="24">
                  <c:v>15.303852560148055</c:v>
                </c:pt>
                <c:pt idx="25">
                  <c:v>15.916006662553979</c:v>
                </c:pt>
                <c:pt idx="26">
                  <c:v>16.5281607649599</c:v>
                </c:pt>
                <c:pt idx="27">
                  <c:v>17.22776545342381</c:v>
                </c:pt>
                <c:pt idx="28">
                  <c:v>17.927370141887721</c:v>
                </c:pt>
                <c:pt idx="29">
                  <c:v>18.58324953732264</c:v>
                </c:pt>
                <c:pt idx="30">
                  <c:v>19.282854225786551</c:v>
                </c:pt>
                <c:pt idx="31">
                  <c:v>19.895008328192475</c:v>
                </c:pt>
                <c:pt idx="32">
                  <c:v>20.594613016656382</c:v>
                </c:pt>
                <c:pt idx="33">
                  <c:v>21.206767119062306</c:v>
                </c:pt>
                <c:pt idx="34">
                  <c:v>21.950097100555212</c:v>
                </c:pt>
                <c:pt idx="35">
                  <c:v>22.562251202961132</c:v>
                </c:pt>
                <c:pt idx="36">
                  <c:v>23.218130598396051</c:v>
                </c:pt>
                <c:pt idx="37">
                  <c:v>23.874009993830967</c:v>
                </c:pt>
                <c:pt idx="38">
                  <c:v>24.573614682294878</c:v>
                </c:pt>
                <c:pt idx="39">
                  <c:v>25.185768784700798</c:v>
                </c:pt>
                <c:pt idx="40">
                  <c:v>25.797922887106722</c:v>
                </c:pt>
                <c:pt idx="41">
                  <c:v>26.322626403454656</c:v>
                </c:pt>
                <c:pt idx="42">
                  <c:v>26.891055212831581</c:v>
                </c:pt>
                <c:pt idx="43">
                  <c:v>27.503209315237505</c:v>
                </c:pt>
                <c:pt idx="44">
                  <c:v>28.071638124614434</c:v>
                </c:pt>
                <c:pt idx="45">
                  <c:v>28.596341640962365</c:v>
                </c:pt>
                <c:pt idx="46">
                  <c:v>29.164770450339294</c:v>
                </c:pt>
                <c:pt idx="47">
                  <c:v>29.645748673658233</c:v>
                </c:pt>
                <c:pt idx="48">
                  <c:v>30.214177483035158</c:v>
                </c:pt>
                <c:pt idx="49">
                  <c:v>30.6951557063541</c:v>
                </c:pt>
                <c:pt idx="50">
                  <c:v>31.263584515731029</c:v>
                </c:pt>
                <c:pt idx="51">
                  <c:v>31.744562739049968</c:v>
                </c:pt>
                <c:pt idx="52">
                  <c:v>32.312991548426893</c:v>
                </c:pt>
                <c:pt idx="53">
                  <c:v>32.837695064774827</c:v>
                </c:pt>
                <c:pt idx="54">
                  <c:v>33.406123874151753</c:v>
                </c:pt>
                <c:pt idx="55">
                  <c:v>33.930827390499687</c:v>
                </c:pt>
                <c:pt idx="56">
                  <c:v>34.542981492905611</c:v>
                </c:pt>
                <c:pt idx="57">
                  <c:v>35.111410302282536</c:v>
                </c:pt>
                <c:pt idx="58">
                  <c:v>35.767289697717459</c:v>
                </c:pt>
                <c:pt idx="59">
                  <c:v>36.291993214065393</c:v>
                </c:pt>
                <c:pt idx="60">
                  <c:v>36.860422023442318</c:v>
                </c:pt>
                <c:pt idx="61">
                  <c:v>37.385125539790252</c:v>
                </c:pt>
                <c:pt idx="62">
                  <c:v>37.953554349167177</c:v>
                </c:pt>
                <c:pt idx="63">
                  <c:v>38.478257865515111</c:v>
                </c:pt>
                <c:pt idx="64">
                  <c:v>39.002961381863045</c:v>
                </c:pt>
                <c:pt idx="65">
                  <c:v>39.527664898210979</c:v>
                </c:pt>
                <c:pt idx="66">
                  <c:v>40.052368414558913</c:v>
                </c:pt>
                <c:pt idx="67">
                  <c:v>40.533346637877848</c:v>
                </c:pt>
                <c:pt idx="68">
                  <c:v>41.058050154225789</c:v>
                </c:pt>
                <c:pt idx="69">
                  <c:v>41.670204256631699</c:v>
                </c:pt>
                <c:pt idx="70">
                  <c:v>42.238633066008632</c:v>
                </c:pt>
                <c:pt idx="71">
                  <c:v>42.719611289327574</c:v>
                </c:pt>
                <c:pt idx="72">
                  <c:v>43.288040098704506</c:v>
                </c:pt>
                <c:pt idx="73">
                  <c:v>43.812743615052433</c:v>
                </c:pt>
                <c:pt idx="74">
                  <c:v>44.381172424429366</c:v>
                </c:pt>
                <c:pt idx="75">
                  <c:v>44.9058759407773</c:v>
                </c:pt>
                <c:pt idx="76">
                  <c:v>45.430579457125226</c:v>
                </c:pt>
                <c:pt idx="77">
                  <c:v>45.95528297347316</c:v>
                </c:pt>
                <c:pt idx="78">
                  <c:v>46.479986489821094</c:v>
                </c:pt>
                <c:pt idx="79">
                  <c:v>47.004690006169028</c:v>
                </c:pt>
                <c:pt idx="80">
                  <c:v>47.573118815545953</c:v>
                </c:pt>
                <c:pt idx="81">
                  <c:v>48.097822331893887</c:v>
                </c:pt>
                <c:pt idx="82">
                  <c:v>48.622525848241821</c:v>
                </c:pt>
                <c:pt idx="83">
                  <c:v>49.147229364589755</c:v>
                </c:pt>
                <c:pt idx="84">
                  <c:v>49.715658173966681</c:v>
                </c:pt>
                <c:pt idx="85">
                  <c:v>50.196636397285616</c:v>
                </c:pt>
                <c:pt idx="86">
                  <c:v>50.721339913633564</c:v>
                </c:pt>
                <c:pt idx="87">
                  <c:v>51.202318136952499</c:v>
                </c:pt>
                <c:pt idx="88">
                  <c:v>51.770746946329425</c:v>
                </c:pt>
                <c:pt idx="89">
                  <c:v>52.25172516964836</c:v>
                </c:pt>
                <c:pt idx="90">
                  <c:v>52.820153979025292</c:v>
                </c:pt>
                <c:pt idx="91">
                  <c:v>53.301132202344228</c:v>
                </c:pt>
                <c:pt idx="92">
                  <c:v>53.869561011721153</c:v>
                </c:pt>
                <c:pt idx="93">
                  <c:v>54.394264528069087</c:v>
                </c:pt>
                <c:pt idx="94">
                  <c:v>54.918968044417021</c:v>
                </c:pt>
                <c:pt idx="95">
                  <c:v>55.399946267735956</c:v>
                </c:pt>
                <c:pt idx="96">
                  <c:v>55.968375077112889</c:v>
                </c:pt>
                <c:pt idx="97">
                  <c:v>56.493078593460822</c:v>
                </c:pt>
                <c:pt idx="98">
                  <c:v>57.017782109808749</c:v>
                </c:pt>
                <c:pt idx="99">
                  <c:v>57.498760333127699</c:v>
                </c:pt>
                <c:pt idx="100">
                  <c:v>58.023463849475633</c:v>
                </c:pt>
                <c:pt idx="101">
                  <c:v>58.548167365823566</c:v>
                </c:pt>
                <c:pt idx="102">
                  <c:v>59.116596175200492</c:v>
                </c:pt>
                <c:pt idx="103">
                  <c:v>59.597574398519427</c:v>
                </c:pt>
                <c:pt idx="104">
                  <c:v>60.122277914867361</c:v>
                </c:pt>
                <c:pt idx="105">
                  <c:v>60.603256138186303</c:v>
                </c:pt>
                <c:pt idx="106">
                  <c:v>61.12795965453423</c:v>
                </c:pt>
                <c:pt idx="107">
                  <c:v>61.652663170882164</c:v>
                </c:pt>
                <c:pt idx="108">
                  <c:v>62.177366687230098</c:v>
                </c:pt>
                <c:pt idx="109">
                  <c:v>62.658344910549033</c:v>
                </c:pt>
                <c:pt idx="110">
                  <c:v>63.226773719925966</c:v>
                </c:pt>
                <c:pt idx="111">
                  <c:v>63.707751943244908</c:v>
                </c:pt>
                <c:pt idx="112">
                  <c:v>64.232455459592842</c:v>
                </c:pt>
                <c:pt idx="113">
                  <c:v>64.757158975940769</c:v>
                </c:pt>
                <c:pt idx="114">
                  <c:v>65.28186249228871</c:v>
                </c:pt>
                <c:pt idx="115">
                  <c:v>65.806566008636636</c:v>
                </c:pt>
                <c:pt idx="116">
                  <c:v>66.331269524984577</c:v>
                </c:pt>
                <c:pt idx="117">
                  <c:v>66.812247748303506</c:v>
                </c:pt>
                <c:pt idx="118">
                  <c:v>67.336951264651447</c:v>
                </c:pt>
                <c:pt idx="119">
                  <c:v>67.817929487970375</c:v>
                </c:pt>
                <c:pt idx="120">
                  <c:v>68.342633004318316</c:v>
                </c:pt>
                <c:pt idx="121">
                  <c:v>68.823611227637258</c:v>
                </c:pt>
                <c:pt idx="122">
                  <c:v>69.348314743985199</c:v>
                </c:pt>
                <c:pt idx="123">
                  <c:v>69.829292967304127</c:v>
                </c:pt>
                <c:pt idx="124">
                  <c:v>70.397721776681053</c:v>
                </c:pt>
                <c:pt idx="125">
                  <c:v>70.878699999999995</c:v>
                </c:pt>
              </c:numCache>
            </c:numRef>
          </c:xVal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6612800"/>
        <c:axId val="1256610624"/>
      </c:scatterChart>
      <c:valAx>
        <c:axId val="1256612800"/>
        <c:scaling>
          <c:orientation val="minMax"/>
        </c:scaling>
        <c:delete val="0"/>
        <c:axPos val="b"/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56610624"/>
        <c:crosses val="autoZero"/>
        <c:crossBetween val="midCat"/>
      </c:valAx>
      <c:valAx>
        <c:axId val="1256610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56612800"/>
        <c:crosses val="autoZero"/>
        <c:crossBetween val="midCat"/>
      </c:valAx>
      <c:spPr>
        <a:noFill/>
        <a:ln w="25400">
          <a:solidFill>
            <a:schemeClr val="accent1"/>
          </a:solidFill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575" tIns="49287" rIns="98575" bIns="49287" numCol="1" anchor="t" anchorCtr="0" compatLnSpc="1">
            <a:prstTxWarp prst="textNoShape">
              <a:avLst/>
            </a:prstTxWarp>
          </a:bodyPr>
          <a:lstStyle>
            <a:lvl1pPr defTabSz="98568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60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575" tIns="49287" rIns="98575" bIns="49287" numCol="1" anchor="t" anchorCtr="0" compatLnSpc="1">
            <a:prstTxWarp prst="textNoShape">
              <a:avLst/>
            </a:prstTxWarp>
          </a:bodyPr>
          <a:lstStyle>
            <a:lvl1pPr algn="r" defTabSz="98568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8650"/>
            <a:ext cx="2986088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575" tIns="49287" rIns="98575" bIns="49287" numCol="1" anchor="b" anchorCtr="0" compatLnSpc="1">
            <a:prstTxWarp prst="textNoShape">
              <a:avLst/>
            </a:prstTxWarp>
          </a:bodyPr>
          <a:lstStyle>
            <a:lvl1pPr defTabSz="98568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518650"/>
            <a:ext cx="29860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575" tIns="49287" rIns="98575" bIns="49287" numCol="1" anchor="b" anchorCtr="0" compatLnSpc="1">
            <a:prstTxWarp prst="textNoShape">
              <a:avLst/>
            </a:prstTxWarp>
          </a:bodyPr>
          <a:lstStyle>
            <a:lvl1pPr algn="r" defTabSz="984250" eaLnBrk="1" hangingPunct="1">
              <a:defRPr sz="1200"/>
            </a:lvl1pPr>
          </a:lstStyle>
          <a:p>
            <a:pPr>
              <a:defRPr/>
            </a:pPr>
            <a:fld id="{46759465-DA23-4E9E-8A41-8D7A4B38A10C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078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575" tIns="49287" rIns="98575" bIns="49287" numCol="1" anchor="t" anchorCtr="0" compatLnSpc="1">
            <a:prstTxWarp prst="textNoShape">
              <a:avLst/>
            </a:prstTxWarp>
          </a:bodyPr>
          <a:lstStyle>
            <a:lvl1pPr defTabSz="98568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60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575" tIns="49287" rIns="98575" bIns="49287" numCol="1" anchor="t" anchorCtr="0" compatLnSpc="1">
            <a:prstTxWarp prst="textNoShape">
              <a:avLst/>
            </a:prstTxWarp>
          </a:bodyPr>
          <a:lstStyle>
            <a:lvl1pPr algn="r" defTabSz="98568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10150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575" tIns="49287" rIns="98575" bIns="492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8650"/>
            <a:ext cx="2986088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575" tIns="49287" rIns="98575" bIns="49287" numCol="1" anchor="b" anchorCtr="0" compatLnSpc="1">
            <a:prstTxWarp prst="textNoShape">
              <a:avLst/>
            </a:prstTxWarp>
          </a:bodyPr>
          <a:lstStyle>
            <a:lvl1pPr defTabSz="98568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9518650"/>
            <a:ext cx="29860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575" tIns="49287" rIns="98575" bIns="49287" numCol="1" anchor="b" anchorCtr="0" compatLnSpc="1">
            <a:prstTxWarp prst="textNoShape">
              <a:avLst/>
            </a:prstTxWarp>
          </a:bodyPr>
          <a:lstStyle>
            <a:lvl1pPr algn="r" defTabSz="984250" eaLnBrk="1" hangingPunct="1">
              <a:defRPr sz="1200"/>
            </a:lvl1pPr>
          </a:lstStyle>
          <a:p>
            <a:pPr>
              <a:defRPr/>
            </a:pPr>
            <a:fld id="{60F35B5F-C6D1-4DF4-86C2-FCE30785947E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85298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35B5F-C6D1-4DF4-86C2-FCE30785947E}" type="slidenum">
              <a:rPr lang="it-IT" altLang="en-US" smtClean="0"/>
              <a:pPr>
                <a:defRPr/>
              </a:pPr>
              <a:t>1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42861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35B5F-C6D1-4DF4-86C2-FCE30785947E}" type="slidenum">
              <a:rPr lang="it-IT" altLang="en-US" smtClean="0"/>
              <a:pPr>
                <a:defRPr/>
              </a:pPr>
              <a:t>13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00077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35B5F-C6D1-4DF4-86C2-FCE30785947E}" type="slidenum">
              <a:rPr lang="it-IT" altLang="en-US" smtClean="0"/>
              <a:pPr>
                <a:defRPr/>
              </a:pPr>
              <a:t>17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29887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E0B27-D33F-4BAD-AD0F-44A9B58620BA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67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35B5F-C6D1-4DF4-86C2-FCE30785947E}" type="slidenum">
              <a:rPr lang="it-IT" altLang="en-US" smtClean="0"/>
              <a:pPr>
                <a:defRPr/>
              </a:pPr>
              <a:t>28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9835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35B5F-C6D1-4DF4-86C2-FCE30785947E}" type="slidenum">
              <a:rPr lang="it-IT" altLang="en-US" smtClean="0"/>
              <a:pPr>
                <a:defRPr/>
              </a:pPr>
              <a:t>3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47876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it-IT" smtClean="0">
                <a:latin typeface="Arial" panose="020B0604020202020204" pitchFamily="34" charset="0"/>
              </a:rPr>
              <a:t>La ricerca si inquadra nel contesto dei sistemi di acquisizione dati per esperimenti di Fisica delle Alte Energie. In questi esperimenti abbiamo  </a:t>
            </a:r>
          </a:p>
          <a:p>
            <a:endParaRPr lang="it-IT" altLang="it-IT" smtClean="0">
              <a:latin typeface="Arial" panose="020B0604020202020204" pitchFamily="34" charset="0"/>
            </a:endParaRPr>
          </a:p>
        </p:txBody>
      </p:sp>
      <p:sp>
        <p:nvSpPr>
          <p:cNvPr id="92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0675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10169B-2F52-4268-8F17-5C10990FAAD7}" type="slidenum">
              <a:rPr lang="it-IT" altLang="it-IT" smtClean="0"/>
              <a:pPr>
                <a:spcBef>
                  <a:spcPct val="0"/>
                </a:spcBef>
              </a:pPr>
              <a:t>4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800698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it-IT" dirty="0" smtClean="0">
                <a:latin typeface="Arial" panose="020B0604020202020204" pitchFamily="34" charset="0"/>
              </a:rPr>
              <a:t>(mostly) regular array of programmable logic blocks (FF, LUTs) and interconnect</a:t>
            </a:r>
          </a:p>
          <a:p>
            <a:r>
              <a:rPr lang="en-GB" altLang="it-IT" dirty="0" smtClean="0">
                <a:latin typeface="Arial" panose="020B0604020202020204" pitchFamily="34" charset="0"/>
              </a:rPr>
              <a:t>Lower performance than ASICs, lower resources density, less freedom but</a:t>
            </a:r>
          </a:p>
          <a:p>
            <a:pPr lvl="1"/>
            <a:r>
              <a:rPr lang="en-GB" altLang="it-IT" dirty="0" smtClean="0">
                <a:latin typeface="Arial" panose="020B0604020202020204" pitchFamily="34" charset="0"/>
              </a:rPr>
              <a:t>(Re)configurable to realize desired function</a:t>
            </a:r>
          </a:p>
          <a:p>
            <a:pPr lvl="1"/>
            <a:r>
              <a:rPr lang="en-GB" altLang="it-IT" dirty="0" smtClean="0">
                <a:latin typeface="Arial" panose="020B0604020202020204" pitchFamily="34" charset="0"/>
              </a:rPr>
              <a:t>for low # of devices Implementation much cheaper than ASIC (just buy the device and program it)</a:t>
            </a:r>
          </a:p>
          <a:p>
            <a:pPr lvl="1"/>
            <a:r>
              <a:rPr lang="en-GB" altLang="it-IT" dirty="0" smtClean="0">
                <a:latin typeface="Arial" panose="020B0604020202020204" pitchFamily="34" charset="0"/>
              </a:rPr>
              <a:t>Simpler design flow</a:t>
            </a:r>
          </a:p>
          <a:p>
            <a:r>
              <a:rPr lang="en-GB" altLang="it-IT" dirty="0" smtClean="0">
                <a:latin typeface="Arial" panose="020B0604020202020204" pitchFamily="34" charset="0"/>
              </a:rPr>
              <a:t>Very widely adopted in scientific applications (HEP, Nuclear physics and so on…)</a:t>
            </a:r>
          </a:p>
          <a:p>
            <a:r>
              <a:rPr lang="en-GB" altLang="it-IT" dirty="0" smtClean="0">
                <a:latin typeface="Arial" panose="020B0604020202020204" pitchFamily="34" charset="0"/>
              </a:rPr>
              <a:t>But rarely on-detector due radiation issues</a:t>
            </a:r>
          </a:p>
          <a:p>
            <a:r>
              <a:rPr lang="en-GB" altLang="it-IT" dirty="0" smtClean="0">
                <a:latin typeface="Arial" panose="020B0604020202020204" pitchFamily="34" charset="0"/>
              </a:rPr>
              <a:t>Configuration bits control resources, modifying one of them alters the implemented circuit</a:t>
            </a:r>
          </a:p>
          <a:p>
            <a:endParaRPr lang="it-IT" altLang="it-IT" dirty="0" smtClean="0">
              <a:latin typeface="Arial" panose="020B0604020202020204" pitchFamily="34" charset="0"/>
            </a:endParaRPr>
          </a:p>
        </p:txBody>
      </p:sp>
      <p:sp>
        <p:nvSpPr>
          <p:cNvPr id="112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0675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7F23CA-143C-45AA-A056-E5DB645FC78D}" type="slidenum">
              <a:rPr lang="it-IT" altLang="it-IT" smtClean="0"/>
              <a:pPr>
                <a:spcBef>
                  <a:spcPct val="0"/>
                </a:spcBef>
              </a:pPr>
              <a:t>5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58933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0675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A630D5-44E2-4EAD-A01D-6B8077DC9B5C}" type="slidenum">
              <a:rPr lang="it-IT" altLang="it-IT" smtClean="0"/>
              <a:pPr>
                <a:spcBef>
                  <a:spcPct val="0"/>
                </a:spcBef>
              </a:pPr>
              <a:t>6</a:t>
            </a:fld>
            <a:endParaRPr lang="it-IT" altLang="it-IT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eaLnBrk="1" hangingPunct="1">
              <a:defRPr/>
            </a:pPr>
            <a:r>
              <a:rPr lang="en-GB" dirty="0" smtClean="0"/>
              <a:t>A bit-flip in the configuration memory can change design functionality, until device is reconfigured</a:t>
            </a:r>
          </a:p>
          <a:p>
            <a:pPr eaLnBrk="1" hangingPunct="1">
              <a:defRPr/>
            </a:pPr>
            <a:endParaRPr lang="en-GB" dirty="0" smtClean="0"/>
          </a:p>
          <a:p>
            <a:pPr eaLnBrk="1" hangingPunct="1">
              <a:defRPr/>
            </a:pPr>
            <a:r>
              <a:rPr lang="en-GB" dirty="0" smtClean="0"/>
              <a:t>Radiation mitigation possible on (at least) two levels</a:t>
            </a:r>
          </a:p>
          <a:p>
            <a:pPr lvl="1" eaLnBrk="1" hangingPunct="1">
              <a:defRPr/>
            </a:pPr>
            <a:r>
              <a:rPr lang="en-GB" dirty="0" smtClean="0"/>
              <a:t>Logical =&gt; Triple Modular Redundancy (lower the failure probability of each module, requires scrubbing)</a:t>
            </a:r>
          </a:p>
          <a:p>
            <a:pPr lvl="1" eaLnBrk="1" hangingPunct="1">
              <a:defRPr/>
            </a:pPr>
            <a:r>
              <a:rPr lang="en-GB" dirty="0" smtClean="0"/>
              <a:t>Layout =&gt; Placement and routing hardening (reduce sensitive bits, avoid MCUs generating DCEs)</a:t>
            </a:r>
          </a:p>
          <a:p>
            <a:pPr lvl="1" eaLnBrk="1" hangingPunct="1">
              <a:defRPr/>
            </a:pP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aim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measuring</a:t>
            </a:r>
            <a:r>
              <a:rPr lang="it-IT" dirty="0" smtClean="0"/>
              <a:t> the </a:t>
            </a:r>
            <a:r>
              <a:rPr lang="it-IT" dirty="0" err="1" smtClean="0"/>
              <a:t>direct</a:t>
            </a:r>
            <a:r>
              <a:rPr lang="it-IT" dirty="0" smtClean="0"/>
              <a:t> </a:t>
            </a:r>
            <a:r>
              <a:rPr lang="it-IT" dirty="0" err="1" smtClean="0"/>
              <a:t>effect</a:t>
            </a:r>
            <a:r>
              <a:rPr lang="it-IT" dirty="0" smtClean="0"/>
              <a:t> of TMR &amp; </a:t>
            </a:r>
            <a:r>
              <a:rPr lang="it-IT" dirty="0" err="1" smtClean="0"/>
              <a:t>placement</a:t>
            </a:r>
            <a:r>
              <a:rPr lang="it-IT" dirty="0" smtClean="0"/>
              <a:t> </a:t>
            </a:r>
            <a:r>
              <a:rPr lang="it-IT" dirty="0" err="1" smtClean="0"/>
              <a:t>hardening</a:t>
            </a:r>
            <a:r>
              <a:rPr lang="it-IT" dirty="0" smtClean="0"/>
              <a:t> on </a:t>
            </a:r>
            <a:r>
              <a:rPr lang="it-IT" dirty="0" err="1" smtClean="0"/>
              <a:t>our</a:t>
            </a:r>
            <a:r>
              <a:rPr lang="it-IT" dirty="0" smtClean="0"/>
              <a:t> link </a:t>
            </a:r>
            <a:r>
              <a:rPr lang="it-IT" dirty="0" err="1" smtClean="0"/>
              <a:t>architecture</a:t>
            </a:r>
            <a:r>
              <a:rPr lang="it-IT" dirty="0" smtClean="0"/>
              <a:t> =&gt; </a:t>
            </a: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version</a:t>
            </a:r>
            <a:r>
              <a:rPr lang="it-IT" dirty="0" smtClean="0"/>
              <a:t> of the link firmware (w and w/out TMR, with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placement</a:t>
            </a:r>
            <a:r>
              <a:rPr lang="it-IT" dirty="0" smtClean="0"/>
              <a:t> </a:t>
            </a:r>
            <a:r>
              <a:rPr lang="it-IT" dirty="0" err="1" smtClean="0"/>
              <a:t>hardening</a:t>
            </a:r>
            <a:r>
              <a:rPr lang="it-IT" dirty="0" smtClean="0"/>
              <a:t> </a:t>
            </a:r>
            <a:r>
              <a:rPr lang="it-IT" dirty="0" err="1" smtClean="0"/>
              <a:t>schemes</a:t>
            </a:r>
            <a:r>
              <a:rPr lang="it-IT" dirty="0" smtClean="0"/>
              <a:t>)</a:t>
            </a:r>
            <a:endParaRPr lang="en-US" dirty="0" smtClean="0"/>
          </a:p>
          <a:p>
            <a:pPr eaLnBrk="1" hangingPunct="1">
              <a:defRPr/>
            </a:pPr>
            <a:endParaRPr lang="en-US"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2311445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  <p:sp>
        <p:nvSpPr>
          <p:cNvPr id="163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0675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0D04A-BE0D-473E-A588-042F7407ED59}" type="slidenum">
              <a:rPr lang="it-IT" altLang="it-IT" smtClean="0"/>
              <a:pPr>
                <a:spcBef>
                  <a:spcPct val="0"/>
                </a:spcBef>
              </a:pPr>
              <a:t>7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284466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it-IT" smtClean="0">
                <a:latin typeface="Arial" panose="020B0604020202020204" pitchFamily="34" charset="0"/>
              </a:rPr>
              <a:t>Sfruttiamo la riconfigurabilita’</a:t>
            </a:r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0675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0F64EC-60BA-43FB-8CF4-1672EC01D36A}" type="slidenum">
              <a:rPr lang="it-IT" altLang="it-IT" smtClean="0"/>
              <a:pPr>
                <a:spcBef>
                  <a:spcPct val="0"/>
                </a:spcBef>
              </a:pPr>
              <a:t>8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800338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0675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0306D0-CA22-432A-BB40-0FD83B4FEEAC}" type="slidenum">
              <a:rPr lang="it-IT" altLang="it-IT" smtClean="0"/>
              <a:pPr>
                <a:spcBef>
                  <a:spcPct val="0"/>
                </a:spcBef>
              </a:pPr>
              <a:t>9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83644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it-IT" smtClean="0">
                <a:latin typeface="Arial" panose="020B0604020202020204" pitchFamily="34" charset="0"/>
              </a:rPr>
              <a:t>Telecomunnication, do not forget CPRI</a:t>
            </a:r>
          </a:p>
          <a:p>
            <a:r>
              <a:rPr lang="en-GB" altLang="it-IT" smtClean="0">
                <a:latin typeface="Arial" panose="020B0604020202020204" pitchFamily="34" charset="0"/>
              </a:rPr>
              <a:t>Synchronization IEEE1588</a:t>
            </a:r>
          </a:p>
          <a:p>
            <a:endParaRPr lang="en-GB" altLang="it-IT" smtClean="0">
              <a:latin typeface="Arial" panose="020B0604020202020204" pitchFamily="34" charset="0"/>
            </a:endParaRPr>
          </a:p>
          <a:p>
            <a:endParaRPr lang="it-IT" altLang="it-IT" smtClean="0">
              <a:latin typeface="Arial" panose="020B0604020202020204" pitchFamily="34" charset="0"/>
            </a:endParaRPr>
          </a:p>
        </p:txBody>
      </p:sp>
      <p:sp>
        <p:nvSpPr>
          <p:cNvPr id="225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0675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30DFA5-19B2-49CD-9B9F-321D3E38900C}" type="slidenum">
              <a:rPr lang="it-IT" altLang="it-IT" smtClean="0"/>
              <a:pPr>
                <a:spcBef>
                  <a:spcPct val="0"/>
                </a:spcBef>
              </a:pPr>
              <a:t>10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46222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it-IT" altLang="en-US" noProof="0" smtClean="0"/>
              <a:t>Fare clic per modificare lo stile del titolo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it-IT" altLang="en-US" noProof="0" smtClean="0"/>
              <a:t>Fare clic per modificare lo stile del sottotitolo dello schema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673EC-8025-4114-BD0C-796C4949080D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4F0C3-252C-4558-9934-6D76D6AA3053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2939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4D1D0-BA21-4A9D-A98B-60D50BF3CA5A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5B879-2CAF-43ED-ADF8-475429E9BFF5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40030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7E637-73ED-4BE2-BC52-475C5910F0BF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B773A-4C58-4E84-A264-1DC6660B6044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73927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53036-B776-40C1-87DD-0ED1563D6834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938C2-5058-47D7-ACCF-F4857DA4C42A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566040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5D937-0C8B-4D26-ABB9-3115DAE19A58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604DD-07EF-42F1-A0E8-25389D49CCD1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61468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697BB-845A-441A-9867-D4D14DB1A128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9488A-8FB2-423F-AB01-72D521E74150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909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C2CC0-D1E3-44D2-9672-39349AE7639E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58583-4493-44FA-88D8-EAB902D7DA03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71845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76758-5C34-4E62-9552-4F9E3F33E283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92BF5-80B9-4656-AF51-B80CBCAD15E7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4849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F76F-18AF-43B9-89D4-A9D59558F22E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8EEFE-24D7-434D-BA41-6F88E630CAEA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0954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7D7FC-492B-465C-9CA1-5E3BC94659C4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2B2BA-EADA-4525-B39D-5FB98F0A600C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4425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AD792-AA25-4F25-93B0-B72191D55A61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7876C-31CB-4C8D-93B8-96C2AA8BBCD7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05997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49C8A-7EA9-458B-A9F2-BA84E01B0EF6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CAD8-CF17-4313-8CE9-1099842EB616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93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60ACF-AFE0-4A41-BF81-32CF971070BA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13D78-36B9-49E1-9485-6C3A904E29C7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6948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542FF-767E-4196-B7F9-C9AAF9C58DF2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C2C5B-9FF8-4220-9668-EB16535C9CE4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9907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0227E-1846-4703-9426-387D58CEA54F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4C395-956D-4121-AB2F-03A2E8F5DF7A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590480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EFB1E-90A8-401D-AEAB-2C8DD1B9BA43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E4B3E-F0D7-425F-BD2B-339878500193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8607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fld id="{45B7FA00-860E-4B94-ACE6-F2AFA8CFC4D9}" type="datetime1">
              <a:rPr lang="en-GB" smtClean="0"/>
              <a:t>22/09/2016</a:t>
            </a:fld>
            <a:endParaRPr lang="it-IT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436F79F-0259-4FEC-A47B-50F51F413FD6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3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  <p:sldLayoutId id="2147485098" r:id="rId12"/>
    <p:sldLayoutId id="2147485099" r:id="rId13"/>
    <p:sldLayoutId id="2147485100" r:id="rId14"/>
    <p:sldLayoutId id="2147485101" r:id="rId15"/>
    <p:sldLayoutId id="2147485102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1282700"/>
            <a:ext cx="8123237" cy="19939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400" dirty="0" smtClean="0"/>
              <a:t>ROAL: </a:t>
            </a:r>
            <a:r>
              <a:rPr lang="en-US" altLang="en-US" sz="4400" b="1" i="1" dirty="0" err="1">
                <a:solidFill>
                  <a:srgbClr val="009900"/>
                </a:solidFill>
              </a:rPr>
              <a:t>R</a:t>
            </a:r>
            <a:r>
              <a:rPr lang="en-US" altLang="en-US" sz="4400" dirty="0" err="1"/>
              <a:t>ec</a:t>
            </a:r>
            <a:r>
              <a:rPr lang="en-US" altLang="en-US" sz="4400" b="1" i="1" dirty="0" err="1">
                <a:solidFill>
                  <a:srgbClr val="009900"/>
                </a:solidFill>
              </a:rPr>
              <a:t>O</a:t>
            </a:r>
            <a:r>
              <a:rPr lang="en-US" altLang="en-US" sz="4400" dirty="0" err="1"/>
              <a:t>nfigurable</a:t>
            </a:r>
            <a:r>
              <a:rPr lang="en-US" altLang="en-US" sz="4400" dirty="0"/>
              <a:t> self-repairing and </a:t>
            </a:r>
            <a:r>
              <a:rPr lang="en-US" altLang="en-US" sz="4400" b="1" i="1" dirty="0">
                <a:solidFill>
                  <a:srgbClr val="009900"/>
                </a:solidFill>
              </a:rPr>
              <a:t>A</a:t>
            </a:r>
            <a:r>
              <a:rPr lang="en-US" altLang="en-US" sz="4400" dirty="0"/>
              <a:t>daptive high-speed </a:t>
            </a:r>
            <a:r>
              <a:rPr lang="en-US" altLang="en-US" sz="4400" b="1" i="1" dirty="0" smtClean="0">
                <a:solidFill>
                  <a:srgbClr val="009900"/>
                </a:solidFill>
              </a:rPr>
              <a:t>L</a:t>
            </a:r>
            <a:r>
              <a:rPr lang="en-US" altLang="en-US" sz="4400" dirty="0" smtClean="0"/>
              <a:t>inks for HEP</a:t>
            </a:r>
            <a:endParaRPr lang="en-GB" altLang="en-US" sz="4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23" name="Rectangle 3"/>
          <p:cNvSpPr txBox="1">
            <a:spLocks noChangeArrowheads="1"/>
          </p:cNvSpPr>
          <p:nvPr/>
        </p:nvSpPr>
        <p:spPr bwMode="auto">
          <a:xfrm>
            <a:off x="1560513" y="4121150"/>
            <a:ext cx="6132512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u="sng">
                <a:latin typeface="Times New Roman" panose="02020603050405020304" pitchFamily="18" charset="0"/>
                <a:ea typeface="Batang" panose="02030600000101010101" pitchFamily="18" charset="-127"/>
              </a:rPr>
              <a:t> </a:t>
            </a:r>
            <a:r>
              <a:rPr lang="it-IT" altLang="en-US" sz="2400" u="sng">
                <a:latin typeface="Times New Roman" panose="02020603050405020304" pitchFamily="18" charset="0"/>
                <a:ea typeface="Batang" panose="02030600000101010101" pitchFamily="18" charset="-127"/>
              </a:rPr>
              <a:t>R. Giordano</a:t>
            </a:r>
            <a:r>
              <a:rPr lang="it-IT" altLang="en-US" sz="2400" u="sng" baseline="30000">
                <a:latin typeface="Times New Roman" panose="02020603050405020304" pitchFamily="18" charset="0"/>
                <a:ea typeface="Batang" panose="02030600000101010101" pitchFamily="18" charset="-127"/>
              </a:rPr>
              <a:t>a,b</a:t>
            </a:r>
            <a:r>
              <a:rPr lang="it-IT" altLang="en-US" sz="2400">
                <a:latin typeface="Times New Roman" panose="02020603050405020304" pitchFamily="18" charset="0"/>
                <a:ea typeface="Batang" panose="02030600000101010101" pitchFamily="18" charset="-127"/>
              </a:rPr>
              <a:t>, A.Aloisio</a:t>
            </a:r>
            <a:r>
              <a:rPr lang="it-IT" altLang="en-US" sz="2400" baseline="30000">
                <a:latin typeface="Times New Roman" panose="02020603050405020304" pitchFamily="18" charset="0"/>
                <a:ea typeface="Batang" panose="02030600000101010101" pitchFamily="18" charset="-127"/>
              </a:rPr>
              <a:t>a,b</a:t>
            </a:r>
            <a:r>
              <a:rPr lang="it-IT" altLang="en-US" sz="2400">
                <a:latin typeface="Times New Roman" panose="02020603050405020304" pitchFamily="18" charset="0"/>
                <a:ea typeface="Batang" panose="02030600000101010101" pitchFamily="18" charset="-127"/>
              </a:rPr>
              <a:t>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400">
                <a:latin typeface="Times New Roman" panose="02020603050405020304" pitchFamily="18" charset="0"/>
                <a:ea typeface="Batang" panose="02030600000101010101" pitchFamily="18" charset="-127"/>
              </a:rPr>
              <a:t>V. Izzo</a:t>
            </a:r>
            <a:r>
              <a:rPr lang="it-IT" altLang="en-US" sz="2400" baseline="30000">
                <a:latin typeface="Times New Roman" panose="02020603050405020304" pitchFamily="18" charset="0"/>
                <a:ea typeface="Batang" panose="02030600000101010101" pitchFamily="18" charset="-127"/>
              </a:rPr>
              <a:t>b </a:t>
            </a:r>
            <a:r>
              <a:rPr lang="it-IT" altLang="en-US" sz="2400">
                <a:latin typeface="Times New Roman" panose="02020603050405020304" pitchFamily="18" charset="0"/>
                <a:ea typeface="Batang" panose="02030600000101010101" pitchFamily="18" charset="-127"/>
              </a:rPr>
              <a:t>V, S. Perrella</a:t>
            </a:r>
            <a:r>
              <a:rPr lang="it-IT" altLang="en-US" sz="2400" baseline="30000">
                <a:latin typeface="Times New Roman" panose="02020603050405020304" pitchFamily="18" charset="0"/>
                <a:ea typeface="Batang" panose="02030600000101010101" pitchFamily="18" charset="-127"/>
              </a:rPr>
              <a:t>a,b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en-US" sz="2000"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>
                <a:latin typeface="Times New Roman" panose="02020603050405020304" pitchFamily="18" charset="0"/>
                <a:ea typeface="Batang" panose="02030600000101010101" pitchFamily="18" charset="-127"/>
              </a:rPr>
              <a:t>a) Università degli Studi di Napoli ‘Federico II’, Dipartimento di Fisica, via Cintia, 80126, Napoli.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>
                <a:latin typeface="Times New Roman" panose="02020603050405020304" pitchFamily="18" charset="0"/>
                <a:ea typeface="Batang" panose="02030600000101010101" pitchFamily="18" charset="-127"/>
              </a:rPr>
              <a:t>b) INFN, Sezione di Napoli, via Cintia, 80126, Napoli.</a:t>
            </a:r>
          </a:p>
        </p:txBody>
      </p:sp>
      <p:sp>
        <p:nvSpPr>
          <p:cNvPr id="5124" name="CasellaDiTesto 1"/>
          <p:cNvSpPr txBox="1">
            <a:spLocks noChangeArrowheads="1"/>
          </p:cNvSpPr>
          <p:nvPr/>
        </p:nvSpPr>
        <p:spPr bwMode="auto">
          <a:xfrm>
            <a:off x="3427413" y="3430588"/>
            <a:ext cx="3142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alt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MIUR SIR </a:t>
            </a:r>
            <a:r>
              <a:rPr lang="en-GB" alt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</a:t>
            </a:r>
            <a:r>
              <a:rPr lang="en-GB" alt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grant</a:t>
            </a:r>
            <a:endParaRPr lang="en-GB" altLang="it-IT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78" y="26988"/>
            <a:ext cx="10541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" y="53976"/>
            <a:ext cx="1017588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16670"/>
            <a:ext cx="12319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77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mtClean="0"/>
              <a:t>Potential Applications</a:t>
            </a:r>
          </a:p>
        </p:txBody>
      </p:sp>
      <p:sp>
        <p:nvSpPr>
          <p:cNvPr id="21507" name="Segnaposto contenuto 2"/>
          <p:cNvSpPr>
            <a:spLocks noGrp="1"/>
          </p:cNvSpPr>
          <p:nvPr>
            <p:ph idx="1"/>
          </p:nvPr>
        </p:nvSpPr>
        <p:spPr>
          <a:xfrm>
            <a:off x="5040313" y="2732088"/>
            <a:ext cx="1409700" cy="38576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GB" altLang="it-IT" sz="2000" smtClean="0"/>
              <a:t>Avionics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en-GB" altLang="en-US" dirty="0"/>
          </a:p>
        </p:txBody>
      </p:sp>
      <p:pic>
        <p:nvPicPr>
          <p:cNvPr id="21511" name="Picture 10" descr="Risultati immagini per airpl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1206500"/>
            <a:ext cx="2001838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 descr="Risultati immagini per proton thera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4586288"/>
            <a:ext cx="2128837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AutoShape 14" descr="Risultati immagini per radioactive was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it-IT" sz="1800"/>
          </a:p>
        </p:txBody>
      </p:sp>
      <p:pic>
        <p:nvPicPr>
          <p:cNvPr id="2151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4246563"/>
            <a:ext cx="2024062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AutoShape 18" descr="Risultati immagini per nuclear power plant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it-IT" sz="1800"/>
          </a:p>
        </p:txBody>
      </p:sp>
      <p:pic>
        <p:nvPicPr>
          <p:cNvPr id="2151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6" r="41063"/>
          <a:stretch>
            <a:fillRect/>
          </a:stretch>
        </p:blipFill>
        <p:spPr bwMode="auto">
          <a:xfrm>
            <a:off x="6899275" y="1417638"/>
            <a:ext cx="20256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AutoShape 21" descr="Risultati immagini per telecommunication satellite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it-IT" sz="1800"/>
          </a:p>
        </p:txBody>
      </p:sp>
      <p:sp>
        <p:nvSpPr>
          <p:cNvPr id="17" name="Segnaposto contenuto 2"/>
          <p:cNvSpPr txBox="1">
            <a:spLocks/>
          </p:cNvSpPr>
          <p:nvPr/>
        </p:nvSpPr>
        <p:spPr bwMode="auto">
          <a:xfrm>
            <a:off x="6899275" y="3452813"/>
            <a:ext cx="2025650" cy="78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GB" altLang="it-IT" sz="2000" kern="0" dirty="0" smtClean="0"/>
              <a:t>Nuclear Sites: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GB" altLang="it-IT" sz="2000" kern="0" dirty="0" smtClean="0"/>
              <a:t>Research and Power Plants</a:t>
            </a:r>
          </a:p>
        </p:txBody>
      </p:sp>
      <p:sp>
        <p:nvSpPr>
          <p:cNvPr id="18" name="Segnaposto contenuto 2"/>
          <p:cNvSpPr txBox="1">
            <a:spLocks/>
          </p:cNvSpPr>
          <p:nvPr/>
        </p:nvSpPr>
        <p:spPr bwMode="auto">
          <a:xfrm>
            <a:off x="3595688" y="6037263"/>
            <a:ext cx="1955800" cy="404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GB" altLang="it-IT" sz="2000" kern="0" dirty="0" smtClean="0"/>
              <a:t>Proton Therapy</a:t>
            </a:r>
          </a:p>
        </p:txBody>
      </p:sp>
      <p:sp>
        <p:nvSpPr>
          <p:cNvPr id="19" name="Segnaposto contenuto 2"/>
          <p:cNvSpPr txBox="1">
            <a:spLocks/>
          </p:cNvSpPr>
          <p:nvPr/>
        </p:nvSpPr>
        <p:spPr bwMode="auto">
          <a:xfrm>
            <a:off x="2725738" y="2757488"/>
            <a:ext cx="9525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GB" altLang="it-IT" sz="2000" kern="0" dirty="0" smtClean="0"/>
              <a:t>Space</a:t>
            </a:r>
          </a:p>
        </p:txBody>
      </p:sp>
      <p:sp>
        <p:nvSpPr>
          <p:cNvPr id="20" name="Segnaposto contenuto 2"/>
          <p:cNvSpPr txBox="1">
            <a:spLocks/>
          </p:cNvSpPr>
          <p:nvPr/>
        </p:nvSpPr>
        <p:spPr bwMode="auto">
          <a:xfrm>
            <a:off x="76200" y="3821113"/>
            <a:ext cx="25781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GB" altLang="it-IT" sz="2000" kern="0" dirty="0" smtClean="0"/>
              <a:t>High Energy Physics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GB" altLang="it-IT" sz="2000" kern="0" dirty="0" smtClean="0"/>
              <a:t>&amp; Nuclear Physics</a:t>
            </a:r>
          </a:p>
        </p:txBody>
      </p:sp>
      <p:sp>
        <p:nvSpPr>
          <p:cNvPr id="21" name="Segnaposto contenuto 2"/>
          <p:cNvSpPr txBox="1">
            <a:spLocks/>
          </p:cNvSpPr>
          <p:nvPr/>
        </p:nvSpPr>
        <p:spPr bwMode="auto">
          <a:xfrm>
            <a:off x="5918200" y="5449888"/>
            <a:ext cx="1911350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GB" altLang="it-IT" sz="2000" kern="0" dirty="0" smtClean="0"/>
              <a:t>Nuclear waste monitoring</a:t>
            </a:r>
          </a:p>
        </p:txBody>
      </p:sp>
      <p:sp>
        <p:nvSpPr>
          <p:cNvPr id="21523" name="AutoShape 24" descr="Risultati immagini per particle accelerator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it-IT" sz="1800"/>
          </a:p>
        </p:txBody>
      </p:sp>
      <p:sp>
        <p:nvSpPr>
          <p:cNvPr id="21524" name="AutoShape 26" descr="Risultati immagini per particle accelerator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it-IT" sz="1800"/>
          </a:p>
        </p:txBody>
      </p:sp>
      <p:pic>
        <p:nvPicPr>
          <p:cNvPr id="21525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4598988"/>
            <a:ext cx="20161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egnaposto contenuto 2"/>
          <p:cNvSpPr txBox="1">
            <a:spLocks/>
          </p:cNvSpPr>
          <p:nvPr/>
        </p:nvSpPr>
        <p:spPr bwMode="auto">
          <a:xfrm>
            <a:off x="593725" y="6061075"/>
            <a:ext cx="25781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GB" altLang="it-IT" sz="2000" kern="0" dirty="0" smtClean="0"/>
              <a:t>Particle Accelerators</a:t>
            </a:r>
          </a:p>
        </p:txBody>
      </p:sp>
      <p:pic>
        <p:nvPicPr>
          <p:cNvPr id="21527" name="Picture 8" descr="Risultati immagini per atlas det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244725"/>
            <a:ext cx="23082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1158875"/>
            <a:ext cx="22733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egnaposto contenuto 2"/>
          <p:cNvSpPr txBox="1">
            <a:spLocks/>
          </p:cNvSpPr>
          <p:nvPr/>
        </p:nvSpPr>
        <p:spPr bwMode="auto">
          <a:xfrm>
            <a:off x="7816850" y="5435600"/>
            <a:ext cx="1385888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GB" altLang="it-IT" sz="2000" kern="0" dirty="0" smtClean="0"/>
              <a:t>Homeland security</a:t>
            </a:r>
          </a:p>
        </p:txBody>
      </p:sp>
      <p:pic>
        <p:nvPicPr>
          <p:cNvPr id="2153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20808" r="5991" b="28442"/>
          <a:stretch>
            <a:fillRect/>
          </a:stretch>
        </p:blipFill>
        <p:spPr bwMode="auto">
          <a:xfrm>
            <a:off x="3171825" y="3289300"/>
            <a:ext cx="301783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10</a:t>
            </a:fld>
            <a:endParaRPr lang="it-IT" altLang="en-US"/>
          </a:p>
        </p:txBody>
      </p:sp>
    </p:spTree>
  </p:cSld>
  <p:clrMapOvr>
    <a:masterClrMapping/>
  </p:clrMapOvr>
  <p:transition spd="slow" advTm="3057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549525"/>
            <a:ext cx="13017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6809">
            <a:off x="7007225" y="1833563"/>
            <a:ext cx="1871663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 smtClean="0"/>
              <a:t>Tools and Methods</a:t>
            </a:r>
          </a:p>
        </p:txBody>
      </p:sp>
      <p:sp>
        <p:nvSpPr>
          <p:cNvPr id="23557" name="Segnaposto contenuto 2"/>
          <p:cNvSpPr>
            <a:spLocks noGrp="1"/>
          </p:cNvSpPr>
          <p:nvPr>
            <p:ph idx="1"/>
          </p:nvPr>
        </p:nvSpPr>
        <p:spPr>
          <a:xfrm>
            <a:off x="2400903" y="772233"/>
            <a:ext cx="6756400" cy="1741487"/>
          </a:xfrm>
        </p:spPr>
        <p:txBody>
          <a:bodyPr/>
          <a:lstStyle/>
          <a:p>
            <a:pPr lvl="1"/>
            <a:r>
              <a:rPr lang="en-GB" altLang="it-IT" dirty="0" smtClean="0"/>
              <a:t>Hardware design</a:t>
            </a:r>
          </a:p>
          <a:p>
            <a:pPr lvl="2"/>
            <a:r>
              <a:rPr lang="en-GB" altLang="it-IT" dirty="0" smtClean="0"/>
              <a:t>Self-repair controller</a:t>
            </a:r>
          </a:p>
          <a:p>
            <a:pPr lvl="2"/>
            <a:r>
              <a:rPr lang="en-GB" altLang="it-IT" dirty="0" smtClean="0"/>
              <a:t>High-speed link prototype w/ deterministic timing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en-GB" altLang="en-US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939800" y="2319338"/>
            <a:ext cx="722153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defRPr/>
            </a:pPr>
            <a:r>
              <a:rPr lang="en-GB" altLang="it-IT" kern="0" dirty="0" smtClean="0"/>
              <a:t>Software development</a:t>
            </a:r>
          </a:p>
          <a:p>
            <a:pPr lvl="2">
              <a:defRPr/>
            </a:pPr>
            <a:r>
              <a:rPr lang="en-GB" altLang="it-IT" kern="0" dirty="0" smtClean="0"/>
              <a:t>redundancy generator;</a:t>
            </a:r>
          </a:p>
          <a:p>
            <a:pPr lvl="2">
              <a:defRPr/>
            </a:pPr>
            <a:r>
              <a:rPr lang="en-GB" altLang="it-IT" kern="0" dirty="0"/>
              <a:t>t</a:t>
            </a:r>
            <a:r>
              <a:rPr lang="en-GB" altLang="it-IT" kern="0" dirty="0" smtClean="0"/>
              <a:t>ools for soft-error injection and bench testing</a:t>
            </a:r>
          </a:p>
          <a:p>
            <a:pPr lvl="2">
              <a:defRPr/>
            </a:pPr>
            <a:r>
              <a:rPr lang="en-GB" altLang="it-IT" kern="0" dirty="0"/>
              <a:t>d</a:t>
            </a:r>
            <a:r>
              <a:rPr lang="en-GB" altLang="it-IT" kern="0" dirty="0" smtClean="0"/>
              <a:t>ata analysis for bench and irradiation testing</a:t>
            </a:r>
          </a:p>
          <a:p>
            <a:pPr>
              <a:defRPr/>
            </a:pPr>
            <a:endParaRPr lang="en-GB" altLang="it-IT" kern="0" dirty="0" smtClean="0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 bwMode="auto">
          <a:xfrm>
            <a:off x="1603375" y="3924300"/>
            <a:ext cx="73469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defRPr/>
            </a:pPr>
            <a:r>
              <a:rPr lang="en-GB" altLang="it-IT" kern="0" dirty="0"/>
              <a:t>SEE Irradiation testing </a:t>
            </a:r>
          </a:p>
          <a:p>
            <a:pPr lvl="2">
              <a:defRPr/>
            </a:pPr>
            <a:r>
              <a:rPr lang="en-GB" altLang="it-IT" kern="0" dirty="0"/>
              <a:t>protons, neutrons</a:t>
            </a:r>
          </a:p>
          <a:p>
            <a:pPr lvl="1">
              <a:defRPr/>
            </a:pPr>
            <a:r>
              <a:rPr lang="en-GB" altLang="it-IT" i="1" kern="0" dirty="0" smtClean="0"/>
              <a:t>Direct </a:t>
            </a:r>
            <a:r>
              <a:rPr lang="en-GB" altLang="it-IT" i="1" kern="0" dirty="0"/>
              <a:t>test in HEP </a:t>
            </a:r>
            <a:r>
              <a:rPr lang="en-GB" altLang="it-IT" i="1" kern="0" dirty="0" smtClean="0"/>
              <a:t>experiments </a:t>
            </a:r>
          </a:p>
          <a:p>
            <a:pPr>
              <a:defRPr/>
            </a:pPr>
            <a:endParaRPr lang="en-GB" altLang="it-IT" kern="0" dirty="0" smtClean="0"/>
          </a:p>
        </p:txBody>
      </p:sp>
      <p:pic>
        <p:nvPicPr>
          <p:cNvPr id="23563" name="Picture 2" descr="C:\giordano\work\FPGA_SEU_tests\setup_photos\best\P10007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r="10490"/>
          <a:stretch>
            <a:fillRect/>
          </a:stretch>
        </p:blipFill>
        <p:spPr bwMode="auto">
          <a:xfrm>
            <a:off x="158750" y="4006850"/>
            <a:ext cx="15621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054100"/>
            <a:ext cx="13938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5033963"/>
            <a:ext cx="94773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egnaposto contenuto 2"/>
          <p:cNvSpPr txBox="1">
            <a:spLocks/>
          </p:cNvSpPr>
          <p:nvPr/>
        </p:nvSpPr>
        <p:spPr bwMode="auto">
          <a:xfrm>
            <a:off x="4630738" y="5105400"/>
            <a:ext cx="46101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defRPr/>
            </a:pPr>
            <a:r>
              <a:rPr lang="en-GB" altLang="it-IT" kern="0" dirty="0" smtClean="0"/>
              <a:t>Open Hardware Approach</a:t>
            </a:r>
          </a:p>
          <a:p>
            <a:pPr lvl="2">
              <a:defRPr/>
            </a:pPr>
            <a:r>
              <a:rPr lang="en-GB" altLang="it-IT" kern="0" dirty="0" smtClean="0"/>
              <a:t>Useful for science but also for industry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11</a:t>
            </a:fld>
            <a:endParaRPr lang="it-IT" altLang="en-US"/>
          </a:p>
        </p:txBody>
      </p:sp>
    </p:spTree>
  </p:cSld>
  <p:clrMapOvr>
    <a:masterClrMapping/>
  </p:clrMapOvr>
  <p:transition spd="slow" advTm="5122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 err="1" smtClean="0"/>
              <a:t>Beam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Testing</a:t>
            </a:r>
            <a:r>
              <a:rPr lang="it-IT" altLang="en-US" dirty="0" smtClean="0"/>
              <a:t> 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910" y="956442"/>
            <a:ext cx="5034456" cy="4939861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it-IT" dirty="0" err="1" smtClean="0"/>
              <a:t>Testing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INFN Laboratori Nazionali del Sud (Catania, </a:t>
            </a:r>
            <a:r>
              <a:rPr lang="it-IT" dirty="0" err="1" smtClean="0"/>
              <a:t>Italy</a:t>
            </a:r>
            <a:r>
              <a:rPr lang="it-IT" dirty="0" smtClean="0"/>
              <a:t>), 62-MeV </a:t>
            </a:r>
            <a:r>
              <a:rPr lang="it-IT" dirty="0" err="1" smtClean="0"/>
              <a:t>protons</a:t>
            </a:r>
            <a:endParaRPr lang="it-IT" dirty="0" smtClean="0"/>
          </a:p>
          <a:p>
            <a:pPr>
              <a:defRPr/>
            </a:pPr>
            <a:r>
              <a:rPr lang="it-IT" dirty="0" err="1" smtClean="0"/>
              <a:t>Provides</a:t>
            </a:r>
            <a:r>
              <a:rPr lang="it-IT" dirty="0" smtClean="0"/>
              <a:t> part of the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tests</a:t>
            </a:r>
            <a:r>
              <a:rPr lang="it-IT" dirty="0" smtClean="0"/>
              <a:t> </a:t>
            </a:r>
            <a:r>
              <a:rPr lang="it-IT" dirty="0" err="1" smtClean="0"/>
              <a:t>needed</a:t>
            </a:r>
            <a:r>
              <a:rPr lang="it-IT" dirty="0" smtClean="0"/>
              <a:t> by ROAL </a:t>
            </a:r>
          </a:p>
          <a:p>
            <a:pPr lvl="1">
              <a:defRPr/>
            </a:pPr>
            <a:r>
              <a:rPr lang="en-US" dirty="0" smtClean="0"/>
              <a:t>effectiveness of self-repair method </a:t>
            </a:r>
          </a:p>
          <a:p>
            <a:pPr lvl="1">
              <a:defRPr/>
            </a:pPr>
            <a:r>
              <a:rPr lang="en-US" dirty="0" smtClean="0"/>
              <a:t>possible impact of radiation over the link performance</a:t>
            </a:r>
          </a:p>
          <a:p>
            <a:pPr lvl="1">
              <a:defRPr/>
            </a:pPr>
            <a:r>
              <a:rPr lang="en-US" dirty="0" smtClean="0"/>
              <a:t>measure the mean time to recovery (MTTR) after SEU-induced failures of the link</a:t>
            </a:r>
          </a:p>
          <a:p>
            <a:pPr marL="344487" lvl="1" indent="0">
              <a:buNone/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pic>
        <p:nvPicPr>
          <p:cNvPr id="9" name="Picture 2" descr="C:\giordano\work\FPGA_SEU_tests\setup_photos\best\P1000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r="10490"/>
          <a:stretch>
            <a:fillRect/>
          </a:stretch>
        </p:blipFill>
        <p:spPr bwMode="auto">
          <a:xfrm>
            <a:off x="527487" y="1300957"/>
            <a:ext cx="3062288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05262" y="1329532"/>
            <a:ext cx="1309688" cy="6461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solidFill>
                  <a:srgbClr val="0000FF"/>
                </a:solidFill>
              </a:rPr>
              <a:t>Custom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solidFill>
                  <a:srgbClr val="0000FF"/>
                </a:solidFill>
              </a:rPr>
              <a:t>DUT board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57200" y="3017932"/>
            <a:ext cx="1172116" cy="646331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 smtClean="0">
                <a:solidFill>
                  <a:srgbClr val="0000FF"/>
                </a:solidFill>
              </a:rPr>
              <a:t>Beam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 smtClean="0">
                <a:solidFill>
                  <a:srgbClr val="0000FF"/>
                </a:solidFill>
              </a:rPr>
              <a:t>collimator</a:t>
            </a:r>
          </a:p>
        </p:txBody>
      </p:sp>
      <p:cxnSp>
        <p:nvCxnSpPr>
          <p:cNvPr id="7" name="Connettore 2 6"/>
          <p:cNvCxnSpPr/>
          <p:nvPr/>
        </p:nvCxnSpPr>
        <p:spPr>
          <a:xfrm flipV="1">
            <a:off x="1240221" y="2743200"/>
            <a:ext cx="210207" cy="284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1583012" y="1652588"/>
            <a:ext cx="318402" cy="144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57200" y="4132384"/>
            <a:ext cx="3210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solidFill>
                  <a:srgbClr val="0000FF"/>
                </a:solidFill>
              </a:rPr>
              <a:t>First test </a:t>
            </a:r>
            <a:r>
              <a:rPr lang="it-IT" sz="2000" i="1" dirty="0" err="1" smtClean="0">
                <a:solidFill>
                  <a:srgbClr val="0000FF"/>
                </a:solidFill>
              </a:rPr>
              <a:t>scheduled</a:t>
            </a:r>
            <a:r>
              <a:rPr lang="it-IT" sz="2000" i="1" dirty="0" smtClean="0">
                <a:solidFill>
                  <a:srgbClr val="0000FF"/>
                </a:solidFill>
              </a:rPr>
              <a:t> in </a:t>
            </a:r>
          </a:p>
          <a:p>
            <a:r>
              <a:rPr lang="it-IT" sz="2000" i="1" dirty="0" err="1" smtClean="0">
                <a:solidFill>
                  <a:srgbClr val="0000FF"/>
                </a:solidFill>
              </a:rPr>
              <a:t>Oct</a:t>
            </a:r>
            <a:r>
              <a:rPr lang="it-IT" sz="2000" i="1" dirty="0" smtClean="0">
                <a:solidFill>
                  <a:srgbClr val="0000FF"/>
                </a:solidFill>
              </a:rPr>
              <a:t>. 2016</a:t>
            </a:r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12</a:t>
            </a:fld>
            <a:endParaRPr lang="it-IT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32" y="5396394"/>
            <a:ext cx="1986012" cy="66717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0" y="1373884"/>
            <a:ext cx="4560203" cy="2956816"/>
          </a:xfrm>
          <a:prstGeom prst="rect">
            <a:avLst/>
          </a:prstGeom>
          <a:ln>
            <a:noFill/>
          </a:ln>
        </p:spPr>
      </p:pic>
      <p:sp>
        <p:nvSpPr>
          <p:cNvPr id="2457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ROAL@Belle2</a:t>
            </a:r>
            <a:endParaRPr lang="it-IT" altLang="it-IT" dirty="0" smtClean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5600" y="4423570"/>
            <a:ext cx="8575675" cy="1688823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it-IT" dirty="0" err="1" smtClean="0"/>
              <a:t>Hosted</a:t>
            </a:r>
            <a:r>
              <a:rPr lang="it-IT" dirty="0" smtClean="0"/>
              <a:t> by the </a:t>
            </a:r>
            <a:r>
              <a:rPr lang="it-IT" dirty="0" smtClean="0"/>
              <a:t>BEAST2 </a:t>
            </a:r>
            <a:r>
              <a:rPr lang="it-IT" dirty="0" err="1" smtClean="0"/>
              <a:t>experiment</a:t>
            </a:r>
            <a:r>
              <a:rPr lang="it-IT" dirty="0" smtClean="0"/>
              <a:t> for </a:t>
            </a:r>
            <a:r>
              <a:rPr lang="it-IT" dirty="0" err="1" smtClean="0"/>
              <a:t>studying</a:t>
            </a:r>
            <a:r>
              <a:rPr lang="it-IT" dirty="0" smtClean="0"/>
              <a:t> machine </a:t>
            </a:r>
            <a:r>
              <a:rPr lang="it-IT" dirty="0" smtClean="0"/>
              <a:t>backgrounds </a:t>
            </a:r>
            <a:r>
              <a:rPr lang="it-IT" dirty="0" err="1" smtClean="0"/>
              <a:t>prior</a:t>
            </a:r>
            <a:r>
              <a:rPr lang="it-IT" dirty="0" smtClean="0"/>
              <a:t> to Belle2 </a:t>
            </a:r>
            <a:r>
              <a:rPr lang="it-IT" dirty="0" err="1" smtClean="0"/>
              <a:t>roll</a:t>
            </a:r>
            <a:r>
              <a:rPr lang="it-IT" dirty="0" smtClean="0"/>
              <a:t> in </a:t>
            </a:r>
            <a:r>
              <a:rPr lang="it-IT" dirty="0" smtClean="0"/>
              <a:t>(</a:t>
            </a:r>
            <a:r>
              <a:rPr lang="it-IT" dirty="0" err="1" smtClean="0"/>
              <a:t>see</a:t>
            </a:r>
            <a:r>
              <a:rPr lang="it-IT" dirty="0" smtClean="0"/>
              <a:t> C. La Licata talk)</a:t>
            </a:r>
          </a:p>
          <a:p>
            <a:pPr>
              <a:defRPr/>
            </a:pPr>
            <a:r>
              <a:rPr lang="it-IT" dirty="0" smtClean="0"/>
              <a:t>Board </a:t>
            </a:r>
            <a:r>
              <a:rPr lang="it-IT" dirty="0" err="1" smtClean="0"/>
              <a:t>installed</a:t>
            </a:r>
            <a:r>
              <a:rPr lang="it-IT" dirty="0" smtClean="0"/>
              <a:t> </a:t>
            </a:r>
            <a:r>
              <a:rPr lang="it-IT" dirty="0" err="1" smtClean="0"/>
              <a:t>behind</a:t>
            </a:r>
            <a:r>
              <a:rPr lang="it-IT" dirty="0" smtClean="0"/>
              <a:t> He3 tube =&gt; </a:t>
            </a:r>
            <a:r>
              <a:rPr lang="it-IT" dirty="0" err="1" smtClean="0"/>
              <a:t>neutron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endParaRPr lang="it-IT" dirty="0" smtClean="0"/>
          </a:p>
          <a:p>
            <a:pPr>
              <a:defRPr/>
            </a:pPr>
            <a:r>
              <a:rPr lang="it-IT" dirty="0" smtClean="0"/>
              <a:t>Reading back </a:t>
            </a:r>
            <a:r>
              <a:rPr lang="it-IT" dirty="0" err="1" smtClean="0"/>
              <a:t>configuration</a:t>
            </a:r>
            <a:r>
              <a:rPr lang="it-IT" dirty="0" smtClean="0"/>
              <a:t> </a:t>
            </a:r>
            <a:r>
              <a:rPr lang="it-IT" dirty="0" err="1" smtClean="0"/>
              <a:t>errors</a:t>
            </a:r>
            <a:endParaRPr lang="it-IT" dirty="0" smtClean="0"/>
          </a:p>
          <a:p>
            <a:pPr>
              <a:defRPr/>
            </a:pPr>
            <a:r>
              <a:rPr lang="it-IT" dirty="0" smtClean="0"/>
              <a:t>Activity </a:t>
            </a:r>
            <a:r>
              <a:rPr lang="it-IT" dirty="0" err="1" smtClean="0"/>
              <a:t>supported</a:t>
            </a:r>
            <a:r>
              <a:rPr lang="it-IT" dirty="0" smtClean="0"/>
              <a:t> w/ JENNIFER </a:t>
            </a:r>
            <a:r>
              <a:rPr lang="it-IT" dirty="0" err="1" smtClean="0"/>
              <a:t>secondments</a:t>
            </a:r>
            <a:r>
              <a:rPr lang="it-IT" dirty="0" smtClean="0"/>
              <a:t>  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11" name="Ovale 10"/>
          <p:cNvSpPr/>
          <p:nvPr/>
        </p:nvSpPr>
        <p:spPr>
          <a:xfrm>
            <a:off x="1563213" y="3104356"/>
            <a:ext cx="350838" cy="434975"/>
          </a:xfrm>
          <a:prstGeom prst="ellipse">
            <a:avLst/>
          </a:prstGeom>
          <a:noFill/>
          <a:ln w="317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2932113" y="2938463"/>
            <a:ext cx="1277937" cy="909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0" name="CasellaDiTesto 21"/>
          <p:cNvSpPr txBox="1">
            <a:spLocks noChangeArrowheads="1"/>
          </p:cNvSpPr>
          <p:nvPr/>
        </p:nvSpPr>
        <p:spPr bwMode="auto">
          <a:xfrm>
            <a:off x="3775223" y="709752"/>
            <a:ext cx="268680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 dirty="0" smtClean="0">
                <a:solidFill>
                  <a:srgbClr val="0000FF"/>
                </a:solidFill>
              </a:rPr>
              <a:t>BEAST</a:t>
            </a:r>
            <a:endParaRPr lang="it-IT" altLang="it-IT" sz="20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 dirty="0">
                <a:solidFill>
                  <a:srgbClr val="0000FF"/>
                </a:solidFill>
              </a:rPr>
              <a:t>frame</a:t>
            </a:r>
          </a:p>
        </p:txBody>
      </p:sp>
      <p:pic>
        <p:nvPicPr>
          <p:cNvPr id="2459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192088"/>
            <a:ext cx="15700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14"/>
          <p:cNvCxnSpPr/>
          <p:nvPr/>
        </p:nvCxnSpPr>
        <p:spPr>
          <a:xfrm flipH="1" flipV="1">
            <a:off x="3394841" y="2865743"/>
            <a:ext cx="1506126" cy="504546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27699" r="26271" b="22798"/>
          <a:stretch/>
        </p:blipFill>
        <p:spPr>
          <a:xfrm>
            <a:off x="4572000" y="2494046"/>
            <a:ext cx="2155456" cy="1905230"/>
          </a:xfrm>
          <a:prstGeom prst="rect">
            <a:avLst/>
          </a:prstGeom>
          <a:ln w="38100">
            <a:solidFill>
              <a:srgbClr val="FFC000"/>
            </a:solidFill>
          </a:ln>
          <a:effectLst/>
        </p:spPr>
      </p:pic>
      <p:cxnSp>
        <p:nvCxnSpPr>
          <p:cNvPr id="34" name="Straight Arrow Connector 14"/>
          <p:cNvCxnSpPr>
            <a:stCxn id="24590" idx="1"/>
          </p:cNvCxnSpPr>
          <p:nvPr/>
        </p:nvCxnSpPr>
        <p:spPr>
          <a:xfrm flipH="1">
            <a:off x="3394841" y="1063695"/>
            <a:ext cx="380382" cy="310189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egnaposto contenuto 2"/>
          <p:cNvSpPr txBox="1">
            <a:spLocks/>
          </p:cNvSpPr>
          <p:nvPr/>
        </p:nvSpPr>
        <p:spPr bwMode="auto">
          <a:xfrm>
            <a:off x="4900967" y="1120588"/>
            <a:ext cx="4306094" cy="132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it-IT" kern="0" dirty="0" err="1" smtClean="0"/>
              <a:t>Installed</a:t>
            </a:r>
            <a:r>
              <a:rPr lang="it-IT" kern="0" dirty="0" smtClean="0"/>
              <a:t> a FPGA-</a:t>
            </a:r>
            <a:r>
              <a:rPr lang="it-IT" kern="0" dirty="0" err="1" smtClean="0"/>
              <a:t>based</a:t>
            </a:r>
            <a:r>
              <a:rPr lang="it-IT" kern="0" dirty="0" smtClean="0"/>
              <a:t> </a:t>
            </a:r>
            <a:r>
              <a:rPr lang="it-IT" kern="0" dirty="0" err="1" smtClean="0"/>
              <a:t>board</a:t>
            </a:r>
            <a:r>
              <a:rPr lang="it-IT" kern="0" dirty="0" smtClean="0"/>
              <a:t> </a:t>
            </a:r>
            <a:r>
              <a:rPr lang="it-IT" kern="0" dirty="0" err="1" smtClean="0"/>
              <a:t>at</a:t>
            </a:r>
            <a:r>
              <a:rPr lang="it-IT" kern="0" dirty="0" smtClean="0"/>
              <a:t> </a:t>
            </a:r>
            <a:r>
              <a:rPr lang="it-IT" kern="0" dirty="0" err="1" smtClean="0"/>
              <a:t>SuperKEKB</a:t>
            </a:r>
            <a:r>
              <a:rPr lang="it-IT" kern="0" dirty="0" smtClean="0"/>
              <a:t> </a:t>
            </a:r>
            <a:r>
              <a:rPr lang="it-IT" kern="0" dirty="0" err="1" smtClean="0"/>
              <a:t>e+e</a:t>
            </a:r>
            <a:r>
              <a:rPr lang="it-IT" kern="0" dirty="0" smtClean="0"/>
              <a:t>- collider </a:t>
            </a:r>
            <a:r>
              <a:rPr lang="it-IT" kern="0" dirty="0" err="1" smtClean="0"/>
              <a:t>interaction</a:t>
            </a:r>
            <a:r>
              <a:rPr lang="it-IT" kern="0" dirty="0" smtClean="0"/>
              <a:t> </a:t>
            </a:r>
            <a:r>
              <a:rPr lang="it-IT" kern="0" dirty="0" err="1" smtClean="0"/>
              <a:t>region</a:t>
            </a:r>
            <a:r>
              <a:rPr lang="it-IT" kern="0" dirty="0" smtClean="0"/>
              <a:t>, KEK (Tsukuba, Japan) (L= 8 ×10</a:t>
            </a:r>
            <a:r>
              <a:rPr lang="it-IT" kern="0" baseline="30000" dirty="0" smtClean="0"/>
              <a:t>35</a:t>
            </a:r>
            <a:r>
              <a:rPr lang="it-IT" kern="0" dirty="0" smtClean="0"/>
              <a:t> cm</a:t>
            </a:r>
            <a:r>
              <a:rPr lang="it-IT" kern="0" baseline="30000" dirty="0" smtClean="0"/>
              <a:t>−2</a:t>
            </a:r>
            <a:r>
              <a:rPr lang="it-IT" kern="0" dirty="0" smtClean="0"/>
              <a:t> s</a:t>
            </a:r>
            <a:r>
              <a:rPr lang="it-IT" kern="0" baseline="30000" dirty="0" smtClean="0"/>
              <a:t>−1</a:t>
            </a:r>
            <a:r>
              <a:rPr lang="it-IT" kern="0" dirty="0" smtClean="0"/>
              <a:t>, LER 4GeV,  HER 7 </a:t>
            </a:r>
            <a:r>
              <a:rPr lang="it-IT" kern="0" dirty="0" err="1" smtClean="0"/>
              <a:t>GeV</a:t>
            </a:r>
            <a:r>
              <a:rPr lang="it-IT" kern="0" dirty="0" smtClean="0"/>
              <a:t>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175808" y="262935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C000"/>
                </a:solidFill>
              </a:rPr>
              <a:t>X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7598" y="3180370"/>
            <a:ext cx="1472347" cy="1433601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13</a:t>
            </a:fld>
            <a:endParaRPr lang="it-IT" altLang="en-US"/>
          </a:p>
        </p:txBody>
      </p:sp>
      <p:pic>
        <p:nvPicPr>
          <p:cNvPr id="18" name="Immagin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78" y="2272061"/>
            <a:ext cx="12319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10260632" y="137477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2000" dirty="0" smtClean="0"/>
          </a:p>
        </p:txBody>
      </p:sp>
      <p:sp>
        <p:nvSpPr>
          <p:cNvPr id="17" name="Segnaposto testo 2"/>
          <p:cNvSpPr>
            <a:spLocks noGrp="1"/>
          </p:cNvSpPr>
          <p:nvPr>
            <p:ph type="body" sz="half" idx="1"/>
          </p:nvPr>
        </p:nvSpPr>
        <p:spPr>
          <a:xfrm>
            <a:off x="4322238" y="829458"/>
            <a:ext cx="4251485" cy="5400239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GB" dirty="0" smtClean="0"/>
              <a:t>During </a:t>
            </a:r>
            <a:r>
              <a:rPr lang="en-GB" dirty="0" err="1" smtClean="0"/>
              <a:t>SuperKEKB</a:t>
            </a:r>
            <a:r>
              <a:rPr lang="en-GB" dirty="0" smtClean="0"/>
              <a:t> operation from Feb. 14</a:t>
            </a:r>
            <a:r>
              <a:rPr lang="en-GB" baseline="30000" dirty="0" smtClean="0"/>
              <a:t>th</a:t>
            </a:r>
            <a:r>
              <a:rPr lang="en-GB" dirty="0" smtClean="0"/>
              <a:t> to June 11</a:t>
            </a:r>
            <a:r>
              <a:rPr lang="en-GB" baseline="30000" dirty="0" smtClean="0"/>
              <a:t>th</a:t>
            </a:r>
            <a:r>
              <a:rPr lang="en-GB" dirty="0" smtClean="0"/>
              <a:t>, 18 configuration errors detected out of 91.5∙10</a:t>
            </a:r>
            <a:r>
              <a:rPr lang="en-GB" baseline="30000" dirty="0" smtClean="0"/>
              <a:t>6 </a:t>
            </a:r>
            <a:r>
              <a:rPr lang="en-GB" dirty="0" smtClean="0"/>
              <a:t>configuration bits </a:t>
            </a:r>
          </a:p>
          <a:p>
            <a:pPr>
              <a:defRPr/>
            </a:pPr>
            <a:r>
              <a:rPr lang="en-GB" dirty="0"/>
              <a:t>Integrated </a:t>
            </a:r>
            <a:r>
              <a:rPr lang="en-GB" dirty="0" smtClean="0"/>
              <a:t>beam </a:t>
            </a:r>
            <a:r>
              <a:rPr lang="en-GB" dirty="0"/>
              <a:t>c</a:t>
            </a:r>
            <a:r>
              <a:rPr lang="en-GB" dirty="0" smtClean="0"/>
              <a:t>urrents nearly 2.5</a:t>
            </a:r>
            <a:r>
              <a:rPr lang="en-GB" dirty="0"/>
              <a:t>∙10</a:t>
            </a:r>
            <a:r>
              <a:rPr lang="en-GB" baseline="30000" dirty="0"/>
              <a:t>6 </a:t>
            </a:r>
            <a:r>
              <a:rPr lang="en-GB" dirty="0"/>
              <a:t>C </a:t>
            </a:r>
            <a:r>
              <a:rPr lang="en-GB" dirty="0" smtClean="0"/>
              <a:t>(in 118 days)</a:t>
            </a:r>
            <a:endParaRPr lang="en-GB" dirty="0"/>
          </a:p>
          <a:p>
            <a:pPr>
              <a:defRPr/>
            </a:pPr>
            <a:r>
              <a:rPr lang="en-GB" dirty="0" smtClean="0"/>
              <a:t>Average rate 0.15 SEUs/day (or 1 SEU every 6.7 days)</a:t>
            </a:r>
          </a:p>
          <a:p>
            <a:pPr>
              <a:defRPr/>
            </a:pPr>
            <a:r>
              <a:rPr lang="en-GB" dirty="0" smtClean="0"/>
              <a:t>Negligible variation in currents absorbed by FPGA (&lt; 1mA, i.e. no TID effects)</a:t>
            </a:r>
          </a:p>
          <a:p>
            <a:pPr>
              <a:defRPr/>
            </a:pPr>
            <a:r>
              <a:rPr lang="en-GB" dirty="0" smtClean="0"/>
              <a:t>FPGA is still fully functional, no permanent damage</a:t>
            </a:r>
          </a:p>
          <a:p>
            <a:pPr>
              <a:defRPr/>
            </a:pPr>
            <a:r>
              <a:rPr lang="en-GB" dirty="0" smtClean="0"/>
              <a:t>However currents will increase and beams will be focused, so it would be interesting to continue data taking when that will happen</a:t>
            </a:r>
          </a:p>
        </p:txBody>
      </p:sp>
      <p:grpSp>
        <p:nvGrpSpPr>
          <p:cNvPr id="47" name="Gruppo 46"/>
          <p:cNvGrpSpPr/>
          <p:nvPr/>
        </p:nvGrpSpPr>
        <p:grpSpPr>
          <a:xfrm>
            <a:off x="122023" y="524064"/>
            <a:ext cx="4130469" cy="3266137"/>
            <a:chOff x="323529" y="3428999"/>
            <a:chExt cx="4130469" cy="3266137"/>
          </a:xfrm>
        </p:grpSpPr>
        <p:pic>
          <p:nvPicPr>
            <p:cNvPr id="45" name="Immagin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422" y="3536831"/>
              <a:ext cx="3863576" cy="2897682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 rot="16200000">
              <a:off x="-792595" y="4545123"/>
              <a:ext cx="2664295" cy="432048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it-IT" sz="1400" dirty="0" err="1" smtClean="0"/>
                <a:t>Integrated</a:t>
              </a:r>
              <a:r>
                <a:rPr lang="it-IT" sz="1400" dirty="0" smtClean="0"/>
                <a:t> </a:t>
              </a:r>
              <a:r>
                <a:rPr lang="it-IT" sz="1400" dirty="0" err="1" smtClean="0"/>
                <a:t>Beam</a:t>
              </a:r>
              <a:r>
                <a:rPr lang="it-IT" sz="1400" dirty="0" smtClean="0"/>
                <a:t>  </a:t>
              </a:r>
              <a:r>
                <a:rPr lang="it-IT" sz="1400" dirty="0" err="1" smtClean="0"/>
                <a:t>Currents</a:t>
              </a:r>
              <a:r>
                <a:rPr lang="it-IT" sz="1400" dirty="0" smtClean="0"/>
                <a:t> (C)</a:t>
              </a:r>
              <a:endParaRPr lang="en-US" sz="1400" dirty="0" smtClean="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2144358" y="6263088"/>
              <a:ext cx="755703" cy="432048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it-IT" sz="1400" dirty="0" smtClean="0"/>
                <a:t>Time (s)</a:t>
              </a:r>
              <a:endParaRPr lang="en-US" sz="1400" dirty="0" smtClean="0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1979712" y="4149080"/>
              <a:ext cx="827711" cy="34581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 fontScale="92500" lnSpcReduction="20000"/>
            </a:bodyPr>
            <a:lstStyle/>
            <a:p>
              <a:r>
                <a:rPr lang="en-US" sz="2000" dirty="0" smtClean="0"/>
                <a:t>HER</a:t>
              </a:r>
            </a:p>
          </p:txBody>
        </p:sp>
        <p:cxnSp>
          <p:nvCxnSpPr>
            <p:cNvPr id="24" name="Connettore 1 23"/>
            <p:cNvCxnSpPr/>
            <p:nvPr/>
          </p:nvCxnSpPr>
          <p:spPr>
            <a:xfrm>
              <a:off x="1619672" y="4293096"/>
              <a:ext cx="360040" cy="0"/>
            </a:xfrm>
            <a:prstGeom prst="line">
              <a:avLst/>
            </a:prstGeom>
            <a:ln w="31750">
              <a:solidFill>
                <a:srgbClr val="070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/>
            <p:cNvSpPr txBox="1"/>
            <p:nvPr/>
          </p:nvSpPr>
          <p:spPr>
            <a:xfrm>
              <a:off x="1979712" y="4437112"/>
              <a:ext cx="827711" cy="34581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 fontScale="92500" lnSpcReduction="20000"/>
            </a:bodyPr>
            <a:lstStyle/>
            <a:p>
              <a:r>
                <a:rPr lang="en-US" sz="2000" dirty="0" smtClean="0"/>
                <a:t>LER</a:t>
              </a:r>
            </a:p>
          </p:txBody>
        </p:sp>
        <p:cxnSp>
          <p:nvCxnSpPr>
            <p:cNvPr id="26" name="Connettore 1 25"/>
            <p:cNvCxnSpPr/>
            <p:nvPr/>
          </p:nvCxnSpPr>
          <p:spPr>
            <a:xfrm>
              <a:off x="1619672" y="4581128"/>
              <a:ext cx="36004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o 47"/>
          <p:cNvGrpSpPr/>
          <p:nvPr/>
        </p:nvGrpSpPr>
        <p:grpSpPr>
          <a:xfrm>
            <a:off x="256664" y="3604403"/>
            <a:ext cx="3993048" cy="3136965"/>
            <a:chOff x="382346" y="580067"/>
            <a:chExt cx="3993048" cy="3136965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580067"/>
              <a:ext cx="3835842" cy="2876882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 rot="16200000">
              <a:off x="-35353" y="1798229"/>
              <a:ext cx="1208629" cy="37323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it-IT" sz="1400" dirty="0" smtClean="0"/>
                <a:t># of </a:t>
              </a:r>
              <a:r>
                <a:rPr lang="it-IT" sz="1400" dirty="0" err="1" smtClean="0"/>
                <a:t>config</a:t>
              </a:r>
              <a:r>
                <a:rPr lang="it-IT" sz="1400" dirty="0" smtClean="0"/>
                <a:t> </a:t>
              </a:r>
              <a:r>
                <a:rPr lang="it-IT" sz="1400" dirty="0" err="1" smtClean="0"/>
                <a:t>errors</a:t>
              </a:r>
              <a:endParaRPr lang="en-US" sz="1400" dirty="0" smtClean="0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232121" y="3284984"/>
              <a:ext cx="755703" cy="432048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it-IT" sz="1400" dirty="0" smtClean="0"/>
                <a:t>Time (s)</a:t>
              </a:r>
              <a:endParaRPr lang="en-US" sz="1400" dirty="0" smtClean="0"/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1691680" y="1374775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en-US" sz="2000" dirty="0" smtClean="0"/>
                <a:t>FPGA</a:t>
              </a:r>
            </a:p>
          </p:txBody>
        </p:sp>
      </p:grpSp>
      <p:sp>
        <p:nvSpPr>
          <p:cNvPr id="49" name="Segnaposto piè di pagina 48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870" y="112320"/>
            <a:ext cx="8229600" cy="1139825"/>
          </a:xfrm>
        </p:spPr>
        <p:txBody>
          <a:bodyPr/>
          <a:lstStyle/>
          <a:p>
            <a:r>
              <a:rPr lang="it-IT" dirty="0" smtClean="0"/>
              <a:t>Preliminary </a:t>
            </a:r>
            <a:r>
              <a:rPr lang="it-IT" dirty="0" err="1" smtClean="0"/>
              <a:t>Results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604DD-07EF-42F1-A0E8-25389D49CCD1}" type="slidenum">
              <a:rPr lang="it-IT" altLang="en-US" smtClean="0"/>
              <a:pPr>
                <a:defRPr/>
              </a:pPr>
              <a:t>14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20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24" y="836712"/>
            <a:ext cx="3763835" cy="282287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02961"/>
            <a:ext cx="8229600" cy="938154"/>
          </a:xfrm>
        </p:spPr>
        <p:txBody>
          <a:bodyPr/>
          <a:lstStyle/>
          <a:p>
            <a:r>
              <a:rPr lang="it-IT" dirty="0" smtClean="0"/>
              <a:t>Preliminary Results (2)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8235" y="1141116"/>
            <a:ext cx="3950462" cy="297092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SEUs vs He3 Tube Rates</a:t>
            </a:r>
          </a:p>
          <a:p>
            <a:r>
              <a:rPr lang="en-US" dirty="0" smtClean="0"/>
              <a:t>He3 Tube integrated rate follows beam integrated current very well</a:t>
            </a:r>
          </a:p>
          <a:p>
            <a:r>
              <a:rPr lang="en-US" dirty="0" smtClean="0"/>
              <a:t>So does FPGA error count</a:t>
            </a:r>
            <a:endParaRPr lang="en-US" dirty="0"/>
          </a:p>
        </p:txBody>
      </p:sp>
      <p:grpSp>
        <p:nvGrpSpPr>
          <p:cNvPr id="3" name="Gruppo 2"/>
          <p:cNvGrpSpPr/>
          <p:nvPr/>
        </p:nvGrpSpPr>
        <p:grpSpPr>
          <a:xfrm>
            <a:off x="357403" y="3659588"/>
            <a:ext cx="3935070" cy="3088541"/>
            <a:chOff x="377018" y="3542379"/>
            <a:chExt cx="3935070" cy="3088541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46" y="3542379"/>
              <a:ext cx="3835842" cy="2876882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 rot="16200000">
              <a:off x="-40681" y="5078851"/>
              <a:ext cx="1208629" cy="37323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it-IT" sz="1400" dirty="0" smtClean="0"/>
                <a:t># of </a:t>
              </a:r>
              <a:r>
                <a:rPr lang="it-IT" sz="1400" dirty="0" err="1" smtClean="0"/>
                <a:t>config</a:t>
              </a:r>
              <a:r>
                <a:rPr lang="it-IT" sz="1400" dirty="0" smtClean="0"/>
                <a:t> </a:t>
              </a:r>
              <a:r>
                <a:rPr lang="it-IT" sz="1400" dirty="0" err="1" smtClean="0"/>
                <a:t>errors</a:t>
              </a:r>
              <a:endParaRPr lang="en-US" sz="1400" dirty="0" smtClean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2143552" y="6198872"/>
              <a:ext cx="755703" cy="432048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it-IT" sz="1400" dirty="0" smtClean="0"/>
                <a:t>Time (s)</a:t>
              </a:r>
              <a:endParaRPr lang="en-US" sz="1400" dirty="0" smtClean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686352" y="4655397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en-US" sz="1600" dirty="0" smtClean="0"/>
                <a:t>FPGA</a:t>
              </a:r>
            </a:p>
          </p:txBody>
        </p:sp>
      </p:grpSp>
      <p:sp>
        <p:nvSpPr>
          <p:cNvPr id="14" name="CasellaDiTesto 13"/>
          <p:cNvSpPr txBox="1"/>
          <p:nvPr/>
        </p:nvSpPr>
        <p:spPr>
          <a:xfrm rot="16200000">
            <a:off x="-362493" y="2061535"/>
            <a:ext cx="1813024" cy="373231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 err="1" smtClean="0"/>
              <a:t>Integrated</a:t>
            </a:r>
            <a:r>
              <a:rPr lang="it-IT" sz="1400" dirty="0" smtClean="0"/>
              <a:t> rate (A.U.)</a:t>
            </a:r>
            <a:endParaRPr lang="en-US" sz="1400" dirty="0" smtClean="0"/>
          </a:p>
        </p:txBody>
      </p:sp>
      <p:sp>
        <p:nvSpPr>
          <p:cNvPr id="15" name="CasellaDiTesto 14"/>
          <p:cNvSpPr txBox="1"/>
          <p:nvPr/>
        </p:nvSpPr>
        <p:spPr>
          <a:xfrm>
            <a:off x="1484366" y="1379402"/>
            <a:ext cx="1791489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600" dirty="0" smtClean="0"/>
              <a:t>He3 Tube at </a:t>
            </a:r>
            <a:r>
              <a:rPr lang="en-US" sz="1600" dirty="0" smtClean="0">
                <a:latin typeface="Symbol" panose="05050102010706020507" pitchFamily="18" charset="2"/>
              </a:rPr>
              <a:t>f</a:t>
            </a:r>
            <a:r>
              <a:rPr lang="en-US" sz="1600" dirty="0" smtClean="0"/>
              <a:t>=0°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074293" y="3499527"/>
            <a:ext cx="755703" cy="43204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 smtClean="0"/>
              <a:t>Time (s)</a:t>
            </a:r>
            <a:endParaRPr lang="en-US" sz="1400" dirty="0" smtClean="0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040088" cy="365125"/>
          </a:xfrm>
        </p:spPr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604DD-07EF-42F1-A0E8-25389D49CCD1}" type="slidenum">
              <a:rPr lang="it-IT" altLang="en-US" smtClean="0"/>
              <a:pPr>
                <a:defRPr/>
              </a:pPr>
              <a:t>15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0988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1695" y="191191"/>
            <a:ext cx="8229600" cy="1139825"/>
          </a:xfrm>
        </p:spPr>
        <p:txBody>
          <a:bodyPr>
            <a:normAutofit/>
          </a:bodyPr>
          <a:lstStyle/>
          <a:p>
            <a:r>
              <a:rPr lang="en-US" dirty="0" smtClean="0"/>
              <a:t>Custom Test Board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204138" y="1021278"/>
            <a:ext cx="4341822" cy="482138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New FPGA test board ready</a:t>
            </a:r>
          </a:p>
          <a:p>
            <a:pPr lvl="1"/>
            <a:r>
              <a:rPr lang="en-US" dirty="0" smtClean="0"/>
              <a:t>ROAL link node (</a:t>
            </a:r>
            <a:r>
              <a:rPr lang="en-US" dirty="0" err="1" smtClean="0"/>
              <a:t>RoNode</a:t>
            </a:r>
            <a:r>
              <a:rPr lang="en-US" dirty="0" smtClean="0"/>
              <a:t>)</a:t>
            </a:r>
          </a:p>
          <a:p>
            <a:r>
              <a:rPr lang="en-US" dirty="0" smtClean="0"/>
              <a:t>Based on Xilinx Kintex-7 70T and passives (no active components other than FPGA)</a:t>
            </a:r>
          </a:p>
          <a:p>
            <a:r>
              <a:rPr lang="it-IT" dirty="0" smtClean="0"/>
              <a:t>5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domains</a:t>
            </a:r>
            <a:r>
              <a:rPr lang="it-IT" dirty="0" smtClean="0"/>
              <a:t> (Core, </a:t>
            </a:r>
            <a:r>
              <a:rPr lang="it-IT" dirty="0" err="1" smtClean="0"/>
              <a:t>aux</a:t>
            </a:r>
            <a:r>
              <a:rPr lang="it-IT" dirty="0" smtClean="0"/>
              <a:t>, </a:t>
            </a:r>
            <a:r>
              <a:rPr lang="it-IT" dirty="0" err="1" smtClean="0"/>
              <a:t>MGTs</a:t>
            </a:r>
            <a:r>
              <a:rPr lang="it-IT" dirty="0" smtClean="0"/>
              <a:t>, IO 2V5, IO 3V3)</a:t>
            </a:r>
          </a:p>
          <a:p>
            <a:r>
              <a:rPr lang="it-IT" dirty="0" smtClean="0"/>
              <a:t>4-wire </a:t>
            </a:r>
            <a:r>
              <a:rPr lang="it-IT" dirty="0" err="1" smtClean="0"/>
              <a:t>scheme</a:t>
            </a:r>
            <a:r>
              <a:rPr lang="it-IT" dirty="0" smtClean="0"/>
              <a:t> on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supply</a:t>
            </a:r>
            <a:r>
              <a:rPr lang="it-IT" dirty="0" smtClean="0"/>
              <a:t> for </a:t>
            </a:r>
            <a:r>
              <a:rPr lang="it-IT" dirty="0" err="1" smtClean="0"/>
              <a:t>sensing</a:t>
            </a:r>
            <a:r>
              <a:rPr lang="it-IT" dirty="0" smtClean="0"/>
              <a:t> </a:t>
            </a:r>
            <a:r>
              <a:rPr lang="it-IT" dirty="0" err="1" smtClean="0"/>
              <a:t>voltages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load</a:t>
            </a:r>
            <a:endParaRPr lang="it-IT" dirty="0" smtClean="0"/>
          </a:p>
          <a:p>
            <a:r>
              <a:rPr lang="en-US" dirty="0" smtClean="0"/>
              <a:t>RJ45 connectors for passive long-haul connection </a:t>
            </a:r>
            <a:r>
              <a:rPr lang="en-US" dirty="0"/>
              <a:t>over CAT7 </a:t>
            </a:r>
            <a:r>
              <a:rPr lang="en-US" dirty="0" smtClean="0"/>
              <a:t>cables (JTAG, RS232 and parallel configuration) </a:t>
            </a:r>
          </a:p>
          <a:p>
            <a:r>
              <a:rPr lang="en-US" dirty="0" smtClean="0"/>
              <a:t>8 units produced</a:t>
            </a:r>
            <a:endParaRPr lang="en-US" dirty="0"/>
          </a:p>
          <a:p>
            <a:pPr lvl="1"/>
            <a:r>
              <a:rPr lang="en-US" dirty="0" smtClean="0"/>
              <a:t>2 successfully tested</a:t>
            </a:r>
          </a:p>
          <a:p>
            <a:pPr lvl="1"/>
            <a:r>
              <a:rPr lang="it-IT" dirty="0" smtClean="0"/>
              <a:t>6 to be </a:t>
            </a:r>
            <a:r>
              <a:rPr lang="it-IT" dirty="0" err="1" smtClean="0"/>
              <a:t>tested</a:t>
            </a:r>
            <a:endParaRPr lang="en-US" dirty="0" smtClean="0"/>
          </a:p>
        </p:txBody>
      </p:sp>
      <p:sp>
        <p:nvSpPr>
          <p:cNvPr id="33" name="Segnaposto piè di pagina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92" y="787256"/>
            <a:ext cx="3440998" cy="5471654"/>
          </a:xfrm>
          <a:prstGeom prst="rect">
            <a:avLst/>
          </a:prstGeom>
        </p:spPr>
      </p:pic>
      <p:cxnSp>
        <p:nvCxnSpPr>
          <p:cNvPr id="7" name="Connettore 2 6"/>
          <p:cNvCxnSpPr>
            <a:stCxn id="8" idx="3"/>
          </p:cNvCxnSpPr>
          <p:nvPr/>
        </p:nvCxnSpPr>
        <p:spPr>
          <a:xfrm>
            <a:off x="943780" y="4717279"/>
            <a:ext cx="622261" cy="13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22208" y="4532613"/>
            <a:ext cx="82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JTAG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22208" y="5176343"/>
            <a:ext cx="808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UART</a:t>
            </a:r>
            <a:endParaRPr lang="en-US" dirty="0"/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931084" y="5178944"/>
            <a:ext cx="634957" cy="182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112303" y="589483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Power</a:t>
            </a:r>
            <a:endParaRPr lang="en-US" dirty="0"/>
          </a:p>
        </p:txBody>
      </p:sp>
      <p:sp>
        <p:nvSpPr>
          <p:cNvPr id="13" name="Freccia a destra 12"/>
          <p:cNvSpPr/>
          <p:nvPr/>
        </p:nvSpPr>
        <p:spPr>
          <a:xfrm rot="19248227">
            <a:off x="1810928" y="5664148"/>
            <a:ext cx="441435" cy="377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/>
          <p:cNvSpPr/>
          <p:nvPr/>
        </p:nvSpPr>
        <p:spPr>
          <a:xfrm>
            <a:off x="3060700" y="4470400"/>
            <a:ext cx="476250" cy="116205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3536950" y="4532613"/>
            <a:ext cx="1035051" cy="323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604DD-07EF-42F1-A0E8-25389D49CCD1}" type="slidenum">
              <a:rPr lang="it-IT" altLang="en-US" smtClean="0"/>
              <a:pPr>
                <a:defRPr/>
              </a:pPr>
              <a:t>16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8065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mtClean="0"/>
              <a:t>ROAL@ATLAS</a:t>
            </a:r>
            <a:endParaRPr lang="en-US" altLang="en-US" smtClean="0"/>
          </a:p>
        </p:txBody>
      </p:sp>
      <p:sp>
        <p:nvSpPr>
          <p:cNvPr id="26627" name="Segnaposto contenuto 2"/>
          <p:cNvSpPr>
            <a:spLocks noGrp="1"/>
          </p:cNvSpPr>
          <p:nvPr>
            <p:ph idx="1"/>
          </p:nvPr>
        </p:nvSpPr>
        <p:spPr>
          <a:xfrm>
            <a:off x="4035972" y="830317"/>
            <a:ext cx="4650828" cy="5300609"/>
          </a:xfrm>
        </p:spPr>
        <p:txBody>
          <a:bodyPr>
            <a:normAutofit fontScale="92500"/>
          </a:bodyPr>
          <a:lstStyle/>
          <a:p>
            <a:r>
              <a:rPr lang="it-IT" altLang="en-US" dirty="0" smtClean="0"/>
              <a:t>Installation in ATLAS </a:t>
            </a:r>
            <a:r>
              <a:rPr lang="it-IT" altLang="en-US" dirty="0" err="1" smtClean="0"/>
              <a:t>cavern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completed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during</a:t>
            </a:r>
            <a:r>
              <a:rPr lang="it-IT" altLang="en-US" dirty="0" smtClean="0"/>
              <a:t> last </a:t>
            </a:r>
            <a:r>
              <a:rPr lang="it-IT" altLang="en-US" dirty="0" err="1" smtClean="0"/>
              <a:t>technical</a:t>
            </a:r>
            <a:r>
              <a:rPr lang="it-IT" altLang="en-US" dirty="0" smtClean="0"/>
              <a:t> stop (</a:t>
            </a:r>
            <a:r>
              <a:rPr lang="it-IT" altLang="en-US" dirty="0" err="1" smtClean="0"/>
              <a:t>Sept</a:t>
            </a:r>
            <a:r>
              <a:rPr lang="it-IT" altLang="en-US" dirty="0" smtClean="0"/>
              <a:t>. 12 to 16 2016)</a:t>
            </a:r>
          </a:p>
          <a:p>
            <a:r>
              <a:rPr lang="it-IT" altLang="en-US" dirty="0" smtClean="0"/>
              <a:t>Installation of </a:t>
            </a:r>
            <a:r>
              <a:rPr lang="it-IT" altLang="en-US" dirty="0" err="1" smtClean="0"/>
              <a:t>read</a:t>
            </a:r>
            <a:r>
              <a:rPr lang="it-IT" altLang="en-US" dirty="0" smtClean="0"/>
              <a:t> out </a:t>
            </a:r>
            <a:r>
              <a:rPr lang="it-IT" altLang="en-US" dirty="0" err="1" smtClean="0"/>
              <a:t>eletronics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ongoing</a:t>
            </a:r>
            <a:r>
              <a:rPr lang="it-IT" altLang="en-US" dirty="0" smtClean="0"/>
              <a:t>  </a:t>
            </a:r>
          </a:p>
          <a:p>
            <a:pPr lvl="1"/>
            <a:r>
              <a:rPr lang="it-IT" altLang="en-US" dirty="0" smtClean="0"/>
              <a:t>To be </a:t>
            </a:r>
            <a:r>
              <a:rPr lang="it-IT" altLang="en-US" dirty="0" err="1" smtClean="0"/>
              <a:t>completed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before</a:t>
            </a:r>
            <a:r>
              <a:rPr lang="it-IT" altLang="en-US" dirty="0" smtClean="0"/>
              <a:t> the end of the </a:t>
            </a:r>
            <a:r>
              <a:rPr lang="it-IT" altLang="en-US" dirty="0" err="1" smtClean="0"/>
              <a:t>year</a:t>
            </a:r>
            <a:endParaRPr lang="it-IT" altLang="en-US" dirty="0" smtClean="0"/>
          </a:p>
          <a:p>
            <a:r>
              <a:rPr lang="it-IT" altLang="en-US" dirty="0" smtClean="0"/>
              <a:t>100m-long </a:t>
            </a:r>
            <a:r>
              <a:rPr lang="it-IT" altLang="en-US" dirty="0" err="1" smtClean="0"/>
              <a:t>cables</a:t>
            </a:r>
            <a:r>
              <a:rPr lang="it-IT" altLang="en-US" dirty="0" smtClean="0"/>
              <a:t> from </a:t>
            </a:r>
            <a:r>
              <a:rPr lang="it-IT" altLang="en-US" dirty="0" err="1" smtClean="0"/>
              <a:t>counting</a:t>
            </a:r>
            <a:r>
              <a:rPr lang="it-IT" altLang="en-US" dirty="0" smtClean="0"/>
              <a:t> room to </a:t>
            </a:r>
            <a:r>
              <a:rPr lang="it-IT" altLang="en-US" dirty="0" err="1" smtClean="0"/>
              <a:t>board</a:t>
            </a:r>
            <a:endParaRPr lang="it-IT" altLang="en-US" dirty="0" smtClean="0"/>
          </a:p>
          <a:p>
            <a:pPr lvl="1"/>
            <a:r>
              <a:rPr lang="it-IT" altLang="en-US" dirty="0" smtClean="0"/>
              <a:t>Passive JTAG </a:t>
            </a:r>
            <a:r>
              <a:rPr lang="it-IT" altLang="en-US" dirty="0" err="1" smtClean="0"/>
              <a:t>readout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challenging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at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this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distance</a:t>
            </a:r>
            <a:endParaRPr lang="it-IT" altLang="en-US" dirty="0" smtClean="0"/>
          </a:p>
          <a:p>
            <a:endParaRPr lang="en-US" altLang="en-US" dirty="0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t="12348" b="6753"/>
          <a:stretch/>
        </p:blipFill>
        <p:spPr>
          <a:xfrm>
            <a:off x="641130" y="1156137"/>
            <a:ext cx="2973115" cy="454047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17</a:t>
            </a:fld>
            <a:endParaRPr lang="it-IT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mtClean="0"/>
              <a:t>Conclusions</a:t>
            </a:r>
            <a:endParaRPr lang="en-US" altLang="en-US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214438"/>
            <a:ext cx="8371490" cy="4916487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ROAL aims at developing self-repairing and adaptive high-speed serial links based on programmable COTS for TDAQ systems</a:t>
            </a:r>
          </a:p>
          <a:p>
            <a:r>
              <a:rPr lang="it-IT" altLang="en-US" dirty="0" err="1" smtClean="0"/>
              <a:t>Possible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applications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also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outside</a:t>
            </a:r>
            <a:r>
              <a:rPr lang="it-IT" altLang="en-US" smtClean="0"/>
              <a:t> HEP</a:t>
            </a:r>
          </a:p>
          <a:p>
            <a:r>
              <a:rPr lang="it-IT" altLang="en-US" dirty="0" err="1" smtClean="0"/>
              <a:t>Novel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configuration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correction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method</a:t>
            </a:r>
            <a:r>
              <a:rPr lang="it-IT" altLang="en-US" dirty="0" smtClean="0"/>
              <a:t> for SRAM-</a:t>
            </a:r>
            <a:r>
              <a:rPr lang="it-IT" altLang="en-US" dirty="0" err="1" smtClean="0"/>
              <a:t>based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FPGAs</a:t>
            </a:r>
            <a:endParaRPr lang="en-US" altLang="en-US" dirty="0" smtClean="0"/>
          </a:p>
          <a:p>
            <a:r>
              <a:rPr lang="it-IT" altLang="en-US" dirty="0" err="1" smtClean="0"/>
              <a:t>Testing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at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irradiation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facilities</a:t>
            </a:r>
            <a:r>
              <a:rPr lang="it-IT" altLang="en-US" dirty="0" smtClean="0"/>
              <a:t> and </a:t>
            </a:r>
            <a:r>
              <a:rPr lang="it-IT" altLang="en-US" dirty="0" err="1" smtClean="0"/>
              <a:t>at</a:t>
            </a:r>
            <a:r>
              <a:rPr lang="it-IT" altLang="en-US" dirty="0" smtClean="0"/>
              <a:t> HEP </a:t>
            </a:r>
            <a:r>
              <a:rPr lang="it-IT" altLang="en-US" dirty="0" err="1" smtClean="0"/>
              <a:t>experiments</a:t>
            </a:r>
            <a:endParaRPr lang="en-US" altLang="en-US" dirty="0" smtClean="0"/>
          </a:p>
          <a:p>
            <a:r>
              <a:rPr lang="en-US" dirty="0" smtClean="0"/>
              <a:t>ROAL has bee funded by MIUR in the framework of the 2014 SIR </a:t>
            </a:r>
            <a:r>
              <a:rPr lang="en-US" dirty="0"/>
              <a:t>program (grant no. RBSI14JOUV)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18</a:t>
            </a:fld>
            <a:endParaRPr lang="it-IT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/>
          </p:nvPr>
        </p:nvSpPr>
        <p:spPr>
          <a:xfrm>
            <a:off x="2847975" y="2849563"/>
            <a:ext cx="3581400" cy="1139825"/>
          </a:xfrm>
        </p:spPr>
        <p:txBody>
          <a:bodyPr/>
          <a:lstStyle/>
          <a:p>
            <a:r>
              <a:rPr lang="en-GB" altLang="en-US" smtClean="0"/>
              <a:t>Back-up Slides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en-GB" alt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19</a:t>
            </a:fld>
            <a:endParaRPr lang="it-IT" altLang="en-US"/>
          </a:p>
        </p:txBody>
      </p:sp>
    </p:spTree>
  </p:cSld>
  <p:clrMapOvr>
    <a:masterClrMapping/>
  </p:clrMapOvr>
  <p:transition spd="slow" advTm="1208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mtClean="0"/>
              <a:t>Outline</a:t>
            </a:r>
            <a:endParaRPr lang="en-US" altLang="en-US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en-US" dirty="0" smtClean="0"/>
              <a:t>The ROAL </a:t>
            </a:r>
            <a:r>
              <a:rPr lang="it-IT" altLang="en-US" dirty="0" err="1" smtClean="0"/>
              <a:t>project</a:t>
            </a:r>
            <a:endParaRPr lang="it-IT" altLang="en-US" dirty="0" smtClean="0"/>
          </a:p>
          <a:p>
            <a:r>
              <a:rPr lang="it-IT" altLang="en-US" dirty="0" smtClean="0"/>
              <a:t>SRAM-</a:t>
            </a:r>
            <a:r>
              <a:rPr lang="it-IT" altLang="en-US" dirty="0" err="1" smtClean="0"/>
              <a:t>based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FPGAs</a:t>
            </a:r>
            <a:r>
              <a:rPr lang="it-IT" altLang="en-US" dirty="0" smtClean="0"/>
              <a:t> and </a:t>
            </a:r>
            <a:r>
              <a:rPr lang="it-IT" altLang="en-US" dirty="0" err="1" smtClean="0"/>
              <a:t>radiation</a:t>
            </a:r>
            <a:endParaRPr lang="it-IT" altLang="en-US" dirty="0" smtClean="0"/>
          </a:p>
          <a:p>
            <a:r>
              <a:rPr lang="it-IT" altLang="en-US" dirty="0" err="1" smtClean="0"/>
              <a:t>Key</a:t>
            </a:r>
            <a:r>
              <a:rPr lang="it-IT" altLang="en-US" dirty="0" smtClean="0"/>
              <a:t> </a:t>
            </a:r>
            <a:r>
              <a:rPr lang="it-IT" altLang="en-US" dirty="0" err="1"/>
              <a:t>i</a:t>
            </a:r>
            <a:r>
              <a:rPr lang="it-IT" altLang="en-US" dirty="0" err="1" smtClean="0"/>
              <a:t>deas</a:t>
            </a:r>
            <a:r>
              <a:rPr lang="it-IT" altLang="en-US" dirty="0" smtClean="0"/>
              <a:t>, </a:t>
            </a:r>
            <a:r>
              <a:rPr lang="it-IT" altLang="en-US" dirty="0" err="1" smtClean="0"/>
              <a:t>tools</a:t>
            </a:r>
            <a:r>
              <a:rPr lang="it-IT" altLang="en-US" dirty="0" smtClean="0"/>
              <a:t> and </a:t>
            </a:r>
            <a:r>
              <a:rPr lang="it-IT" altLang="en-US" dirty="0" err="1" smtClean="0"/>
              <a:t>methods</a:t>
            </a:r>
            <a:endParaRPr lang="it-IT" altLang="en-US" dirty="0" smtClean="0"/>
          </a:p>
          <a:p>
            <a:r>
              <a:rPr lang="it-IT" altLang="en-US" dirty="0" smtClean="0"/>
              <a:t>High-</a:t>
            </a:r>
            <a:r>
              <a:rPr lang="it-IT" altLang="en-US" dirty="0" err="1" smtClean="0"/>
              <a:t>speed</a:t>
            </a:r>
            <a:r>
              <a:rPr lang="it-IT" altLang="en-US" dirty="0" smtClean="0"/>
              <a:t> self-</a:t>
            </a:r>
            <a:r>
              <a:rPr lang="it-IT" altLang="en-US" dirty="0" err="1" smtClean="0"/>
              <a:t>repairing</a:t>
            </a:r>
            <a:r>
              <a:rPr lang="it-IT" altLang="en-US" dirty="0" smtClean="0"/>
              <a:t> serial </a:t>
            </a:r>
            <a:r>
              <a:rPr lang="it-IT" altLang="en-US" dirty="0" err="1" smtClean="0"/>
              <a:t>links</a:t>
            </a:r>
            <a:endParaRPr lang="it-IT" altLang="en-US" dirty="0" smtClean="0"/>
          </a:p>
          <a:p>
            <a:r>
              <a:rPr lang="it-IT" altLang="en-US" dirty="0" err="1" smtClean="0"/>
              <a:t>Radiation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testing</a:t>
            </a:r>
            <a:endParaRPr lang="it-IT" altLang="en-US" dirty="0" smtClean="0"/>
          </a:p>
          <a:p>
            <a:pPr lvl="1"/>
            <a:r>
              <a:rPr lang="it-IT" altLang="en-US" dirty="0" err="1" smtClean="0"/>
              <a:t>at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facilities</a:t>
            </a:r>
            <a:r>
              <a:rPr lang="it-IT" altLang="en-US" dirty="0" smtClean="0"/>
              <a:t> </a:t>
            </a:r>
          </a:p>
          <a:p>
            <a:pPr lvl="1"/>
            <a:r>
              <a:rPr lang="it-IT" altLang="en-US" dirty="0" smtClean="0"/>
              <a:t>in situ </a:t>
            </a:r>
            <a:r>
              <a:rPr lang="it-IT" altLang="en-US" dirty="0" err="1" smtClean="0"/>
              <a:t>tests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at</a:t>
            </a:r>
            <a:r>
              <a:rPr lang="it-IT" altLang="en-US" dirty="0" smtClean="0"/>
              <a:t> HEP </a:t>
            </a:r>
            <a:r>
              <a:rPr lang="it-IT" altLang="en-US" dirty="0" err="1" smtClean="0"/>
              <a:t>experiments</a:t>
            </a:r>
            <a:endParaRPr lang="it-IT" altLang="en-US" dirty="0" smtClean="0"/>
          </a:p>
          <a:p>
            <a:endParaRPr lang="it-IT" altLang="en-US" dirty="0" smtClean="0"/>
          </a:p>
          <a:p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2</a:t>
            </a:fld>
            <a:endParaRPr lang="it-IT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24" y="1065131"/>
            <a:ext cx="3763835" cy="282287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938154"/>
          </a:xfrm>
        </p:spPr>
        <p:txBody>
          <a:bodyPr/>
          <a:lstStyle/>
          <a:p>
            <a:r>
              <a:rPr lang="en-US" dirty="0" smtClean="0"/>
              <a:t>SEUs vs He3 </a:t>
            </a:r>
            <a:r>
              <a:rPr lang="en-US" dirty="0"/>
              <a:t>T</a:t>
            </a:r>
            <a:r>
              <a:rPr lang="en-US" dirty="0" smtClean="0"/>
              <a:t>ube Rates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052736"/>
            <a:ext cx="3835841" cy="287688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46" y="3770798"/>
            <a:ext cx="3835842" cy="287688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 rot="16200000">
            <a:off x="-40681" y="5307270"/>
            <a:ext cx="1208629" cy="373231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 smtClean="0"/>
              <a:t># of </a:t>
            </a:r>
            <a:r>
              <a:rPr lang="it-IT" sz="1400" dirty="0" err="1" smtClean="0"/>
              <a:t>config</a:t>
            </a:r>
            <a:r>
              <a:rPr lang="it-IT" sz="1400" dirty="0" smtClean="0"/>
              <a:t> </a:t>
            </a:r>
            <a:r>
              <a:rPr lang="it-IT" sz="1400" dirty="0" err="1" smtClean="0"/>
              <a:t>errors</a:t>
            </a:r>
            <a:endParaRPr lang="en-US" sz="1400" dirty="0" smtClean="0"/>
          </a:p>
        </p:txBody>
      </p:sp>
      <p:sp>
        <p:nvSpPr>
          <p:cNvPr id="10" name="CasellaDiTesto 9"/>
          <p:cNvSpPr txBox="1"/>
          <p:nvPr/>
        </p:nvSpPr>
        <p:spPr>
          <a:xfrm>
            <a:off x="2143552" y="6427291"/>
            <a:ext cx="755703" cy="43204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 smtClean="0"/>
              <a:t>Time (s)</a:t>
            </a:r>
            <a:endParaRPr lang="en-US" sz="1400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1686352" y="488381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600" dirty="0" smtClean="0"/>
              <a:t>FPGA</a:t>
            </a:r>
          </a:p>
        </p:txBody>
      </p:sp>
      <p:sp>
        <p:nvSpPr>
          <p:cNvPr id="12" name="CasellaDiTesto 11"/>
          <p:cNvSpPr txBox="1"/>
          <p:nvPr/>
        </p:nvSpPr>
        <p:spPr>
          <a:xfrm rot="16200000">
            <a:off x="4290158" y="2126666"/>
            <a:ext cx="936916" cy="373231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/>
              <a:t>R</a:t>
            </a:r>
            <a:r>
              <a:rPr lang="it-IT" sz="1400" dirty="0" smtClean="0"/>
              <a:t>ate (A.U.)</a:t>
            </a:r>
            <a:endParaRPr lang="en-US" sz="1400" dirty="0" smtClean="0"/>
          </a:p>
        </p:txBody>
      </p:sp>
      <p:sp>
        <p:nvSpPr>
          <p:cNvPr id="14" name="CasellaDiTesto 13"/>
          <p:cNvSpPr txBox="1"/>
          <p:nvPr/>
        </p:nvSpPr>
        <p:spPr>
          <a:xfrm rot="16200000">
            <a:off x="-362493" y="2289954"/>
            <a:ext cx="1813024" cy="373231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 err="1" smtClean="0"/>
              <a:t>Integrated</a:t>
            </a:r>
            <a:r>
              <a:rPr lang="it-IT" sz="1400" dirty="0" smtClean="0"/>
              <a:t> rate (A.U.)</a:t>
            </a:r>
            <a:endParaRPr lang="en-US" sz="1400" dirty="0" smtClean="0"/>
          </a:p>
        </p:txBody>
      </p:sp>
      <p:sp>
        <p:nvSpPr>
          <p:cNvPr id="15" name="CasellaDiTesto 14"/>
          <p:cNvSpPr txBox="1"/>
          <p:nvPr/>
        </p:nvSpPr>
        <p:spPr>
          <a:xfrm>
            <a:off x="1484366" y="1607821"/>
            <a:ext cx="1791489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600" dirty="0" smtClean="0"/>
              <a:t>He3 Tube at </a:t>
            </a:r>
            <a:r>
              <a:rPr lang="en-US" sz="1600" dirty="0" smtClean="0">
                <a:latin typeface="Symbol" panose="05050102010706020507" pitchFamily="18" charset="2"/>
              </a:rPr>
              <a:t>f</a:t>
            </a:r>
            <a:r>
              <a:rPr lang="en-US" sz="1600" dirty="0" smtClean="0"/>
              <a:t>=0°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671174" y="1607821"/>
            <a:ext cx="1791489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600" dirty="0" smtClean="0"/>
              <a:t>He3 Tube at </a:t>
            </a:r>
            <a:r>
              <a:rPr lang="en-US" sz="1600" dirty="0" smtClean="0">
                <a:latin typeface="Symbol" panose="05050102010706020507" pitchFamily="18" charset="2"/>
              </a:rPr>
              <a:t>f</a:t>
            </a:r>
            <a:r>
              <a:rPr lang="en-US" sz="1600" dirty="0" smtClean="0"/>
              <a:t>=0°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074293" y="3727946"/>
            <a:ext cx="755703" cy="43204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 smtClean="0"/>
              <a:t>Time (s)</a:t>
            </a:r>
            <a:endParaRPr lang="en-US" sz="1400" dirty="0" smtClean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094" y="3864741"/>
            <a:ext cx="3836308" cy="287723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340471" y="3727946"/>
            <a:ext cx="755703" cy="43204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 smtClean="0"/>
              <a:t>Time (s)</a:t>
            </a:r>
            <a:endParaRPr lang="en-US" sz="1400" dirty="0" smtClean="0"/>
          </a:p>
        </p:txBody>
      </p:sp>
      <p:sp>
        <p:nvSpPr>
          <p:cNvPr id="16" name="CasellaDiTesto 15"/>
          <p:cNvSpPr txBox="1"/>
          <p:nvPr/>
        </p:nvSpPr>
        <p:spPr>
          <a:xfrm>
            <a:off x="6126046" y="6578390"/>
            <a:ext cx="755703" cy="43204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 smtClean="0"/>
              <a:t>Time (s)</a:t>
            </a:r>
            <a:endParaRPr lang="en-US" sz="1400" dirty="0" smtClean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604DD-07EF-42F1-A0E8-25389D49CCD1}" type="slidenum">
              <a:rPr lang="it-IT" altLang="en-US" smtClean="0"/>
              <a:pPr>
                <a:defRPr/>
              </a:pPr>
              <a:t>20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837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olo 1"/>
          <p:cNvSpPr>
            <a:spLocks noGrp="1"/>
          </p:cNvSpPr>
          <p:nvPr>
            <p:ph type="title"/>
          </p:nvPr>
        </p:nvSpPr>
        <p:spPr>
          <a:xfrm>
            <a:off x="386841" y="258973"/>
            <a:ext cx="8229600" cy="1139825"/>
          </a:xfrm>
        </p:spPr>
        <p:txBody>
          <a:bodyPr/>
          <a:lstStyle/>
          <a:p>
            <a:r>
              <a:rPr lang="en-GB" altLang="it-IT" dirty="0" smtClean="0"/>
              <a:t>In the DAQ Room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51521" y="980727"/>
            <a:ext cx="2774864" cy="3551241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GB" dirty="0" err="1" smtClean="0"/>
              <a:t>uSOP+ADC</a:t>
            </a:r>
            <a:r>
              <a:rPr lang="en-GB" dirty="0" smtClean="0"/>
              <a:t>(LTC2499</a:t>
            </a:r>
            <a:r>
              <a:rPr lang="en-GB" dirty="0"/>
              <a:t>) sense remote voltage</a:t>
            </a:r>
          </a:p>
          <a:p>
            <a:pPr>
              <a:defRPr/>
            </a:pPr>
            <a:r>
              <a:rPr lang="en-GB" dirty="0"/>
              <a:t>Logging of FPGA configuration errors, voltage and current drawn has  been running during BEAST phase one</a:t>
            </a:r>
          </a:p>
          <a:p>
            <a:pPr>
              <a:defRPr/>
            </a:pPr>
            <a:r>
              <a:rPr lang="en-GB" dirty="0" smtClean="0"/>
              <a:t>4-channel Power supply and clock generator on the back of the crate</a:t>
            </a:r>
            <a:endParaRPr lang="en-GB" dirty="0"/>
          </a:p>
        </p:txBody>
      </p:sp>
      <p:pic>
        <p:nvPicPr>
          <p:cNvPr id="8198" name="Picture 3" descr="C:\giordano\Copy\BelleII\Beast\uSOPatBEAST\minicrate_Usop\P10304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b="3783"/>
          <a:stretch>
            <a:fillRect/>
          </a:stretch>
        </p:blipFill>
        <p:spPr bwMode="auto">
          <a:xfrm>
            <a:off x="4536801" y="2103205"/>
            <a:ext cx="2185988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4536801" y="3489092"/>
            <a:ext cx="2185988" cy="615950"/>
          </a:xfrm>
          <a:prstGeom prst="roundRect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8203" name="CasellaDiTesto 16"/>
          <p:cNvSpPr txBox="1">
            <a:spLocks noChangeArrowheads="1"/>
          </p:cNvSpPr>
          <p:nvPr/>
        </p:nvSpPr>
        <p:spPr bwMode="auto">
          <a:xfrm>
            <a:off x="539552" y="6348139"/>
            <a:ext cx="27098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sz="2200" dirty="0" smtClean="0"/>
              <a:t>FPGA Power supply</a:t>
            </a:r>
            <a:endParaRPr lang="en-GB" altLang="it-IT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1"/>
          <a:stretch/>
        </p:blipFill>
        <p:spPr bwMode="auto">
          <a:xfrm>
            <a:off x="6973772" y="1417405"/>
            <a:ext cx="1941536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ccia curva 1"/>
          <p:cNvSpPr/>
          <p:nvPr/>
        </p:nvSpPr>
        <p:spPr>
          <a:xfrm rot="5400000">
            <a:off x="6790905" y="3872621"/>
            <a:ext cx="591233" cy="72746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36801" y="1733873"/>
            <a:ext cx="179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uSOP</a:t>
            </a:r>
            <a:r>
              <a:rPr lang="it-IT" dirty="0" smtClean="0"/>
              <a:t> </a:t>
            </a:r>
            <a:r>
              <a:rPr lang="it-IT" dirty="0" err="1" smtClean="0"/>
              <a:t>minicrate</a:t>
            </a:r>
            <a:endParaRPr lang="it-IT" dirty="0" smtClean="0"/>
          </a:p>
        </p:txBody>
      </p:sp>
      <p:sp>
        <p:nvSpPr>
          <p:cNvPr id="6" name="Rettangolo 5"/>
          <p:cNvSpPr/>
          <p:nvPr/>
        </p:nvSpPr>
        <p:spPr>
          <a:xfrm>
            <a:off x="7192712" y="4531968"/>
            <a:ext cx="1610436" cy="74108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6716368" y="1048073"/>
            <a:ext cx="245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One</a:t>
            </a:r>
            <a:r>
              <a:rPr lang="it-IT" dirty="0" smtClean="0"/>
              <a:t> of the BEAST </a:t>
            </a:r>
            <a:r>
              <a:rPr lang="it-IT" dirty="0" err="1" smtClean="0"/>
              <a:t>Racks</a:t>
            </a:r>
            <a:r>
              <a:rPr lang="it-IT" dirty="0" smtClean="0"/>
              <a:t> </a:t>
            </a:r>
          </a:p>
        </p:txBody>
      </p:sp>
      <p:cxnSp>
        <p:nvCxnSpPr>
          <p:cNvPr id="29" name="Straight Arrow Connector 12"/>
          <p:cNvCxnSpPr/>
          <p:nvPr/>
        </p:nvCxnSpPr>
        <p:spPr>
          <a:xfrm flipH="1">
            <a:off x="3614477" y="3807517"/>
            <a:ext cx="887164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 flipH="1">
            <a:off x="3855618" y="3650568"/>
            <a:ext cx="163773" cy="313898"/>
          </a:xfrm>
          <a:prstGeom prst="line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933575" y="3257838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Power</a:t>
            </a:r>
            <a:r>
              <a:rPr lang="it-IT" dirty="0" smtClean="0"/>
              <a:t> &amp;</a:t>
            </a:r>
          </a:p>
          <a:p>
            <a:r>
              <a:rPr lang="it-IT" dirty="0" smtClean="0"/>
              <a:t>JTAG </a:t>
            </a:r>
          </a:p>
          <a:p>
            <a:r>
              <a:rPr lang="it-IT" dirty="0" err="1" smtClean="0"/>
              <a:t>cables</a:t>
            </a:r>
            <a:r>
              <a:rPr lang="it-IT" dirty="0" smtClean="0"/>
              <a:t> </a:t>
            </a:r>
          </a:p>
          <a:p>
            <a:r>
              <a:rPr lang="it-IT" dirty="0" smtClean="0"/>
              <a:t>from IP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88" y="4827010"/>
            <a:ext cx="2028171" cy="1521129"/>
          </a:xfrm>
          <a:prstGeom prst="rect">
            <a:avLst/>
          </a:prstGeom>
        </p:spPr>
      </p:pic>
      <p:sp>
        <p:nvSpPr>
          <p:cNvPr id="8" name="Figura a mano libera 7"/>
          <p:cNvSpPr/>
          <p:nvPr/>
        </p:nvSpPr>
        <p:spPr>
          <a:xfrm>
            <a:off x="3053443" y="5328557"/>
            <a:ext cx="3984171" cy="619239"/>
          </a:xfrm>
          <a:custGeom>
            <a:avLst/>
            <a:gdLst>
              <a:gd name="connsiteX0" fmla="*/ 0 w 3984171"/>
              <a:gd name="connsiteY0" fmla="*/ 424543 h 925485"/>
              <a:gd name="connsiteX1" fmla="*/ 2291443 w 3984171"/>
              <a:gd name="connsiteY1" fmla="*/ 914400 h 925485"/>
              <a:gd name="connsiteX2" fmla="*/ 3984171 w 3984171"/>
              <a:gd name="connsiteY2" fmla="*/ 0 h 925485"/>
              <a:gd name="connsiteX0" fmla="*/ 0 w 3984171"/>
              <a:gd name="connsiteY0" fmla="*/ 424543 h 619239"/>
              <a:gd name="connsiteX1" fmla="*/ 2280557 w 3984171"/>
              <a:gd name="connsiteY1" fmla="*/ 549729 h 619239"/>
              <a:gd name="connsiteX2" fmla="*/ 3984171 w 3984171"/>
              <a:gd name="connsiteY2" fmla="*/ 0 h 61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84171" h="619239">
                <a:moveTo>
                  <a:pt x="0" y="424543"/>
                </a:moveTo>
                <a:cubicBezTo>
                  <a:pt x="813707" y="704850"/>
                  <a:pt x="1616529" y="620486"/>
                  <a:pt x="2280557" y="549729"/>
                </a:cubicBezTo>
                <a:cubicBezTo>
                  <a:pt x="2944585" y="478972"/>
                  <a:pt x="3697514" y="148771"/>
                  <a:pt x="3984171" y="0"/>
                </a:cubicBezTo>
              </a:path>
            </a:pathLst>
          </a:custGeom>
          <a:noFill/>
          <a:ln w="34925">
            <a:solidFill>
              <a:srgbClr val="0070C0"/>
            </a:solidFill>
            <a:headEnd type="none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cxnSp>
        <p:nvCxnSpPr>
          <p:cNvPr id="13" name="Connettore 2 12"/>
          <p:cNvCxnSpPr/>
          <p:nvPr/>
        </p:nvCxnSpPr>
        <p:spPr>
          <a:xfrm>
            <a:off x="3707904" y="2420888"/>
            <a:ext cx="793737" cy="1068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3138544" y="1802212"/>
            <a:ext cx="157747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GB" sz="1600" dirty="0" smtClean="0"/>
              <a:t> </a:t>
            </a:r>
            <a:r>
              <a:rPr lang="en-GB" sz="1600" dirty="0" err="1"/>
              <a:t>uSOP</a:t>
            </a:r>
            <a:r>
              <a:rPr lang="en-GB" sz="1600" dirty="0"/>
              <a:t> </a:t>
            </a:r>
            <a:r>
              <a:rPr lang="en-GB" sz="1600" dirty="0" smtClean="0"/>
              <a:t>for</a:t>
            </a:r>
          </a:p>
          <a:p>
            <a:r>
              <a:rPr lang="en-GB" sz="1600" dirty="0" smtClean="0"/>
              <a:t> </a:t>
            </a:r>
            <a:r>
              <a:rPr lang="en-GB" sz="1600" dirty="0"/>
              <a:t>FPGA readout</a:t>
            </a:r>
          </a:p>
          <a:p>
            <a:endParaRPr lang="en-US" sz="2000" dirty="0" smtClean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604DD-07EF-42F1-A0E8-25389D49CCD1}" type="slidenum">
              <a:rPr lang="it-IT" altLang="en-US" smtClean="0"/>
              <a:pPr>
                <a:defRPr/>
              </a:pPr>
              <a:t>21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307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3"/>
          <p:cNvSpPr txBox="1">
            <a:spLocks/>
          </p:cNvSpPr>
          <p:nvPr/>
        </p:nvSpPr>
        <p:spPr>
          <a:xfrm>
            <a:off x="-3312247" y="2420888"/>
            <a:ext cx="5236109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it-IT" dirty="0" smtClean="0">
              <a:solidFill>
                <a:prstClr val="black"/>
              </a:solidFill>
            </a:endParaRPr>
          </a:p>
          <a:p>
            <a:endParaRPr lang="en-GB" altLang="it-IT" dirty="0" smtClean="0">
              <a:solidFill>
                <a:prstClr val="black"/>
              </a:solidFill>
            </a:endParaRPr>
          </a:p>
          <a:p>
            <a:endParaRPr lang="en-GB" altLang="it-IT" dirty="0">
              <a:solidFill>
                <a:prstClr val="black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199" y="876985"/>
            <a:ext cx="3141115" cy="10167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283" y="2190393"/>
            <a:ext cx="3092385" cy="85546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504" y="3227849"/>
            <a:ext cx="2619945" cy="11141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161" y="4486017"/>
            <a:ext cx="2301252" cy="1301012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594099" y="120303"/>
            <a:ext cx="8229600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it-IT" dirty="0" smtClean="0">
              <a:solidFill>
                <a:prstClr val="black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331161" y="1821721"/>
            <a:ext cx="2235475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Touschek</a:t>
            </a:r>
            <a:r>
              <a:rPr lang="en-US" dirty="0" smtClean="0">
                <a:solidFill>
                  <a:prstClr val="black"/>
                </a:solidFill>
              </a:rPr>
              <a:t> scattering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437559" y="2952145"/>
            <a:ext cx="2235475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Beam-gas scattering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382974" y="4197985"/>
            <a:ext cx="2235475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Synchroton</a:t>
            </a:r>
            <a:r>
              <a:rPr lang="en-US" dirty="0" smtClean="0">
                <a:solidFill>
                  <a:prstClr val="black"/>
                </a:solidFill>
              </a:rPr>
              <a:t> radiation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406590" y="5649685"/>
            <a:ext cx="2235475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Radiative </a:t>
            </a:r>
            <a:r>
              <a:rPr lang="en-US" dirty="0" err="1" smtClean="0">
                <a:solidFill>
                  <a:prstClr val="black"/>
                </a:solidFill>
              </a:rPr>
              <a:t>Bhabbha</a:t>
            </a:r>
            <a:endParaRPr lang="en-US" dirty="0" smtClean="0">
              <a:solidFill>
                <a:prstClr val="black"/>
              </a:solidFill>
            </a:endParaRPr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5570010" y="1461681"/>
            <a:ext cx="469473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5570010" y="1533689"/>
            <a:ext cx="428494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5570010" y="1533689"/>
            <a:ext cx="689143" cy="230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5570010" y="1533689"/>
            <a:ext cx="788812" cy="3888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8419393" y="1653093"/>
            <a:ext cx="241227" cy="16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8431808" y="2752393"/>
            <a:ext cx="200606" cy="221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8366030" y="3796477"/>
            <a:ext cx="200606" cy="221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8366722" y="4761901"/>
            <a:ext cx="200606" cy="221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99" y="421172"/>
            <a:ext cx="8229600" cy="1139825"/>
          </a:xfrm>
        </p:spPr>
        <p:txBody>
          <a:bodyPr/>
          <a:lstStyle/>
          <a:p>
            <a:r>
              <a:rPr lang="en-US" dirty="0" err="1"/>
              <a:t>SuperKEKB</a:t>
            </a:r>
            <a:r>
              <a:rPr lang="en-US" dirty="0"/>
              <a:t> Beam Backgrounds</a:t>
            </a:r>
            <a:br>
              <a:rPr lang="en-US" dirty="0"/>
            </a:b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5092480" cy="4506685"/>
          </a:xfrm>
        </p:spPr>
        <p:txBody>
          <a:bodyPr>
            <a:normAutofit fontScale="70000" lnSpcReduction="20000"/>
          </a:bodyPr>
          <a:lstStyle/>
          <a:p>
            <a:r>
              <a:rPr lang="en-GB" altLang="it-IT" dirty="0">
                <a:solidFill>
                  <a:prstClr val="black"/>
                </a:solidFill>
              </a:rPr>
              <a:t>Among the technical challenges at Belle2, there are beam backgrounds</a:t>
            </a:r>
          </a:p>
          <a:p>
            <a:r>
              <a:rPr lang="en-GB" altLang="it-IT" dirty="0">
                <a:solidFill>
                  <a:prstClr val="black"/>
                </a:solidFill>
              </a:rPr>
              <a:t>In Belle/KEKB, unexpected backgrounds burnt a hole in the beam pipe and damaged inner detectors</a:t>
            </a:r>
          </a:p>
          <a:p>
            <a:r>
              <a:rPr lang="en-GB" altLang="it-IT" dirty="0">
                <a:solidFill>
                  <a:prstClr val="black"/>
                </a:solidFill>
              </a:rPr>
              <a:t> Especially dangerous at </a:t>
            </a:r>
            <a:r>
              <a:rPr lang="en-GB" altLang="it-IT" dirty="0" err="1">
                <a:solidFill>
                  <a:prstClr val="black"/>
                </a:solidFill>
              </a:rPr>
              <a:t>SuperKEKB</a:t>
            </a:r>
            <a:r>
              <a:rPr lang="en-GB" altLang="it-IT" dirty="0">
                <a:solidFill>
                  <a:prstClr val="black"/>
                </a:solidFill>
              </a:rPr>
              <a:t>:</a:t>
            </a:r>
          </a:p>
          <a:p>
            <a:pPr lvl="1"/>
            <a:r>
              <a:rPr lang="en-GB" altLang="it-IT" dirty="0">
                <a:solidFill>
                  <a:prstClr val="black"/>
                </a:solidFill>
              </a:rPr>
              <a:t>Obscure physics processes</a:t>
            </a:r>
          </a:p>
          <a:p>
            <a:pPr lvl="1"/>
            <a:r>
              <a:rPr lang="en-GB" altLang="it-IT" dirty="0">
                <a:solidFill>
                  <a:prstClr val="black"/>
                </a:solidFill>
              </a:rPr>
              <a:t>Fake interesting physics signals</a:t>
            </a:r>
          </a:p>
          <a:p>
            <a:pPr lvl="1"/>
            <a:r>
              <a:rPr lang="en-GB" altLang="it-IT" dirty="0">
                <a:solidFill>
                  <a:prstClr val="black"/>
                </a:solidFill>
              </a:rPr>
              <a:t>Rejecting fake signals also lowers efficiency</a:t>
            </a:r>
          </a:p>
          <a:p>
            <a:pPr lvl="1"/>
            <a:r>
              <a:rPr lang="en-GB" altLang="it-IT" dirty="0">
                <a:solidFill>
                  <a:prstClr val="black"/>
                </a:solidFill>
              </a:rPr>
              <a:t>Temporary damage or faults in electronics, total ionizing dose, single event effects (SEEs)</a:t>
            </a:r>
          </a:p>
          <a:p>
            <a:r>
              <a:rPr lang="en-GB" altLang="it-IT" dirty="0">
                <a:solidFill>
                  <a:prstClr val="black"/>
                </a:solidFill>
              </a:rPr>
              <a:t> This is where BEASTII comes in...</a:t>
            </a:r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22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4054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BEAST </a:t>
            </a:r>
            <a:r>
              <a:rPr lang="en-US" dirty="0"/>
              <a:t>II </a:t>
            </a:r>
            <a:r>
              <a:rPr lang="en-US" dirty="0" smtClean="0"/>
              <a:t>Goals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031" y="1124744"/>
            <a:ext cx="4258816" cy="500141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Instrument </a:t>
            </a:r>
            <a:r>
              <a:rPr lang="en-US" dirty="0" err="1"/>
              <a:t>SuperKEKB</a:t>
            </a:r>
            <a:r>
              <a:rPr lang="en-US" dirty="0"/>
              <a:t> before Belle II </a:t>
            </a:r>
            <a:r>
              <a:rPr lang="en-US" dirty="0" smtClean="0"/>
              <a:t>is rolled in</a:t>
            </a:r>
          </a:p>
          <a:p>
            <a:r>
              <a:rPr lang="en-US" dirty="0" smtClean="0"/>
              <a:t>Measure </a:t>
            </a:r>
            <a:r>
              <a:rPr lang="en-US" dirty="0"/>
              <a:t>beam backgrounds where </a:t>
            </a:r>
            <a:r>
              <a:rPr lang="en-US" dirty="0" err="1" smtClean="0"/>
              <a:t>BelleII</a:t>
            </a:r>
            <a:r>
              <a:rPr lang="en-US" dirty="0" smtClean="0"/>
              <a:t> </a:t>
            </a:r>
            <a:r>
              <a:rPr lang="en-US" dirty="0"/>
              <a:t>will operate </a:t>
            </a:r>
            <a:r>
              <a:rPr lang="en-US" dirty="0" smtClean="0"/>
              <a:t>to:</a:t>
            </a:r>
          </a:p>
          <a:p>
            <a:pPr lvl="1"/>
            <a:r>
              <a:rPr lang="en-US" dirty="0" smtClean="0"/>
              <a:t>Tune simulations in</a:t>
            </a:r>
            <a:endParaRPr lang="en-US" dirty="0"/>
          </a:p>
          <a:p>
            <a:pPr lvl="1"/>
            <a:r>
              <a:rPr lang="en-US" dirty="0" smtClean="0"/>
              <a:t>Ensure radiation level is </a:t>
            </a:r>
            <a:r>
              <a:rPr lang="en-US" dirty="0"/>
              <a:t>safe </a:t>
            </a:r>
            <a:r>
              <a:rPr lang="en-US" dirty="0" smtClean="0"/>
              <a:t>for detectors</a:t>
            </a:r>
          </a:p>
          <a:p>
            <a:pPr lvl="1"/>
            <a:r>
              <a:rPr lang="en-US" dirty="0" smtClean="0"/>
              <a:t>Identify </a:t>
            </a:r>
            <a:r>
              <a:rPr lang="en-US" dirty="0"/>
              <a:t>and </a:t>
            </a:r>
            <a:r>
              <a:rPr lang="en-US" dirty="0" smtClean="0"/>
              <a:t>shield background </a:t>
            </a:r>
            <a:r>
              <a:rPr lang="en-US" dirty="0"/>
              <a:t>“hot </a:t>
            </a:r>
            <a:r>
              <a:rPr lang="en-US" dirty="0" smtClean="0"/>
              <a:t>spots”</a:t>
            </a:r>
          </a:p>
          <a:p>
            <a:pPr lvl="1"/>
            <a:r>
              <a:rPr lang="en-US" dirty="0" smtClean="0"/>
              <a:t>Test </a:t>
            </a:r>
            <a:r>
              <a:rPr lang="en-US" dirty="0"/>
              <a:t>systems that measure radiation levels </a:t>
            </a:r>
            <a:r>
              <a:rPr lang="en-US" dirty="0" smtClean="0"/>
              <a:t>for feedback </a:t>
            </a:r>
            <a:r>
              <a:rPr lang="en-US" dirty="0"/>
              <a:t>to </a:t>
            </a:r>
            <a:r>
              <a:rPr lang="en-US" dirty="0" err="1" smtClean="0"/>
              <a:t>SuperKEKB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196752"/>
            <a:ext cx="4464322" cy="295232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501504" y="4221088"/>
            <a:ext cx="4496717" cy="1281981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BEASTII fiberglass frame 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supporting background detectors 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(PIN diodes, TPCs, Diamonds, He3 tubes,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 BGO,  Calorimeter crystals)</a:t>
            </a:r>
          </a:p>
        </p:txBody>
      </p:sp>
      <p:sp>
        <p:nvSpPr>
          <p:cNvPr id="13" name="Ovale 12"/>
          <p:cNvSpPr/>
          <p:nvPr/>
        </p:nvSpPr>
        <p:spPr>
          <a:xfrm>
            <a:off x="6948264" y="2420888"/>
            <a:ext cx="216024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103478" y="2035696"/>
            <a:ext cx="1636875" cy="30405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wrap="none" lIns="91440" tIns="45720" rIns="91440" bIns="45720" rtlCol="0">
            <a:normAutofit fontScale="92500" lnSpcReduction="10000"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Interaction Point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5243182" y="2984128"/>
            <a:ext cx="912994" cy="300856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vert="horz" wrap="none" lIns="91440" tIns="45720" rIns="91440" bIns="45720" rtlCol="0">
            <a:normAutofit fontScale="92500" lnSpcReduction="10000"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forward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740353" y="2107704"/>
            <a:ext cx="1091976" cy="28760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backward</a:t>
            </a: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4910336" y="2491383"/>
            <a:ext cx="2016224" cy="64807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7164288" y="1700809"/>
            <a:ext cx="1833934" cy="705335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104445"/>
            <a:ext cx="1106686" cy="1077563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Raffaele Giordano - JENNIFER General Meeting, London, Sept. 22-23 2016 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23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766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 smtClean="0"/>
              <a:t>Single Event Upsets (SEUs)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en-GB" altLang="en-US" dirty="0"/>
          </a:p>
        </p:txBody>
      </p:sp>
      <p:pic>
        <p:nvPicPr>
          <p:cNvPr id="14342" name="Picture 2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933825"/>
            <a:ext cx="4021138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CasellaDiTesto 8"/>
          <p:cNvSpPr txBox="1">
            <a:spLocks noChangeArrowheads="1"/>
          </p:cNvSpPr>
          <p:nvPr/>
        </p:nvSpPr>
        <p:spPr bwMode="auto">
          <a:xfrm>
            <a:off x="1809750" y="5208587"/>
            <a:ext cx="1431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000"/>
              <a:t>MBUs &gt; 10%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000"/>
              <a:t>LET&gt;20 MeV·cm</a:t>
            </a:r>
            <a:r>
              <a:rPr lang="en-GB" altLang="it-IT" sz="1000" baseline="30000"/>
              <a:t>2</a:t>
            </a:r>
            <a:r>
              <a:rPr lang="en-GB" altLang="it-IT" sz="1000"/>
              <a:t>/mg</a:t>
            </a:r>
          </a:p>
        </p:txBody>
      </p:sp>
      <p:sp>
        <p:nvSpPr>
          <p:cNvPr id="9" name="Segnaposto testo 2"/>
          <p:cNvSpPr txBox="1">
            <a:spLocks/>
          </p:cNvSpPr>
          <p:nvPr/>
        </p:nvSpPr>
        <p:spPr bwMode="auto">
          <a:xfrm>
            <a:off x="4367213" y="1146175"/>
            <a:ext cx="4456112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altLang="it-IT" kern="0" dirty="0" err="1" smtClean="0"/>
              <a:t>Iozing</a:t>
            </a:r>
            <a:r>
              <a:rPr lang="en-GB" altLang="it-IT" kern="0" dirty="0" smtClean="0"/>
              <a:t> particle travelling through the device might release charge in depletion regions of junctions</a:t>
            </a:r>
          </a:p>
          <a:p>
            <a:pPr>
              <a:defRPr/>
            </a:pPr>
            <a:r>
              <a:rPr lang="en-GB" altLang="it-IT" kern="0" dirty="0" smtClean="0"/>
              <a:t>This might change the state of transistors: ON-&gt;OFF or OFF-&gt;ON</a:t>
            </a:r>
          </a:p>
          <a:p>
            <a:pPr>
              <a:defRPr/>
            </a:pPr>
            <a:r>
              <a:rPr lang="en-GB" altLang="it-IT" kern="0" dirty="0" smtClean="0"/>
              <a:t>Heavy Ions are used to determine LET threshold for SEEs in devices</a:t>
            </a:r>
          </a:p>
          <a:p>
            <a:pPr lvl="1">
              <a:defRPr/>
            </a:pPr>
            <a:r>
              <a:rPr lang="en-GB" altLang="it-IT" kern="0" dirty="0" smtClean="0"/>
              <a:t>Weibull function fit, determines </a:t>
            </a:r>
            <a:r>
              <a:rPr lang="en-GB" altLang="it-IT" kern="0" dirty="0" err="1" smtClean="0"/>
              <a:t>LET</a:t>
            </a:r>
            <a:r>
              <a:rPr lang="en-GB" altLang="it-IT" kern="0" baseline="-25000" dirty="0" err="1" smtClean="0"/>
              <a:t>th</a:t>
            </a:r>
            <a:r>
              <a:rPr lang="en-GB" altLang="it-IT" kern="0" dirty="0" smtClean="0"/>
              <a:t>, W and </a:t>
            </a:r>
            <a:r>
              <a:rPr lang="en-GB" altLang="it-IT" kern="0" dirty="0" smtClean="0">
                <a:latin typeface="Symbol" panose="05050102010706020507" pitchFamily="18" charset="2"/>
              </a:rPr>
              <a:t>s</a:t>
            </a:r>
          </a:p>
          <a:p>
            <a:pPr lvl="1">
              <a:defRPr/>
            </a:pPr>
            <a:r>
              <a:rPr lang="en-GB" altLang="it-IT" kern="0" dirty="0" smtClean="0"/>
              <a:t>For latest generation  FPGAs ~ </a:t>
            </a:r>
            <a:r>
              <a:rPr lang="en-GB" altLang="it-IT" kern="0" dirty="0" err="1"/>
              <a:t>LET</a:t>
            </a:r>
            <a:r>
              <a:rPr lang="en-GB" altLang="it-IT" kern="0" baseline="-25000" dirty="0" err="1"/>
              <a:t>th</a:t>
            </a:r>
            <a:r>
              <a:rPr lang="en-GB" altLang="it-IT" kern="0" baseline="-25000" dirty="0"/>
              <a:t> </a:t>
            </a:r>
            <a:r>
              <a:rPr lang="en-GB" altLang="it-IT" kern="0" dirty="0" smtClean="0"/>
              <a:t>=</a:t>
            </a:r>
            <a:r>
              <a:rPr lang="en-GB" altLang="it-IT" kern="0" baseline="-25000" dirty="0" smtClean="0"/>
              <a:t> </a:t>
            </a:r>
            <a:r>
              <a:rPr lang="en-GB" altLang="it-IT" kern="0" dirty="0" smtClean="0"/>
              <a:t>0.1-1 MeV cm</a:t>
            </a:r>
            <a:r>
              <a:rPr lang="en-GB" altLang="it-IT" kern="0" baseline="30000" dirty="0" smtClean="0"/>
              <a:t>2</a:t>
            </a:r>
            <a:r>
              <a:rPr lang="en-GB" altLang="it-IT" kern="0" dirty="0" smtClean="0"/>
              <a:t>/mg</a:t>
            </a:r>
          </a:p>
        </p:txBody>
      </p:sp>
      <p:pic>
        <p:nvPicPr>
          <p:cNvPr id="1434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109663"/>
            <a:ext cx="2855291" cy="279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4699793"/>
            <a:ext cx="34956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24</a:t>
            </a:fld>
            <a:endParaRPr lang="it-IT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Grafico 32"/>
          <p:cNvGraphicFramePr>
            <a:graphicFrameLocks noGrp="1"/>
          </p:cNvGraphicFramePr>
          <p:nvPr/>
        </p:nvGraphicFramePr>
        <p:xfrm>
          <a:off x="759890" y="3576595"/>
          <a:ext cx="3893997" cy="2343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69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mtClean="0"/>
              <a:t>Configuration Memory Error Results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59338" y="938213"/>
            <a:ext cx="3868737" cy="247967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GB" dirty="0" smtClean="0"/>
              <a:t>Accumulation of bit-flips into configuration memory, FPGA working like a «dosimeter»</a:t>
            </a:r>
          </a:p>
          <a:p>
            <a:pPr eaLnBrk="1" hangingPunct="1">
              <a:defRPr/>
            </a:pPr>
            <a:r>
              <a:rPr lang="en-GB" dirty="0"/>
              <a:t>Cross section for p @ 62MeV </a:t>
            </a:r>
          </a:p>
          <a:p>
            <a:pPr lvl="1" eaLnBrk="1" hangingPunct="1">
              <a:defRPr/>
            </a:pPr>
            <a:r>
              <a:rPr lang="en-GB" dirty="0"/>
              <a:t>Our measurement </a:t>
            </a:r>
          </a:p>
          <a:p>
            <a:pPr marL="1023937" lvl="3" indent="0" eaLnBrk="1" hangingPunct="1">
              <a:buFont typeface="Wingdings" panose="05000000000000000000" pitchFamily="2" charset="2"/>
              <a:buNone/>
              <a:defRPr/>
            </a:pPr>
            <a:r>
              <a:rPr lang="en-GB" sz="2500" dirty="0">
                <a:latin typeface="Symbol" pitchFamily="18" charset="2"/>
              </a:rPr>
              <a:t>s</a:t>
            </a:r>
            <a:r>
              <a:rPr lang="en-GB" sz="2500" dirty="0"/>
              <a:t> = 3,5</a:t>
            </a:r>
            <a:r>
              <a:rPr lang="en-GB" sz="2500" dirty="0">
                <a:sym typeface="Symbol" pitchFamily="18" charset="2"/>
              </a:rPr>
              <a:t></a:t>
            </a:r>
            <a:r>
              <a:rPr lang="en-GB" sz="2500" dirty="0"/>
              <a:t>10</a:t>
            </a:r>
            <a:r>
              <a:rPr lang="en-GB" sz="2500" baseline="30000" dirty="0"/>
              <a:t>-14 </a:t>
            </a:r>
            <a:r>
              <a:rPr lang="en-GB" sz="2500" dirty="0"/>
              <a:t>cm</a:t>
            </a:r>
            <a:r>
              <a:rPr lang="en-GB" sz="2500" baseline="30000" dirty="0"/>
              <a:t>2</a:t>
            </a:r>
            <a:r>
              <a:rPr lang="en-GB" sz="2500" dirty="0"/>
              <a:t>/bit</a:t>
            </a:r>
            <a:endParaRPr lang="en-GB" sz="2500" baseline="30000" dirty="0"/>
          </a:p>
          <a:p>
            <a:pPr lvl="1" eaLnBrk="1" hangingPunct="1">
              <a:defRPr/>
            </a:pPr>
            <a:r>
              <a:rPr lang="en-GB" dirty="0"/>
              <a:t>From literature</a:t>
            </a:r>
          </a:p>
          <a:p>
            <a:pPr marL="1023937" lvl="3" indent="0" eaLnBrk="1" hangingPunct="1">
              <a:buFont typeface="Wingdings" panose="05000000000000000000" pitchFamily="2" charset="2"/>
              <a:buNone/>
              <a:defRPr/>
            </a:pPr>
            <a:r>
              <a:rPr lang="en-GB" sz="2500" dirty="0">
                <a:latin typeface="Symbol" pitchFamily="18" charset="2"/>
              </a:rPr>
              <a:t>s</a:t>
            </a:r>
            <a:r>
              <a:rPr lang="en-GB" sz="2500" dirty="0"/>
              <a:t> = 6.4</a:t>
            </a:r>
            <a:r>
              <a:rPr lang="en-GB" sz="2500" dirty="0">
                <a:sym typeface="Symbol" pitchFamily="18" charset="2"/>
              </a:rPr>
              <a:t></a:t>
            </a:r>
            <a:r>
              <a:rPr lang="en-GB" sz="2500" dirty="0"/>
              <a:t>10</a:t>
            </a:r>
            <a:r>
              <a:rPr lang="en-GB" sz="2500" baseline="30000" dirty="0"/>
              <a:t>-14 </a:t>
            </a:r>
            <a:r>
              <a:rPr lang="en-GB" sz="2500" dirty="0"/>
              <a:t>cm</a:t>
            </a:r>
            <a:r>
              <a:rPr lang="en-GB" sz="2500" baseline="30000" dirty="0"/>
              <a:t>2</a:t>
            </a:r>
            <a:r>
              <a:rPr lang="en-GB" sz="2500" dirty="0"/>
              <a:t>/bit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46388" y="6248400"/>
            <a:ext cx="3448050" cy="457200"/>
          </a:xfrm>
        </p:spPr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en-GB" altLang="en-US" dirty="0"/>
          </a:p>
        </p:txBody>
      </p:sp>
      <p:sp>
        <p:nvSpPr>
          <p:cNvPr id="29704" name="CasellaDiTesto 6"/>
          <p:cNvSpPr txBox="1">
            <a:spLocks noChangeArrowheads="1"/>
          </p:cNvSpPr>
          <p:nvPr/>
        </p:nvSpPr>
        <p:spPr bwMode="auto">
          <a:xfrm rot="-5400000">
            <a:off x="-509587" y="1936750"/>
            <a:ext cx="1992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# of Config Errors</a:t>
            </a:r>
          </a:p>
        </p:txBody>
      </p:sp>
      <p:sp>
        <p:nvSpPr>
          <p:cNvPr id="29705" name="CasellaDiTesto 15"/>
          <p:cNvSpPr txBox="1">
            <a:spLocks noChangeArrowheads="1"/>
          </p:cNvSpPr>
          <p:nvPr/>
        </p:nvSpPr>
        <p:spPr bwMode="auto">
          <a:xfrm>
            <a:off x="2335213" y="3233738"/>
            <a:ext cx="102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Time (s)</a:t>
            </a:r>
          </a:p>
        </p:txBody>
      </p:sp>
      <p:graphicFrame>
        <p:nvGraphicFramePr>
          <p:cNvPr id="18" name="Grafico 17"/>
          <p:cNvGraphicFramePr>
            <a:graphicFrameLocks noGrp="1"/>
          </p:cNvGraphicFramePr>
          <p:nvPr/>
        </p:nvGraphicFramePr>
        <p:xfrm>
          <a:off x="779215" y="901941"/>
          <a:ext cx="3884978" cy="2324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Connettore 2 9"/>
          <p:cNvCxnSpPr/>
          <p:nvPr/>
        </p:nvCxnSpPr>
        <p:spPr>
          <a:xfrm flipV="1">
            <a:off x="3752850" y="1419225"/>
            <a:ext cx="0" cy="469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8" name="CasellaDiTesto 18"/>
          <p:cNvSpPr txBox="1">
            <a:spLocks noChangeArrowheads="1"/>
          </p:cNvSpPr>
          <p:nvPr/>
        </p:nvSpPr>
        <p:spPr bwMode="auto">
          <a:xfrm>
            <a:off x="3068638" y="1957388"/>
            <a:ext cx="1341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Irradiation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Stopped @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71 Gy (Si)</a:t>
            </a:r>
          </a:p>
        </p:txBody>
      </p:sp>
      <p:sp>
        <p:nvSpPr>
          <p:cNvPr id="27" name="CasellaDiTesto 26"/>
          <p:cNvSpPr txBox="1">
            <a:spLocks noChangeArrowheads="1"/>
          </p:cNvSpPr>
          <p:nvPr/>
        </p:nvSpPr>
        <p:spPr bwMode="auto">
          <a:xfrm rot="-5400000">
            <a:off x="-471487" y="4438650"/>
            <a:ext cx="2093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# of Config Errors</a:t>
            </a:r>
          </a:p>
        </p:txBody>
      </p:sp>
      <p:sp>
        <p:nvSpPr>
          <p:cNvPr id="28" name="CasellaDiTesto 27"/>
          <p:cNvSpPr txBox="1">
            <a:spLocks noChangeArrowheads="1"/>
          </p:cNvSpPr>
          <p:nvPr/>
        </p:nvSpPr>
        <p:spPr bwMode="auto">
          <a:xfrm>
            <a:off x="2224088" y="5727700"/>
            <a:ext cx="1435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Time (s)</a:t>
            </a:r>
          </a:p>
        </p:txBody>
      </p:sp>
      <p:cxnSp>
        <p:nvCxnSpPr>
          <p:cNvPr id="35" name="Connettore 2 34"/>
          <p:cNvCxnSpPr/>
          <p:nvPr/>
        </p:nvCxnSpPr>
        <p:spPr>
          <a:xfrm flipV="1">
            <a:off x="3659188" y="4152900"/>
            <a:ext cx="0" cy="876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>
            <a:spLocks noChangeArrowheads="1"/>
          </p:cNvSpPr>
          <p:nvPr/>
        </p:nvSpPr>
        <p:spPr bwMode="auto">
          <a:xfrm>
            <a:off x="1435100" y="4187825"/>
            <a:ext cx="2216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SEFI causes ‘jump’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of config errors</a:t>
            </a:r>
          </a:p>
        </p:txBody>
      </p:sp>
      <p:sp>
        <p:nvSpPr>
          <p:cNvPr id="38" name="CasellaDiTesto 37"/>
          <p:cNvSpPr txBox="1">
            <a:spLocks noChangeArrowheads="1"/>
          </p:cNvSpPr>
          <p:nvPr/>
        </p:nvSpPr>
        <p:spPr bwMode="auto">
          <a:xfrm>
            <a:off x="3713163" y="4406900"/>
            <a:ext cx="78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9225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errors</a:t>
            </a:r>
          </a:p>
        </p:txBody>
      </p:sp>
      <p:sp>
        <p:nvSpPr>
          <p:cNvPr id="39" name="Segnaposto contenuto 2"/>
          <p:cNvSpPr txBox="1">
            <a:spLocks/>
          </p:cNvSpPr>
          <p:nvPr/>
        </p:nvSpPr>
        <p:spPr bwMode="auto">
          <a:xfrm>
            <a:off x="4932363" y="3602038"/>
            <a:ext cx="36385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dirty="0" smtClean="0"/>
              <a:t>Experienced a few SEFIs, a SEU causes failure of read-back circuitry</a:t>
            </a:r>
          </a:p>
          <a:p>
            <a:pPr>
              <a:defRPr/>
            </a:pPr>
            <a:r>
              <a:rPr lang="en-GB" dirty="0"/>
              <a:t>Configuration is correct but is read-back incorrectly</a:t>
            </a:r>
          </a:p>
          <a:p>
            <a:pPr>
              <a:defRPr/>
            </a:pPr>
            <a:r>
              <a:rPr lang="en-GB" dirty="0" smtClean="0"/>
              <a:t>1 SEU generates many </a:t>
            </a:r>
            <a:r>
              <a:rPr lang="en-GB" dirty="0"/>
              <a:t>(thousands) </a:t>
            </a:r>
            <a:r>
              <a:rPr lang="en-GB" dirty="0" smtClean="0"/>
              <a:t>apparent configuration errors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25</a:t>
            </a:fld>
            <a:endParaRPr lang="it-IT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7" grpId="0"/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908720"/>
            <a:ext cx="7131085" cy="5302347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Raffaele Giordano - JENNIFER General Meeting, London, Sept. 22-23 2016 </a:t>
            </a:r>
            <a:endParaRPr lang="en-US"/>
          </a:p>
        </p:txBody>
      </p:sp>
      <p:sp>
        <p:nvSpPr>
          <p:cNvPr id="6" name="サブタイトル 2"/>
          <p:cNvSpPr>
            <a:spLocks noGrp="1"/>
          </p:cNvSpPr>
          <p:nvPr/>
        </p:nvSpPr>
        <p:spPr bwMode="auto">
          <a:xfrm>
            <a:off x="1259632" y="32420"/>
            <a:ext cx="6840760" cy="109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ja-JP" sz="2000" dirty="0" smtClean="0">
              <a:solidFill>
                <a:srgbClr val="070DFF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sz="2000" dirty="0" smtClean="0">
                <a:solidFill>
                  <a:srgbClr val="070DFF"/>
                </a:solidFill>
              </a:rPr>
              <a:t>From. Hiroyuki NAKAYAMA (KEK) Talk at  12</a:t>
            </a:r>
            <a:r>
              <a:rPr lang="en-US" altLang="ja-JP" sz="2000" baseline="30000" dirty="0" smtClean="0">
                <a:solidFill>
                  <a:srgbClr val="070DFF"/>
                </a:solidFill>
              </a:rPr>
              <a:t>th</a:t>
            </a:r>
            <a:r>
              <a:rPr lang="en-US" altLang="ja-JP" sz="2000" dirty="0" smtClean="0">
                <a:solidFill>
                  <a:srgbClr val="070DFF"/>
                </a:solidFill>
              </a:rPr>
              <a:t> B2GM</a:t>
            </a:r>
            <a:endParaRPr lang="ja-JP" altLang="en-US" sz="2000" dirty="0">
              <a:solidFill>
                <a:srgbClr val="070DFF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26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1291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692696"/>
            <a:ext cx="6967787" cy="5289451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Raffaele Giordano - JENNIFER General Meeting, London, Sept. 22-23 2016 </a:t>
            </a:r>
            <a:endParaRPr lang="en-US"/>
          </a:p>
        </p:txBody>
      </p:sp>
      <p:sp>
        <p:nvSpPr>
          <p:cNvPr id="6" name="サブタイトル 2"/>
          <p:cNvSpPr>
            <a:spLocks noGrp="1"/>
          </p:cNvSpPr>
          <p:nvPr/>
        </p:nvSpPr>
        <p:spPr bwMode="auto">
          <a:xfrm>
            <a:off x="1259632" y="32420"/>
            <a:ext cx="6840760" cy="109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ja-JP" sz="2000" dirty="0" smtClean="0">
              <a:solidFill>
                <a:srgbClr val="070DFF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sz="2000" dirty="0" smtClean="0">
                <a:solidFill>
                  <a:srgbClr val="070DFF"/>
                </a:solidFill>
              </a:rPr>
              <a:t>From. Hiroyuki NAKAYAMA (KEK) Talk at  12</a:t>
            </a:r>
            <a:r>
              <a:rPr lang="en-US" altLang="ja-JP" sz="2000" baseline="30000" dirty="0" smtClean="0">
                <a:solidFill>
                  <a:srgbClr val="070DFF"/>
                </a:solidFill>
              </a:rPr>
              <a:t>th</a:t>
            </a:r>
            <a:r>
              <a:rPr lang="en-US" altLang="ja-JP" sz="2000" dirty="0" smtClean="0">
                <a:solidFill>
                  <a:srgbClr val="070DFF"/>
                </a:solidFill>
              </a:rPr>
              <a:t> B2GM</a:t>
            </a:r>
            <a:endParaRPr lang="ja-JP" altLang="en-US" sz="2000" dirty="0">
              <a:solidFill>
                <a:srgbClr val="070DFF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27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642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39825"/>
          </a:xfrm>
        </p:spPr>
        <p:txBody>
          <a:bodyPr/>
          <a:lstStyle/>
          <a:p>
            <a:r>
              <a:rPr lang="it-IT" dirty="0" err="1" smtClean="0"/>
              <a:t>Publication</a:t>
            </a:r>
            <a:r>
              <a:rPr lang="it-IT" dirty="0" smtClean="0"/>
              <a:t> </a:t>
            </a:r>
            <a:r>
              <a:rPr lang="it-IT" dirty="0" err="1" smtClean="0"/>
              <a:t>Outcome</a:t>
            </a:r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7961" t="15348" r="3017" b="5155"/>
          <a:stretch/>
        </p:blipFill>
        <p:spPr>
          <a:xfrm>
            <a:off x="4721464" y="3480493"/>
            <a:ext cx="4114800" cy="2247645"/>
          </a:xfrm>
          <a:prstGeom prst="rect">
            <a:avLst/>
          </a:prstGeom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14362"/>
            <a:ext cx="4247339" cy="2316369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41738" y="987976"/>
            <a:ext cx="8594526" cy="2648606"/>
          </a:xfrm>
        </p:spPr>
        <p:txBody>
          <a:bodyPr>
            <a:normAutofit fontScale="62500" lnSpcReduction="20000"/>
          </a:bodyPr>
          <a:lstStyle/>
          <a:p>
            <a:r>
              <a:rPr lang="it-IT" dirty="0" err="1" smtClean="0"/>
              <a:t>Papers</a:t>
            </a:r>
            <a:r>
              <a:rPr lang="it-IT" dirty="0" smtClean="0"/>
              <a:t> </a:t>
            </a:r>
            <a:endParaRPr lang="it-IT" dirty="0"/>
          </a:p>
          <a:p>
            <a:pPr lvl="1"/>
            <a:r>
              <a:rPr lang="it-IT" dirty="0"/>
              <a:t>R. Giordano et. al., </a:t>
            </a:r>
            <a:r>
              <a:rPr lang="en-US" dirty="0"/>
              <a:t>“Layout and Radiation Tolerance Issues in High-Speed Links,” IEEE Trans. On </a:t>
            </a:r>
            <a:r>
              <a:rPr lang="en-US" dirty="0" err="1"/>
              <a:t>Nucl</a:t>
            </a:r>
            <a:r>
              <a:rPr lang="en-US" dirty="0"/>
              <a:t>. Sci., Vol. 62, no. 6, Dec. 2015 </a:t>
            </a:r>
          </a:p>
          <a:p>
            <a:pPr lvl="1"/>
            <a:r>
              <a:rPr lang="it-IT" dirty="0"/>
              <a:t>R. Giordano et. al., </a:t>
            </a:r>
            <a:r>
              <a:rPr lang="en-US" dirty="0"/>
              <a:t>“A JESD204B-compliant Architecture for Remote and Deterministic-Latency </a:t>
            </a:r>
            <a:r>
              <a:rPr lang="en-US" dirty="0" smtClean="0"/>
              <a:t>Operation,” submitted to IEEE TNS Jul. 2016</a:t>
            </a:r>
            <a:endParaRPr lang="en-US" dirty="0"/>
          </a:p>
          <a:p>
            <a:r>
              <a:rPr lang="it-IT" dirty="0" smtClean="0"/>
              <a:t>Conference </a:t>
            </a:r>
            <a:r>
              <a:rPr lang="it-IT" dirty="0" err="1" smtClean="0"/>
              <a:t>Contributions</a:t>
            </a:r>
            <a:endParaRPr lang="it-IT" dirty="0" smtClean="0"/>
          </a:p>
          <a:p>
            <a:pPr lvl="1"/>
            <a:r>
              <a:rPr lang="it-IT" dirty="0" smtClean="0"/>
              <a:t>Talk </a:t>
            </a:r>
            <a:r>
              <a:rPr lang="it-IT" dirty="0" err="1" smtClean="0"/>
              <a:t>at</a:t>
            </a:r>
            <a:r>
              <a:rPr lang="it-IT" dirty="0" smtClean="0"/>
              <a:t> IEEE RT2016, (Padova </a:t>
            </a:r>
            <a:r>
              <a:rPr lang="it-IT" dirty="0" err="1" smtClean="0"/>
              <a:t>Italy</a:t>
            </a:r>
            <a:r>
              <a:rPr lang="it-IT" dirty="0" smtClean="0"/>
              <a:t>, </a:t>
            </a:r>
            <a:r>
              <a:rPr lang="en-US" dirty="0"/>
              <a:t>Jun. </a:t>
            </a: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-10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  <a:endParaRPr lang="it-IT" dirty="0"/>
          </a:p>
          <a:p>
            <a:pPr lvl="2"/>
            <a:r>
              <a:rPr lang="it-IT" dirty="0" smtClean="0"/>
              <a:t>R. Giordano et. al., </a:t>
            </a:r>
            <a:r>
              <a:rPr lang="en-US" dirty="0" smtClean="0"/>
              <a:t>“A </a:t>
            </a:r>
            <a:r>
              <a:rPr lang="en-US" dirty="0"/>
              <a:t>JESD204B-compliant Architecture for Remote and Deterministic-Latency </a:t>
            </a:r>
            <a:r>
              <a:rPr lang="en-US" dirty="0" smtClean="0"/>
              <a:t>Operation”</a:t>
            </a:r>
          </a:p>
          <a:p>
            <a:pPr lvl="1"/>
            <a:r>
              <a:rPr lang="en-US" dirty="0" smtClean="0"/>
              <a:t>Mini-oral and poster at IEEE </a:t>
            </a:r>
            <a:r>
              <a:rPr lang="en-US" dirty="0"/>
              <a:t>NSS </a:t>
            </a:r>
            <a:r>
              <a:rPr lang="en-US" dirty="0" smtClean="0"/>
              <a:t>2016 (Strasbourg, France, Oct. 29</a:t>
            </a:r>
            <a:r>
              <a:rPr lang="en-US" baseline="30000" dirty="0" smtClean="0"/>
              <a:t>th</a:t>
            </a:r>
            <a:r>
              <a:rPr lang="en-US" dirty="0" smtClean="0"/>
              <a:t> – Nov. 6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pPr lvl="2"/>
            <a:r>
              <a:rPr lang="it-IT" dirty="0"/>
              <a:t>R. Giordano et. al., </a:t>
            </a:r>
            <a:r>
              <a:rPr lang="en-US" dirty="0" smtClean="0"/>
              <a:t>“Soft-Errors in FPGAs at the </a:t>
            </a:r>
            <a:r>
              <a:rPr lang="en-US" dirty="0" err="1" smtClean="0"/>
              <a:t>SuperKEKB</a:t>
            </a:r>
            <a:r>
              <a:rPr lang="en-US" dirty="0" smtClean="0"/>
              <a:t> Interaction Point”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604DD-07EF-42F1-A0E8-25389D49CCD1}" type="slidenum">
              <a:rPr lang="it-IT" altLang="en-US" smtClean="0"/>
              <a:pPr>
                <a:defRPr/>
              </a:pPr>
              <a:t>28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369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mtClean="0"/>
              <a:t>The ROAL Project</a:t>
            </a:r>
            <a:endParaRPr lang="en-US" alt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60375" y="1259873"/>
            <a:ext cx="6821488" cy="485714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it-IT" altLang="en-US" dirty="0" err="1" smtClean="0"/>
              <a:t>Approved</a:t>
            </a:r>
            <a:r>
              <a:rPr lang="it-IT" altLang="en-US" dirty="0" smtClean="0"/>
              <a:t> and </a:t>
            </a:r>
            <a:r>
              <a:rPr lang="it-IT" altLang="en-US" dirty="0" err="1" smtClean="0"/>
              <a:t>funded</a:t>
            </a:r>
            <a:r>
              <a:rPr lang="it-IT" altLang="en-US" dirty="0" smtClean="0"/>
              <a:t> by MIUR (</a:t>
            </a:r>
            <a:r>
              <a:rPr lang="it-IT" altLang="en-US" dirty="0" err="1" smtClean="0"/>
              <a:t>June</a:t>
            </a:r>
            <a:r>
              <a:rPr lang="it-IT" altLang="en-US" dirty="0" smtClean="0"/>
              <a:t> 2015) </a:t>
            </a:r>
            <a:r>
              <a:rPr lang="it-IT" altLang="en-US" dirty="0" err="1" smtClean="0"/>
              <a:t>within</a:t>
            </a:r>
            <a:r>
              <a:rPr lang="it-IT" altLang="en-US" dirty="0" smtClean="0"/>
              <a:t> the </a:t>
            </a:r>
            <a:r>
              <a:rPr lang="it-IT" altLang="en-US" dirty="0" err="1" smtClean="0"/>
              <a:t>Scientific</a:t>
            </a:r>
            <a:r>
              <a:rPr lang="it-IT" altLang="en-US" dirty="0" smtClean="0"/>
              <a:t> Independence of Young </a:t>
            </a:r>
            <a:r>
              <a:rPr lang="it-IT" altLang="en-US" dirty="0" err="1" smtClean="0"/>
              <a:t>Researchers</a:t>
            </a:r>
            <a:r>
              <a:rPr lang="it-IT" altLang="en-US" dirty="0" smtClean="0"/>
              <a:t> (SIR) </a:t>
            </a:r>
            <a:r>
              <a:rPr lang="it-IT" altLang="en-US" dirty="0" err="1" smtClean="0"/>
              <a:t>program</a:t>
            </a:r>
            <a:endParaRPr lang="it-IT" altLang="en-US" dirty="0" smtClean="0"/>
          </a:p>
          <a:p>
            <a:pPr>
              <a:defRPr/>
            </a:pPr>
            <a:r>
              <a:rPr lang="en-US" altLang="en-US" dirty="0" smtClean="0"/>
              <a:t>Reconfigurable and self-repairing high-speed serial Links for TDAQ systems of Nuclear and Sub-nuclear Physics experiments</a:t>
            </a:r>
          </a:p>
          <a:p>
            <a:pPr>
              <a:defRPr/>
            </a:pPr>
            <a:r>
              <a:rPr lang="it-IT" altLang="en-US" dirty="0" err="1" smtClean="0"/>
              <a:t>Based</a:t>
            </a:r>
            <a:r>
              <a:rPr lang="it-IT" altLang="en-US" dirty="0" smtClean="0"/>
              <a:t> on Commercial off-the-</a:t>
            </a:r>
            <a:r>
              <a:rPr lang="it-IT" altLang="en-US" dirty="0" err="1" smtClean="0"/>
              <a:t>shelf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components</a:t>
            </a:r>
            <a:endParaRPr lang="it-IT" altLang="en-US" dirty="0" smtClean="0"/>
          </a:p>
          <a:p>
            <a:pPr>
              <a:defRPr/>
            </a:pPr>
            <a:r>
              <a:rPr lang="it-IT" altLang="en-US" dirty="0" smtClean="0"/>
              <a:t>3 </a:t>
            </a:r>
            <a:r>
              <a:rPr lang="it-IT" altLang="en-US" dirty="0" err="1" smtClean="0"/>
              <a:t>years</a:t>
            </a:r>
            <a:r>
              <a:rPr lang="it-IT" altLang="en-US" dirty="0" smtClean="0"/>
              <a:t>, </a:t>
            </a:r>
            <a:r>
              <a:rPr lang="it-IT" altLang="en-US" dirty="0" err="1" smtClean="0"/>
              <a:t>started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Sept</a:t>
            </a:r>
            <a:r>
              <a:rPr lang="it-IT" altLang="en-US" dirty="0" smtClean="0"/>
              <a:t>. 23 </a:t>
            </a:r>
            <a:r>
              <a:rPr lang="it-IT" altLang="en-US" dirty="0" smtClean="0"/>
              <a:t>2015</a:t>
            </a:r>
            <a:endParaRPr lang="it-IT" altLang="en-US" dirty="0" smtClean="0"/>
          </a:p>
          <a:p>
            <a:pPr>
              <a:defRPr/>
            </a:pPr>
            <a:r>
              <a:rPr lang="it-IT" altLang="en-US" dirty="0" err="1" smtClean="0"/>
              <a:t>Supported</a:t>
            </a:r>
            <a:r>
              <a:rPr lang="it-IT" altLang="en-US" dirty="0" smtClean="0"/>
              <a:t> by </a:t>
            </a:r>
            <a:r>
              <a:rPr lang="it-IT" altLang="en-US" dirty="0" err="1" smtClean="0"/>
              <a:t>University</a:t>
            </a:r>
            <a:r>
              <a:rPr lang="it-IT" altLang="en-US" dirty="0" smtClean="0"/>
              <a:t> of </a:t>
            </a:r>
            <a:r>
              <a:rPr lang="it-IT" altLang="en-US" dirty="0" err="1" smtClean="0"/>
              <a:t>Naples</a:t>
            </a:r>
            <a:r>
              <a:rPr lang="it-IT" altLang="en-US" dirty="0" smtClean="0"/>
              <a:t> and INFN Sezione di Napoli</a:t>
            </a:r>
          </a:p>
          <a:p>
            <a:pPr>
              <a:defRPr/>
            </a:pPr>
            <a:r>
              <a:rPr lang="it-IT" altLang="en-US" dirty="0" smtClean="0"/>
              <a:t>Activities in Belle2 and ATLAS experiments</a:t>
            </a:r>
            <a:endParaRPr lang="en-US" altLang="en-US" dirty="0" smtClean="0"/>
          </a:p>
          <a:p>
            <a:pPr>
              <a:defRPr/>
            </a:pPr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it-IT" altLang="en-US"/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20808" r="5991" b="28442"/>
          <a:stretch>
            <a:fillRect/>
          </a:stretch>
        </p:blipFill>
        <p:spPr bwMode="auto">
          <a:xfrm>
            <a:off x="6553200" y="433388"/>
            <a:ext cx="237966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5" y="1479550"/>
            <a:ext cx="1198563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AutoShape 10" descr="Image result for belle2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/>
          </a:p>
        </p:txBody>
      </p:sp>
      <p:pic>
        <p:nvPicPr>
          <p:cNvPr id="717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4284663"/>
            <a:ext cx="10572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5210175"/>
            <a:ext cx="20621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3067050"/>
            <a:ext cx="105568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3</a:t>
            </a:fld>
            <a:endParaRPr lang="it-IT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2" y="1559528"/>
            <a:ext cx="2619375" cy="1743075"/>
          </a:xfrm>
          <a:prstGeom prst="rect">
            <a:avLst/>
          </a:prstGeom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212725"/>
            <a:ext cx="8312150" cy="890588"/>
          </a:xfrm>
        </p:spPr>
        <p:txBody>
          <a:bodyPr/>
          <a:lstStyle/>
          <a:p>
            <a:pPr eaLnBrk="1" hangingPunct="1"/>
            <a:r>
              <a:rPr lang="en-GB" altLang="en-US" smtClean="0"/>
              <a:t>High-Speed Serial Links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half" idx="2"/>
          </p:nvPr>
        </p:nvSpPr>
        <p:spPr>
          <a:xfrm>
            <a:off x="307975" y="4121150"/>
            <a:ext cx="8535988" cy="212248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GB" altLang="en-US" dirty="0" smtClean="0"/>
              <a:t>Links for Trigger and Data Acquisition (TDAQ) systems of </a:t>
            </a:r>
          </a:p>
          <a:p>
            <a:pPr lvl="1">
              <a:defRPr/>
            </a:pPr>
            <a:r>
              <a:rPr lang="en-GB" altLang="en-US" dirty="0" smtClean="0"/>
              <a:t>High-Energy Physics experiments, very harsh radiation environments</a:t>
            </a:r>
          </a:p>
          <a:p>
            <a:pPr lvl="1">
              <a:defRPr/>
            </a:pPr>
            <a:r>
              <a:rPr lang="en-GB" altLang="en-US" dirty="0" smtClean="0"/>
              <a:t>but also other radiation environments (particle accelerators control, avionics, space, nuclear power plants &amp; waste monitoring)</a:t>
            </a:r>
          </a:p>
          <a:p>
            <a:pPr>
              <a:defRPr/>
            </a:pPr>
            <a:r>
              <a:rPr lang="en-GB" dirty="0" smtClean="0"/>
              <a:t>Based on off-the-shelf components: technology-independent Links, for a longer </a:t>
            </a:r>
            <a:r>
              <a:rPr lang="en-GB" dirty="0"/>
              <a:t>life cycle</a:t>
            </a:r>
          </a:p>
          <a:p>
            <a:pPr>
              <a:defRPr/>
            </a:pPr>
            <a:endParaRPr lang="en-GB" altLang="en-US" dirty="0" smtClean="0"/>
          </a:p>
        </p:txBody>
      </p:sp>
      <p:sp>
        <p:nvSpPr>
          <p:cNvPr id="8199" name="AutoShape 8" descr="Image result for personal compu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it-IT" sz="1800"/>
          </a:p>
        </p:txBody>
      </p:sp>
      <p:sp>
        <p:nvSpPr>
          <p:cNvPr id="8200" name="CasellaDiTesto 7170"/>
          <p:cNvSpPr txBox="1">
            <a:spLocks noChangeArrowheads="1"/>
          </p:cNvSpPr>
          <p:nvPr/>
        </p:nvSpPr>
        <p:spPr bwMode="auto">
          <a:xfrm>
            <a:off x="3090863" y="3203575"/>
            <a:ext cx="7715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200"/>
              <a:t>Particle Detector</a:t>
            </a:r>
          </a:p>
        </p:txBody>
      </p:sp>
      <p:pic>
        <p:nvPicPr>
          <p:cNvPr id="820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1069975"/>
            <a:ext cx="74295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Oval 198"/>
          <p:cNvSpPr>
            <a:spLocks noChangeArrowheads="1"/>
          </p:cNvSpPr>
          <p:nvPr/>
        </p:nvSpPr>
        <p:spPr bwMode="auto">
          <a:xfrm>
            <a:off x="5386388" y="2054225"/>
            <a:ext cx="473075" cy="439738"/>
          </a:xfrm>
          <a:prstGeom prst="ellips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it-IT" sz="1800"/>
          </a:p>
        </p:txBody>
      </p:sp>
      <p:sp>
        <p:nvSpPr>
          <p:cNvPr id="8203" name="Line 287"/>
          <p:cNvSpPr>
            <a:spLocks noChangeShapeType="1"/>
          </p:cNvSpPr>
          <p:nvPr/>
        </p:nvSpPr>
        <p:spPr bwMode="auto">
          <a:xfrm>
            <a:off x="4097338" y="2509838"/>
            <a:ext cx="2316162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AutoShape 303"/>
          <p:cNvSpPr>
            <a:spLocks noChangeArrowheads="1"/>
          </p:cNvSpPr>
          <p:nvPr/>
        </p:nvSpPr>
        <p:spPr bwMode="auto">
          <a:xfrm flipH="1">
            <a:off x="6429375" y="2100263"/>
            <a:ext cx="1163638" cy="7667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EBCF"/>
              </a:gs>
              <a:gs pos="100000">
                <a:srgbClr val="00CC00"/>
              </a:gs>
            </a:gsLst>
            <a:lin ang="5400000"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200">
                <a:latin typeface="Tahoma" panose="020B0604030504040204" pitchFamily="34" charset="0"/>
              </a:rPr>
              <a:t>Other PADs</a:t>
            </a:r>
            <a:r>
              <a:rPr lang="en-GB" altLang="it-IT" sz="900">
                <a:latin typeface="Tahoma" panose="020B0604030504040204" pitchFamily="34" charset="0"/>
              </a:rPr>
              <a:t>)</a:t>
            </a:r>
            <a:endParaRPr lang="en-GB" altLang="it-IT" sz="1200">
              <a:latin typeface="Tahoma" panose="020B0604030504040204" pitchFamily="34" charset="0"/>
            </a:endParaRPr>
          </a:p>
        </p:txBody>
      </p:sp>
      <p:sp>
        <p:nvSpPr>
          <p:cNvPr id="8205" name="AutoShape 308"/>
          <p:cNvSpPr>
            <a:spLocks noChangeArrowheads="1"/>
          </p:cNvSpPr>
          <p:nvPr/>
        </p:nvSpPr>
        <p:spPr bwMode="auto">
          <a:xfrm flipH="1">
            <a:off x="6516688" y="2192338"/>
            <a:ext cx="1163637" cy="7667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EBCF"/>
              </a:gs>
              <a:gs pos="100000">
                <a:srgbClr val="00CC00"/>
              </a:gs>
            </a:gsLst>
            <a:lin ang="5400000"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200">
                <a:latin typeface="Tahoma" panose="020B0604030504040204" pitchFamily="34" charset="0"/>
              </a:rPr>
              <a:t>Other PADs</a:t>
            </a:r>
            <a:r>
              <a:rPr lang="en-GB" altLang="it-IT" sz="900">
                <a:latin typeface="Tahoma" panose="020B0604030504040204" pitchFamily="34" charset="0"/>
              </a:rPr>
              <a:t>)</a:t>
            </a:r>
            <a:endParaRPr lang="en-GB" altLang="it-IT" sz="1200">
              <a:latin typeface="Tahoma" panose="020B0604030504040204" pitchFamily="34" charset="0"/>
            </a:endParaRPr>
          </a:p>
        </p:txBody>
      </p:sp>
      <p:sp>
        <p:nvSpPr>
          <p:cNvPr id="8206" name="AutoShape 307"/>
          <p:cNvSpPr>
            <a:spLocks noChangeArrowheads="1"/>
          </p:cNvSpPr>
          <p:nvPr/>
        </p:nvSpPr>
        <p:spPr bwMode="auto">
          <a:xfrm flipH="1">
            <a:off x="6615113" y="2308225"/>
            <a:ext cx="1163637" cy="766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EBCF"/>
              </a:gs>
              <a:gs pos="100000">
                <a:srgbClr val="00CC00"/>
              </a:gs>
            </a:gsLst>
            <a:lin ang="5400000"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200">
                <a:latin typeface="Tahoma" panose="020B0604030504040204" pitchFamily="34" charset="0"/>
              </a:rPr>
              <a:t>Read-out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200">
                <a:latin typeface="Tahoma" panose="020B0604030504040204" pitchFamily="34" charset="0"/>
              </a:rPr>
              <a:t>Electronics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 flipH="1">
            <a:off x="4681538" y="2370138"/>
            <a:ext cx="157162" cy="24765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8" name="CasellaDiTesto 10"/>
          <p:cNvSpPr txBox="1">
            <a:spLocks noChangeArrowheads="1"/>
          </p:cNvSpPr>
          <p:nvPr/>
        </p:nvSpPr>
        <p:spPr bwMode="auto">
          <a:xfrm>
            <a:off x="4346575" y="1905000"/>
            <a:ext cx="1138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400" dirty="0"/>
              <a:t>1000-10000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400" dirty="0" err="1"/>
              <a:t>fibers</a:t>
            </a:r>
            <a:endParaRPr lang="en-GB" altLang="it-IT" sz="1400" dirty="0"/>
          </a:p>
        </p:txBody>
      </p:sp>
      <p:cxnSp>
        <p:nvCxnSpPr>
          <p:cNvPr id="16" name="Connettore 2 15"/>
          <p:cNvCxnSpPr/>
          <p:nvPr/>
        </p:nvCxnSpPr>
        <p:spPr bwMode="auto">
          <a:xfrm flipV="1">
            <a:off x="4097338" y="2776538"/>
            <a:ext cx="2292350" cy="15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0" name="CasellaDiTesto 133"/>
          <p:cNvSpPr txBox="1">
            <a:spLocks noChangeArrowheads="1"/>
          </p:cNvSpPr>
          <p:nvPr/>
        </p:nvSpPr>
        <p:spPr bwMode="auto">
          <a:xfrm>
            <a:off x="4940300" y="2886075"/>
            <a:ext cx="11049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500"/>
              <a:t>100-200 m</a:t>
            </a:r>
          </a:p>
        </p:txBody>
      </p:sp>
      <p:sp>
        <p:nvSpPr>
          <p:cNvPr id="8211" name="AutoShape 307"/>
          <p:cNvSpPr>
            <a:spLocks noChangeArrowheads="1"/>
          </p:cNvSpPr>
          <p:nvPr/>
        </p:nvSpPr>
        <p:spPr bwMode="auto">
          <a:xfrm flipH="1">
            <a:off x="3165475" y="2201863"/>
            <a:ext cx="931863" cy="4540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lin ang="2700000" scaled="1"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it-IT" sz="1200">
              <a:latin typeface="Tahoma" panose="020B0604030504040204" pitchFamily="34" charset="0"/>
            </a:endParaRPr>
          </a:p>
        </p:txBody>
      </p:sp>
      <p:sp>
        <p:nvSpPr>
          <p:cNvPr id="8212" name="AutoShape 307"/>
          <p:cNvSpPr>
            <a:spLocks noChangeArrowheads="1"/>
          </p:cNvSpPr>
          <p:nvPr/>
        </p:nvSpPr>
        <p:spPr bwMode="auto">
          <a:xfrm flipH="1">
            <a:off x="3074988" y="2290763"/>
            <a:ext cx="931862" cy="4540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lin ang="2700000" scaled="1"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it-IT" sz="1200">
              <a:latin typeface="Tahoma" panose="020B0604030504040204" pitchFamily="34" charset="0"/>
            </a:endParaRPr>
          </a:p>
        </p:txBody>
      </p:sp>
      <p:sp>
        <p:nvSpPr>
          <p:cNvPr id="8213" name="AutoShape 307"/>
          <p:cNvSpPr>
            <a:spLocks noChangeArrowheads="1"/>
          </p:cNvSpPr>
          <p:nvPr/>
        </p:nvSpPr>
        <p:spPr bwMode="auto">
          <a:xfrm flipH="1">
            <a:off x="3009900" y="2416175"/>
            <a:ext cx="931863" cy="4556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lin ang="2700000" scaled="1"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200">
                <a:latin typeface="Tahoma" panose="020B0604030504040204" pitchFamily="34" charset="0"/>
              </a:rPr>
              <a:t>On-detector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200">
                <a:latin typeface="Tahoma" panose="020B0604030504040204" pitchFamily="34" charset="0"/>
              </a:rPr>
              <a:t>Electronics</a:t>
            </a:r>
          </a:p>
        </p:txBody>
      </p:sp>
      <p:sp>
        <p:nvSpPr>
          <p:cNvPr id="8214" name="CasellaDiTesto 6"/>
          <p:cNvSpPr txBox="1">
            <a:spLocks noChangeArrowheads="1"/>
          </p:cNvSpPr>
          <p:nvPr/>
        </p:nvSpPr>
        <p:spPr bwMode="auto">
          <a:xfrm>
            <a:off x="5256213" y="1582738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3-5 Gbps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en-GB" altLang="en-US" dirty="0"/>
          </a:p>
        </p:txBody>
      </p:sp>
      <p:sp>
        <p:nvSpPr>
          <p:cNvPr id="3" name="Rettangolo 2"/>
          <p:cNvSpPr/>
          <p:nvPr/>
        </p:nvSpPr>
        <p:spPr>
          <a:xfrm>
            <a:off x="996950" y="962025"/>
            <a:ext cx="3384550" cy="2801938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604DD-07EF-42F1-A0E8-25389D49CCD1}" type="slidenum">
              <a:rPr lang="it-IT" altLang="en-US" smtClean="0"/>
              <a:pPr>
                <a:defRPr/>
              </a:pPr>
              <a:t>4</a:t>
            </a:fld>
            <a:endParaRPr lang="it-IT" altLang="en-US"/>
          </a:p>
        </p:txBody>
      </p:sp>
    </p:spTree>
    <p:custDataLst>
      <p:tags r:id="rId1"/>
    </p:custDataLst>
  </p:cSld>
  <p:clrMapOvr>
    <a:masterClrMapping/>
  </p:clrMapOvr>
  <p:transition spd="slow" advTm="7007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2671763" y="4516438"/>
            <a:ext cx="1377950" cy="15097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205163" y="6340475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en-GB" altLang="en-US" dirty="0"/>
          </a:p>
        </p:txBody>
      </p:sp>
      <p:pic>
        <p:nvPicPr>
          <p:cNvPr id="10246" name="Picture 13" descr="http://www.ni.com/cms/images/devzone/tut/swvvifhq558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100138"/>
            <a:ext cx="6154737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1238250"/>
            <a:ext cx="202406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egnaposto testo 2"/>
          <p:cNvSpPr txBox="1">
            <a:spLocks/>
          </p:cNvSpPr>
          <p:nvPr/>
        </p:nvSpPr>
        <p:spPr bwMode="auto">
          <a:xfrm>
            <a:off x="5438775" y="2960688"/>
            <a:ext cx="3500438" cy="306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altLang="it-IT" kern="0" dirty="0" smtClean="0"/>
              <a:t>Regular array of (re)configurable logic blocks and interconnect</a:t>
            </a:r>
          </a:p>
          <a:p>
            <a:pPr>
              <a:defRPr/>
            </a:pPr>
            <a:r>
              <a:rPr lang="en-GB" altLang="it-IT" kern="0" dirty="0" smtClean="0"/>
              <a:t>Functionality defined by configuration memory, it is the DNA of the implemented circuit</a:t>
            </a:r>
          </a:p>
          <a:p>
            <a:pPr>
              <a:defRPr/>
            </a:pPr>
            <a:r>
              <a:rPr lang="en-GB" altLang="it-IT" kern="0" dirty="0" smtClean="0"/>
              <a:t>Powerful, very widely adopted in industrial and scientific applications (HEP, Nuclear physics and so on…)</a:t>
            </a:r>
          </a:p>
        </p:txBody>
      </p:sp>
      <p:grpSp>
        <p:nvGrpSpPr>
          <p:cNvPr id="10249" name="Gruppo 1"/>
          <p:cNvGrpSpPr>
            <a:grpSpLocks/>
          </p:cNvGrpSpPr>
          <p:nvPr/>
        </p:nvGrpSpPr>
        <p:grpSpPr bwMode="auto">
          <a:xfrm>
            <a:off x="973138" y="3330575"/>
            <a:ext cx="4213225" cy="3176588"/>
            <a:chOff x="619125" y="3330054"/>
            <a:chExt cx="4213818" cy="3177109"/>
          </a:xfrm>
        </p:grpSpPr>
        <p:sp>
          <p:nvSpPr>
            <p:cNvPr id="10252" name="Text Box 1071"/>
            <p:cNvSpPr txBox="1">
              <a:spLocks noChangeArrowheads="1"/>
            </p:cNvSpPr>
            <p:nvPr/>
          </p:nvSpPr>
          <p:spPr bwMode="auto">
            <a:xfrm flipH="1">
              <a:off x="2244725" y="4525963"/>
              <a:ext cx="1531938" cy="169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800">
                  <a:latin typeface="Courier New" panose="02070309020205020404" pitchFamily="49" charset="0"/>
                  <a:cs typeface="Courier New" panose="02070309020205020404" pitchFamily="49" charset="0"/>
                </a:rPr>
                <a:t>010010101010100100001101010101010000001000000000000000000000000000…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800">
                  <a:latin typeface="Courier New" panose="02070309020205020404" pitchFamily="49" charset="0"/>
                  <a:cs typeface="Courier New" panose="02070309020205020404" pitchFamily="49" charset="0"/>
                </a:rPr>
                <a:t>0000000000000100101010101001000011010101010100000010000000000000000000000000000000000000…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800">
                  <a:latin typeface="Courier New" panose="02070309020205020404" pitchFamily="49" charset="0"/>
                  <a:cs typeface="Courier New" panose="02070309020205020404" pitchFamily="49" charset="0"/>
                </a:rPr>
                <a:t>0001001010101010010000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800">
                  <a:latin typeface="Courier New" panose="02070309020205020404" pitchFamily="49" charset="0"/>
                  <a:cs typeface="Courier New" panose="02070309020205020404" pitchFamily="49" charset="0"/>
                </a:rPr>
                <a:t>11010101010100000010000000000000000000000000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it-IT" sz="80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3" name="Connettore 2 2"/>
            <p:cNvCxnSpPr/>
            <p:nvPr/>
          </p:nvCxnSpPr>
          <p:spPr>
            <a:xfrm>
              <a:off x="2281471" y="3330054"/>
              <a:ext cx="7939" cy="7367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4" name="CasellaDiTesto 7"/>
            <p:cNvSpPr txBox="1">
              <a:spLocks noChangeArrowheads="1"/>
            </p:cNvSpPr>
            <p:nvPr/>
          </p:nvSpPr>
          <p:spPr bwMode="auto">
            <a:xfrm>
              <a:off x="2273300" y="3654425"/>
              <a:ext cx="10604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200"/>
                <a:t>configuration</a:t>
              </a:r>
            </a:p>
          </p:txBody>
        </p:sp>
        <p:sp>
          <p:nvSpPr>
            <p:cNvPr id="10255" name="CasellaDiTesto 17"/>
            <p:cNvSpPr txBox="1">
              <a:spLocks noChangeArrowheads="1"/>
            </p:cNvSpPr>
            <p:nvPr/>
          </p:nvSpPr>
          <p:spPr bwMode="auto">
            <a:xfrm>
              <a:off x="619125" y="4667250"/>
              <a:ext cx="107156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200"/>
                <a:t>Implemented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200"/>
                <a:t> design</a:t>
              </a:r>
            </a:p>
          </p:txBody>
        </p:sp>
        <p:sp>
          <p:nvSpPr>
            <p:cNvPr id="10256" name="CasellaDiTesto 7"/>
            <p:cNvSpPr txBox="1">
              <a:spLocks noChangeArrowheads="1"/>
            </p:cNvSpPr>
            <p:nvPr/>
          </p:nvSpPr>
          <p:spPr bwMode="auto">
            <a:xfrm>
              <a:off x="2317750" y="6045200"/>
              <a:ext cx="1458913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200"/>
                <a:t>configuration memory </a:t>
              </a:r>
            </a:p>
          </p:txBody>
        </p:sp>
        <p:pic>
          <p:nvPicPr>
            <p:cNvPr id="10257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688" y="4143375"/>
              <a:ext cx="1514475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4987" y="4512072"/>
              <a:ext cx="1057956" cy="123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mtClean="0"/>
              <a:t>Field Programmable Gate Arrays</a:t>
            </a:r>
          </a:p>
        </p:txBody>
      </p:sp>
      <p:sp>
        <p:nvSpPr>
          <p:cNvPr id="10251" name="Rettangolo 2"/>
          <p:cNvSpPr>
            <a:spLocks noChangeArrowheads="1"/>
          </p:cNvSpPr>
          <p:nvPr/>
        </p:nvSpPr>
        <p:spPr bwMode="auto">
          <a:xfrm>
            <a:off x="3559175" y="3608388"/>
            <a:ext cx="1149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10</a:t>
            </a:r>
            <a:r>
              <a:rPr lang="en-GB" altLang="it-IT" sz="1800" baseline="30000"/>
              <a:t>8-9</a:t>
            </a:r>
            <a:r>
              <a:rPr lang="en-GB" altLang="it-IT" sz="1800"/>
              <a:t>  bits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604DD-07EF-42F1-A0E8-25389D49CCD1}" type="slidenum">
              <a:rPr lang="it-IT" altLang="en-US" smtClean="0"/>
              <a:pPr>
                <a:defRPr/>
              </a:pPr>
              <a:t>5</a:t>
            </a:fld>
            <a:endParaRPr lang="it-IT" altLang="en-US"/>
          </a:p>
        </p:txBody>
      </p:sp>
    </p:spTree>
    <p:custDataLst>
      <p:tags r:id="rId1"/>
    </p:custDataLst>
  </p:cSld>
  <p:clrMapOvr>
    <a:masterClrMapping/>
  </p:clrMapOvr>
  <p:transition spd="slow" advTm="4506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422525"/>
            <a:ext cx="41719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947988" y="6248400"/>
            <a:ext cx="3740150" cy="457200"/>
          </a:xfrm>
        </p:spPr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en-GB" altLang="en-US" dirty="0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371475" y="277813"/>
            <a:ext cx="8890000" cy="804862"/>
          </a:xfrm>
        </p:spPr>
        <p:txBody>
          <a:bodyPr/>
          <a:lstStyle/>
          <a:p>
            <a:pPr eaLnBrk="1" hangingPunct="1"/>
            <a:r>
              <a:rPr lang="en-GB" altLang="it-IT" sz="3800" smtClean="0"/>
              <a:t>SRAM-based FPGAs and Radiation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416175"/>
            <a:ext cx="856297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4340225"/>
            <a:ext cx="8229600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dirty="0"/>
              <a:t>Radiation mitigation </a:t>
            </a:r>
            <a:r>
              <a:rPr lang="en-GB" dirty="0" smtClean="0"/>
              <a:t>possible by scrubbing configuration memory</a:t>
            </a:r>
            <a:endParaRPr lang="en-GB" dirty="0"/>
          </a:p>
          <a:p>
            <a:pPr lvl="1" eaLnBrk="1" hangingPunct="1">
              <a:defRPr/>
            </a:pPr>
            <a:r>
              <a:rPr lang="en-GB" dirty="0" smtClean="0"/>
              <a:t>Error correcting codes: add redundant configuration bits, correct 0.1%  errors </a:t>
            </a:r>
            <a:endParaRPr lang="en-GB" dirty="0"/>
          </a:p>
          <a:p>
            <a:pPr lvl="1" eaLnBrk="1" hangingPunct="1">
              <a:defRPr/>
            </a:pPr>
            <a:r>
              <a:rPr lang="en-GB" dirty="0" smtClean="0"/>
              <a:t>External radiation hardened memory</a:t>
            </a:r>
            <a:endParaRPr lang="en-GB" kern="0" dirty="0" smtClean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4945063"/>
            <a:ext cx="3524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5475288"/>
            <a:ext cx="354013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1063625"/>
            <a:ext cx="7581900" cy="13716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GB" dirty="0" smtClean="0"/>
              <a:t>SRAM-based FPGAs are the most power powerful and the most used but</a:t>
            </a:r>
          </a:p>
          <a:p>
            <a:pPr lvl="1" eaLnBrk="1" hangingPunct="1">
              <a:defRPr/>
            </a:pPr>
            <a:r>
              <a:rPr lang="en-GB" dirty="0" smtClean="0"/>
              <a:t>Radiation might induce single event upsets (SEUs) in the configuration =&gt; alteration of functionality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6</a:t>
            </a:fld>
            <a:endParaRPr lang="it-IT" altLang="en-US"/>
          </a:p>
        </p:txBody>
      </p:sp>
    </p:spTree>
    <p:custDataLst>
      <p:tags r:id="rId1"/>
    </p:custDataLst>
  </p:cSld>
  <p:clrMapOvr>
    <a:masterClrMapping/>
  </p:clrMapOvr>
  <p:transition advTm="87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4" descr="C:\Users\lilo\AppData\Local\Temp\Rar$DRa0.004\configuration\gaussians\emp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25525"/>
            <a:ext cx="6702425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12" descr="F:\configuration\3_fragmen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025525"/>
            <a:ext cx="6297612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en-GB" altLang="en-US" dirty="0"/>
          </a:p>
        </p:txBody>
      </p:sp>
      <p:pic>
        <p:nvPicPr>
          <p:cNvPr id="9239" name="Picture 13" descr="F:\configuration\3_fragments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104900"/>
            <a:ext cx="6529387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ttore 2 12"/>
          <p:cNvCxnSpPr/>
          <p:nvPr/>
        </p:nvCxnSpPr>
        <p:spPr bwMode="auto">
          <a:xfrm flipH="1">
            <a:off x="3563938" y="2752725"/>
            <a:ext cx="1017587" cy="2143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 bwMode="auto">
          <a:xfrm flipH="1">
            <a:off x="4071938" y="3343275"/>
            <a:ext cx="509587" cy="5651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2" name="CasellaDiTesto 30"/>
          <p:cNvSpPr txBox="1">
            <a:spLocks noChangeArrowheads="1"/>
          </p:cNvSpPr>
          <p:nvPr/>
        </p:nvSpPr>
        <p:spPr bwMode="auto">
          <a:xfrm>
            <a:off x="5202238" y="1557338"/>
            <a:ext cx="244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Generation of replicas</a:t>
            </a:r>
          </a:p>
        </p:txBody>
      </p:sp>
      <p:sp>
        <p:nvSpPr>
          <p:cNvPr id="1537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mtClean="0"/>
              <a:t>ROAL Key Ideas (1)</a:t>
            </a:r>
          </a:p>
        </p:txBody>
      </p:sp>
      <p:pic>
        <p:nvPicPr>
          <p:cNvPr id="922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0"/>
          <a:stretch>
            <a:fillRect/>
          </a:stretch>
        </p:blipFill>
        <p:spPr bwMode="auto">
          <a:xfrm>
            <a:off x="688975" y="1265238"/>
            <a:ext cx="20129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2" name="Connettore 2 51"/>
          <p:cNvCxnSpPr>
            <a:stCxn id="9224" idx="3"/>
          </p:cNvCxnSpPr>
          <p:nvPr/>
        </p:nvCxnSpPr>
        <p:spPr>
          <a:xfrm>
            <a:off x="2701925" y="1731963"/>
            <a:ext cx="1511300" cy="6175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61"/>
          <p:cNvSpPr/>
          <p:nvPr/>
        </p:nvSpPr>
        <p:spPr>
          <a:xfrm>
            <a:off x="145101" y="4949826"/>
            <a:ext cx="2480156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Need for novel software tools to implement it</a:t>
            </a:r>
          </a:p>
        </p:txBody>
      </p: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5048250" y="2349500"/>
            <a:ext cx="1943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Emtpy device,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unconfigured bits</a:t>
            </a:r>
          </a:p>
        </p:txBody>
      </p:sp>
      <p:sp>
        <p:nvSpPr>
          <p:cNvPr id="15376" name="CasellaDiTesto 38"/>
          <p:cNvSpPr txBox="1">
            <a:spLocks noChangeArrowheads="1"/>
          </p:cNvSpPr>
          <p:nvPr/>
        </p:nvSpPr>
        <p:spPr bwMode="auto">
          <a:xfrm rot="-5400000">
            <a:off x="931863" y="2908300"/>
            <a:ext cx="172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400"/>
              <a:t>Conf. Frame  [A.U.]</a:t>
            </a:r>
          </a:p>
        </p:txBody>
      </p:sp>
      <p:sp>
        <p:nvSpPr>
          <p:cNvPr id="15377" name="CasellaDiTesto 39"/>
          <p:cNvSpPr txBox="1">
            <a:spLocks noChangeArrowheads="1"/>
          </p:cNvSpPr>
          <p:nvPr/>
        </p:nvSpPr>
        <p:spPr bwMode="auto">
          <a:xfrm rot="2180282">
            <a:off x="2203450" y="4914900"/>
            <a:ext cx="123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400"/>
              <a:t>Memory Row</a:t>
            </a:r>
          </a:p>
        </p:txBody>
      </p:sp>
      <p:sp>
        <p:nvSpPr>
          <p:cNvPr id="15378" name="CasellaDiTesto 40"/>
          <p:cNvSpPr txBox="1">
            <a:spLocks noChangeArrowheads="1"/>
          </p:cNvSpPr>
          <p:nvPr/>
        </p:nvSpPr>
        <p:spPr bwMode="auto">
          <a:xfrm rot="-1246079">
            <a:off x="5232400" y="5129213"/>
            <a:ext cx="1497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400"/>
              <a:t>Memory Column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819150" y="9382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Assigned circuit</a:t>
            </a:r>
          </a:p>
        </p:txBody>
      </p:sp>
      <p:grpSp>
        <p:nvGrpSpPr>
          <p:cNvPr id="38" name="Gruppo 37"/>
          <p:cNvGrpSpPr>
            <a:grpSpLocks/>
          </p:cNvGrpSpPr>
          <p:nvPr/>
        </p:nvGrpSpPr>
        <p:grpSpPr bwMode="auto">
          <a:xfrm>
            <a:off x="46038" y="3852863"/>
            <a:ext cx="4043362" cy="1096962"/>
            <a:chOff x="-201770" y="3869262"/>
            <a:chExt cx="4042551" cy="1096673"/>
          </a:xfrm>
        </p:grpSpPr>
        <p:grpSp>
          <p:nvGrpSpPr>
            <p:cNvPr id="15388" name="Gruppo 9231"/>
            <p:cNvGrpSpPr>
              <a:grpSpLocks/>
            </p:cNvGrpSpPr>
            <p:nvPr/>
          </p:nvGrpSpPr>
          <p:grpSpPr bwMode="auto">
            <a:xfrm>
              <a:off x="2653618" y="3869262"/>
              <a:ext cx="1187163" cy="1096673"/>
              <a:chOff x="2653618" y="3869262"/>
              <a:chExt cx="1187163" cy="1096673"/>
            </a:xfrm>
          </p:grpSpPr>
          <p:cxnSp>
            <p:nvCxnSpPr>
              <p:cNvPr id="26" name="Connettore 1 25"/>
              <p:cNvCxnSpPr/>
              <p:nvPr/>
            </p:nvCxnSpPr>
            <p:spPr>
              <a:xfrm flipV="1">
                <a:off x="3237652" y="4638996"/>
                <a:ext cx="368226" cy="165057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1 65"/>
              <p:cNvCxnSpPr/>
              <p:nvPr/>
            </p:nvCxnSpPr>
            <p:spPr>
              <a:xfrm flipV="1">
                <a:off x="3477317" y="4808814"/>
                <a:ext cx="363464" cy="157121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ttore 1 66"/>
              <p:cNvCxnSpPr/>
              <p:nvPr/>
            </p:nvCxnSpPr>
            <p:spPr>
              <a:xfrm>
                <a:off x="2653569" y="4005751"/>
                <a:ext cx="241252" cy="160295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69"/>
              <p:cNvCxnSpPr/>
              <p:nvPr/>
            </p:nvCxnSpPr>
            <p:spPr>
              <a:xfrm>
                <a:off x="2966244" y="3869262"/>
                <a:ext cx="242838" cy="177753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ttore 1 77"/>
              <p:cNvCxnSpPr/>
              <p:nvPr/>
            </p:nvCxnSpPr>
            <p:spPr>
              <a:xfrm>
                <a:off x="3594768" y="4638996"/>
                <a:ext cx="246013" cy="169818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35" name="Connettore 2 9234"/>
            <p:cNvCxnSpPr/>
            <p:nvPr/>
          </p:nvCxnSpPr>
          <p:spPr>
            <a:xfrm flipV="1">
              <a:off x="1918705" y="4094628"/>
              <a:ext cx="804701" cy="295197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2 88"/>
            <p:cNvCxnSpPr/>
            <p:nvPr/>
          </p:nvCxnSpPr>
          <p:spPr>
            <a:xfrm>
              <a:off x="1701260" y="4718350"/>
              <a:ext cx="1536392" cy="166644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91" name="CasellaDiTesto 31"/>
            <p:cNvSpPr txBox="1">
              <a:spLocks noChangeArrowheads="1"/>
            </p:cNvSpPr>
            <p:nvPr/>
          </p:nvSpPr>
          <p:spPr bwMode="auto">
            <a:xfrm>
              <a:off x="-201770" y="3979494"/>
              <a:ext cx="2121151" cy="923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/>
                <a:t>Finding compatible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/>
                <a:t> memory spots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/>
                <a:t>is </a:t>
              </a:r>
              <a:r>
                <a:rPr lang="it-IT" altLang="it-IT" sz="1800" b="1"/>
                <a:t>challenging</a:t>
              </a: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5259388" y="1081088"/>
            <a:ext cx="3773487" cy="1890712"/>
            <a:chOff x="5260045" y="1080572"/>
            <a:chExt cx="3773311" cy="1891228"/>
          </a:xfrm>
        </p:grpSpPr>
        <p:pic>
          <p:nvPicPr>
            <p:cNvPr id="15386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6956" y="1508125"/>
              <a:ext cx="1676400" cy="146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87" name="CasellaDiTesto 2"/>
            <p:cNvSpPr txBox="1">
              <a:spLocks noChangeArrowheads="1"/>
            </p:cNvSpPr>
            <p:nvPr/>
          </p:nvSpPr>
          <p:spPr bwMode="auto">
            <a:xfrm>
              <a:off x="5260045" y="1080572"/>
              <a:ext cx="36343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There is no such thing as a free lunch</a:t>
              </a:r>
            </a:p>
          </p:txBody>
        </p:sp>
      </p:grpSp>
      <p:cxnSp>
        <p:nvCxnSpPr>
          <p:cNvPr id="42" name="Connettore 1 41"/>
          <p:cNvCxnSpPr/>
          <p:nvPr/>
        </p:nvCxnSpPr>
        <p:spPr bwMode="auto">
          <a:xfrm>
            <a:off x="3475038" y="4797425"/>
            <a:ext cx="246062" cy="16986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>
            <a:grpSpLocks/>
          </p:cNvGrpSpPr>
          <p:nvPr/>
        </p:nvGrpSpPr>
        <p:grpSpPr bwMode="auto">
          <a:xfrm>
            <a:off x="2901950" y="3854450"/>
            <a:ext cx="538163" cy="303213"/>
            <a:chOff x="2901949" y="3853657"/>
            <a:chExt cx="538162" cy="303215"/>
          </a:xfrm>
        </p:grpSpPr>
        <p:cxnSp>
          <p:nvCxnSpPr>
            <p:cNvPr id="43" name="Connettore 1 42"/>
            <p:cNvCxnSpPr/>
            <p:nvPr/>
          </p:nvCxnSpPr>
          <p:spPr bwMode="auto">
            <a:xfrm flipV="1">
              <a:off x="2901949" y="3853657"/>
              <a:ext cx="314324" cy="125414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/>
          </p:nvCxnSpPr>
          <p:spPr bwMode="auto">
            <a:xfrm flipV="1">
              <a:off x="3125787" y="4031458"/>
              <a:ext cx="314324" cy="125414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7</a:t>
            </a:fld>
            <a:endParaRPr lang="it-IT" altLang="en-US"/>
          </a:p>
        </p:txBody>
      </p:sp>
    </p:spTree>
    <p:custDataLst>
      <p:tags r:id="rId1"/>
    </p:custDataLst>
  </p:cSld>
  <p:clrMapOvr>
    <a:masterClrMapping/>
  </p:clrMapOvr>
  <p:transition spd="slow" advTm="98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2" grpId="0"/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mtClean="0"/>
              <a:t>ROAL Key Ideas (2)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1950" y="1047750"/>
            <a:ext cx="6191250" cy="8128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GB" dirty="0" smtClean="0"/>
              <a:t>FPGAs normally considered «just»  digital logic devices, with disadvantages </a:t>
            </a:r>
            <a:r>
              <a:rPr lang="en-GB" dirty="0" err="1" smtClean="0"/>
              <a:t>wrt</a:t>
            </a:r>
            <a:r>
              <a:rPr lang="en-GB" dirty="0" smtClean="0"/>
              <a:t> radiation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en-GB" altLang="en-US" dirty="0"/>
          </a:p>
        </p:txBody>
      </p:sp>
      <p:pic>
        <p:nvPicPr>
          <p:cNvPr id="1741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676400"/>
            <a:ext cx="1270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contenuto 2"/>
          <p:cNvSpPr txBox="1">
            <a:spLocks/>
          </p:cNvSpPr>
          <p:nvPr/>
        </p:nvSpPr>
        <p:spPr bwMode="auto">
          <a:xfrm>
            <a:off x="307975" y="2586038"/>
            <a:ext cx="35702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defRPr/>
            </a:pPr>
            <a:r>
              <a:rPr lang="en-GB" kern="0" dirty="0" smtClean="0"/>
              <a:t>storage resources</a:t>
            </a:r>
          </a:p>
          <a:p>
            <a:pPr lvl="1">
              <a:defRPr/>
            </a:pPr>
            <a:r>
              <a:rPr lang="en-GB" kern="0" dirty="0" smtClean="0"/>
              <a:t>dosimeters</a:t>
            </a:r>
          </a:p>
          <a:p>
            <a:pPr lvl="1">
              <a:defRPr/>
            </a:pPr>
            <a:r>
              <a:rPr lang="en-GB" kern="0" dirty="0" smtClean="0"/>
              <a:t>robust SEU-tolerant, self-correcting (up to 100%) devices</a:t>
            </a:r>
          </a:p>
          <a:p>
            <a:pPr lvl="1">
              <a:defRPr/>
            </a:pPr>
            <a:r>
              <a:rPr lang="en-GB" kern="0" dirty="0" smtClean="0"/>
              <a:t>of course also a logic device</a:t>
            </a:r>
            <a:endParaRPr lang="en-GB" kern="0" dirty="0"/>
          </a:p>
        </p:txBody>
      </p:sp>
      <p:pic>
        <p:nvPicPr>
          <p:cNvPr id="820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4225925"/>
            <a:ext cx="1270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AutoShape 4" descr="Risultati immagini per storag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it-IT" sz="1800"/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4124325" y="3267075"/>
            <a:ext cx="1739900" cy="1128713"/>
            <a:chOff x="4124325" y="3267075"/>
            <a:chExt cx="1739900" cy="1128713"/>
          </a:xfrm>
        </p:grpSpPr>
        <p:pic>
          <p:nvPicPr>
            <p:cNvPr id="17437" name="Picture 6" descr="https://cdn4.iconfinder.com/data/icons/database/PNG/128/Database_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325" y="3267075"/>
              <a:ext cx="765175" cy="76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Connettore 2 22"/>
            <p:cNvCxnSpPr/>
            <p:nvPr/>
          </p:nvCxnSpPr>
          <p:spPr>
            <a:xfrm flipH="1" flipV="1">
              <a:off x="4889500" y="4033838"/>
              <a:ext cx="974725" cy="36195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7134225" y="4413250"/>
            <a:ext cx="1890713" cy="633413"/>
            <a:chOff x="7134225" y="4413250"/>
            <a:chExt cx="1890713" cy="633413"/>
          </a:xfrm>
        </p:grpSpPr>
        <p:pic>
          <p:nvPicPr>
            <p:cNvPr id="1743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138" y="4413250"/>
              <a:ext cx="1320800" cy="633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8" name="Connettore 2 47"/>
            <p:cNvCxnSpPr>
              <a:stCxn id="8202" idx="3"/>
              <a:endCxn id="17435" idx="1"/>
            </p:cNvCxnSpPr>
            <p:nvPr/>
          </p:nvCxnSpPr>
          <p:spPr>
            <a:xfrm flipV="1">
              <a:off x="7134225" y="4730750"/>
              <a:ext cx="56991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1" name="Gruppo 10"/>
          <p:cNvGrpSpPr>
            <a:grpSpLocks/>
          </p:cNvGrpSpPr>
          <p:nvPr/>
        </p:nvGrpSpPr>
        <p:grpSpPr bwMode="auto">
          <a:xfrm>
            <a:off x="6759575" y="784225"/>
            <a:ext cx="1320800" cy="1031875"/>
            <a:chOff x="6759575" y="784225"/>
            <a:chExt cx="1320800" cy="1031875"/>
          </a:xfrm>
        </p:grpSpPr>
        <p:pic>
          <p:nvPicPr>
            <p:cNvPr id="1743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575" y="784225"/>
              <a:ext cx="1320800" cy="633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2" name="Connettore 2 51"/>
            <p:cNvCxnSpPr/>
            <p:nvPr/>
          </p:nvCxnSpPr>
          <p:spPr>
            <a:xfrm flipH="1" flipV="1">
              <a:off x="7327900" y="1417638"/>
              <a:ext cx="277813" cy="39846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Segnaposto contenuto 2"/>
          <p:cNvSpPr txBox="1">
            <a:spLocks/>
          </p:cNvSpPr>
          <p:nvPr/>
        </p:nvSpPr>
        <p:spPr bwMode="auto">
          <a:xfrm>
            <a:off x="460375" y="5470525"/>
            <a:ext cx="85645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sz="2800" kern="0" dirty="0" smtClean="0"/>
              <a:t>Main goal: high-speed self-repairing links</a:t>
            </a:r>
            <a:endParaRPr lang="en-GB" sz="2800" kern="0" dirty="0"/>
          </a:p>
        </p:txBody>
      </p:sp>
      <p:sp>
        <p:nvSpPr>
          <p:cNvPr id="89119" name="Figura a mano libera 89118"/>
          <p:cNvSpPr/>
          <p:nvPr/>
        </p:nvSpPr>
        <p:spPr>
          <a:xfrm>
            <a:off x="452438" y="1733550"/>
            <a:ext cx="8632825" cy="1082675"/>
          </a:xfrm>
          <a:custGeom>
            <a:avLst/>
            <a:gdLst>
              <a:gd name="connsiteX0" fmla="*/ 0 w 8585860"/>
              <a:gd name="connsiteY0" fmla="*/ 0 h 1043105"/>
              <a:gd name="connsiteX1" fmla="*/ 4476997 w 8585860"/>
              <a:gd name="connsiteY1" fmla="*/ 11876 h 1043105"/>
              <a:gd name="connsiteX2" fmla="*/ 6032665 w 8585860"/>
              <a:gd name="connsiteY2" fmla="*/ 201881 h 1043105"/>
              <a:gd name="connsiteX3" fmla="*/ 7243948 w 8585860"/>
              <a:gd name="connsiteY3" fmla="*/ 938151 h 1043105"/>
              <a:gd name="connsiteX4" fmla="*/ 8585860 w 8585860"/>
              <a:gd name="connsiteY4" fmla="*/ 1033154 h 1043105"/>
              <a:gd name="connsiteX0" fmla="*/ 0 w 8585860"/>
              <a:gd name="connsiteY0" fmla="*/ 0 h 1043105"/>
              <a:gd name="connsiteX1" fmla="*/ 4370119 w 8585860"/>
              <a:gd name="connsiteY1" fmla="*/ 23752 h 1043105"/>
              <a:gd name="connsiteX2" fmla="*/ 6032665 w 8585860"/>
              <a:gd name="connsiteY2" fmla="*/ 201881 h 1043105"/>
              <a:gd name="connsiteX3" fmla="*/ 7243948 w 8585860"/>
              <a:gd name="connsiteY3" fmla="*/ 938151 h 1043105"/>
              <a:gd name="connsiteX4" fmla="*/ 8585860 w 8585860"/>
              <a:gd name="connsiteY4" fmla="*/ 1033154 h 1043105"/>
              <a:gd name="connsiteX0" fmla="*/ 0 w 8585860"/>
              <a:gd name="connsiteY0" fmla="*/ 0 h 1040191"/>
              <a:gd name="connsiteX1" fmla="*/ 4370119 w 8585860"/>
              <a:gd name="connsiteY1" fmla="*/ 23752 h 1040191"/>
              <a:gd name="connsiteX2" fmla="*/ 5997039 w 8585860"/>
              <a:gd name="connsiteY2" fmla="*/ 273133 h 1040191"/>
              <a:gd name="connsiteX3" fmla="*/ 7243948 w 8585860"/>
              <a:gd name="connsiteY3" fmla="*/ 938151 h 1040191"/>
              <a:gd name="connsiteX4" fmla="*/ 8585860 w 8585860"/>
              <a:gd name="connsiteY4" fmla="*/ 1033154 h 1040191"/>
              <a:gd name="connsiteX0" fmla="*/ 0 w 8585860"/>
              <a:gd name="connsiteY0" fmla="*/ 0 h 1082809"/>
              <a:gd name="connsiteX1" fmla="*/ 4370119 w 8585860"/>
              <a:gd name="connsiteY1" fmla="*/ 23752 h 1082809"/>
              <a:gd name="connsiteX2" fmla="*/ 5997039 w 8585860"/>
              <a:gd name="connsiteY2" fmla="*/ 273133 h 1082809"/>
              <a:gd name="connsiteX3" fmla="*/ 7327076 w 8585860"/>
              <a:gd name="connsiteY3" fmla="*/ 1021279 h 1082809"/>
              <a:gd name="connsiteX4" fmla="*/ 8585860 w 8585860"/>
              <a:gd name="connsiteY4" fmla="*/ 1033154 h 1082809"/>
              <a:gd name="connsiteX0" fmla="*/ 0 w 8562109"/>
              <a:gd name="connsiteY0" fmla="*/ 0 h 1064429"/>
              <a:gd name="connsiteX1" fmla="*/ 4370119 w 8562109"/>
              <a:gd name="connsiteY1" fmla="*/ 23752 h 1064429"/>
              <a:gd name="connsiteX2" fmla="*/ 5997039 w 8562109"/>
              <a:gd name="connsiteY2" fmla="*/ 273133 h 1064429"/>
              <a:gd name="connsiteX3" fmla="*/ 7327076 w 8562109"/>
              <a:gd name="connsiteY3" fmla="*/ 1021279 h 1064429"/>
              <a:gd name="connsiteX4" fmla="*/ 8562109 w 8562109"/>
              <a:gd name="connsiteY4" fmla="*/ 973777 h 1064429"/>
              <a:gd name="connsiteX0" fmla="*/ 0 w 8585860"/>
              <a:gd name="connsiteY0" fmla="*/ 0 h 1039203"/>
              <a:gd name="connsiteX1" fmla="*/ 4370119 w 8585860"/>
              <a:gd name="connsiteY1" fmla="*/ 23752 h 1039203"/>
              <a:gd name="connsiteX2" fmla="*/ 5997039 w 8585860"/>
              <a:gd name="connsiteY2" fmla="*/ 273133 h 1039203"/>
              <a:gd name="connsiteX3" fmla="*/ 7327076 w 8585860"/>
              <a:gd name="connsiteY3" fmla="*/ 1021279 h 1039203"/>
              <a:gd name="connsiteX4" fmla="*/ 8585860 w 8585860"/>
              <a:gd name="connsiteY4" fmla="*/ 819398 h 1039203"/>
              <a:gd name="connsiteX0" fmla="*/ 0 w 8633361"/>
              <a:gd name="connsiteY0" fmla="*/ 0 h 1040461"/>
              <a:gd name="connsiteX1" fmla="*/ 4370119 w 8633361"/>
              <a:gd name="connsiteY1" fmla="*/ 23752 h 1040461"/>
              <a:gd name="connsiteX2" fmla="*/ 5997039 w 8633361"/>
              <a:gd name="connsiteY2" fmla="*/ 273133 h 1040461"/>
              <a:gd name="connsiteX3" fmla="*/ 7327076 w 8633361"/>
              <a:gd name="connsiteY3" fmla="*/ 1021279 h 1040461"/>
              <a:gd name="connsiteX4" fmla="*/ 8633361 w 8633361"/>
              <a:gd name="connsiteY4" fmla="*/ 831274 h 1040461"/>
              <a:gd name="connsiteX0" fmla="*/ 0 w 8633361"/>
              <a:gd name="connsiteY0" fmla="*/ 0 h 1082467"/>
              <a:gd name="connsiteX1" fmla="*/ 4370119 w 8633361"/>
              <a:gd name="connsiteY1" fmla="*/ 23752 h 1082467"/>
              <a:gd name="connsiteX2" fmla="*/ 5997039 w 8633361"/>
              <a:gd name="connsiteY2" fmla="*/ 273133 h 1082467"/>
              <a:gd name="connsiteX3" fmla="*/ 7327076 w 8633361"/>
              <a:gd name="connsiteY3" fmla="*/ 1021279 h 1082467"/>
              <a:gd name="connsiteX4" fmla="*/ 8633361 w 8633361"/>
              <a:gd name="connsiteY4" fmla="*/ 831274 h 108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361" h="1082467">
                <a:moveTo>
                  <a:pt x="0" y="0"/>
                </a:moveTo>
                <a:lnTo>
                  <a:pt x="4370119" y="23752"/>
                </a:lnTo>
                <a:cubicBezTo>
                  <a:pt x="5369625" y="69274"/>
                  <a:pt x="5504213" y="106878"/>
                  <a:pt x="5997039" y="273133"/>
                </a:cubicBezTo>
                <a:cubicBezTo>
                  <a:pt x="6489865" y="439388"/>
                  <a:pt x="6887689" y="928256"/>
                  <a:pt x="7327076" y="1021279"/>
                </a:cubicBezTo>
                <a:cubicBezTo>
                  <a:pt x="7766463" y="1114302"/>
                  <a:pt x="8360229" y="1136074"/>
                  <a:pt x="8633361" y="831274"/>
                </a:cubicBezTo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34" name="Segnaposto contenuto 2"/>
          <p:cNvSpPr txBox="1">
            <a:spLocks/>
          </p:cNvSpPr>
          <p:nvPr/>
        </p:nvSpPr>
        <p:spPr bwMode="auto">
          <a:xfrm>
            <a:off x="361950" y="1822450"/>
            <a:ext cx="59055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kern="0" dirty="0" smtClean="0"/>
              <a:t>In the ROAL approach, they are at the same time</a:t>
            </a:r>
          </a:p>
        </p:txBody>
      </p:sp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5318125" y="2409825"/>
            <a:ext cx="1135063" cy="1816100"/>
            <a:chOff x="5318824" y="2409251"/>
            <a:chExt cx="1133771" cy="1816675"/>
          </a:xfrm>
        </p:grpSpPr>
        <p:pic>
          <p:nvPicPr>
            <p:cNvPr id="17431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824" y="2409251"/>
              <a:ext cx="1133771" cy="1133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Connettore 2 31"/>
            <p:cNvCxnSpPr/>
            <p:nvPr/>
          </p:nvCxnSpPr>
          <p:spPr bwMode="auto">
            <a:xfrm flipH="1" flipV="1">
              <a:off x="6019700" y="3503385"/>
              <a:ext cx="326653" cy="72254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6805613" y="3154363"/>
            <a:ext cx="1862137" cy="1108075"/>
            <a:chOff x="6805613" y="3154363"/>
            <a:chExt cx="1862137" cy="1108075"/>
          </a:xfrm>
        </p:grpSpPr>
        <p:grpSp>
          <p:nvGrpSpPr>
            <p:cNvPr id="17427" name="Gruppo 7"/>
            <p:cNvGrpSpPr>
              <a:grpSpLocks/>
            </p:cNvGrpSpPr>
            <p:nvPr/>
          </p:nvGrpSpPr>
          <p:grpSpPr bwMode="auto">
            <a:xfrm>
              <a:off x="6805613" y="3154363"/>
              <a:ext cx="1484312" cy="1108075"/>
              <a:chOff x="6805613" y="3154363"/>
              <a:chExt cx="1484312" cy="1108075"/>
            </a:xfrm>
          </p:grpSpPr>
          <p:pic>
            <p:nvPicPr>
              <p:cNvPr id="17429" name="Picture 10" descr="Risultati immagini per fixi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7538" y="3154363"/>
                <a:ext cx="132238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1" name="Connettore 2 40"/>
              <p:cNvCxnSpPr/>
              <p:nvPr/>
            </p:nvCxnSpPr>
            <p:spPr>
              <a:xfrm flipV="1">
                <a:off x="6805613" y="3898900"/>
                <a:ext cx="490537" cy="363538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CasellaDiTesto 17"/>
            <p:cNvSpPr txBox="1"/>
            <p:nvPr/>
          </p:nvSpPr>
          <p:spPr>
            <a:xfrm>
              <a:off x="7893050" y="3357563"/>
              <a:ext cx="774700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GB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charset="0"/>
                </a:rPr>
                <a:t>100%</a:t>
              </a:r>
            </a:p>
          </p:txBody>
        </p:sp>
      </p:grp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8</a:t>
            </a:fld>
            <a:endParaRPr lang="it-IT" altLang="en-US"/>
          </a:p>
        </p:txBody>
      </p:sp>
    </p:spTree>
    <p:custDataLst>
      <p:tags r:id="rId1"/>
    </p:custDataLst>
  </p:cSld>
  <p:clrMapOvr>
    <a:masterClrMapping/>
  </p:clrMapOvr>
  <p:transition spd="slow" advTm="48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7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- JENNIFER General Meeting, London, Sept. 22-23 2016 </a:t>
            </a:r>
            <a:endParaRPr lang="en-GB" altLang="en-US" dirty="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933575"/>
            <a:ext cx="480060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10" descr="Risultati immagini per fix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1" r="19698"/>
          <a:stretch>
            <a:fillRect/>
          </a:stretch>
        </p:blipFill>
        <p:spPr bwMode="auto">
          <a:xfrm>
            <a:off x="1516063" y="1885950"/>
            <a:ext cx="277812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" descr="Risultati immagini per fix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1" r="19698"/>
          <a:stretch>
            <a:fillRect/>
          </a:stretch>
        </p:blipFill>
        <p:spPr bwMode="auto">
          <a:xfrm>
            <a:off x="4089400" y="1789113"/>
            <a:ext cx="3111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uppo 55"/>
          <p:cNvGrpSpPr>
            <a:grpSpLocks/>
          </p:cNvGrpSpPr>
          <p:nvPr/>
        </p:nvGrpSpPr>
        <p:grpSpPr bwMode="auto">
          <a:xfrm>
            <a:off x="1130300" y="1789113"/>
            <a:ext cx="4678363" cy="1912937"/>
            <a:chOff x="973777" y="1373440"/>
            <a:chExt cx="4678877" cy="1913111"/>
          </a:xfrm>
        </p:grpSpPr>
        <p:sp>
          <p:nvSpPr>
            <p:cNvPr id="43" name="Rettangolo 42"/>
            <p:cNvSpPr/>
            <p:nvPr/>
          </p:nvSpPr>
          <p:spPr>
            <a:xfrm>
              <a:off x="973777" y="2640380"/>
              <a:ext cx="4678877" cy="646171"/>
            </a:xfrm>
            <a:prstGeom prst="rect">
              <a:avLst/>
            </a:prstGeom>
            <a:noFill/>
            <a:ln w="0">
              <a:noFill/>
            </a:ln>
          </p:spPr>
          <p:txBody>
            <a:bodyPr>
              <a:spAutoFit/>
            </a:bodyPr>
            <a:lstStyle/>
            <a:p>
              <a:pPr marL="342900" indent="-342900" algn="ctr" eaLnBrk="1" hangingPunct="1">
                <a:buFontTx/>
                <a:buAutoNum type="arabicPeriod"/>
                <a:defRPr/>
              </a:pPr>
              <a:r>
                <a:rPr lang="it-IT" b="1" dirty="0" err="1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Transmission</a:t>
              </a:r>
              <a:r>
                <a:rPr lang="it-IT" b="1" dirty="0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it-IT" b="1" dirty="0" err="1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protected</a:t>
              </a:r>
              <a:r>
                <a:rPr lang="it-IT" b="1" dirty="0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 by  </a:t>
              </a:r>
            </a:p>
            <a:p>
              <a:pPr algn="ctr" eaLnBrk="1" hangingPunct="1">
                <a:defRPr/>
              </a:pPr>
              <a:r>
                <a:rPr lang="it-IT" b="1" dirty="0" err="1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Adaptive</a:t>
              </a:r>
              <a:r>
                <a:rPr lang="it-IT" b="1" dirty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it-IT" b="1" dirty="0" err="1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Forward</a:t>
              </a:r>
              <a:r>
                <a:rPr lang="it-IT" b="1" dirty="0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it-IT" b="1" dirty="0" err="1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Error</a:t>
              </a:r>
              <a:r>
                <a:rPr lang="it-IT" b="1" dirty="0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it-IT" b="1" dirty="0" err="1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Correction</a:t>
              </a:r>
              <a:endParaRPr lang="it-IT" b="1" dirty="0">
                <a:ln w="12700">
                  <a:noFill/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endParaRPr>
            </a:p>
          </p:txBody>
        </p:sp>
        <p:pic>
          <p:nvPicPr>
            <p:cNvPr id="19478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97" t="7066" b="-2"/>
            <a:stretch>
              <a:fillRect/>
            </a:stretch>
          </p:blipFill>
          <p:spPr bwMode="auto">
            <a:xfrm>
              <a:off x="2268187" y="1373440"/>
              <a:ext cx="1386866" cy="29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" name="Gruppo 54"/>
          <p:cNvGrpSpPr>
            <a:grpSpLocks/>
          </p:cNvGrpSpPr>
          <p:nvPr/>
        </p:nvGrpSpPr>
        <p:grpSpPr bwMode="auto">
          <a:xfrm>
            <a:off x="630238" y="3852863"/>
            <a:ext cx="4462462" cy="1833562"/>
            <a:chOff x="3943532" y="4246537"/>
            <a:chExt cx="4463273" cy="1834057"/>
          </a:xfrm>
        </p:grpSpPr>
        <p:sp>
          <p:nvSpPr>
            <p:cNvPr id="19474" name="CasellaDiTesto 51"/>
            <p:cNvSpPr txBox="1">
              <a:spLocks noChangeArrowheads="1"/>
            </p:cNvSpPr>
            <p:nvPr/>
          </p:nvSpPr>
          <p:spPr bwMode="auto">
            <a:xfrm>
              <a:off x="4789573" y="4584865"/>
              <a:ext cx="31662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/>
                <a:t>Goal: &lt;1 ns latency variation</a:t>
              </a:r>
            </a:p>
          </p:txBody>
        </p:sp>
        <p:pic>
          <p:nvPicPr>
            <p:cNvPr id="19475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924"/>
            <a:stretch>
              <a:fillRect/>
            </a:stretch>
          </p:blipFill>
          <p:spPr bwMode="auto">
            <a:xfrm>
              <a:off x="3943532" y="4981102"/>
              <a:ext cx="4463273" cy="1099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ettangolo 64"/>
            <p:cNvSpPr/>
            <p:nvPr/>
          </p:nvSpPr>
          <p:spPr>
            <a:xfrm>
              <a:off x="5069274" y="4246537"/>
              <a:ext cx="2967577" cy="369987"/>
            </a:xfrm>
            <a:prstGeom prst="rect">
              <a:avLst/>
            </a:prstGeom>
            <a:noFill/>
            <a:ln w="0"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it-IT" b="1" dirty="0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3. </a:t>
              </a:r>
              <a:r>
                <a:rPr lang="it-IT" b="1" dirty="0" err="1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Deterministic</a:t>
              </a:r>
              <a:r>
                <a:rPr lang="it-IT" b="1" dirty="0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it-IT" b="1" dirty="0" err="1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latency</a:t>
              </a:r>
              <a:endParaRPr lang="it-IT" b="1" dirty="0">
                <a:ln w="12700">
                  <a:noFill/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4030663" y="1603375"/>
            <a:ext cx="5045075" cy="3725863"/>
            <a:chOff x="3992870" y="1176999"/>
            <a:chExt cx="5044253" cy="3725380"/>
          </a:xfrm>
        </p:grpSpPr>
        <p:sp>
          <p:nvSpPr>
            <p:cNvPr id="19470" name="CasellaDiTesto 47"/>
            <p:cNvSpPr txBox="1">
              <a:spLocks noChangeArrowheads="1"/>
            </p:cNvSpPr>
            <p:nvPr/>
          </p:nvSpPr>
          <p:spPr bwMode="auto">
            <a:xfrm>
              <a:off x="6332539" y="3702050"/>
              <a:ext cx="270458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/>
                <a:t>Eye Diagram @ 5 Gbps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/>
                <a:t>at the receiver,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/>
                <a:t>Goal: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/>
                <a:t>clock rms jitter &lt; 20ps</a:t>
              </a:r>
            </a:p>
          </p:txBody>
        </p:sp>
        <p:sp>
          <p:nvSpPr>
            <p:cNvPr id="51" name="Figura a mano libera 50"/>
            <p:cNvSpPr/>
            <p:nvPr/>
          </p:nvSpPr>
          <p:spPr bwMode="auto">
            <a:xfrm>
              <a:off x="3992870" y="1176999"/>
              <a:ext cx="2271342" cy="609521"/>
            </a:xfrm>
            <a:custGeom>
              <a:avLst/>
              <a:gdLst>
                <a:gd name="connsiteX0" fmla="*/ 89230 w 2416794"/>
                <a:gd name="connsiteY0" fmla="*/ 653228 h 653228"/>
                <a:gd name="connsiteX1" fmla="*/ 279235 w 2416794"/>
                <a:gd name="connsiteY1" fmla="*/ 11960 h 653228"/>
                <a:gd name="connsiteX2" fmla="*/ 2416794 w 2416794"/>
                <a:gd name="connsiteY2" fmla="*/ 296968 h 653228"/>
                <a:gd name="connsiteX0" fmla="*/ 89230 w 2345571"/>
                <a:gd name="connsiteY0" fmla="*/ 645998 h 645998"/>
                <a:gd name="connsiteX1" fmla="*/ 279235 w 2345571"/>
                <a:gd name="connsiteY1" fmla="*/ 4730 h 645998"/>
                <a:gd name="connsiteX2" fmla="*/ 2345571 w 2345571"/>
                <a:gd name="connsiteY2" fmla="*/ 633689 h 645998"/>
                <a:gd name="connsiteX0" fmla="*/ 13641 w 2269982"/>
                <a:gd name="connsiteY0" fmla="*/ 610737 h 610737"/>
                <a:gd name="connsiteX1" fmla="*/ 761563 w 2269982"/>
                <a:gd name="connsiteY1" fmla="*/ 5049 h 610737"/>
                <a:gd name="connsiteX2" fmla="*/ 2269982 w 2269982"/>
                <a:gd name="connsiteY2" fmla="*/ 598428 h 610737"/>
                <a:gd name="connsiteX0" fmla="*/ 13641 w 2269982"/>
                <a:gd name="connsiteY0" fmla="*/ 605688 h 605688"/>
                <a:gd name="connsiteX1" fmla="*/ 761563 w 2269982"/>
                <a:gd name="connsiteY1" fmla="*/ 0 h 605688"/>
                <a:gd name="connsiteX2" fmla="*/ 2269982 w 2269982"/>
                <a:gd name="connsiteY2" fmla="*/ 593379 h 605688"/>
                <a:gd name="connsiteX0" fmla="*/ 13641 w 2269982"/>
                <a:gd name="connsiteY0" fmla="*/ 608184 h 608184"/>
                <a:gd name="connsiteX1" fmla="*/ 761563 w 2269982"/>
                <a:gd name="connsiteY1" fmla="*/ 2496 h 608184"/>
                <a:gd name="connsiteX2" fmla="*/ 2269982 w 2269982"/>
                <a:gd name="connsiteY2" fmla="*/ 595875 h 60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9982" h="608184">
                  <a:moveTo>
                    <a:pt x="13641" y="608184"/>
                  </a:moveTo>
                  <a:cubicBezTo>
                    <a:pt x="-85320" y="317238"/>
                    <a:pt x="373636" y="-33009"/>
                    <a:pt x="761563" y="2496"/>
                  </a:cubicBezTo>
                  <a:cubicBezTo>
                    <a:pt x="1185102" y="26142"/>
                    <a:pt x="1395166" y="423682"/>
                    <a:pt x="2269982" y="595875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pic>
          <p:nvPicPr>
            <p:cNvPr id="19472" name="Picture 2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176" y="1554005"/>
              <a:ext cx="2479579" cy="1858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6183263" y="3416672"/>
              <a:ext cx="1941196" cy="369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it-IT" b="1" dirty="0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2. </a:t>
              </a:r>
              <a:r>
                <a:rPr lang="it-IT" b="1" dirty="0" err="1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Very</a:t>
              </a:r>
              <a:r>
                <a:rPr lang="it-IT" b="1" dirty="0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it-IT" b="1" dirty="0" err="1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low</a:t>
              </a:r>
              <a:r>
                <a:rPr lang="it-IT" b="1" dirty="0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it-IT" b="1" dirty="0" err="1">
                  <a:ln w="12700">
                    <a:noFill/>
                    <a:prstDash val="solid"/>
                  </a:ln>
                  <a:solidFill>
                    <a:srgbClr val="0099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</a:rPr>
                <a:t>jitter</a:t>
              </a:r>
              <a:endParaRPr lang="it-IT" b="1" dirty="0">
                <a:ln w="12700">
                  <a:noFill/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24" name="Rettangolo 23"/>
          <p:cNvSpPr/>
          <p:nvPr/>
        </p:nvSpPr>
        <p:spPr bwMode="auto">
          <a:xfrm>
            <a:off x="3057525" y="5683250"/>
            <a:ext cx="349567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b="1" dirty="0">
                <a:ln w="12700">
                  <a:noFill/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4. Technology independence</a:t>
            </a:r>
          </a:p>
        </p:txBody>
      </p:sp>
      <p:sp>
        <p:nvSpPr>
          <p:cNvPr id="19468" name="CasellaDiTesto 2"/>
          <p:cNvSpPr txBox="1">
            <a:spLocks noChangeArrowheads="1"/>
          </p:cNvSpPr>
          <p:nvPr/>
        </p:nvSpPr>
        <p:spPr bwMode="auto">
          <a:xfrm>
            <a:off x="2549525" y="1428750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/>
              <a:t>5-13 Gbps</a:t>
            </a:r>
          </a:p>
        </p:txBody>
      </p:sp>
      <p:sp>
        <p:nvSpPr>
          <p:cNvPr id="1946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mtClean="0"/>
              <a:t>High-speed Self-Repairing and Adaptive Links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EEFE-24D7-434D-BA41-6F88E630CAEA}" type="slidenum">
              <a:rPr lang="it-IT" altLang="en-US" smtClean="0"/>
              <a:pPr>
                <a:defRPr/>
              </a:pPr>
              <a:t>9</a:t>
            </a:fld>
            <a:endParaRPr lang="it-IT" altLang="en-US"/>
          </a:p>
        </p:txBody>
      </p:sp>
    </p:spTree>
    <p:custDataLst>
      <p:tags r:id="rId1"/>
    </p:custDataLst>
  </p:cSld>
  <p:clrMapOvr>
    <a:masterClrMapping/>
  </p:clrMapOvr>
  <p:transition spd="slow" advTm="50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5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22.1|3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.4|15.3|32.3|1.6|2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0.6|2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0.3|27.7"/>
</p:tagLst>
</file>

<file path=ppt/theme/theme1.xml><?xml version="1.0" encoding="utf-8"?>
<a:theme xmlns:a="http://schemas.openxmlformats.org/drawingml/2006/main" name="Edge">
  <a:themeElements>
    <a:clrScheme name="Edge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dge 9">
    <a:dk1>
      <a:srgbClr val="000000"/>
    </a:dk1>
    <a:lt1>
      <a:srgbClr val="FFFFFF"/>
    </a:lt1>
    <a:dk2>
      <a:srgbClr val="003399"/>
    </a:dk2>
    <a:lt2>
      <a:srgbClr val="666699"/>
    </a:lt2>
    <a:accent1>
      <a:srgbClr val="009999"/>
    </a:accent1>
    <a:accent2>
      <a:srgbClr val="4C6D4E"/>
    </a:accent2>
    <a:accent3>
      <a:srgbClr val="FFFFFF"/>
    </a:accent3>
    <a:accent4>
      <a:srgbClr val="000000"/>
    </a:accent4>
    <a:accent5>
      <a:srgbClr val="AACACA"/>
    </a:accent5>
    <a:accent6>
      <a:srgbClr val="446246"/>
    </a:accent6>
    <a:hlink>
      <a:srgbClr val="4C6D80"/>
    </a:hlink>
    <a:folHlink>
      <a:srgbClr val="B2B2B2"/>
    </a:folHlink>
  </a:clrScheme>
  <a:fontScheme name="Edge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dge 9">
    <a:dk1>
      <a:srgbClr val="000000"/>
    </a:dk1>
    <a:lt1>
      <a:srgbClr val="FFFFFF"/>
    </a:lt1>
    <a:dk2>
      <a:srgbClr val="003399"/>
    </a:dk2>
    <a:lt2>
      <a:srgbClr val="666699"/>
    </a:lt2>
    <a:accent1>
      <a:srgbClr val="009999"/>
    </a:accent1>
    <a:accent2>
      <a:srgbClr val="4C6D4E"/>
    </a:accent2>
    <a:accent3>
      <a:srgbClr val="FFFFFF"/>
    </a:accent3>
    <a:accent4>
      <a:srgbClr val="000000"/>
    </a:accent4>
    <a:accent5>
      <a:srgbClr val="AACACA"/>
    </a:accent5>
    <a:accent6>
      <a:srgbClr val="446246"/>
    </a:accent6>
    <a:hlink>
      <a:srgbClr val="4C6D80"/>
    </a:hlink>
    <a:folHlink>
      <a:srgbClr val="B2B2B2"/>
    </a:folHlink>
  </a:clrScheme>
  <a:fontScheme name="Edge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20561</TotalTime>
  <Words>2244</Words>
  <Application>Microsoft Office PowerPoint</Application>
  <PresentationFormat>Presentazione su schermo (4:3)</PresentationFormat>
  <Paragraphs>365</Paragraphs>
  <Slides>28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7" baseType="lpstr">
      <vt:lpstr>Arial</vt:lpstr>
      <vt:lpstr>Batang</vt:lpstr>
      <vt:lpstr>Courier New</vt:lpstr>
      <vt:lpstr>Garamond</vt:lpstr>
      <vt:lpstr>Symbol</vt:lpstr>
      <vt:lpstr>Tahoma</vt:lpstr>
      <vt:lpstr>Times New Roman</vt:lpstr>
      <vt:lpstr>Wingdings</vt:lpstr>
      <vt:lpstr>Edge</vt:lpstr>
      <vt:lpstr>ROAL: RecOnfigurable self-repairing and Adaptive high-speed Links for HEP</vt:lpstr>
      <vt:lpstr>Outline</vt:lpstr>
      <vt:lpstr>The ROAL Project</vt:lpstr>
      <vt:lpstr>High-Speed Serial Links</vt:lpstr>
      <vt:lpstr>Field Programmable Gate Arrays</vt:lpstr>
      <vt:lpstr>SRAM-based FPGAs and Radiation</vt:lpstr>
      <vt:lpstr>ROAL Key Ideas (1)</vt:lpstr>
      <vt:lpstr>ROAL Key Ideas (2)</vt:lpstr>
      <vt:lpstr>High-speed Self-Repairing and Adaptive Links</vt:lpstr>
      <vt:lpstr>Potential Applications</vt:lpstr>
      <vt:lpstr>Tools and Methods</vt:lpstr>
      <vt:lpstr>Beam Testing </vt:lpstr>
      <vt:lpstr>ROAL@Belle2</vt:lpstr>
      <vt:lpstr>Preliminary Results</vt:lpstr>
      <vt:lpstr>Preliminary Results (2)</vt:lpstr>
      <vt:lpstr>Custom Test Board</vt:lpstr>
      <vt:lpstr>ROAL@ATLAS</vt:lpstr>
      <vt:lpstr>Conclusions</vt:lpstr>
      <vt:lpstr>Back-up Slides</vt:lpstr>
      <vt:lpstr>SEUs vs He3 Tube Rates</vt:lpstr>
      <vt:lpstr>In the DAQ Room</vt:lpstr>
      <vt:lpstr>SuperKEKB Beam Backgrounds </vt:lpstr>
      <vt:lpstr>BEAST II Goals </vt:lpstr>
      <vt:lpstr>Single Event Upsets (SEUs)</vt:lpstr>
      <vt:lpstr>Configuration Memory Error Results</vt:lpstr>
      <vt:lpstr>Presentazione standard di PowerPoint</vt:lpstr>
      <vt:lpstr>Presentazione standard di PowerPoint</vt:lpstr>
      <vt:lpstr>Publication Outcome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Administrator</dc:creator>
  <cp:lastModifiedBy>Raffaele</cp:lastModifiedBy>
  <cp:revision>1158</cp:revision>
  <cp:lastPrinted>2015-05-18T13:47:54Z</cp:lastPrinted>
  <dcterms:created xsi:type="dcterms:W3CDTF">2007-04-29T10:09:41Z</dcterms:created>
  <dcterms:modified xsi:type="dcterms:W3CDTF">2016-09-22T17:05:52Z</dcterms:modified>
</cp:coreProperties>
</file>