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FF9933"/>
    <a:srgbClr val="0000FF"/>
    <a:srgbClr val="FFCCFF"/>
    <a:srgbClr val="FF3399"/>
    <a:srgbClr val="CCECFF"/>
    <a:srgbClr val="000099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74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39B33-A3C3-479F-9A3F-75DE8DE4C97B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B411-FC01-47EA-BE27-C390363BBCF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4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tiff"/><Relationship Id="rId4" Type="http://schemas.openxmlformats.org/officeDocument/2006/relationships/image" Target="../media/image2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250825" y="2130425"/>
            <a:ext cx="8785225" cy="938535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D60093"/>
                </a:solidFill>
              </a:rPr>
              <a:t>Fast Luminosity Monitoring</a:t>
            </a:r>
            <a:endParaRPr lang="fr-FR" b="1" dirty="0">
              <a:solidFill>
                <a:srgbClr val="D60093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395288" y="3908425"/>
            <a:ext cx="8280400" cy="1824038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Cécile </a:t>
            </a:r>
            <a:r>
              <a:rPr lang="en-US" dirty="0" err="1" smtClean="0">
                <a:solidFill>
                  <a:srgbClr val="0000FF"/>
                </a:solidFill>
              </a:rPr>
              <a:t>Rimbault</a:t>
            </a:r>
            <a:r>
              <a:rPr lang="en-US" dirty="0" smtClean="0">
                <a:solidFill>
                  <a:srgbClr val="0000FF"/>
                </a:solidFill>
              </a:rPr>
              <a:t>, LAL-IN2P3/CNRS </a:t>
            </a:r>
          </a:p>
          <a:p>
            <a:pPr algn="ctr">
              <a:buFont typeface="Arial" pitchFamily="34" charset="0"/>
              <a:buNone/>
              <a:defRPr/>
            </a:pPr>
            <a:endParaRPr lang="en-US" b="1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JENNIFER Mid-Term Review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23 September 2016 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Queen Mary Univ., London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3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6513" y="620688"/>
            <a:ext cx="9072562" cy="5438620"/>
          </a:xfrm>
          <a:prstGeom prst="rect">
            <a:avLst/>
          </a:prstGeom>
          <a:ln>
            <a:solidFill>
              <a:srgbClr val="339933"/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Goal: Realization of  a fast </a:t>
            </a:r>
            <a:r>
              <a:rPr lang="en-US" sz="1600" b="1" dirty="0" err="1" smtClean="0">
                <a:solidFill>
                  <a:srgbClr val="0000CC"/>
                </a:solidFill>
              </a:rPr>
              <a:t>lumi</a:t>
            </a:r>
            <a:r>
              <a:rPr lang="en-US" sz="1600" b="1" dirty="0" smtClean="0">
                <a:solidFill>
                  <a:srgbClr val="0000CC"/>
                </a:solidFill>
              </a:rPr>
              <a:t> monitor based on radiative </a:t>
            </a:r>
            <a:r>
              <a:rPr lang="en-US" sz="1600" b="1" dirty="0" err="1" smtClean="0">
                <a:solidFill>
                  <a:srgbClr val="0000CC"/>
                </a:solidFill>
              </a:rPr>
              <a:t>Bhabha</a:t>
            </a:r>
            <a:r>
              <a:rPr lang="en-US" sz="1600" b="1" dirty="0" smtClean="0">
                <a:solidFill>
                  <a:srgbClr val="0000CC"/>
                </a:solidFill>
              </a:rPr>
              <a:t> scattering at low angle measurement with diamond sensors for </a:t>
            </a:r>
            <a:r>
              <a:rPr lang="en-US" sz="1600" b="1" dirty="0" err="1" smtClean="0">
                <a:solidFill>
                  <a:srgbClr val="0000CC"/>
                </a:solidFill>
              </a:rPr>
              <a:t>SuperKEKB</a:t>
            </a:r>
            <a:r>
              <a:rPr lang="en-US" sz="1600" b="1" dirty="0" smtClean="0">
                <a:solidFill>
                  <a:srgbClr val="0000CC"/>
                </a:solidFill>
              </a:rPr>
              <a:t> luminosity feedback and backgrounds study (BEAST).</a:t>
            </a:r>
          </a:p>
          <a:p>
            <a:pPr lvl="1">
              <a:defRPr/>
            </a:pPr>
            <a:r>
              <a:rPr lang="en-US" sz="1600" b="1" dirty="0" smtClean="0"/>
              <a:t>Aimed precision:     </a:t>
            </a:r>
            <a:r>
              <a:rPr lang="en-US" sz="1600" b="1" dirty="0" err="1" smtClean="0">
                <a:latin typeface="Symbol" panose="05050102010706020507" pitchFamily="18" charset="2"/>
              </a:rPr>
              <a:t>d</a:t>
            </a:r>
            <a:r>
              <a:rPr lang="en-US" sz="1600" b="1" dirty="0" err="1" smtClean="0">
                <a:latin typeface="Viner Hand ITC" panose="03070502030502020203" pitchFamily="66" charset="0"/>
              </a:rPr>
              <a:t>L</a:t>
            </a:r>
            <a:r>
              <a:rPr lang="en-US" sz="1600" b="1" dirty="0" smtClean="0"/>
              <a:t>/</a:t>
            </a:r>
            <a:r>
              <a:rPr lang="en-US" sz="1600" b="1" dirty="0" smtClean="0">
                <a:latin typeface="Viner Hand ITC" panose="03070502030502020203" pitchFamily="66" charset="0"/>
              </a:rPr>
              <a:t>L  </a:t>
            </a:r>
            <a:r>
              <a:rPr lang="en-US" sz="1600" b="1" dirty="0" smtClean="0"/>
              <a:t> ~ 10 </a:t>
            </a:r>
            <a:r>
              <a:rPr lang="en-US" sz="1600" b="1" baseline="30000" dirty="0" smtClean="0"/>
              <a:t>-2  </a:t>
            </a:r>
            <a:r>
              <a:rPr lang="en-US" sz="1600" b="1" dirty="0" smtClean="0"/>
              <a:t>to 10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 in 1 to 10ms</a:t>
            </a:r>
          </a:p>
          <a:p>
            <a:pPr lvl="1"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Fast signal : </a:t>
            </a:r>
            <a:r>
              <a:rPr lang="en-US" sz="1600" b="1" dirty="0" err="1" smtClean="0">
                <a:solidFill>
                  <a:srgbClr val="0000CC"/>
                </a:solidFill>
              </a:rPr>
              <a:t>Lumi</a:t>
            </a:r>
            <a:r>
              <a:rPr lang="en-US" sz="1600" b="1" dirty="0" smtClean="0">
                <a:solidFill>
                  <a:srgbClr val="0000CC"/>
                </a:solidFill>
              </a:rPr>
              <a:t> monitoring for each bunch crossing:  2500 bunches/train, collisions every 4 ns</a:t>
            </a:r>
          </a:p>
          <a:p>
            <a:pPr>
              <a:defRPr/>
            </a:pPr>
            <a:endParaRPr lang="en-US" sz="1600" b="1" dirty="0" smtClean="0">
              <a:latin typeface="Viner Hand ITC" panose="03070502030502020203" pitchFamily="66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Setup: 2 sets of 2 ~5x5 mm</a:t>
            </a:r>
            <a:r>
              <a:rPr lang="en-US" sz="16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600" b="1" dirty="0" smtClean="0">
                <a:solidFill>
                  <a:srgbClr val="0000CC"/>
                </a:solidFill>
              </a:rPr>
              <a:t> diamond sensors </a:t>
            </a:r>
          </a:p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       coupled to fast charge amplifiers, </a:t>
            </a:r>
          </a:p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       positioned outside of the beam pipe  </a:t>
            </a:r>
          </a:p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Collaboration with ZDLM group @ KEK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	</a:t>
            </a:r>
            <a:r>
              <a:rPr lang="en-US" sz="1600" b="1" dirty="0" smtClean="0">
                <a:solidFill>
                  <a:srgbClr val="006600"/>
                </a:solidFill>
              </a:rPr>
              <a:t>(Cerenkov detector + scintillator)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Locations :</a:t>
            </a:r>
          </a:p>
          <a:p>
            <a:pPr marL="0" indent="0">
              <a:buNone/>
              <a:defRPr/>
            </a:pPr>
            <a:r>
              <a:rPr lang="en-US" sz="1600" b="1" dirty="0" smtClean="0"/>
              <a:t>- In High Energy Electron Ring : 30m downstream the Interaction Point for </a:t>
            </a:r>
            <a:r>
              <a:rPr lang="en-US" sz="1600" b="1" dirty="0" err="1" smtClean="0"/>
              <a:t>Bhabha</a:t>
            </a:r>
            <a:r>
              <a:rPr lang="en-US" sz="1600" b="1" dirty="0" smtClean="0"/>
              <a:t> photon detection</a:t>
            </a:r>
          </a:p>
          <a:p>
            <a:pPr marL="0" indent="0">
              <a:buNone/>
              <a:defRPr/>
            </a:pPr>
            <a:r>
              <a:rPr lang="en-US" sz="1600" b="1" dirty="0" smtClean="0"/>
              <a:t>- In Low Energy Positron Ring : 11.9m from IP for </a:t>
            </a:r>
            <a:r>
              <a:rPr lang="en-US" sz="1600" b="1" dirty="0" err="1" smtClean="0"/>
              <a:t>Bhabha</a:t>
            </a:r>
            <a:r>
              <a:rPr lang="en-US" sz="1600" b="1" dirty="0" smtClean="0"/>
              <a:t> scattered  positron detection</a:t>
            </a:r>
          </a:p>
          <a:p>
            <a:pPr>
              <a:buFontTx/>
              <a:buChar char="-"/>
              <a:defRPr/>
            </a:pPr>
            <a:endParaRPr lang="en-US" sz="1800" dirty="0"/>
          </a:p>
          <a:p>
            <a:pPr>
              <a:defRPr/>
            </a:pPr>
            <a:r>
              <a:rPr lang="en-US" sz="1600" b="1" dirty="0" smtClean="0"/>
              <a:t>DAQ : ADC+FPGA+DAC</a:t>
            </a:r>
          </a:p>
          <a:p>
            <a:pPr marL="0" indent="0">
              <a:buNone/>
              <a:defRPr/>
            </a:pPr>
            <a:r>
              <a:rPr lang="en-US" sz="1600" b="1" dirty="0" err="1" smtClean="0"/>
              <a:t>synchronised</a:t>
            </a:r>
            <a:r>
              <a:rPr lang="en-US" sz="1600" b="1" dirty="0" smtClean="0"/>
              <a:t> to  </a:t>
            </a:r>
            <a:r>
              <a:rPr lang="en-US" sz="1600" b="1" dirty="0" err="1" smtClean="0"/>
              <a:t>SuperKEKB</a:t>
            </a:r>
            <a:r>
              <a:rPr lang="en-US" sz="1600" b="1" dirty="0" smtClean="0"/>
              <a:t> RF</a:t>
            </a:r>
            <a:endParaRPr lang="en-US" sz="1600" b="1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6513" y="44451"/>
            <a:ext cx="9072562" cy="5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600" b="1" dirty="0">
                <a:solidFill>
                  <a:srgbClr val="D60093"/>
                </a:solidFill>
              </a:rPr>
              <a:t>Fast Luminosity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Monitoring</a:t>
            </a:r>
            <a:endParaRPr lang="fr-FR" altLang="fr-FR" sz="2600" b="1" dirty="0">
              <a:solidFill>
                <a:srgbClr val="D60093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t="44594" r="32346" b="1288"/>
          <a:stretch/>
        </p:blipFill>
        <p:spPr>
          <a:xfrm>
            <a:off x="6342642" y="2132856"/>
            <a:ext cx="2405822" cy="18590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23" y="2132856"/>
            <a:ext cx="1063193" cy="185906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/>
        </p:blipFill>
        <p:spPr>
          <a:xfrm>
            <a:off x="2771800" y="4725144"/>
            <a:ext cx="6266973" cy="13341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093296"/>
            <a:ext cx="3966829" cy="7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 bwMode="auto">
          <a:xfrm>
            <a:off x="36513" y="44450"/>
            <a:ext cx="90725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600" b="1">
              <a:solidFill>
                <a:srgbClr val="D60093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73025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fr-FR" sz="2600" b="1" dirty="0" smtClean="0">
                <a:solidFill>
                  <a:srgbClr val="D60093"/>
                </a:solidFill>
              </a:rPr>
              <a:t>Fast Luminosity Monitoring: Highlights and status</a:t>
            </a:r>
            <a:endParaRPr lang="fr-FR" altLang="fr-FR" sz="2600" b="1" dirty="0">
              <a:solidFill>
                <a:srgbClr val="D60093"/>
              </a:solidFill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9060" y="692697"/>
            <a:ext cx="8894337" cy="1872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</a:pPr>
            <a:r>
              <a:rPr lang="en-US" altLang="fr-FR" sz="1600" b="1" dirty="0" err="1" smtClean="0">
                <a:latin typeface="+mn-lt"/>
                <a:ea typeface="MS PGothic" pitchFamily="34" charset="-128"/>
              </a:rPr>
              <a:t>Automn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2015</a:t>
            </a:r>
            <a:r>
              <a:rPr lang="en-US" altLang="fr-FR" sz="1600" b="1" dirty="0">
                <a:solidFill>
                  <a:srgbClr val="7030A0"/>
                </a:solidFill>
                <a:latin typeface="+mn-lt"/>
                <a:ea typeface="MS PGothic" pitchFamily="34" charset="-128"/>
              </a:rPr>
              <a:t>: Installation of  </a:t>
            </a:r>
            <a:r>
              <a:rPr lang="en-US" altLang="fr-FR" sz="1600" b="1" dirty="0" smtClean="0">
                <a:solidFill>
                  <a:srgbClr val="7030A0"/>
                </a:solidFill>
                <a:latin typeface="+mn-lt"/>
                <a:ea typeface="MS PGothic" pitchFamily="34" charset="-128"/>
              </a:rPr>
              <a:t>LAL made pillars and  </a:t>
            </a:r>
            <a:r>
              <a:rPr lang="en-US" altLang="fr-FR" sz="1600" b="1" dirty="0" err="1">
                <a:solidFill>
                  <a:srgbClr val="7030A0"/>
                </a:solidFill>
                <a:latin typeface="+mn-lt"/>
                <a:ea typeface="MS PGothic" pitchFamily="34" charset="-128"/>
              </a:rPr>
              <a:t>sCVD</a:t>
            </a:r>
            <a:r>
              <a:rPr lang="en-US" altLang="fr-FR" sz="1600" b="1" dirty="0">
                <a:solidFill>
                  <a:srgbClr val="7030A0"/>
                </a:solidFill>
                <a:latin typeface="+mn-lt"/>
                <a:ea typeface="MS PGothic" pitchFamily="34" charset="-128"/>
              </a:rPr>
              <a:t>  diamond </a:t>
            </a:r>
            <a:r>
              <a:rPr lang="en-US" altLang="fr-FR" sz="1600" b="1" dirty="0" smtClean="0">
                <a:solidFill>
                  <a:srgbClr val="7030A0"/>
                </a:solidFill>
                <a:latin typeface="+mn-lt"/>
                <a:ea typeface="MS PGothic" pitchFamily="34" charset="-128"/>
              </a:rPr>
              <a:t>sensors on </a:t>
            </a:r>
            <a:r>
              <a:rPr lang="en-US" altLang="fr-FR" sz="1600" b="1" dirty="0" err="1">
                <a:solidFill>
                  <a:srgbClr val="7030A0"/>
                </a:solidFill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>
                <a:solidFill>
                  <a:srgbClr val="7030A0"/>
                </a:solidFill>
                <a:latin typeface="+mn-lt"/>
                <a:ea typeface="MS PGothic" pitchFamily="34" charset="-128"/>
              </a:rPr>
              <a:t> Rings</a:t>
            </a:r>
          </a:p>
          <a:p>
            <a:pPr marL="285750" indent="-285750">
              <a:lnSpc>
                <a:spcPct val="90000"/>
              </a:lnSpc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February 2016: </a:t>
            </a:r>
            <a:r>
              <a:rPr lang="en-US" altLang="fr-FR" sz="1600" b="1" dirty="0" smtClean="0">
                <a:solidFill>
                  <a:srgbClr val="7030A0"/>
                </a:solidFill>
                <a:latin typeface="+mn-lt"/>
                <a:ea typeface="MS PGothic" pitchFamily="34" charset="-128"/>
              </a:rPr>
              <a:t>Installation of LAL Rack in Electronic Hut</a:t>
            </a:r>
            <a:endParaRPr lang="en-US" altLang="fr-FR" sz="1600" b="1" dirty="0">
              <a:solidFill>
                <a:srgbClr val="7030A0"/>
              </a:solidFill>
              <a:latin typeface="+mn-lt"/>
              <a:ea typeface="MS PGothic" pitchFamily="34" charset="-128"/>
            </a:endParaRPr>
          </a:p>
          <a:p>
            <a:pPr marL="285750" indent="-285750">
              <a:lnSpc>
                <a:spcPct val="90000"/>
              </a:lnSpc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02/2016</a:t>
            </a:r>
            <a:r>
              <a:rPr lang="en-US" altLang="fr-FR" sz="1600" b="1" dirty="0" smtClean="0">
                <a:latin typeface="+mn-lt"/>
                <a:ea typeface="MS PGothic" pitchFamily="34" charset="-128"/>
                <a:sym typeface="Wingdings" panose="05000000000000000000" pitchFamily="2" charset="2"/>
              </a:rPr>
              <a:t>06/2016: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Phase 1 of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 commissioning</a:t>
            </a:r>
            <a:endParaRPr lang="en-US" altLang="fr-FR" sz="1600" b="1" dirty="0">
              <a:latin typeface="+mn-lt"/>
              <a:ea typeface="MS PGothic" pitchFamily="34" charset="-128"/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fr-FR" sz="1400" b="1" dirty="0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Single </a:t>
            </a: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beam background </a:t>
            </a:r>
            <a:r>
              <a:rPr lang="en-US" altLang="fr-FR" sz="1400" b="1" dirty="0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measurements </a:t>
            </a: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(bremsstrahlung + </a:t>
            </a:r>
            <a:r>
              <a:rPr lang="en-US" altLang="fr-FR" sz="1400" b="1" dirty="0" err="1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Touschek</a:t>
            </a: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) with </a:t>
            </a:r>
            <a:r>
              <a:rPr lang="en-US" altLang="fr-FR" sz="1400" b="1" dirty="0" err="1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sCVD</a:t>
            </a: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 in HER &amp; LER with </a:t>
            </a:r>
            <a:r>
              <a:rPr lang="en-US" altLang="fr-FR" sz="1400" b="1" dirty="0" err="1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oscillo</a:t>
            </a:r>
            <a:endParaRPr lang="en-US" altLang="fr-FR" sz="1400" b="1" dirty="0" smtClean="0">
              <a:solidFill>
                <a:srgbClr val="7030A0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 </a:t>
            </a:r>
            <a:r>
              <a:rPr lang="en-US" altLang="fr-FR" sz="1400" b="1" dirty="0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Developments of scripts and GUI for real time data taking and processing/post processing analysis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fr-FR" sz="1400" b="1" dirty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 </a:t>
            </a:r>
            <a:r>
              <a:rPr lang="en-US" altLang="fr-FR" sz="1400" b="1" dirty="0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Tests and improvement of LAL Diamond sensors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fr-FR" sz="1400" b="1" dirty="0" smtClean="0">
                <a:solidFill>
                  <a:srgbClr val="7030A0"/>
                </a:solidFill>
                <a:latin typeface="+mn-lt"/>
                <a:ea typeface="MS PGothic" pitchFamily="34" charset="-128"/>
                <a:sym typeface="Wingdings" pitchFamily="2" charset="2"/>
              </a:rPr>
              <a:t>LER  background analysis / comparison with simulations</a:t>
            </a:r>
            <a:endParaRPr lang="en-US" altLang="fr-FR" sz="1600" b="1" dirty="0">
              <a:solidFill>
                <a:srgbClr val="7030A0"/>
              </a:solidFill>
              <a:latin typeface="+mn-lt"/>
              <a:ea typeface="MS PGothic" pitchFamily="34" charset="-128"/>
              <a:sym typeface="Wingdings" pitchFamily="2" charset="2"/>
            </a:endParaRPr>
          </a:p>
        </p:txBody>
      </p:sp>
      <p:pic>
        <p:nvPicPr>
          <p:cNvPr id="13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4205"/>
          <a:stretch>
            <a:fillRect/>
          </a:stretch>
        </p:blipFill>
        <p:spPr bwMode="auto">
          <a:xfrm>
            <a:off x="119856" y="2704139"/>
            <a:ext cx="3527177" cy="2885101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>
            <a:fillRect/>
          </a:stretch>
        </p:blipFill>
        <p:spPr bwMode="auto">
          <a:xfrm>
            <a:off x="5220072" y="2461395"/>
            <a:ext cx="2610937" cy="1903709"/>
          </a:xfrm>
          <a:prstGeom prst="rect">
            <a:avLst/>
          </a:prstGeom>
          <a:noFill/>
          <a:ln w="1905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68" y="4440060"/>
            <a:ext cx="2101307" cy="1581228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24" y="3099382"/>
            <a:ext cx="1191324" cy="28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4450"/>
            <a:ext cx="91440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600" b="1" dirty="0" err="1" smtClean="0">
                <a:solidFill>
                  <a:srgbClr val="D60093"/>
                </a:solidFill>
              </a:rPr>
              <a:t>Fast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Luminosity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Monitoring  - Schedule for 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next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years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38" y="836611"/>
            <a:ext cx="914400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07/2016-10/2017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: </a:t>
            </a:r>
            <a:endParaRPr lang="en-US" altLang="fr-FR" sz="1600" b="1" dirty="0" smtClean="0">
              <a:solidFill>
                <a:srgbClr val="9933FF"/>
              </a:solidFill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-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Finalization LER background phase1 data analysis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  - </a:t>
            </a:r>
            <a:r>
              <a:rPr lang="en-US" altLang="fr-FR" sz="1600" b="1" dirty="0">
                <a:ea typeface="MS PGothic" pitchFamily="34" charset="-128"/>
              </a:rPr>
              <a:t>DAQ for  the phase II of </a:t>
            </a:r>
            <a:r>
              <a:rPr lang="en-US" altLang="fr-FR" sz="1600" b="1" dirty="0" err="1">
                <a:ea typeface="MS PGothic" pitchFamily="34" charset="-128"/>
              </a:rPr>
              <a:t>SuperKEKB</a:t>
            </a:r>
            <a:r>
              <a:rPr lang="en-US" altLang="fr-FR" sz="1600" b="1" dirty="0">
                <a:ea typeface="MS PGothic" pitchFamily="34" charset="-128"/>
              </a:rPr>
              <a:t> commissioning (11/2017): </a:t>
            </a:r>
            <a:endParaRPr lang="en-US" altLang="fr-FR" sz="1600" b="1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ea typeface="MS PGothic" pitchFamily="34" charset="-128"/>
              </a:rPr>
              <a:t>	2 choices are studied, choice will be fixed at end of fall 2016</a:t>
            </a:r>
            <a:endParaRPr lang="en-US" altLang="fr-FR" sz="1600" b="1" dirty="0" smtClean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- HER phase 1 data analysis.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- R&amp;D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Diamond sensors miniaturized packaging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@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LAL 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adaptation of existing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pillar  in LER for phase-II 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(to fit with vacuum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chamber modification)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11/2017-03/2018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: tests during phase II of </a:t>
            </a:r>
            <a:r>
              <a:rPr lang="en-US" altLang="fr-FR" sz="1600" b="1" dirty="0" err="1">
                <a:solidFill>
                  <a:srgbClr val="9933FF"/>
                </a:solidFill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 commissioning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- </a:t>
            </a:r>
            <a:r>
              <a:rPr lang="en-US" altLang="fr-FR" sz="1600" b="1" dirty="0" err="1">
                <a:latin typeface="+mn-lt"/>
                <a:ea typeface="MS PGothic" pitchFamily="34" charset="-128"/>
              </a:rPr>
              <a:t>Bhabha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acquisition and first luminosity measurement tests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Single beam background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characterization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Integration CVD DAQ to the </a:t>
            </a:r>
            <a:r>
              <a:rPr lang="en-US" altLang="fr-FR" sz="1600" b="1" dirty="0" err="1"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 feedback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system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optimization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of choice for final sensors (500um/140um </a:t>
            </a:r>
            <a:r>
              <a:rPr lang="en-US" altLang="fr-FR" sz="1600" b="1" dirty="0" err="1">
                <a:latin typeface="+mn-lt"/>
                <a:ea typeface="MS PGothic" pitchFamily="34" charset="-128"/>
              </a:rPr>
              <a:t>sCVD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) and </a:t>
            </a:r>
            <a:r>
              <a:rPr lang="en-US" altLang="fr-FR" sz="1600" b="1" dirty="0" err="1">
                <a:latin typeface="+mn-lt"/>
                <a:ea typeface="MS PGothic" pitchFamily="34" charset="-128"/>
              </a:rPr>
              <a:t>ampli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 (Charge/current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) (TIL/BIL)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10/2018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: Phase III = first Belle-II runs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-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Operating fast </a:t>
            </a:r>
            <a:r>
              <a:rPr lang="en-US" altLang="fr-FR" sz="1600" b="1" dirty="0" err="1">
                <a:latin typeface="+mn-lt"/>
                <a:ea typeface="MS PGothic" pitchFamily="34" charset="-128"/>
              </a:rPr>
              <a:t>lumi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 monitoring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system for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 feedback 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New single beam and beam-beam background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characterization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   - Non linear phenomena measurements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occurring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with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small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beam size beam-beam interaction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fr-FR" sz="1600" b="1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0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107950" y="115888"/>
            <a:ext cx="8928100" cy="1152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2600" b="1" dirty="0" smtClean="0">
                <a:solidFill>
                  <a:srgbClr val="D60093"/>
                </a:solidFill>
              </a:rPr>
              <a:t>Fast Luminosity Monitoring : </a:t>
            </a:r>
            <a:r>
              <a:rPr lang="en-US" altLang="fr-FR" sz="2600" b="1" dirty="0" err="1" smtClean="0">
                <a:solidFill>
                  <a:srgbClr val="D60093"/>
                </a:solidFill>
              </a:rPr>
              <a:t>Secondments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 </a:t>
            </a:r>
            <a:endParaRPr lang="fr-FR" altLang="fr-FR" sz="2600" b="1" dirty="0" smtClean="0">
              <a:solidFill>
                <a:srgbClr val="D60093"/>
              </a:solidFill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57334" y="692696"/>
            <a:ext cx="897871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/>
              <a:t>Number of asked </a:t>
            </a:r>
            <a:r>
              <a:rPr lang="en-US" altLang="fr-FR" sz="1800" b="1" dirty="0" err="1"/>
              <a:t>secondments</a:t>
            </a:r>
            <a:r>
              <a:rPr lang="en-US" altLang="fr-FR" sz="1800" b="1" dirty="0"/>
              <a:t>: </a:t>
            </a:r>
            <a:r>
              <a:rPr lang="en-US" altLang="fr-FR" sz="1800" b="1" dirty="0" smtClean="0"/>
              <a:t>15</a:t>
            </a:r>
            <a:endParaRPr lang="en-US" altLang="fr-F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/>
              <a:t>Used </a:t>
            </a:r>
            <a:r>
              <a:rPr lang="en-US" altLang="fr-FR" sz="1800" b="1" dirty="0" err="1"/>
              <a:t>secondments</a:t>
            </a:r>
            <a:r>
              <a:rPr lang="en-US" altLang="fr-FR" sz="1800" b="1" dirty="0"/>
              <a:t>: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FF"/>
                </a:solidFill>
              </a:rPr>
              <a:t>Dima El </a:t>
            </a:r>
            <a:r>
              <a:rPr lang="en-US" altLang="fr-FR" sz="1600" b="1" dirty="0" err="1">
                <a:solidFill>
                  <a:srgbClr val="0000FF"/>
                </a:solidFill>
              </a:rPr>
              <a:t>Kechen</a:t>
            </a:r>
            <a:r>
              <a:rPr lang="en-US" altLang="fr-FR" sz="1600" b="1" dirty="0">
                <a:solidFill>
                  <a:srgbClr val="0000FF"/>
                </a:solidFill>
              </a:rPr>
              <a:t> – PhD student   :  </a:t>
            </a:r>
            <a:r>
              <a:rPr lang="en-US" altLang="fr-FR" sz="1600" b="1" dirty="0" smtClean="0">
                <a:solidFill>
                  <a:srgbClr val="0000FF"/>
                </a:solidFill>
              </a:rPr>
              <a:t>+5 months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>
                <a:solidFill>
                  <a:srgbClr val="0000FF"/>
                </a:solidFill>
              </a:rPr>
              <a:t>- June 2015: </a:t>
            </a:r>
            <a:r>
              <a:rPr lang="en-US" altLang="fr-FR" sz="1600" dirty="0" smtClean="0"/>
              <a:t>background simulation tool learning and improvement (Work with KEK researcher who made the code )</a:t>
            </a:r>
            <a:endParaRPr lang="en-US" altLang="fr-FR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600" b="1" dirty="0" smtClean="0">
                <a:solidFill>
                  <a:srgbClr val="0000FF"/>
                </a:solidFill>
              </a:rPr>
              <a:t>- Feb-</a:t>
            </a:r>
            <a:r>
              <a:rPr lang="en-US" altLang="fr-FR" sz="1600" b="1" dirty="0" err="1">
                <a:solidFill>
                  <a:srgbClr val="0000FF"/>
                </a:solidFill>
              </a:rPr>
              <a:t>j</a:t>
            </a:r>
            <a:r>
              <a:rPr lang="en-US" altLang="fr-FR" sz="1600" b="1" dirty="0" err="1" smtClean="0">
                <a:solidFill>
                  <a:srgbClr val="0000FF"/>
                </a:solidFill>
              </a:rPr>
              <a:t>une</a:t>
            </a:r>
            <a:r>
              <a:rPr lang="en-US" altLang="fr-FR" sz="1600" b="1" dirty="0" smtClean="0">
                <a:solidFill>
                  <a:srgbClr val="0000FF"/>
                </a:solidFill>
              </a:rPr>
              <a:t> 2016</a:t>
            </a:r>
            <a:r>
              <a:rPr lang="en-US" altLang="fr-FR" sz="1600" i="1" dirty="0" smtClean="0"/>
              <a:t>: Phase 1 data acquisition with diamond sensors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600" i="1" dirty="0" smtClean="0"/>
              <a:t> 	  Participation to </a:t>
            </a:r>
            <a:r>
              <a:rPr lang="en-US" altLang="fr-FR" sz="1600" i="1" dirty="0" err="1"/>
              <a:t>SuperKEKB</a:t>
            </a:r>
            <a:r>
              <a:rPr lang="en-US" altLang="fr-FR" sz="1600" i="1" dirty="0"/>
              <a:t> </a:t>
            </a:r>
            <a:r>
              <a:rPr lang="en-US" altLang="fr-FR" sz="1600" i="1" dirty="0" smtClean="0"/>
              <a:t>commissioning: Great opportunity to be formed on machine tuning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600" i="1" dirty="0" smtClean="0"/>
              <a:t>	  Collaboration </a:t>
            </a:r>
            <a:r>
              <a:rPr lang="en-US" altLang="fr-FR" sz="1600" i="1" dirty="0"/>
              <a:t>with BEAST-II </a:t>
            </a:r>
            <a:r>
              <a:rPr lang="en-US" altLang="fr-FR" sz="1600" i="1" dirty="0" smtClean="0"/>
              <a:t>group on </a:t>
            </a:r>
            <a:r>
              <a:rPr lang="en-US" altLang="fr-FR" sz="1600" i="1" dirty="0"/>
              <a:t>background </a:t>
            </a:r>
            <a:r>
              <a:rPr lang="en-US" altLang="fr-FR" sz="1600" i="1" dirty="0" smtClean="0"/>
              <a:t>study and analysis</a:t>
            </a:r>
            <a:endParaRPr lang="en-US" altLang="fr-FR" sz="16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6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FF"/>
                </a:solidFill>
              </a:rPr>
              <a:t>Didier </a:t>
            </a:r>
            <a:r>
              <a:rPr lang="en-US" altLang="fr-FR" sz="1600" b="1" dirty="0" err="1">
                <a:solidFill>
                  <a:srgbClr val="0000FF"/>
                </a:solidFill>
              </a:rPr>
              <a:t>Jehanno</a:t>
            </a:r>
            <a:r>
              <a:rPr lang="en-US" altLang="fr-FR" sz="1600" b="1" dirty="0">
                <a:solidFill>
                  <a:srgbClr val="0000FF"/>
                </a:solidFill>
              </a:rPr>
              <a:t> – elec. Eng., DAQ  : +5 months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0000FF"/>
                </a:solidFill>
              </a:rPr>
              <a:t> </a:t>
            </a:r>
            <a:r>
              <a:rPr lang="en-US" altLang="fr-FR" sz="1600" b="1" dirty="0" smtClean="0">
                <a:solidFill>
                  <a:srgbClr val="0000FF"/>
                </a:solidFill>
              </a:rPr>
              <a:t>   </a:t>
            </a:r>
            <a:r>
              <a:rPr lang="en-US" altLang="fr-FR" sz="1600" i="1" dirty="0" smtClean="0"/>
              <a:t>Luminosity monitor installation (</a:t>
            </a:r>
            <a:r>
              <a:rPr lang="en-US" altLang="fr-FR" sz="1600" i="1" dirty="0" err="1" smtClean="0"/>
              <a:t>cables+pillars+Rack</a:t>
            </a:r>
            <a:r>
              <a:rPr lang="en-US" altLang="fr-FR" sz="1600" i="1" dirty="0" smtClean="0"/>
              <a:t> in </a:t>
            </a:r>
            <a:r>
              <a:rPr lang="en-US" altLang="fr-FR" sz="1600" i="1" dirty="0" err="1" smtClean="0"/>
              <a:t>Ehut</a:t>
            </a:r>
            <a:r>
              <a:rPr lang="en-US" altLang="fr-FR" sz="1600" i="1" dirty="0" smtClean="0"/>
              <a:t>), </a:t>
            </a:r>
            <a:r>
              <a:rPr lang="en-US" altLang="fr-FR" sz="1600" i="1" dirty="0"/>
              <a:t>readout </a:t>
            </a:r>
            <a:r>
              <a:rPr lang="en-US" altLang="fr-FR" sz="1600" i="1" dirty="0" err="1"/>
              <a:t>synchronisation</a:t>
            </a:r>
            <a:r>
              <a:rPr lang="en-US" altLang="fr-FR" sz="1600" i="1" dirty="0"/>
              <a:t>, phase1 data </a:t>
            </a:r>
            <a:r>
              <a:rPr lang="en-US" altLang="fr-FR" sz="1600" i="1" dirty="0" smtClean="0"/>
              <a:t>acquisition, development of scripts and GUI for data taking and processing…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i="1" dirty="0"/>
              <a:t>	</a:t>
            </a:r>
            <a:endParaRPr lang="en-US" altLang="fr-F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err="1">
                <a:solidFill>
                  <a:srgbClr val="0000FF"/>
                </a:solidFill>
              </a:rPr>
              <a:t>Viacheslav</a:t>
            </a:r>
            <a:r>
              <a:rPr lang="en-US" altLang="fr-FR" sz="1600" b="1" dirty="0">
                <a:solidFill>
                  <a:srgbClr val="0000FF"/>
                </a:solidFill>
              </a:rPr>
              <a:t> </a:t>
            </a:r>
            <a:r>
              <a:rPr lang="en-US" altLang="fr-FR" sz="1600" b="1" dirty="0" err="1">
                <a:solidFill>
                  <a:srgbClr val="0000FF"/>
                </a:solidFill>
              </a:rPr>
              <a:t>Kubytskyi</a:t>
            </a:r>
            <a:r>
              <a:rPr lang="en-US" altLang="fr-FR" sz="1600" b="1" dirty="0">
                <a:solidFill>
                  <a:srgbClr val="0000FF"/>
                </a:solidFill>
              </a:rPr>
              <a:t> – Post-doc:  1 </a:t>
            </a:r>
            <a:r>
              <a:rPr lang="en-US" altLang="fr-FR" sz="1600" b="1" dirty="0" smtClean="0">
                <a:solidFill>
                  <a:srgbClr val="0000FF"/>
                </a:solidFill>
              </a:rPr>
              <a:t>month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>
                <a:solidFill>
                  <a:srgbClr val="0000FF"/>
                </a:solidFill>
              </a:rPr>
              <a:t>           </a:t>
            </a:r>
            <a:r>
              <a:rPr lang="en-US" altLang="fr-FR" sz="1600" i="1" dirty="0"/>
              <a:t>Diamond sensors installation and tests, development of scripts and GUI for data </a:t>
            </a:r>
            <a:r>
              <a:rPr lang="en-US" altLang="fr-FR" sz="1600" i="1" dirty="0" smtClean="0"/>
              <a:t>taking and processing, LAL made diamond sensor tests…</a:t>
            </a:r>
            <a:endParaRPr lang="en-US" altLang="fr-FR" sz="16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/>
              <a:t>Started </a:t>
            </a:r>
            <a:r>
              <a:rPr lang="en-US" altLang="fr-FR" sz="1800" b="1" dirty="0" err="1"/>
              <a:t>secondments</a:t>
            </a:r>
            <a:r>
              <a:rPr lang="en-US" altLang="fr-FR" sz="1800" b="1" dirty="0"/>
              <a:t>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FF"/>
                </a:solidFill>
              </a:rPr>
              <a:t>Yann </a:t>
            </a:r>
            <a:r>
              <a:rPr lang="en-US" altLang="fr-FR" sz="1600" b="1" dirty="0" err="1">
                <a:solidFill>
                  <a:srgbClr val="0000FF"/>
                </a:solidFill>
              </a:rPr>
              <a:t>Peinaud</a:t>
            </a:r>
            <a:r>
              <a:rPr lang="en-US" altLang="fr-FR" sz="1600" b="1" dirty="0">
                <a:solidFill>
                  <a:srgbClr val="0000FF"/>
                </a:solidFill>
              </a:rPr>
              <a:t> – mech. </a:t>
            </a:r>
            <a:r>
              <a:rPr lang="en-US" altLang="fr-FR" sz="1600" b="1" dirty="0" err="1">
                <a:solidFill>
                  <a:srgbClr val="0000FF"/>
                </a:solidFill>
              </a:rPr>
              <a:t>eng.</a:t>
            </a:r>
            <a:r>
              <a:rPr lang="en-US" altLang="fr-FR" sz="1600" b="1" dirty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FF"/>
                </a:solidFill>
              </a:rPr>
              <a:t>Philip </a:t>
            </a:r>
            <a:r>
              <a:rPr lang="en-US" altLang="fr-FR" sz="1600" b="1" dirty="0" err="1">
                <a:solidFill>
                  <a:srgbClr val="0000FF"/>
                </a:solidFill>
              </a:rPr>
              <a:t>Bambade</a:t>
            </a:r>
            <a:r>
              <a:rPr lang="en-US" altLang="fr-FR" sz="1600" b="1" dirty="0">
                <a:solidFill>
                  <a:srgbClr val="0000FF"/>
                </a:solidFill>
              </a:rPr>
              <a:t>- researcher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FF"/>
                </a:solidFill>
              </a:rPr>
              <a:t>Cécile </a:t>
            </a:r>
            <a:r>
              <a:rPr lang="en-US" altLang="fr-FR" sz="1600" b="1" dirty="0" err="1">
                <a:solidFill>
                  <a:srgbClr val="0000FF"/>
                </a:solidFill>
              </a:rPr>
              <a:t>Rimbault</a:t>
            </a:r>
            <a:r>
              <a:rPr lang="en-US" altLang="fr-FR" sz="1600" b="1" dirty="0">
                <a:solidFill>
                  <a:srgbClr val="0000FF"/>
                </a:solidFill>
              </a:rPr>
              <a:t>-researcher</a:t>
            </a:r>
            <a:endParaRPr lang="fr-FR" altLang="fr-FR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107950" y="115889"/>
            <a:ext cx="8928100" cy="4473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2400" b="1" dirty="0" smtClean="0">
                <a:solidFill>
                  <a:srgbClr val="D60093"/>
                </a:solidFill>
              </a:rPr>
              <a:t>Fast Luminosity Monitoring : </a:t>
            </a:r>
            <a:r>
              <a:rPr lang="en-US" altLang="fr-FR" sz="2400" b="1" dirty="0" err="1" smtClean="0">
                <a:solidFill>
                  <a:srgbClr val="D60093"/>
                </a:solidFill>
              </a:rPr>
              <a:t>Secondments</a:t>
            </a:r>
            <a:r>
              <a:rPr lang="en-US" altLang="fr-FR" sz="2400" b="1" dirty="0" smtClean="0">
                <a:solidFill>
                  <a:srgbClr val="D60093"/>
                </a:solidFill>
              </a:rPr>
              <a:t> declaration 2015  </a:t>
            </a:r>
            <a:endParaRPr lang="fr-FR" altLang="fr-FR" sz="2400" b="1" dirty="0" smtClean="0">
              <a:solidFill>
                <a:srgbClr val="D6009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93" b="1325"/>
          <a:stretch/>
        </p:blipFill>
        <p:spPr>
          <a:xfrm>
            <a:off x="69517" y="2262100"/>
            <a:ext cx="9038987" cy="368718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7950" y="675853"/>
            <a:ext cx="32652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0000FF"/>
                </a:solidFill>
              </a:rPr>
              <a:t>Dima </a:t>
            </a:r>
            <a:r>
              <a:rPr lang="en-US" altLang="fr-FR" sz="1400" b="1" dirty="0">
                <a:solidFill>
                  <a:srgbClr val="0000FF"/>
                </a:solidFill>
              </a:rPr>
              <a:t>El </a:t>
            </a:r>
            <a:r>
              <a:rPr lang="en-US" altLang="fr-FR" sz="1400" b="1" dirty="0" err="1">
                <a:solidFill>
                  <a:srgbClr val="0000FF"/>
                </a:solidFill>
              </a:rPr>
              <a:t>Kechen</a:t>
            </a:r>
            <a:r>
              <a:rPr lang="en-US" altLang="fr-FR" sz="1400" b="1" dirty="0">
                <a:solidFill>
                  <a:srgbClr val="0000FF"/>
                </a:solidFill>
              </a:rPr>
              <a:t> – PhD student   </a:t>
            </a:r>
            <a:r>
              <a:rPr lang="en-US" altLang="fr-FR" sz="1400" b="1" dirty="0" smtClean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FF0000"/>
                </a:solidFill>
              </a:rPr>
              <a:t>Didier </a:t>
            </a:r>
            <a:r>
              <a:rPr lang="en-US" altLang="fr-FR" sz="1400" b="1" dirty="0" err="1">
                <a:solidFill>
                  <a:srgbClr val="FF0000"/>
                </a:solidFill>
              </a:rPr>
              <a:t>Jehanno</a:t>
            </a:r>
            <a:r>
              <a:rPr lang="en-US" altLang="fr-FR" sz="1400" b="1" dirty="0">
                <a:solidFill>
                  <a:srgbClr val="FF0000"/>
                </a:solidFill>
              </a:rPr>
              <a:t> – elec. Eng., DAQ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err="1" smtClean="0">
                <a:solidFill>
                  <a:srgbClr val="006600"/>
                </a:solidFill>
              </a:rPr>
              <a:t>Viacheslav</a:t>
            </a:r>
            <a:r>
              <a:rPr lang="en-US" altLang="fr-FR" sz="1400" b="1" dirty="0" smtClean="0">
                <a:solidFill>
                  <a:srgbClr val="006600"/>
                </a:solidFill>
              </a:rPr>
              <a:t> </a:t>
            </a:r>
            <a:r>
              <a:rPr lang="en-US" altLang="fr-FR" sz="1400" b="1" dirty="0" err="1">
                <a:solidFill>
                  <a:srgbClr val="006600"/>
                </a:solidFill>
              </a:rPr>
              <a:t>Kubytskyi</a:t>
            </a:r>
            <a:r>
              <a:rPr lang="en-US" altLang="fr-FR" sz="1400" b="1" dirty="0">
                <a:solidFill>
                  <a:srgbClr val="006600"/>
                </a:solidFill>
              </a:rPr>
              <a:t> – </a:t>
            </a:r>
            <a:r>
              <a:rPr lang="en-US" altLang="fr-FR" sz="1400" b="1" dirty="0" smtClean="0">
                <a:solidFill>
                  <a:srgbClr val="006600"/>
                </a:solidFill>
              </a:rPr>
              <a:t>Post-doc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FF6600"/>
                </a:solidFill>
              </a:rPr>
              <a:t>Yann </a:t>
            </a:r>
            <a:r>
              <a:rPr lang="en-US" altLang="fr-FR" sz="1400" b="1" dirty="0" err="1">
                <a:solidFill>
                  <a:srgbClr val="FF6600"/>
                </a:solidFill>
              </a:rPr>
              <a:t>Peinaud</a:t>
            </a:r>
            <a:r>
              <a:rPr lang="en-US" altLang="fr-FR" sz="1400" b="1" dirty="0">
                <a:solidFill>
                  <a:srgbClr val="FF6600"/>
                </a:solidFill>
              </a:rPr>
              <a:t> – mech. </a:t>
            </a:r>
            <a:r>
              <a:rPr lang="en-US" altLang="fr-FR" sz="1400" b="1" dirty="0" err="1">
                <a:solidFill>
                  <a:srgbClr val="FF6600"/>
                </a:solidFill>
              </a:rPr>
              <a:t>eng.</a:t>
            </a:r>
            <a:r>
              <a:rPr lang="en-US" altLang="fr-FR" sz="1400" b="1" dirty="0">
                <a:solidFill>
                  <a:srgbClr val="FF66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>
                <a:solidFill>
                  <a:srgbClr val="7030A0"/>
                </a:solidFill>
              </a:rPr>
              <a:t>Philip </a:t>
            </a:r>
            <a:r>
              <a:rPr lang="en-US" altLang="fr-FR" sz="1400" b="1" dirty="0" err="1">
                <a:solidFill>
                  <a:srgbClr val="7030A0"/>
                </a:solidFill>
              </a:rPr>
              <a:t>Bambade</a:t>
            </a:r>
            <a:r>
              <a:rPr lang="en-US" altLang="fr-FR" sz="1400" b="1" dirty="0">
                <a:solidFill>
                  <a:srgbClr val="7030A0"/>
                </a:solidFill>
              </a:rPr>
              <a:t>- researcher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/>
              <a:t>Cécile </a:t>
            </a:r>
            <a:r>
              <a:rPr lang="en-US" altLang="fr-FR" sz="1400" b="1" dirty="0" err="1"/>
              <a:t>Rimbault</a:t>
            </a:r>
            <a:r>
              <a:rPr lang="en-US" altLang="fr-FR" sz="1400" b="1" dirty="0"/>
              <a:t>-researcher</a:t>
            </a:r>
            <a:endParaRPr lang="fr-FR" altLang="fr-FR" sz="1050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674512" y="2636912"/>
            <a:ext cx="7353872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40561" y="5517232"/>
            <a:ext cx="3767542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452320" y="5085184"/>
            <a:ext cx="136815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55576" y="5589240"/>
            <a:ext cx="6192688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72810" y="4581128"/>
            <a:ext cx="3479510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475656" y="5661248"/>
            <a:ext cx="3024336" cy="0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051720" y="5733256"/>
            <a:ext cx="4262296" cy="0"/>
          </a:xfrm>
          <a:prstGeom prst="line">
            <a:avLst/>
          </a:prstGeom>
          <a:ln w="57150"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1552" y="2136760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00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7" b="40401"/>
          <a:stretch/>
        </p:blipFill>
        <p:spPr>
          <a:xfrm>
            <a:off x="15776" y="2276872"/>
            <a:ext cx="9112448" cy="367240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107950" y="115889"/>
            <a:ext cx="8928100" cy="4473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2400" b="1" dirty="0" smtClean="0">
                <a:solidFill>
                  <a:srgbClr val="D60093"/>
                </a:solidFill>
              </a:rPr>
              <a:t>Fast Luminosity Monitoring : </a:t>
            </a:r>
            <a:r>
              <a:rPr lang="en-US" altLang="fr-FR" sz="2400" b="1" dirty="0" err="1" smtClean="0">
                <a:solidFill>
                  <a:srgbClr val="D60093"/>
                </a:solidFill>
              </a:rPr>
              <a:t>Secondments</a:t>
            </a:r>
            <a:r>
              <a:rPr lang="en-US" altLang="fr-FR" sz="2400" b="1" dirty="0" smtClean="0">
                <a:solidFill>
                  <a:srgbClr val="D60093"/>
                </a:solidFill>
              </a:rPr>
              <a:t> declaration 2016  </a:t>
            </a:r>
            <a:endParaRPr lang="fr-FR" altLang="fr-FR" sz="2400" b="1" dirty="0" smtClean="0">
              <a:solidFill>
                <a:srgbClr val="D60093"/>
              </a:solidFill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7950" y="675853"/>
            <a:ext cx="32652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0000FF"/>
                </a:solidFill>
              </a:rPr>
              <a:t>Dima </a:t>
            </a:r>
            <a:r>
              <a:rPr lang="en-US" altLang="fr-FR" sz="1400" b="1" dirty="0">
                <a:solidFill>
                  <a:srgbClr val="0000FF"/>
                </a:solidFill>
              </a:rPr>
              <a:t>El </a:t>
            </a:r>
            <a:r>
              <a:rPr lang="en-US" altLang="fr-FR" sz="1400" b="1" dirty="0" err="1">
                <a:solidFill>
                  <a:srgbClr val="0000FF"/>
                </a:solidFill>
              </a:rPr>
              <a:t>Kechen</a:t>
            </a:r>
            <a:r>
              <a:rPr lang="en-US" altLang="fr-FR" sz="1400" b="1" dirty="0">
                <a:solidFill>
                  <a:srgbClr val="0000FF"/>
                </a:solidFill>
              </a:rPr>
              <a:t> – PhD student   </a:t>
            </a:r>
            <a:r>
              <a:rPr lang="en-US" altLang="fr-FR" sz="1400" b="1" dirty="0" smtClean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FF0000"/>
                </a:solidFill>
              </a:rPr>
              <a:t>Didier </a:t>
            </a:r>
            <a:r>
              <a:rPr lang="en-US" altLang="fr-FR" sz="1400" b="1" dirty="0" err="1">
                <a:solidFill>
                  <a:srgbClr val="FF0000"/>
                </a:solidFill>
              </a:rPr>
              <a:t>Jehanno</a:t>
            </a:r>
            <a:r>
              <a:rPr lang="en-US" altLang="fr-FR" sz="1400" b="1" dirty="0">
                <a:solidFill>
                  <a:srgbClr val="FF0000"/>
                </a:solidFill>
              </a:rPr>
              <a:t> – elec. Eng., DAQ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err="1" smtClean="0">
                <a:solidFill>
                  <a:srgbClr val="006600"/>
                </a:solidFill>
              </a:rPr>
              <a:t>Viacheslav</a:t>
            </a:r>
            <a:r>
              <a:rPr lang="en-US" altLang="fr-FR" sz="1400" b="1" dirty="0" smtClean="0">
                <a:solidFill>
                  <a:srgbClr val="006600"/>
                </a:solidFill>
              </a:rPr>
              <a:t> </a:t>
            </a:r>
            <a:r>
              <a:rPr lang="en-US" altLang="fr-FR" sz="1400" b="1" dirty="0" err="1">
                <a:solidFill>
                  <a:srgbClr val="006600"/>
                </a:solidFill>
              </a:rPr>
              <a:t>Kubytskyi</a:t>
            </a:r>
            <a:r>
              <a:rPr lang="en-US" altLang="fr-FR" sz="1400" b="1" dirty="0">
                <a:solidFill>
                  <a:srgbClr val="006600"/>
                </a:solidFill>
              </a:rPr>
              <a:t> – </a:t>
            </a:r>
            <a:r>
              <a:rPr lang="en-US" altLang="fr-FR" sz="1400" b="1" dirty="0" smtClean="0">
                <a:solidFill>
                  <a:srgbClr val="006600"/>
                </a:solidFill>
              </a:rPr>
              <a:t>Post-doc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rgbClr val="FF6600"/>
                </a:solidFill>
              </a:rPr>
              <a:t>Yann </a:t>
            </a:r>
            <a:r>
              <a:rPr lang="en-US" altLang="fr-FR" sz="1400" b="1" dirty="0" err="1">
                <a:solidFill>
                  <a:srgbClr val="FF6600"/>
                </a:solidFill>
              </a:rPr>
              <a:t>Peinaud</a:t>
            </a:r>
            <a:r>
              <a:rPr lang="en-US" altLang="fr-FR" sz="1400" b="1" dirty="0">
                <a:solidFill>
                  <a:srgbClr val="FF6600"/>
                </a:solidFill>
              </a:rPr>
              <a:t> – mech. </a:t>
            </a:r>
            <a:r>
              <a:rPr lang="en-US" altLang="fr-FR" sz="1400" b="1" dirty="0" err="1">
                <a:solidFill>
                  <a:srgbClr val="FF6600"/>
                </a:solidFill>
              </a:rPr>
              <a:t>eng.</a:t>
            </a:r>
            <a:r>
              <a:rPr lang="en-US" altLang="fr-FR" sz="1400" b="1" dirty="0">
                <a:solidFill>
                  <a:srgbClr val="FF66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>
                <a:solidFill>
                  <a:srgbClr val="7030A0"/>
                </a:solidFill>
              </a:rPr>
              <a:t>Philip </a:t>
            </a:r>
            <a:r>
              <a:rPr lang="en-US" altLang="fr-FR" sz="1400" b="1" dirty="0" err="1">
                <a:solidFill>
                  <a:srgbClr val="7030A0"/>
                </a:solidFill>
              </a:rPr>
              <a:t>Bambade</a:t>
            </a:r>
            <a:r>
              <a:rPr lang="en-US" altLang="fr-FR" sz="1400" b="1" dirty="0">
                <a:solidFill>
                  <a:srgbClr val="7030A0"/>
                </a:solidFill>
              </a:rPr>
              <a:t>- researcher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/>
              <a:t>Cécile </a:t>
            </a:r>
            <a:r>
              <a:rPr lang="en-US" altLang="fr-FR" sz="1400" b="1" dirty="0" err="1"/>
              <a:t>Rimbault</a:t>
            </a:r>
            <a:r>
              <a:rPr lang="en-US" altLang="fr-FR" sz="1400" b="1" dirty="0"/>
              <a:t>-researcher</a:t>
            </a:r>
            <a:endParaRPr lang="fr-FR" altLang="fr-FR" sz="105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1552" y="2136760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2016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707904" y="3140968"/>
            <a:ext cx="4896544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11559" y="3717032"/>
            <a:ext cx="8516665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83568" y="4149080"/>
            <a:ext cx="8136904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11559" y="4653136"/>
            <a:ext cx="8516665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11559" y="5157192"/>
            <a:ext cx="6840761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292080" y="3212976"/>
            <a:ext cx="3312368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11560" y="3789040"/>
            <a:ext cx="8516665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83568" y="4221088"/>
            <a:ext cx="7632848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979712" y="4725144"/>
            <a:ext cx="714851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11560" y="5229200"/>
            <a:ext cx="820891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83568" y="5661248"/>
            <a:ext cx="129614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752020" y="4797152"/>
            <a:ext cx="3852428" cy="0"/>
          </a:xfrm>
          <a:prstGeom prst="line">
            <a:avLst/>
          </a:prstGeom>
          <a:ln w="57150"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427984" y="4869160"/>
            <a:ext cx="3852428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385</Words>
  <Application>Microsoft Office PowerPoint</Application>
  <PresentationFormat>Bildschirmpräsentation (4:3)</PresentationFormat>
  <Paragraphs>97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Passeri</dc:creator>
  <cp:lastModifiedBy>Hans-Günther Moser</cp:lastModifiedBy>
  <cp:revision>96</cp:revision>
  <dcterms:created xsi:type="dcterms:W3CDTF">2014-09-08T14:17:01Z</dcterms:created>
  <dcterms:modified xsi:type="dcterms:W3CDTF">2016-09-21T06:25:31Z</dcterms:modified>
</cp:coreProperties>
</file>