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7"/>
  </p:notesMasterIdLst>
  <p:sldIdLst>
    <p:sldId id="475" r:id="rId2"/>
    <p:sldId id="641" r:id="rId3"/>
    <p:sldId id="582" r:id="rId4"/>
    <p:sldId id="583" r:id="rId5"/>
    <p:sldId id="635" r:id="rId6"/>
    <p:sldId id="642" r:id="rId7"/>
    <p:sldId id="622" r:id="rId8"/>
    <p:sldId id="574" r:id="rId9"/>
    <p:sldId id="643" r:id="rId10"/>
    <p:sldId id="634" r:id="rId11"/>
    <p:sldId id="628" r:id="rId12"/>
    <p:sldId id="637" r:id="rId13"/>
    <p:sldId id="631" r:id="rId14"/>
    <p:sldId id="645" r:id="rId15"/>
    <p:sldId id="644" r:id="rId1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CC00"/>
    <a:srgbClr val="0000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9492" autoAdjust="0"/>
  </p:normalViewPr>
  <p:slideViewPr>
    <p:cSldViewPr>
      <p:cViewPr varScale="1">
        <p:scale>
          <a:sx n="68" d="100"/>
          <a:sy n="6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A82ED-5430-46B0-893D-3DC37883A382}" type="slidenum">
              <a:rPr lang="ja-JP" altLang="en-US"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6" y="7034"/>
            <a:ext cx="812987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30300"/>
            <a:ext cx="4038600" cy="499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30300"/>
            <a:ext cx="4038600" cy="499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9/14/16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10th VXD Workshop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63913"/>
            <a:ext cx="6768752" cy="8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496" y="6213212"/>
            <a:ext cx="2026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H.-G.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Moser, Jennifer  Midterm Review, London, September 2016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5"/>
          <p:cNvGrpSpPr/>
          <p:nvPr userDrawn="1"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16" name="Immagin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7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 userDrawn="1"/>
        </p:nvCxnSpPr>
        <p:spPr>
          <a:xfrm>
            <a:off x="-108520" y="6093296"/>
            <a:ext cx="936104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cc.kek.jp/KEKB/pictures/KEKB_photo/KEKair2005/KEKair2004-04H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EKair2004-04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 b="12185"/>
          <a:stretch/>
        </p:blipFill>
        <p:spPr bwMode="auto">
          <a:xfrm>
            <a:off x="0" y="928469"/>
            <a:ext cx="9144000" cy="509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22529" name="Picture 1" descr="file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052736"/>
            <a:ext cx="757790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Outline: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SuperKEB</a:t>
            </a:r>
            <a:r>
              <a:rPr lang="en-US" sz="2000" b="1" dirty="0" smtClean="0">
                <a:solidFill>
                  <a:srgbClr val="FFFF00"/>
                </a:solidFill>
              </a:rPr>
              <a:t> &amp; Belle II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- how to reach 40x more luminosity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- upgrade of the Belle detector to cope with 40x more luminosity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Jennifer WP2: tasks and deliverables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WP 2.1. Forward </a:t>
            </a:r>
            <a:r>
              <a:rPr lang="en-US" sz="2000" dirty="0">
                <a:solidFill>
                  <a:srgbClr val="FFFF00"/>
                </a:solidFill>
              </a:rPr>
              <a:t>electromagnetic calorimeter (Claudia </a:t>
            </a:r>
            <a:r>
              <a:rPr lang="en-US" sz="2000" dirty="0" err="1" smtClean="0">
                <a:solidFill>
                  <a:srgbClr val="FFFF00"/>
                </a:solidFill>
              </a:rPr>
              <a:t>Cecchi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WP 2.2. Tracking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WP 2.3. Particle ID (</a:t>
            </a:r>
            <a:r>
              <a:rPr lang="en-US" sz="2000" dirty="0" err="1" smtClean="0">
                <a:solidFill>
                  <a:srgbClr val="FFFF00"/>
                </a:solidFill>
              </a:rPr>
              <a:t>Rok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Pestotnik</a:t>
            </a:r>
            <a:r>
              <a:rPr lang="en-US" sz="2000" dirty="0" smtClean="0">
                <a:solidFill>
                  <a:srgbClr val="FFFF00"/>
                </a:solidFill>
              </a:rPr>
              <a:t>.)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WP 2.4. Luminosity monitors (Cecile Rimbaud)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WP2: CDC, PXD, SVD: status &amp; deliverables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Conclusions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 on WP2 Activities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1" y="1222637"/>
            <a:ext cx="4371737" cy="45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851920" y="1052736"/>
            <a:ext cx="273630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Detector (PXD)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707904" y="980728"/>
            <a:ext cx="532859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DEPFET technology (MPP/HLL) Each </a:t>
            </a:r>
            <a:r>
              <a:rPr lang="en-US" sz="1200" dirty="0"/>
              <a:t>pixel is a p-channel FET on a completely depleted bulk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Low capacitance, internal </a:t>
            </a:r>
            <a:r>
              <a:rPr lang="en-US" sz="1200" dirty="0"/>
              <a:t>amplification: =&gt; low </a:t>
            </a:r>
            <a:r>
              <a:rPr lang="en-US" sz="1200" dirty="0" smtClean="0"/>
              <a:t>noise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Sensitive area thinned to 75 µm with a rigid support frame (all silicon module)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Low material to reduce multiple scattering (0.21% X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 smtClean="0"/>
              <a:t>Sensors in production (enough sensors already produced for complete PXD</a:t>
            </a:r>
          </a:p>
          <a:p>
            <a:endParaRPr lang="en-US" sz="1200" dirty="0" smtClean="0"/>
          </a:p>
          <a:p>
            <a:r>
              <a:rPr lang="en-US" sz="1200" dirty="0" smtClean="0"/>
              <a:t>Module assembly: 		Spring 2017</a:t>
            </a:r>
          </a:p>
          <a:p>
            <a:r>
              <a:rPr lang="en-US" sz="1200" dirty="0" smtClean="0"/>
              <a:t>Integration with SVD at KEK: 	End of 2017</a:t>
            </a:r>
          </a:p>
          <a:p>
            <a:r>
              <a:rPr lang="en-US" sz="1200" dirty="0" smtClean="0"/>
              <a:t>Installation </a:t>
            </a:r>
            <a:r>
              <a:rPr lang="en-US" sz="1200" dirty="0" smtClean="0"/>
              <a:t>in Belle II: 		Spring 2018</a:t>
            </a:r>
          </a:p>
          <a:p>
            <a:endParaRPr lang="en-US" sz="1200" dirty="0" smtClean="0"/>
          </a:p>
        </p:txBody>
      </p:sp>
      <p:sp>
        <p:nvSpPr>
          <p:cNvPr id="27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/>
          <a:p>
            <a:pPr>
              <a:defRPr/>
            </a:pPr>
            <a:fld id="{BBC68DE6-A16F-473F-B7F9-0E72B4FE7B6E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sp>
        <p:nvSpPr>
          <p:cNvPr id="6" name="Rechteck 5"/>
          <p:cNvSpPr/>
          <p:nvPr/>
        </p:nvSpPr>
        <p:spPr>
          <a:xfrm>
            <a:off x="7668344" y="3501008"/>
            <a:ext cx="10801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29" y="3356992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VXD Tests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179512" y="3140968"/>
            <a:ext cx="371447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Beast II (background detector)</a:t>
            </a:r>
          </a:p>
          <a:p>
            <a:endParaRPr lang="en-GB" dirty="0"/>
          </a:p>
          <a:p>
            <a:r>
              <a:rPr lang="en-GB" sz="1200" dirty="0" smtClean="0"/>
              <a:t>SVD sector &amp; special radiation sensors</a:t>
            </a:r>
          </a:p>
          <a:p>
            <a:r>
              <a:rPr lang="en-GB" sz="12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Beam conditioning to start collisions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Background measurements and mitigation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Belle II commissioning with </a:t>
            </a:r>
            <a:r>
              <a:rPr lang="en-GB" sz="1200" dirty="0" smtClean="0">
                <a:solidFill>
                  <a:srgbClr val="FF0000"/>
                </a:solidFill>
              </a:rPr>
              <a:t>partial VXD sensors</a:t>
            </a:r>
          </a:p>
          <a:p>
            <a:pPr marL="285750" indent="-285750">
              <a:buFontTx/>
              <a:buChar char="-"/>
            </a:pPr>
            <a:r>
              <a:rPr lang="en-GB" sz="1200" dirty="0" smtClean="0"/>
              <a:t>Optimization of interlock system</a:t>
            </a:r>
          </a:p>
          <a:p>
            <a:endParaRPr lang="en-GB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5364088" y="436510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Installation of</a:t>
            </a:r>
          </a:p>
          <a:p>
            <a:r>
              <a:rPr lang="en-GB" dirty="0" smtClean="0"/>
              <a:t>2 PXD &amp; 4 SVD layers</a:t>
            </a:r>
          </a:p>
          <a:p>
            <a:r>
              <a:rPr lang="en-GB" dirty="0" smtClean="0"/>
              <a:t>(&amp; other specific sensors for background determination)</a:t>
            </a:r>
          </a:p>
          <a:p>
            <a:endParaRPr lang="en-GB" dirty="0"/>
          </a:p>
          <a:p>
            <a:r>
              <a:rPr lang="en-GB" dirty="0" smtClean="0"/>
              <a:t>Beast II: May – December 2017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5149934"/>
            <a:ext cx="4395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Subtask 2.2.1:  </a:t>
            </a:r>
            <a:r>
              <a:rPr lang="en-GB" sz="1200" dirty="0"/>
              <a:t>First data with 1 VXD (4 SVD+ 2 PXD) Sector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40" y="3140968"/>
            <a:ext cx="3774192" cy="26951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12" y="1124744"/>
            <a:ext cx="3064960" cy="196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095945"/>
            <a:ext cx="3184789" cy="197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9512" y="1124744"/>
            <a:ext cx="277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Beam Test</a:t>
            </a:r>
          </a:p>
          <a:p>
            <a:endParaRPr lang="en-GB" sz="1200" dirty="0"/>
          </a:p>
          <a:p>
            <a:r>
              <a:rPr lang="en-GB" sz="1200" dirty="0" smtClean="0"/>
              <a:t>Common beam test, DESY, April 2016</a:t>
            </a:r>
          </a:p>
          <a:p>
            <a:r>
              <a:rPr lang="en-GB" sz="1200" dirty="0" smtClean="0"/>
              <a:t>2 PXD layers</a:t>
            </a:r>
          </a:p>
          <a:p>
            <a:r>
              <a:rPr lang="en-GB" sz="1200" dirty="0" smtClean="0"/>
              <a:t>4 SVD layers</a:t>
            </a:r>
            <a:endParaRPr lang="en-GB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4283968" y="98072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SVD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7279715" y="98072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PXD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7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2.2 Deliverables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93231" y="980728"/>
            <a:ext cx="89289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Some delays in </a:t>
            </a:r>
            <a:r>
              <a:rPr lang="en-GB" sz="1200" b="1" dirty="0" err="1" smtClean="0"/>
              <a:t>superKEKB</a:t>
            </a:r>
            <a:r>
              <a:rPr lang="en-GB" sz="1200" b="1" dirty="0" smtClean="0"/>
              <a:t> /Belle II schedule 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r>
              <a:rPr lang="en-GB" sz="1200" b="1" dirty="0" smtClean="0"/>
              <a:t>Task </a:t>
            </a:r>
            <a:r>
              <a:rPr lang="en-GB" sz="1200" b="1" dirty="0"/>
              <a:t>2.2 </a:t>
            </a:r>
            <a:r>
              <a:rPr lang="en-GB" sz="1200" b="1" dirty="0" smtClean="0"/>
              <a:t>Tracking Detectors</a:t>
            </a:r>
          </a:p>
          <a:p>
            <a:endParaRPr lang="de-DE" sz="1200" dirty="0"/>
          </a:p>
          <a:p>
            <a:r>
              <a:rPr lang="en-GB" sz="1200" dirty="0"/>
              <a:t>Full CDC </a:t>
            </a:r>
            <a:r>
              <a:rPr lang="en-GB" sz="1200" dirty="0" smtClean="0"/>
              <a:t>commissioning:				</a:t>
            </a:r>
            <a:r>
              <a:rPr lang="en-GB" sz="1200" dirty="0"/>
              <a:t> </a:t>
            </a:r>
            <a:r>
              <a:rPr lang="en-GB" sz="1200" dirty="0" smtClean="0"/>
              <a:t>	(14</a:t>
            </a:r>
            <a:r>
              <a:rPr lang="en-GB" sz="1200" dirty="0"/>
              <a:t>)</a:t>
            </a:r>
            <a:r>
              <a:rPr lang="en-GB" sz="1200" dirty="0" smtClean="0"/>
              <a:t> May 2016 	</a:t>
            </a:r>
            <a:r>
              <a:rPr lang="en-GB" sz="1200" dirty="0" smtClean="0">
                <a:solidFill>
                  <a:srgbClr val="FF0000"/>
                </a:solidFill>
              </a:rPr>
              <a:t>(26) May 2017</a:t>
            </a:r>
            <a:endParaRPr lang="en-GB" sz="1200" dirty="0" smtClean="0"/>
          </a:p>
          <a:p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Cosmic </a:t>
            </a:r>
            <a:r>
              <a:rPr lang="en-GB" sz="1200" dirty="0"/>
              <a:t>ray test of CDC modules in the </a:t>
            </a:r>
            <a:r>
              <a:rPr lang="en-GB" sz="1200" dirty="0" smtClean="0"/>
              <a:t>Belle II </a:t>
            </a:r>
            <a:r>
              <a:rPr lang="en-GB" sz="1200" dirty="0"/>
              <a:t>area 		</a:t>
            </a:r>
            <a:r>
              <a:rPr lang="en-GB" sz="1200" dirty="0" smtClean="0"/>
              <a:t>(6) Sep 2015		(14) May 2016  ok</a:t>
            </a:r>
            <a:endParaRPr lang="de-DE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Installation </a:t>
            </a:r>
            <a:r>
              <a:rPr lang="en-GB" sz="1200" dirty="0"/>
              <a:t>of CDC chambers in </a:t>
            </a:r>
            <a:r>
              <a:rPr lang="en-GB" sz="1200" dirty="0" smtClean="0"/>
              <a:t>Belle II </a:t>
            </a:r>
            <a:r>
              <a:rPr lang="en-GB" sz="1200" dirty="0"/>
              <a:t>			</a:t>
            </a:r>
            <a:r>
              <a:rPr lang="en-GB" sz="1200" dirty="0" smtClean="0"/>
              <a:t>(10</a:t>
            </a:r>
            <a:r>
              <a:rPr lang="en-GB" sz="1200" dirty="0"/>
              <a:t>)</a:t>
            </a:r>
            <a:r>
              <a:rPr lang="en-GB" sz="1200" dirty="0" smtClean="0"/>
              <a:t> Feb 2106 	</a:t>
            </a:r>
            <a:r>
              <a:rPr lang="en-GB" sz="1200" dirty="0" smtClean="0">
                <a:solidFill>
                  <a:srgbClr val="FF0000"/>
                </a:solidFill>
              </a:rPr>
              <a:t>(19) Oct 2016</a:t>
            </a:r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CDC </a:t>
            </a:r>
            <a:r>
              <a:rPr lang="en-GB" sz="1200" dirty="0"/>
              <a:t>cosmic ray test inside </a:t>
            </a:r>
            <a:r>
              <a:rPr lang="en-GB" sz="1200" dirty="0" smtClean="0"/>
              <a:t>Belle II</a:t>
            </a:r>
            <a:r>
              <a:rPr lang="en-GB" sz="1200" dirty="0"/>
              <a:t>, with and without magnetic field 	</a:t>
            </a:r>
            <a:r>
              <a:rPr lang="en-GB" sz="1200" dirty="0" smtClean="0"/>
              <a:t>(12) Mar 2916 	</a:t>
            </a:r>
            <a:r>
              <a:rPr lang="en-GB" sz="1200" dirty="0" smtClean="0">
                <a:solidFill>
                  <a:srgbClr val="FF0000"/>
                </a:solidFill>
              </a:rPr>
              <a:t>(26) May 2017</a:t>
            </a:r>
            <a:endParaRPr lang="de-DE" sz="1200" dirty="0"/>
          </a:p>
          <a:p>
            <a:r>
              <a:rPr lang="en-GB" sz="1200" dirty="0"/>
              <a:t> </a:t>
            </a:r>
            <a:endParaRPr lang="de-DE" sz="1200" dirty="0"/>
          </a:p>
          <a:p>
            <a:r>
              <a:rPr lang="en-GB" sz="1200" dirty="0"/>
              <a:t>PXD </a:t>
            </a:r>
            <a:r>
              <a:rPr lang="en-GB" sz="1200" dirty="0" err="1"/>
              <a:t>Whitebook</a:t>
            </a:r>
            <a:r>
              <a:rPr lang="en-GB" sz="1200" dirty="0"/>
              <a:t>, “PXD technology, procedure and operation” 		</a:t>
            </a:r>
            <a:r>
              <a:rPr lang="en-GB" sz="1200" dirty="0" smtClean="0"/>
              <a:t>(</a:t>
            </a:r>
            <a:r>
              <a:rPr lang="en-GB" sz="1200" dirty="0"/>
              <a:t>20) </a:t>
            </a:r>
            <a:r>
              <a:rPr lang="en-GB" sz="1200" dirty="0" smtClean="0"/>
              <a:t>Nov 2016	ok</a:t>
            </a:r>
            <a:endParaRPr lang="de-DE" sz="1200" dirty="0"/>
          </a:p>
          <a:p>
            <a:r>
              <a:rPr lang="en-GB" sz="1200" dirty="0"/>
              <a:t> </a:t>
            </a:r>
            <a:endParaRPr lang="de-DE" sz="1200" dirty="0"/>
          </a:p>
          <a:p>
            <a:r>
              <a:rPr lang="en-GB" sz="1200" dirty="0"/>
              <a:t>Full integration and commissioning of SVD+PXD inside </a:t>
            </a:r>
            <a:r>
              <a:rPr lang="en-GB" sz="1200" dirty="0" smtClean="0"/>
              <a:t>Belle II detector: </a:t>
            </a:r>
            <a:r>
              <a:rPr lang="en-GB" sz="1200" dirty="0"/>
              <a:t>	</a:t>
            </a:r>
            <a:r>
              <a:rPr lang="en-GB" sz="1200" dirty="0" smtClean="0"/>
              <a:t>(</a:t>
            </a:r>
            <a:r>
              <a:rPr lang="en-GB" sz="1200" dirty="0"/>
              <a:t>30</a:t>
            </a:r>
            <a:r>
              <a:rPr lang="en-GB" sz="1200" dirty="0" smtClean="0"/>
              <a:t>) Sep 2017	</a:t>
            </a:r>
            <a:r>
              <a:rPr lang="en-GB" sz="1200" dirty="0" smtClean="0">
                <a:solidFill>
                  <a:srgbClr val="FF0000"/>
                </a:solidFill>
              </a:rPr>
              <a:t>(45) Dec 2018</a:t>
            </a:r>
            <a:endParaRPr lang="de-DE" sz="1200" dirty="0"/>
          </a:p>
          <a:p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First </a:t>
            </a:r>
            <a:r>
              <a:rPr lang="en-GB" sz="1200" dirty="0"/>
              <a:t>data with 1 VXD (4 SVD+ 2 PXD) Sector 			</a:t>
            </a:r>
            <a:r>
              <a:rPr lang="en-GB" sz="1200" dirty="0" smtClean="0"/>
              <a:t>(</a:t>
            </a:r>
            <a:r>
              <a:rPr lang="en-GB" sz="1200" dirty="0"/>
              <a:t>14) </a:t>
            </a:r>
            <a:r>
              <a:rPr lang="en-GB" sz="1200" dirty="0" smtClean="0"/>
              <a:t>May 2016	</a:t>
            </a:r>
            <a:r>
              <a:rPr lang="en-GB" sz="1200" dirty="0" smtClean="0">
                <a:solidFill>
                  <a:srgbClr val="FF0000"/>
                </a:solidFill>
              </a:rPr>
              <a:t>(32) Dec 2017</a:t>
            </a:r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First </a:t>
            </a:r>
            <a:r>
              <a:rPr lang="en-GB" sz="1200" dirty="0"/>
              <a:t>cosmic data with SVD+PXD 				</a:t>
            </a:r>
            <a:r>
              <a:rPr lang="en-GB" sz="1200" dirty="0" smtClean="0"/>
              <a:t>(</a:t>
            </a:r>
            <a:r>
              <a:rPr lang="en-GB" sz="1200" dirty="0"/>
              <a:t>16) </a:t>
            </a:r>
            <a:r>
              <a:rPr lang="en-GB" sz="1200" dirty="0" smtClean="0"/>
              <a:t>Jul 2016		</a:t>
            </a:r>
            <a:r>
              <a:rPr lang="en-GB" sz="1200" dirty="0" smtClean="0">
                <a:solidFill>
                  <a:srgbClr val="FF0000"/>
                </a:solidFill>
              </a:rPr>
              <a:t>(33) Dec 2017</a:t>
            </a:r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First </a:t>
            </a:r>
            <a:r>
              <a:rPr lang="en-GB" sz="1200" dirty="0"/>
              <a:t>beam data with SVD+PXD and all other </a:t>
            </a:r>
            <a:r>
              <a:rPr lang="en-GB" sz="1200" dirty="0" smtClean="0"/>
              <a:t>Belle II sub-detectors</a:t>
            </a:r>
            <a:r>
              <a:rPr lang="en-GB" sz="1200" dirty="0"/>
              <a:t>	</a:t>
            </a:r>
            <a:r>
              <a:rPr lang="en-GB" sz="1200" dirty="0" smtClean="0"/>
              <a:t>(</a:t>
            </a:r>
            <a:r>
              <a:rPr lang="en-GB" sz="1200" dirty="0"/>
              <a:t>20</a:t>
            </a:r>
            <a:r>
              <a:rPr lang="en-GB" sz="1200" dirty="0" smtClean="0"/>
              <a:t>) Nov 2016	</a:t>
            </a:r>
            <a:r>
              <a:rPr lang="en-GB" sz="1200" dirty="0" smtClean="0">
                <a:solidFill>
                  <a:srgbClr val="FF0000"/>
                </a:solidFill>
              </a:rPr>
              <a:t>(45) Dec 2018</a:t>
            </a:r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A </a:t>
            </a:r>
            <a:r>
              <a:rPr lang="en-GB" sz="1200" dirty="0"/>
              <a:t>4-layer DSSD </a:t>
            </a:r>
            <a:r>
              <a:rPr lang="en-GB" sz="1200" dirty="0" smtClean="0"/>
              <a:t>Vertex </a:t>
            </a:r>
            <a:r>
              <a:rPr lang="en-GB" sz="1200" dirty="0"/>
              <a:t>Detector integrated in the </a:t>
            </a:r>
            <a:r>
              <a:rPr lang="en-GB" sz="1200" dirty="0" smtClean="0"/>
              <a:t>Belle II </a:t>
            </a:r>
            <a:r>
              <a:rPr lang="en-GB" sz="1200" dirty="0"/>
              <a:t>tracking system </a:t>
            </a:r>
            <a:r>
              <a:rPr lang="en-GB" sz="1200" dirty="0" smtClean="0"/>
              <a:t>	(</a:t>
            </a:r>
            <a:r>
              <a:rPr lang="en-GB" sz="1200" dirty="0"/>
              <a:t>24</a:t>
            </a:r>
            <a:r>
              <a:rPr lang="en-GB" sz="1200" dirty="0" smtClean="0"/>
              <a:t>) Mar 2017	</a:t>
            </a:r>
            <a:r>
              <a:rPr lang="en-GB" sz="1200" dirty="0" smtClean="0">
                <a:solidFill>
                  <a:srgbClr val="FF0000"/>
                </a:solidFill>
              </a:rPr>
              <a:t>(49) Sep 2018</a:t>
            </a:r>
            <a:endParaRPr lang="de-DE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Environmental </a:t>
            </a:r>
            <a:r>
              <a:rPr lang="en-GB" sz="1200" dirty="0"/>
              <a:t>monitoring for SVD and </a:t>
            </a:r>
            <a:r>
              <a:rPr lang="en-GB" sz="1200" dirty="0" smtClean="0"/>
              <a:t>Belle II </a:t>
            </a:r>
            <a:r>
              <a:rPr lang="en-GB" sz="1200" dirty="0"/>
              <a:t>radiation protection system 	</a:t>
            </a:r>
            <a:r>
              <a:rPr lang="en-GB" sz="1200" dirty="0" smtClean="0"/>
              <a:t>(</a:t>
            </a:r>
            <a:r>
              <a:rPr lang="en-GB" sz="1200" dirty="0"/>
              <a:t>24) </a:t>
            </a:r>
            <a:r>
              <a:rPr lang="en-GB" sz="1200" dirty="0" smtClean="0"/>
              <a:t>Mar 2017	</a:t>
            </a:r>
            <a:r>
              <a:rPr lang="en-GB" sz="1200" dirty="0"/>
              <a:t>?</a:t>
            </a:r>
            <a:endParaRPr lang="en-GB" sz="1200" dirty="0" smtClean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r>
              <a:rPr lang="en-GB" sz="1200" dirty="0" smtClean="0"/>
              <a:t>Institutes in WP 2.2: </a:t>
            </a:r>
          </a:p>
          <a:p>
            <a:r>
              <a:rPr lang="en-GB" sz="1200" dirty="0" smtClean="0"/>
              <a:t>HEPHY (Austria), INFN (Italy), METU (Turkey), IFJ (Poland), UKP (Czech), DESY [DESY, </a:t>
            </a:r>
            <a:r>
              <a:rPr lang="en-GB" sz="1200" dirty="0" err="1" smtClean="0"/>
              <a:t>Uni</a:t>
            </a:r>
            <a:r>
              <a:rPr lang="en-GB" sz="1200" dirty="0" smtClean="0"/>
              <a:t> Bonn, </a:t>
            </a:r>
            <a:r>
              <a:rPr lang="en-GB" sz="1200" dirty="0" err="1" smtClean="0"/>
              <a:t>Uni</a:t>
            </a:r>
            <a:r>
              <a:rPr lang="en-GB" sz="1200" dirty="0" smtClean="0"/>
              <a:t> Giessen, </a:t>
            </a:r>
            <a:r>
              <a:rPr lang="en-GB" sz="1200" dirty="0" err="1" smtClean="0"/>
              <a:t>Uni</a:t>
            </a:r>
            <a:r>
              <a:rPr lang="en-GB" sz="1200" dirty="0" smtClean="0"/>
              <a:t> Heidelberg, MPP] (Germany)</a:t>
            </a:r>
          </a:p>
          <a:p>
            <a:endParaRPr lang="en-GB" dirty="0"/>
          </a:p>
          <a:p>
            <a:r>
              <a:rPr lang="en-GB" dirty="0" smtClean="0"/>
              <a:t>135 months of secondments for WP 2.2, </a:t>
            </a:r>
            <a:r>
              <a:rPr lang="en-GB" dirty="0" smtClean="0"/>
              <a:t>31 </a:t>
            </a:r>
            <a:r>
              <a:rPr lang="en-GB" dirty="0" smtClean="0"/>
              <a:t>months already used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1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315636" y="1066132"/>
            <a:ext cx="699266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Belle II will be a key player in flavour physics and CP violation</a:t>
            </a:r>
          </a:p>
          <a:p>
            <a:endParaRPr lang="en-GB" dirty="0" smtClean="0"/>
          </a:p>
          <a:p>
            <a:r>
              <a:rPr lang="en-GB" dirty="0" smtClean="0"/>
              <a:t>Very challenging upgrade program of the detector</a:t>
            </a:r>
          </a:p>
          <a:p>
            <a:endParaRPr lang="en-GB" dirty="0"/>
          </a:p>
          <a:p>
            <a:r>
              <a:rPr lang="en-GB" dirty="0" smtClean="0"/>
              <a:t>Jennifer supports essential parts of the detector upgrade program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227 months of secondments (20 FTE !)</a:t>
            </a:r>
          </a:p>
          <a:p>
            <a:endParaRPr lang="en-GB" dirty="0"/>
          </a:p>
          <a:p>
            <a:r>
              <a:rPr lang="en-GB" dirty="0" smtClean="0"/>
              <a:t>Due to the latest schedule changes of </a:t>
            </a:r>
            <a:r>
              <a:rPr lang="en-GB" dirty="0" err="1" smtClean="0"/>
              <a:t>superKEKB</a:t>
            </a:r>
            <a:r>
              <a:rPr lang="en-GB" dirty="0" smtClean="0"/>
              <a:t>/Belle II some adaptations of the Jennifer deliverables (dates) are needed (mostly tracking detectors) =&gt; nevertheless </a:t>
            </a:r>
            <a:r>
              <a:rPr lang="en-GB" dirty="0" smtClean="0"/>
              <a:t>the program </a:t>
            </a:r>
            <a:r>
              <a:rPr lang="en-GB" dirty="0" smtClean="0"/>
              <a:t>will be completed within </a:t>
            </a:r>
            <a:r>
              <a:rPr lang="en-GB" dirty="0" smtClean="0"/>
              <a:t>the Jennifer </a:t>
            </a:r>
            <a:r>
              <a:rPr lang="en-GB" dirty="0" smtClean="0"/>
              <a:t>time scale (March 2019)</a:t>
            </a:r>
          </a:p>
          <a:p>
            <a:endParaRPr lang="en-GB" dirty="0" smtClean="0"/>
          </a:p>
          <a:p>
            <a:r>
              <a:rPr lang="en-GB" dirty="0" smtClean="0"/>
              <a:t>Jennifer secondments are essential to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Provide on-site presence for installations and tests.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Enable close collaboration with scientists from the host institute (KEK).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Transfer knowledge of technical infrastructure at host lab to technicians and engineers.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smtClean="0"/>
              <a:t>69</a:t>
            </a:r>
            <a:r>
              <a:rPr lang="en-GB" smtClean="0"/>
              <a:t> </a:t>
            </a:r>
            <a:r>
              <a:rPr lang="en-GB" dirty="0" smtClean="0"/>
              <a:t>months of secondments already used for WP2  (~30%)</a:t>
            </a:r>
            <a:endParaRPr lang="en-GB" dirty="0"/>
          </a:p>
        </p:txBody>
      </p:sp>
      <p:pic>
        <p:nvPicPr>
          <p:cNvPr id="6" name="Picture 43" descr="Bel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175" y="1052736"/>
            <a:ext cx="1918788" cy="128018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3" y="2332920"/>
            <a:ext cx="1366547" cy="12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 rotWithShape="1">
          <a:blip r:embed="rId4">
            <a:extLst/>
          </a:blip>
          <a:srcRect t="17756" r="56296" b="7645"/>
          <a:stretch/>
        </p:blipFill>
        <p:spPr>
          <a:xfrm>
            <a:off x="7528851" y="3578373"/>
            <a:ext cx="1177008" cy="1166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02" y="4794590"/>
            <a:ext cx="1170539" cy="11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Detailed Secondments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755576" y="1484784"/>
            <a:ext cx="75664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WP			subdetector	months	total/months</a:t>
            </a:r>
          </a:p>
          <a:p>
            <a:r>
              <a:rPr lang="en-GB" dirty="0" smtClean="0"/>
              <a:t>WP 2.1 forward ECL				5</a:t>
            </a:r>
          </a:p>
          <a:p>
            <a:r>
              <a:rPr lang="en-GB" dirty="0" smtClean="0"/>
              <a:t>WP 2.2 SVD/PXD					</a:t>
            </a:r>
            <a:r>
              <a:rPr lang="en-GB" dirty="0" smtClean="0"/>
              <a:t>31</a:t>
            </a:r>
            <a:endParaRPr lang="en-GB" dirty="0" smtClean="0"/>
          </a:p>
          <a:p>
            <a:r>
              <a:rPr lang="en-GB" dirty="0" smtClean="0"/>
              <a:t>WP 2.3 PID		ARICH		16	</a:t>
            </a:r>
          </a:p>
          <a:p>
            <a:r>
              <a:rPr lang="en-GB" dirty="0"/>
              <a:t>	</a:t>
            </a:r>
            <a:r>
              <a:rPr lang="en-GB" dirty="0" smtClean="0"/>
              <a:t>		TOP		4</a:t>
            </a:r>
          </a:p>
          <a:p>
            <a:r>
              <a:rPr lang="en-GB" dirty="0"/>
              <a:t>	</a:t>
            </a:r>
            <a:r>
              <a:rPr lang="en-GB" dirty="0" smtClean="0"/>
              <a:t>					22</a:t>
            </a:r>
          </a:p>
          <a:p>
            <a:r>
              <a:rPr lang="en-GB" dirty="0" smtClean="0"/>
              <a:t>WP 2.4 </a:t>
            </a:r>
            <a:r>
              <a:rPr lang="en-GB" dirty="0" err="1" smtClean="0"/>
              <a:t>Lumi</a:t>
            </a:r>
            <a:r>
              <a:rPr lang="en-GB" dirty="0" smtClean="0"/>
              <a:t> Monitor				</a:t>
            </a:r>
            <a:r>
              <a:rPr lang="en-GB" dirty="0" smtClean="0"/>
              <a:t>11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			</a:t>
            </a:r>
          </a:p>
          <a:p>
            <a:r>
              <a:rPr lang="en-GB" dirty="0" smtClean="0"/>
              <a:t>WP2						</a:t>
            </a:r>
            <a:r>
              <a:rPr lang="en-GB" dirty="0" smtClean="0"/>
              <a:t>69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Secondments used so far (73 / 227)</a:t>
            </a:r>
          </a:p>
          <a:p>
            <a:r>
              <a:rPr lang="en-GB" dirty="0" smtClean="0"/>
              <a:t>More if secondments which have been started but not yet completed are included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8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828675"/>
          </a:xfrm>
        </p:spPr>
        <p:txBody>
          <a:bodyPr/>
          <a:lstStyle/>
          <a:p>
            <a:r>
              <a:rPr lang="en-US" sz="3600" dirty="0" err="1" smtClean="0"/>
              <a:t>Flavour</a:t>
            </a:r>
            <a:r>
              <a:rPr lang="en-US" sz="3600" dirty="0" smtClean="0"/>
              <a:t> Physics</a:t>
            </a:r>
            <a:endParaRPr lang="en-US" sz="36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22529" name="Picture 1" descr="fil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5250" y="1010283"/>
            <a:ext cx="51125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Belle II experiment at </a:t>
            </a:r>
            <a:r>
              <a:rPr lang="en-US" sz="1400" dirty="0" err="1" smtClean="0"/>
              <a:t>SuperKEKB</a:t>
            </a:r>
            <a:endParaRPr lang="en-US" sz="1400" dirty="0" smtClean="0"/>
          </a:p>
          <a:p>
            <a:r>
              <a:rPr lang="en-US" sz="1400" dirty="0" smtClean="0"/>
              <a:t>Tsukuba, Japan</a:t>
            </a:r>
          </a:p>
          <a:p>
            <a:endParaRPr lang="en-US" sz="1400" dirty="0"/>
          </a:p>
          <a:p>
            <a:r>
              <a:rPr lang="en-US" sz="1400" dirty="0" smtClean="0"/>
              <a:t>Upgrade of KEKB, 40x luminosity: </a:t>
            </a:r>
            <a:r>
              <a:rPr lang="en-GB" sz="1400" dirty="0" smtClean="0"/>
              <a:t>8 </a:t>
            </a:r>
            <a:r>
              <a:rPr lang="en-GB" sz="1400" dirty="0"/>
              <a:t>x 10</a:t>
            </a:r>
            <a:r>
              <a:rPr lang="en-GB" sz="1400" baseline="30000" dirty="0"/>
              <a:t>35</a:t>
            </a:r>
            <a:r>
              <a:rPr lang="en-GB" sz="1400" dirty="0"/>
              <a:t> cm</a:t>
            </a:r>
            <a:r>
              <a:rPr lang="en-GB" sz="1400" baseline="30000" dirty="0"/>
              <a:t>-2</a:t>
            </a:r>
            <a:r>
              <a:rPr lang="en-GB" sz="1400" dirty="0"/>
              <a:t>s</a:t>
            </a:r>
            <a:r>
              <a:rPr lang="en-GB" sz="1400" baseline="30000" dirty="0"/>
              <a:t>-1</a:t>
            </a:r>
          </a:p>
          <a:p>
            <a:endParaRPr lang="en-US" sz="1400" dirty="0" smtClean="0"/>
          </a:p>
          <a:p>
            <a:r>
              <a:rPr lang="en-US" sz="1400" dirty="0" smtClean="0"/>
              <a:t>First beam</a:t>
            </a:r>
            <a:r>
              <a:rPr lang="en-US" sz="1400" smtClean="0"/>
              <a:t>: February </a:t>
            </a:r>
            <a:r>
              <a:rPr lang="en-US" sz="1400" dirty="0" smtClean="0"/>
              <a:t>2016</a:t>
            </a:r>
          </a:p>
          <a:p>
            <a:r>
              <a:rPr lang="en-US" sz="1400" dirty="0" smtClean="0"/>
              <a:t>First Physics: End of 2018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 rotWithShape="1">
          <a:blip r:embed="rId4" cstate="screen"/>
          <a:srcRect l="9530" b="9150"/>
          <a:stretch/>
        </p:blipFill>
        <p:spPr bwMode="auto">
          <a:xfrm>
            <a:off x="815992" y="2564904"/>
            <a:ext cx="4692112" cy="3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107504" y="429309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Nano Beams: 10µm x 60nm</a:t>
            </a:r>
          </a:p>
          <a:p>
            <a:r>
              <a:rPr lang="en-GB" sz="1050" dirty="0"/>
              <a:t>Increase beam current (x2)</a:t>
            </a:r>
          </a:p>
          <a:p>
            <a:endParaRPr lang="en-GB" sz="1050" dirty="0"/>
          </a:p>
          <a:p>
            <a:r>
              <a:rPr lang="en-GB" sz="1050" dirty="0"/>
              <a:t>Reduce asymmetry (boost)</a:t>
            </a:r>
          </a:p>
          <a:p>
            <a:endParaRPr lang="en-GB" sz="1050" dirty="0"/>
          </a:p>
          <a:p>
            <a:r>
              <a:rPr lang="en-GB" sz="1050" dirty="0"/>
              <a:t>KEB: </a:t>
            </a:r>
            <a:endParaRPr lang="en-GB" sz="1050" dirty="0" smtClean="0"/>
          </a:p>
          <a:p>
            <a:r>
              <a:rPr lang="en-GB" sz="1050" dirty="0" err="1" smtClean="0">
                <a:latin typeface="Symbol" panose="05050102010706020507" pitchFamily="18" charset="2"/>
              </a:rPr>
              <a:t>bg</a:t>
            </a:r>
            <a:r>
              <a:rPr lang="en-GB" sz="1050" dirty="0" smtClean="0"/>
              <a:t> </a:t>
            </a:r>
            <a:r>
              <a:rPr lang="en-GB" sz="1050" dirty="0"/>
              <a:t>= 0.42  (8 GeV, 3.5 GeV)</a:t>
            </a:r>
          </a:p>
          <a:p>
            <a:endParaRPr lang="en-GB" sz="1050" dirty="0"/>
          </a:p>
          <a:p>
            <a:r>
              <a:rPr lang="en-GB" sz="1050" dirty="0" err="1"/>
              <a:t>SuperKEKB</a:t>
            </a:r>
            <a:r>
              <a:rPr lang="en-GB" sz="1050" dirty="0"/>
              <a:t>: </a:t>
            </a:r>
          </a:p>
          <a:p>
            <a:r>
              <a:rPr lang="en-GB" sz="1050" dirty="0" err="1" smtClean="0">
                <a:latin typeface="Symbol" panose="05050102010706020507" pitchFamily="18" charset="2"/>
              </a:rPr>
              <a:t>bg</a:t>
            </a:r>
            <a:r>
              <a:rPr lang="en-GB" sz="1050" dirty="0" smtClean="0"/>
              <a:t> </a:t>
            </a:r>
            <a:r>
              <a:rPr lang="en-GB" sz="1050" dirty="0"/>
              <a:t>= 0.28 (7 GeV, 4 GeV)</a:t>
            </a:r>
          </a:p>
        </p:txBody>
      </p:sp>
      <p:pic>
        <p:nvPicPr>
          <p:cNvPr id="9" name="Picture 18" descr="D:\Laci\2-PROJECTS\Belle-II\BelleII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52" y="1068462"/>
            <a:ext cx="5223145" cy="34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4031432" y="4509120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Belle II Collaboration: 100 Institutions, ~600 physicists</a:t>
            </a:r>
          </a:p>
          <a:p>
            <a:endParaRPr lang="en-US" sz="1400" dirty="0"/>
          </a:p>
          <a:p>
            <a:r>
              <a:rPr lang="en-US" sz="1400" dirty="0" smtClean="0"/>
              <a:t>Major upgrade of Belle</a:t>
            </a:r>
          </a:p>
          <a:p>
            <a:endParaRPr lang="en-US" sz="1400" dirty="0"/>
          </a:p>
          <a:p>
            <a:r>
              <a:rPr lang="en-US" sz="1400" dirty="0" smtClean="0"/>
              <a:t>Groups supported by Jennifer make important contributions to</a:t>
            </a:r>
          </a:p>
          <a:p>
            <a:r>
              <a:rPr lang="en-US" sz="1400" dirty="0" smtClean="0"/>
              <a:t>The Belle II upgrade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4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ddbg01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6" y="939803"/>
            <a:ext cx="2278072" cy="227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76200"/>
            <a:ext cx="6434158" cy="685800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ea typeface="MS PGothic" pitchFamily="34" charset="-128"/>
              </a:rPr>
              <a:t>Requirements for the  B</a:t>
            </a:r>
            <a:r>
              <a:rPr lang="sl-SI" altLang="ja-JP" sz="2800" dirty="0" smtClean="0">
                <a:ea typeface="MS PGothic" pitchFamily="34" charset="-128"/>
              </a:rPr>
              <a:t>elle II</a:t>
            </a:r>
            <a:r>
              <a:rPr lang="en-US" altLang="ja-JP" sz="2800" dirty="0" smtClean="0">
                <a:ea typeface="MS PGothic" pitchFamily="34" charset="-128"/>
              </a:rPr>
              <a:t> detector</a:t>
            </a:r>
          </a:p>
        </p:txBody>
      </p:sp>
      <p:pic>
        <p:nvPicPr>
          <p:cNvPr id="40964" name="Picture 4" descr="addbg20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513076"/>
            <a:ext cx="2297128" cy="22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57224" y="4540919"/>
            <a:ext cx="4286280" cy="646331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Tx/>
              <a:buChar char="-"/>
            </a:pPr>
            <a:r>
              <a:rPr kumimoji="1" lang="en-US" altLang="ja-JP" sz="1800" dirty="0" smtClean="0">
                <a:latin typeface="Helvetica" pitchFamily="34" charset="0"/>
                <a:ea typeface="MS PGothic" pitchFamily="34" charset="-128"/>
              </a:rPr>
              <a:t>- </a:t>
            </a:r>
            <a:r>
              <a:rPr kumimoji="1" lang="en-US" altLang="ja-JP" sz="1800" dirty="0" err="1" smtClean="0">
                <a:latin typeface="Symbol" pitchFamily="18" charset="2"/>
                <a:ea typeface="MS PGothic" pitchFamily="34" charset="-128"/>
              </a:rPr>
              <a:t>gb</a:t>
            </a:r>
            <a:r>
              <a:rPr kumimoji="1" lang="en-US" altLang="ja-JP" sz="1800" dirty="0" smtClean="0">
                <a:latin typeface="Helvetica" pitchFamily="34" charset="0"/>
                <a:ea typeface="MS PGothic" pitchFamily="34" charset="-128"/>
              </a:rPr>
              <a:t> reduced by a factor of 2: compensated by improved </a:t>
            </a:r>
            <a:r>
              <a:rPr kumimoji="1" lang="en-US" altLang="ja-JP" sz="1800" dirty="0" err="1" smtClean="0">
                <a:latin typeface="Helvetica" pitchFamily="34" charset="0"/>
                <a:ea typeface="MS PGothic" pitchFamily="34" charset="-128"/>
              </a:rPr>
              <a:t>vertexing</a:t>
            </a:r>
            <a:endParaRPr kumimoji="1" lang="en-US" altLang="ja-JP" sz="1800" dirty="0"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11213" y="2078693"/>
            <a:ext cx="4760919" cy="95103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Tx/>
              <a:buChar char="-"/>
            </a:pP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 radiation damage and occupancy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 fake hits and pile-up noise in the </a:t>
            </a:r>
            <a:r>
              <a:rPr kumimoji="1" lang="en-US" altLang="ja-JP" sz="1800" dirty="0" smtClean="0">
                <a:latin typeface="Helvetica" pitchFamily="34" charset="0"/>
                <a:ea typeface="MS PGothic" pitchFamily="34" charset="-128"/>
              </a:rPr>
              <a:t>EM Calorimeter</a:t>
            </a:r>
            <a:endParaRPr kumimoji="1" lang="en-US" altLang="ja-JP" sz="1800" dirty="0"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57224" y="3469349"/>
            <a:ext cx="3960812" cy="646331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- higher rate trigger, DAQ and computing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57158" y="1143000"/>
            <a:ext cx="4600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Critical </a:t>
            </a:r>
            <a:r>
              <a:rPr kumimoji="1" lang="sl-SI" altLang="ja-JP" sz="2000" b="1" dirty="0">
                <a:latin typeface="Arial" pitchFamily="34" charset="0"/>
              </a:rPr>
              <a:t>i</a:t>
            </a:r>
            <a:r>
              <a:rPr kumimoji="1" lang="en-US" altLang="ja-JP" sz="2000" b="1" dirty="0" err="1">
                <a:latin typeface="Arial" pitchFamily="34" charset="0"/>
                <a:ea typeface="MS PGothic" pitchFamily="34" charset="-128"/>
              </a:rPr>
              <a:t>ssues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 at L= </a:t>
            </a:r>
            <a:r>
              <a:rPr kumimoji="1" lang="sl-SI" altLang="ja-JP" sz="2000" b="1" dirty="0">
                <a:latin typeface="Arial" pitchFamily="34" charset="0"/>
                <a:ea typeface="MS PGothic" pitchFamily="34" charset="-128"/>
              </a:rPr>
              <a:t>8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 x 10</a:t>
            </a:r>
            <a:r>
              <a:rPr kumimoji="1" lang="en-US" altLang="ja-JP" sz="2000" b="1" baseline="30000" dirty="0">
                <a:latin typeface="Arial" pitchFamily="34" charset="0"/>
                <a:ea typeface="MS PGothic" pitchFamily="34" charset="-128"/>
              </a:rPr>
              <a:t>35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/cm</a:t>
            </a:r>
            <a:r>
              <a:rPr kumimoji="1" lang="en-US" altLang="ja-JP" sz="2000" b="1" baseline="30000" dirty="0">
                <a:latin typeface="Arial" pitchFamily="34" charset="0"/>
                <a:ea typeface="MS PGothic" pitchFamily="34" charset="-128"/>
              </a:rPr>
              <a:t>2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/sec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60375" y="1667537"/>
            <a:ext cx="3535363" cy="288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Webdings" pitchFamily="18" charset="2"/>
                <a:ea typeface="MS PGothic" pitchFamily="34" charset="-128"/>
              </a:rPr>
              <a:t>4</a:t>
            </a:r>
            <a:r>
              <a:rPr kumimoji="1" lang="en-US" altLang="ja-JP" sz="1600" dirty="0">
                <a:latin typeface="Helvetica" pitchFamily="34" charset="0"/>
                <a:ea typeface="MS PGothic" pitchFamily="34" charset="-128"/>
              </a:rPr>
              <a:t>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rPr>
              <a:t>Higher background (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</a:t>
            </a:r>
            <a:r>
              <a:rPr kumimoji="1" lang="sl-SI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10-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20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kumimoji="1" lang="en-US" altLang="ja-JP" sz="1800" b="1" dirty="0" smtClean="0">
                <a:solidFill>
                  <a:srgbClr val="CC0000"/>
                </a:solidFill>
                <a:latin typeface="Helvetica" pitchFamily="34" charset="0"/>
                <a:ea typeface="MS PGothic" pitchFamily="34" charset="-128"/>
              </a:rPr>
              <a:t> </a:t>
            </a:r>
            <a:endParaRPr kumimoji="1" lang="en-US" altLang="ja-JP" sz="1800" b="1" dirty="0">
              <a:solidFill>
                <a:srgbClr val="CC0000"/>
              </a:solidFill>
              <a:latin typeface="Helvetica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1800" b="1" dirty="0">
              <a:solidFill>
                <a:srgbClr val="CC0000"/>
              </a:solidFill>
              <a:latin typeface="Helvetica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700" dirty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kumimoji="1" lang="en-US" altLang="ja-JP" sz="1800" dirty="0">
                <a:latin typeface="Webdings" pitchFamily="18" charset="2"/>
                <a:ea typeface="MS PGothic" pitchFamily="34" charset="-128"/>
              </a:rPr>
              <a:t>4</a:t>
            </a:r>
            <a:r>
              <a:rPr kumimoji="1" lang="en-US" altLang="ja-JP" sz="1800" dirty="0">
                <a:solidFill>
                  <a:srgbClr val="CC0000"/>
                </a:solidFill>
                <a:latin typeface="Helvetica" pitchFamily="34" charset="0"/>
                <a:ea typeface="MS PGothic" pitchFamily="34" charset="-128"/>
              </a:rPr>
              <a:t>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rPr>
              <a:t>Higher event rate (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10)</a:t>
            </a:r>
          </a:p>
          <a:p>
            <a:pPr>
              <a:spcBef>
                <a:spcPct val="50000"/>
              </a:spcBef>
            </a:pPr>
            <a:endParaRPr kumimoji="1" lang="en-US" altLang="ja-JP" sz="1000" b="1" dirty="0" smtClean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1000" b="1" dirty="0" smtClean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1000" b="1" dirty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kumimoji="1" lang="en-US" altLang="ja-JP" sz="1800" dirty="0">
                <a:latin typeface="Webdings" pitchFamily="18" charset="2"/>
                <a:ea typeface="MS PGothic" pitchFamily="34" charset="-128"/>
              </a:rPr>
              <a:t>4</a:t>
            </a: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 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rPr>
              <a:t>Special features required</a:t>
            </a:r>
            <a:endParaRPr kumimoji="1" lang="en-US" altLang="ja-JP" sz="1800" b="1" dirty="0">
              <a:solidFill>
                <a:srgbClr val="FF0000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8220238">
            <a:off x="7855027" y="3189225"/>
            <a:ext cx="790575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8DE6-A16F-473F-B7F9-0E72B4FE7B6E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899592" y="5373216"/>
            <a:ext cx="398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Result:  significant upgrade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084168" y="4869160"/>
            <a:ext cx="327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Time-of-Propagation counter</a:t>
            </a:r>
          </a:p>
          <a:p>
            <a:r>
              <a:rPr lang="sl-SI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(barrel),  </a:t>
            </a:r>
          </a:p>
          <a:p>
            <a:r>
              <a:rPr lang="sl-SI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prox. focusing Aerogel RICH</a:t>
            </a:r>
          </a:p>
          <a:p>
            <a:r>
              <a:rPr lang="sl-SI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(forward)</a:t>
            </a:r>
            <a:endParaRPr lang="sl-SI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Belle II</a:t>
            </a:r>
            <a:endParaRPr lang="en-US" altLang="ja-JP" sz="4000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4" name="Picture 43" descr="Bel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852733" cy="4572032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rot="5400000" flipH="1" flipV="1">
            <a:off x="2280842" y="1233090"/>
            <a:ext cx="417576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507876" y="1431210"/>
            <a:ext cx="417576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00298" y="1244142"/>
            <a:ext cx="4214842" cy="256032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38826" y="88866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Arial" pitchFamily="34" charset="0"/>
                <a:cs typeface="Arial" pitchFamily="34" charset="0"/>
              </a:rPr>
              <a:t>7.4 m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9"/>
          <p:cNvCxnSpPr>
            <a:stCxn id="56" idx="0"/>
          </p:cNvCxnSpPr>
          <p:nvPr/>
        </p:nvCxnSpPr>
        <p:spPr>
          <a:xfrm flipH="1" flipV="1">
            <a:off x="4716016" y="2708920"/>
            <a:ext cx="3006080" cy="2160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6" idx="0"/>
          </p:cNvCxnSpPr>
          <p:nvPr/>
        </p:nvCxnSpPr>
        <p:spPr>
          <a:xfrm flipH="1" flipV="1">
            <a:off x="4837208" y="4072456"/>
            <a:ext cx="2884888" cy="7967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80429" y="1799055"/>
            <a:ext cx="2663571" cy="2726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86512" y="6000768"/>
            <a:ext cx="2714644" cy="4286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572266" y="4286255"/>
            <a:ext cx="4429155" cy="3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215338" y="3643314"/>
            <a:ext cx="69923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/>
              <a:t>8</a:t>
            </a:r>
            <a:r>
              <a:rPr lang="sl-SI" dirty="0" smtClean="0"/>
              <a:t>.0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m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22691" y="1346626"/>
            <a:ext cx="2185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CsI(Tl) EM calorimeter: </a:t>
            </a:r>
          </a:p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CsI </a:t>
            </a:r>
          </a:p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end-caps</a:t>
            </a:r>
            <a:endParaRPr lang="sl-SI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4915881" y="2204864"/>
            <a:ext cx="2104391" cy="9383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0" y="3286124"/>
            <a:ext cx="2247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layers PXD (DEPFET), </a:t>
            </a:r>
          </a:p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layers DSSD 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2247731" y="3356993"/>
            <a:ext cx="1877963" cy="2984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460" y="5229200"/>
            <a:ext cx="2156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 Drift Chamber: </a:t>
            </a:r>
          </a:p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smaller cell size, </a:t>
            </a:r>
          </a:p>
          <a:p>
            <a:r>
              <a:rPr lang="sl-SI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lever arm</a:t>
            </a:r>
            <a:endParaRPr lang="sl-SI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051720" y="3698793"/>
            <a:ext cx="2073974" cy="15304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WP2 Tasks and Deliverables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1043608" y="1052736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WP2 - Belle-II detector construction and </a:t>
            </a:r>
            <a:r>
              <a:rPr lang="en-GB" b="1" dirty="0" smtClean="0"/>
              <a:t>test </a:t>
            </a:r>
            <a:r>
              <a:rPr lang="en-GB" dirty="0" smtClean="0"/>
              <a:t>[Months</a:t>
            </a:r>
            <a:r>
              <a:rPr lang="en-GB" dirty="0"/>
              <a:t>: 1-48</a:t>
            </a:r>
            <a:r>
              <a:rPr lang="en-GB" dirty="0" smtClean="0"/>
              <a:t>]</a:t>
            </a:r>
          </a:p>
          <a:p>
            <a:endParaRPr lang="en-GB" dirty="0" smtClean="0"/>
          </a:p>
          <a:p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Task 2.1: Forward Electromagnetic Calorimeter [INFN, KEK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] (C. </a:t>
            </a:r>
            <a:r>
              <a:rPr lang="en-GB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Cecchi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GB" b="1" dirty="0" smtClean="0"/>
          </a:p>
          <a:p>
            <a:r>
              <a:rPr lang="en-GB" b="1" dirty="0" smtClean="0"/>
              <a:t>Task </a:t>
            </a:r>
            <a:r>
              <a:rPr lang="en-GB" b="1" dirty="0"/>
              <a:t>2.2: Tracking detectors [DESY, HEPHY, INFN, METU, IFJ, UKP, KEK]</a:t>
            </a:r>
            <a:endParaRPr lang="de-DE" dirty="0"/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Task 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2.3: Particle Identification [INFN, JSI, KEK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] (C. </a:t>
            </a:r>
            <a:r>
              <a:rPr lang="en-GB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Rimbault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GB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Task 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2.4: Luminosity monitor [CNRS, KEK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] (R. </a:t>
            </a:r>
            <a:r>
              <a:rPr lang="en-GB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Pestotnik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3501008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Number 	</a:t>
            </a:r>
            <a:r>
              <a:rPr lang="en-GB" sz="1400" b="1" dirty="0" smtClean="0"/>
              <a:t>Deliverable </a:t>
            </a:r>
            <a:r>
              <a:rPr lang="en-GB" sz="1400" b="1" dirty="0"/>
              <a:t>		</a:t>
            </a:r>
            <a:r>
              <a:rPr lang="en-GB" sz="1400" b="1" dirty="0" smtClean="0"/>
              <a:t>Lead </a:t>
            </a:r>
            <a:r>
              <a:rPr lang="en-GB" sz="1400" b="1" dirty="0"/>
              <a:t>beneficiary 	 Due Date </a:t>
            </a:r>
            <a:r>
              <a:rPr lang="en-GB" sz="1400" b="1" dirty="0" smtClean="0"/>
              <a:t>		New </a:t>
            </a:r>
            <a:endParaRPr lang="de-DE" sz="1400" dirty="0"/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D2.1 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FW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ECL TDR 1 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INFN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(10) Jan 2016	</a:t>
            </a:r>
            <a:r>
              <a:rPr lang="en-GB" sz="1400" dirty="0" smtClean="0">
                <a:solidFill>
                  <a:srgbClr val="FF0000"/>
                </a:solidFill>
              </a:rPr>
              <a:t>(24) March 2017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D2.2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Commissioning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Report FW ECL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INFN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(48) Mar 2019</a:t>
            </a:r>
            <a:endParaRPr lang="de-DE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sz="1400" dirty="0"/>
              <a:t>D2.3 	</a:t>
            </a:r>
            <a:r>
              <a:rPr lang="en-GB" sz="1400" dirty="0" smtClean="0"/>
              <a:t>CDC </a:t>
            </a:r>
            <a:r>
              <a:rPr lang="en-GB" sz="1400" dirty="0"/>
              <a:t>commissioning 		</a:t>
            </a:r>
            <a:r>
              <a:rPr lang="en-GB" sz="1400" dirty="0" smtClean="0"/>
              <a:t>METU</a:t>
            </a:r>
            <a:r>
              <a:rPr lang="en-GB" sz="1400" dirty="0"/>
              <a:t>		</a:t>
            </a:r>
            <a:r>
              <a:rPr lang="en-GB" sz="1400" dirty="0" smtClean="0"/>
              <a:t>(14) May 2016	</a:t>
            </a:r>
            <a:r>
              <a:rPr lang="en-GB" sz="1400" dirty="0" smtClean="0">
                <a:solidFill>
                  <a:srgbClr val="FF0000"/>
                </a:solidFill>
              </a:rPr>
              <a:t>(26) May 2017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en-GB" sz="1400" dirty="0"/>
              <a:t>D2.4 	</a:t>
            </a:r>
            <a:r>
              <a:rPr lang="en-GB" sz="1400" dirty="0" smtClean="0"/>
              <a:t>PXD </a:t>
            </a:r>
            <a:r>
              <a:rPr lang="en-GB" sz="1400" dirty="0"/>
              <a:t>White-book 2		</a:t>
            </a:r>
            <a:r>
              <a:rPr lang="en-GB" sz="1400" dirty="0" smtClean="0"/>
              <a:t>DESY </a:t>
            </a:r>
            <a:r>
              <a:rPr lang="en-GB" sz="1400" dirty="0"/>
              <a:t>		</a:t>
            </a:r>
            <a:r>
              <a:rPr lang="en-GB" sz="1400" dirty="0" smtClean="0"/>
              <a:t>(20) Nov 2016</a:t>
            </a:r>
            <a:endParaRPr lang="de-DE" sz="1400" dirty="0"/>
          </a:p>
          <a:p>
            <a:r>
              <a:rPr lang="en-GB" sz="1400" dirty="0"/>
              <a:t>D2.5 	</a:t>
            </a:r>
            <a:r>
              <a:rPr lang="en-GB" sz="1400" dirty="0" smtClean="0"/>
              <a:t>SVD+PXD full commissioning </a:t>
            </a:r>
            <a:r>
              <a:rPr lang="en-GB" sz="1400" dirty="0"/>
              <a:t>	</a:t>
            </a:r>
            <a:r>
              <a:rPr lang="en-GB" sz="1400" dirty="0" smtClean="0"/>
              <a:t>DESY</a:t>
            </a:r>
            <a:r>
              <a:rPr lang="en-GB" sz="1400" dirty="0"/>
              <a:t>		</a:t>
            </a:r>
            <a:r>
              <a:rPr lang="en-GB" sz="1400" dirty="0" smtClean="0"/>
              <a:t>(30) Sep 2017	</a:t>
            </a:r>
            <a:r>
              <a:rPr lang="en-GB" sz="1400" dirty="0">
                <a:solidFill>
                  <a:srgbClr val="FF0000"/>
                </a:solidFill>
              </a:rPr>
              <a:t>(49) Sep </a:t>
            </a:r>
            <a:r>
              <a:rPr lang="en-GB" sz="1400" dirty="0" smtClean="0">
                <a:solidFill>
                  <a:srgbClr val="FF0000"/>
                </a:solidFill>
              </a:rPr>
              <a:t>2018</a:t>
            </a:r>
            <a:endParaRPr lang="de-DE" sz="1400" dirty="0"/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D2.6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TOP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commissioning 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INFN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(36) Mar 2018</a:t>
            </a:r>
            <a:endParaRPr lang="de-DE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D2.7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ARICH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JSI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(26) May 2017</a:t>
            </a:r>
            <a:endParaRPr lang="de-DE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D2.8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Diamond 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sensor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CNRS</a:t>
            </a: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</a:t>
            </a:r>
            <a:r>
              <a:rPr lang="en-GB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(36) Mar 2018</a:t>
            </a:r>
            <a:endParaRPr lang="de-DE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87748" y="5661248"/>
            <a:ext cx="436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WP2: 227 months of secondments (~20 FTE)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1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WP2 Subtasks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74711"/>
            <a:ext cx="2232248" cy="164190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74672"/>
            <a:ext cx="2376264" cy="17782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7504" y="104078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2.1 </a:t>
            </a:r>
          </a:p>
          <a:p>
            <a:r>
              <a:rPr lang="en-GB" dirty="0" smtClean="0"/>
              <a:t>Forward Electromagnetic Calorimeter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6516216" y="119675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Use pure </a:t>
            </a:r>
            <a:r>
              <a:rPr lang="en-GB" sz="1200" dirty="0" err="1" smtClean="0"/>
              <a:t>CsI</a:t>
            </a:r>
            <a:r>
              <a:rPr lang="en-GB" sz="1200" dirty="0" smtClean="0"/>
              <a:t> with fast emission (30ns) to avoid pickup</a:t>
            </a:r>
          </a:p>
          <a:p>
            <a:r>
              <a:rPr lang="en-GB" sz="1200" dirty="0" smtClean="0"/>
              <a:t>Use filter to eliminate </a:t>
            </a:r>
            <a:r>
              <a:rPr lang="en-GB" sz="1200" dirty="0" smtClean="0"/>
              <a:t>slow </a:t>
            </a:r>
            <a:r>
              <a:rPr lang="en-GB" sz="1200" dirty="0" smtClean="0"/>
              <a:t>component and wavelength shifter to match to APD</a:t>
            </a:r>
            <a:endParaRPr lang="en-GB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107504" y="285293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2.3 </a:t>
            </a:r>
          </a:p>
          <a:p>
            <a:r>
              <a:rPr lang="en-GB" dirty="0" smtClean="0"/>
              <a:t>Particle </a:t>
            </a:r>
          </a:p>
          <a:p>
            <a:r>
              <a:rPr lang="en-GB" dirty="0" smtClean="0"/>
              <a:t>Identification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17" y="2852936"/>
            <a:ext cx="1750271" cy="14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1602587" cy="16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940152" y="292494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ARICH (Aerogel Ring Imaging Cherenkov) and TOP (Time of propagation) for </a:t>
            </a:r>
            <a:r>
              <a:rPr lang="en-GB" sz="1200" dirty="0" smtClean="0"/>
              <a:t>K/</a:t>
            </a:r>
            <a:r>
              <a:rPr lang="en-GB" sz="1200" dirty="0" smtClean="0">
                <a:latin typeface="Symbol" panose="05050102010706020507" pitchFamily="18" charset="2"/>
              </a:rPr>
              <a:t>p</a:t>
            </a:r>
            <a:r>
              <a:rPr lang="en-GB" sz="1200" dirty="0" smtClean="0"/>
              <a:t> </a:t>
            </a:r>
            <a:r>
              <a:rPr lang="en-GB" sz="1200" dirty="0" smtClean="0"/>
              <a:t>separation based on detection of Cherenkov light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7504" y="454221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2.4 </a:t>
            </a:r>
          </a:p>
          <a:p>
            <a:r>
              <a:rPr lang="en-GB" dirty="0" smtClean="0"/>
              <a:t>Luminosity Monitor</a:t>
            </a:r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15744"/>
          <a:stretch>
            <a:fillRect/>
          </a:stretch>
        </p:blipFill>
        <p:spPr bwMode="auto">
          <a:xfrm>
            <a:off x="2121744" y="4365104"/>
            <a:ext cx="1134015" cy="16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r="47704" b="11446"/>
          <a:stretch>
            <a:fillRect/>
          </a:stretch>
        </p:blipFill>
        <p:spPr bwMode="auto">
          <a:xfrm>
            <a:off x="3347864" y="4709006"/>
            <a:ext cx="3267445" cy="8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588224" y="4789601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Using 5x5 mm² diamond sensors the </a:t>
            </a:r>
            <a:r>
              <a:rPr lang="en-GB" sz="1200" dirty="0" err="1" smtClean="0"/>
              <a:t>SuperKEKB</a:t>
            </a:r>
            <a:r>
              <a:rPr lang="en-GB" sz="1200" dirty="0" smtClean="0"/>
              <a:t> luminosity will be measured with 10</a:t>
            </a:r>
            <a:r>
              <a:rPr lang="en-GB" sz="1200" baseline="30000" dirty="0" smtClean="0"/>
              <a:t>-2</a:t>
            </a:r>
            <a:r>
              <a:rPr lang="en-GB" sz="1200" dirty="0" smtClean="0"/>
              <a:t> to 10</a:t>
            </a:r>
            <a:r>
              <a:rPr lang="en-GB" sz="1200" baseline="30000" dirty="0" smtClean="0"/>
              <a:t>-3</a:t>
            </a:r>
            <a:r>
              <a:rPr lang="en-GB" sz="1200" dirty="0" smtClean="0"/>
              <a:t> precision (radiative </a:t>
            </a:r>
            <a:r>
              <a:rPr lang="en-GB" sz="1200" dirty="0" err="1" smtClean="0"/>
              <a:t>Bhabha</a:t>
            </a:r>
            <a:r>
              <a:rPr lang="en-GB" sz="1200" dirty="0" smtClean="0"/>
              <a:t> scattering)</a:t>
            </a:r>
          </a:p>
        </p:txBody>
      </p:sp>
    </p:spTree>
    <p:extLst>
      <p:ext uri="{BB962C8B-B14F-4D97-AF65-F5344CB8AC3E}">
        <p14:creationId xmlns:p14="http://schemas.microsoft.com/office/powerpoint/2010/main" val="25306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1551020" y="260648"/>
            <a:ext cx="611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Arial Rounded MT Bold" pitchFamily="34" charset="0"/>
              </a:rPr>
              <a:t>WP2 Tracking </a:t>
            </a:r>
            <a:r>
              <a:rPr lang="de-DE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Detectors</a:t>
            </a:r>
            <a:r>
              <a:rPr lang="de-DE" sz="3200" dirty="0" smtClean="0">
                <a:solidFill>
                  <a:srgbClr val="FF0000"/>
                </a:solidFill>
                <a:latin typeface="Arial Rounded MT Bold" pitchFamily="34" charset="0"/>
              </a:rPr>
              <a:t>: CDC</a:t>
            </a:r>
            <a:endParaRPr lang="de-DE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 rotWithShape="1">
          <a:blip r:embed="rId2">
            <a:extLst/>
          </a:blip>
          <a:srcRect t="17756" r="56296" b="7645"/>
          <a:stretch/>
        </p:blipFill>
        <p:spPr>
          <a:xfrm>
            <a:off x="4932040" y="1124744"/>
            <a:ext cx="3985320" cy="3948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090903"/>
            <a:ext cx="4214146" cy="276664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4005064"/>
            <a:ext cx="835292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new drift chamber has a smaller cell size (1-20mm =&gt; 6-9 mm, 51456 wires)</a:t>
            </a:r>
          </a:p>
          <a:p>
            <a:r>
              <a:rPr lang="en-GB" sz="1200" dirty="0" smtClean="0"/>
              <a:t>Completed and </a:t>
            </a:r>
            <a:r>
              <a:rPr lang="en-GB" sz="1200" dirty="0" smtClean="0"/>
              <a:t>partially tested </a:t>
            </a:r>
            <a:r>
              <a:rPr lang="en-GB" sz="1200" dirty="0" smtClean="0"/>
              <a:t>with cosmic rays</a:t>
            </a:r>
          </a:p>
          <a:p>
            <a:r>
              <a:rPr lang="en-GB" sz="1200" dirty="0" smtClean="0"/>
              <a:t>Installation in Belle II in October 2016</a:t>
            </a:r>
          </a:p>
          <a:p>
            <a:r>
              <a:rPr lang="en-GB" sz="1200" dirty="0" smtClean="0"/>
              <a:t>First tests with magnetic filed in spring 2017                (consequently D2.3 delayed from month 14 to month  ~26</a:t>
            </a:r>
          </a:p>
          <a:p>
            <a:r>
              <a:rPr lang="en-GB" sz="1200" dirty="0" smtClean="0"/>
              <a:t>End of 2017 first real data with </a:t>
            </a:r>
            <a:r>
              <a:rPr lang="en-GB" sz="1200" dirty="0" err="1" smtClean="0"/>
              <a:t>superKEKB</a:t>
            </a:r>
            <a:r>
              <a:rPr lang="en-GB" sz="1200" dirty="0" smtClean="0"/>
              <a:t> (phase II)</a:t>
            </a:r>
          </a:p>
          <a:p>
            <a:endParaRPr lang="en-GB" sz="1200" dirty="0"/>
          </a:p>
          <a:p>
            <a:r>
              <a:rPr lang="en-GB" sz="1200" dirty="0" smtClean="0"/>
              <a:t>Jennifer </a:t>
            </a:r>
            <a:r>
              <a:rPr lang="en-GB" sz="1200" dirty="0" err="1" smtClean="0"/>
              <a:t>particpant</a:t>
            </a:r>
            <a:r>
              <a:rPr lang="en-GB" sz="1200" dirty="0" smtClean="0"/>
              <a:t>: METU (Ankara): 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6 months of secondments starting spring 2017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6 months of secondments starting summer 2018</a:t>
            </a:r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11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/>
          <p:nvPr/>
        </p:nvGrpSpPr>
        <p:grpSpPr>
          <a:xfrm>
            <a:off x="255914" y="1164885"/>
            <a:ext cx="5363360" cy="3221739"/>
            <a:chOff x="1081990" y="1617303"/>
            <a:chExt cx="7233136" cy="4082364"/>
          </a:xfrm>
        </p:grpSpPr>
        <p:pic>
          <p:nvPicPr>
            <p:cNvPr id="42" name="Picture 2" descr="VXD with SVD-Rev2.2 PXD- Rev12.d 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990" y="1617303"/>
              <a:ext cx="7002246" cy="408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8"/>
            <p:cNvSpPr txBox="1"/>
            <p:nvPr/>
          </p:nvSpPr>
          <p:spPr>
            <a:xfrm>
              <a:off x="2398536" y="4570611"/>
              <a:ext cx="1892044" cy="4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SVD Ladders</a:t>
              </a:r>
              <a:endParaRPr lang="en-US" dirty="0"/>
            </a:p>
          </p:txBody>
        </p:sp>
        <p:cxnSp>
          <p:nvCxnSpPr>
            <p:cNvPr id="45" name="Straight Arrow Connector 9"/>
            <p:cNvCxnSpPr/>
            <p:nvPr/>
          </p:nvCxnSpPr>
          <p:spPr>
            <a:xfrm flipH="1" flipV="1">
              <a:off x="2969583" y="2650373"/>
              <a:ext cx="24247" cy="184471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1"/>
            <p:cNvCxnSpPr/>
            <p:nvPr/>
          </p:nvCxnSpPr>
          <p:spPr>
            <a:xfrm flipV="1">
              <a:off x="3001775" y="2820285"/>
              <a:ext cx="220813" cy="167480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4"/>
            <p:cNvCxnSpPr/>
            <p:nvPr/>
          </p:nvCxnSpPr>
          <p:spPr>
            <a:xfrm flipH="1" flipV="1">
              <a:off x="2771800" y="2383722"/>
              <a:ext cx="222030" cy="211136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16"/>
            <p:cNvCxnSpPr/>
            <p:nvPr/>
          </p:nvCxnSpPr>
          <p:spPr>
            <a:xfrm flipV="1">
              <a:off x="2993830" y="2938405"/>
              <a:ext cx="437996" cy="1571296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8"/>
            <p:cNvSpPr txBox="1"/>
            <p:nvPr/>
          </p:nvSpPr>
          <p:spPr>
            <a:xfrm>
              <a:off x="1131100" y="4012307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End rings</a:t>
              </a:r>
              <a:endParaRPr lang="en-US" dirty="0"/>
            </a:p>
          </p:txBody>
        </p:sp>
        <p:cxnSp>
          <p:nvCxnSpPr>
            <p:cNvPr id="51" name="Straight Arrow Connector 19"/>
            <p:cNvCxnSpPr>
              <a:stCxn id="50" idx="0"/>
            </p:cNvCxnSpPr>
            <p:nvPr/>
          </p:nvCxnSpPr>
          <p:spPr>
            <a:xfrm flipV="1">
              <a:off x="1656244" y="2650373"/>
              <a:ext cx="513401" cy="136193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23"/>
            <p:cNvCxnSpPr>
              <a:stCxn id="50" idx="0"/>
            </p:cNvCxnSpPr>
            <p:nvPr/>
          </p:nvCxnSpPr>
          <p:spPr>
            <a:xfrm flipV="1">
              <a:off x="1656244" y="2820285"/>
              <a:ext cx="722927" cy="119202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26"/>
            <p:cNvCxnSpPr>
              <a:stCxn id="50" idx="0"/>
            </p:cNvCxnSpPr>
            <p:nvPr/>
          </p:nvCxnSpPr>
          <p:spPr>
            <a:xfrm flipV="1">
              <a:off x="1656244" y="2995010"/>
              <a:ext cx="988665" cy="101729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39"/>
            <p:cNvSpPr txBox="1"/>
            <p:nvPr/>
          </p:nvSpPr>
          <p:spPr>
            <a:xfrm>
              <a:off x="7151026" y="2006654"/>
              <a:ext cx="1164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End flange</a:t>
              </a:r>
              <a:endParaRPr lang="en-US" dirty="0"/>
            </a:p>
          </p:txBody>
        </p:sp>
        <p:cxnSp>
          <p:nvCxnSpPr>
            <p:cNvPr id="56" name="Straight Arrow Connector 40"/>
            <p:cNvCxnSpPr>
              <a:stCxn id="55" idx="2"/>
            </p:cNvCxnSpPr>
            <p:nvPr/>
          </p:nvCxnSpPr>
          <p:spPr>
            <a:xfrm flipH="1">
              <a:off x="6591766" y="2345208"/>
              <a:ext cx="1141310" cy="28427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8"/>
            <p:cNvSpPr txBox="1"/>
            <p:nvPr/>
          </p:nvSpPr>
          <p:spPr>
            <a:xfrm>
              <a:off x="3630231" y="5161942"/>
              <a:ext cx="815449" cy="4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PXD</a:t>
              </a:r>
              <a:endParaRPr lang="en-US" dirty="0"/>
            </a:p>
          </p:txBody>
        </p:sp>
        <p:cxnSp>
          <p:nvCxnSpPr>
            <p:cNvPr id="58" name="Straight Arrow Connector 16"/>
            <p:cNvCxnSpPr>
              <a:stCxn id="57" idx="0"/>
            </p:cNvCxnSpPr>
            <p:nvPr/>
          </p:nvCxnSpPr>
          <p:spPr>
            <a:xfrm flipH="1" flipV="1">
              <a:off x="3607538" y="3212505"/>
              <a:ext cx="430418" cy="194943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39"/>
            <p:cNvSpPr txBox="1"/>
            <p:nvPr/>
          </p:nvSpPr>
          <p:spPr>
            <a:xfrm>
              <a:off x="5327829" y="1777944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Outer CF shell</a:t>
              </a:r>
              <a:endParaRPr lang="en-US" dirty="0"/>
            </a:p>
          </p:txBody>
        </p:sp>
        <p:cxnSp>
          <p:nvCxnSpPr>
            <p:cNvPr id="60" name="Straight Arrow Connector 40"/>
            <p:cNvCxnSpPr>
              <a:stCxn id="59" idx="2"/>
            </p:cNvCxnSpPr>
            <p:nvPr/>
          </p:nvCxnSpPr>
          <p:spPr>
            <a:xfrm flipH="1">
              <a:off x="5600701" y="2116498"/>
              <a:ext cx="480700" cy="36523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39"/>
            <p:cNvSpPr txBox="1"/>
            <p:nvPr/>
          </p:nvSpPr>
          <p:spPr>
            <a:xfrm>
              <a:off x="6947347" y="4992665"/>
              <a:ext cx="1164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Beam pipe</a:t>
              </a:r>
              <a:endParaRPr lang="en-US" dirty="0"/>
            </a:p>
          </p:txBody>
        </p:sp>
        <p:cxnSp>
          <p:nvCxnSpPr>
            <p:cNvPr id="62" name="Straight Arrow Connector 40"/>
            <p:cNvCxnSpPr>
              <a:stCxn id="61" idx="0"/>
            </p:cNvCxnSpPr>
            <p:nvPr/>
          </p:nvCxnSpPr>
          <p:spPr>
            <a:xfrm flipH="1" flipV="1">
              <a:off x="6947347" y="4378565"/>
              <a:ext cx="582050" cy="6141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5" name="Text Box 28"/>
          <p:cNvSpPr txBox="1">
            <a:spLocks noChangeArrowheads="1"/>
          </p:cNvSpPr>
          <p:nvPr/>
        </p:nvSpPr>
        <p:spPr bwMode="auto">
          <a:xfrm>
            <a:off x="5734414" y="4653136"/>
            <a:ext cx="3280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Significant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</a:t>
            </a:r>
            <a:r>
              <a:rPr lang="de-DE" sz="1200" dirty="0">
                <a:solidFill>
                  <a:srgbClr val="0000FF"/>
                </a:solidFill>
              </a:rPr>
              <a:t> in z-vertex </a:t>
            </a:r>
            <a:r>
              <a:rPr lang="de-DE" sz="1200" dirty="0" err="1">
                <a:solidFill>
                  <a:srgbClr val="0000FF"/>
                </a:solidFill>
              </a:rPr>
              <a:t>resolution</a:t>
            </a:r>
            <a:endParaRPr lang="de-DE" sz="1200" dirty="0">
              <a:solidFill>
                <a:srgbClr val="0000FF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31018" y="5323234"/>
            <a:ext cx="5151433" cy="554038"/>
            <a:chOff x="2245" y="856"/>
            <a:chExt cx="3245" cy="349"/>
          </a:xfrm>
        </p:grpSpPr>
        <p:sp>
          <p:nvSpPr>
            <p:cNvPr id="1154" name="Text Box 29"/>
            <p:cNvSpPr txBox="1">
              <a:spLocks noChangeArrowheads="1"/>
            </p:cNvSpPr>
            <p:nvPr/>
          </p:nvSpPr>
          <p:spPr bwMode="auto">
            <a:xfrm>
              <a:off x="2368" y="856"/>
              <a:ext cx="312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PXD: 2 </a:t>
              </a:r>
              <a:r>
                <a:rPr lang="de-DE" dirty="0"/>
                <a:t>layer Si pixel detector  (DEPFET technology)</a:t>
              </a:r>
              <a:br>
                <a:rPr lang="de-DE" dirty="0"/>
              </a:br>
              <a:r>
                <a:rPr lang="de-DE" sz="1400" dirty="0"/>
                <a:t>(R = </a:t>
              </a:r>
              <a:r>
                <a:rPr lang="de-DE" sz="1400" dirty="0" smtClean="0"/>
                <a:t>1.4, </a:t>
              </a:r>
              <a:r>
                <a:rPr lang="de-DE" sz="1400" dirty="0"/>
                <a:t>2.2 cm)                   </a:t>
              </a:r>
              <a:endParaRPr lang="de-DE" sz="1400" dirty="0" smtClean="0"/>
            </a:p>
          </p:txBody>
        </p:sp>
        <p:sp>
          <p:nvSpPr>
            <p:cNvPr id="1155" name="Oval 30"/>
            <p:cNvSpPr>
              <a:spLocks noChangeArrowheads="1"/>
            </p:cNvSpPr>
            <p:nvPr/>
          </p:nvSpPr>
          <p:spPr bwMode="auto">
            <a:xfrm>
              <a:off x="2245" y="93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03315" y="4675162"/>
            <a:ext cx="3798889" cy="554038"/>
            <a:chOff x="2245" y="1321"/>
            <a:chExt cx="2393" cy="349"/>
          </a:xfrm>
        </p:grpSpPr>
        <p:sp>
          <p:nvSpPr>
            <p:cNvPr id="1152" name="Oval 31"/>
            <p:cNvSpPr>
              <a:spLocks noChangeArrowheads="1"/>
            </p:cNvSpPr>
            <p:nvPr/>
          </p:nvSpPr>
          <p:spPr bwMode="auto">
            <a:xfrm>
              <a:off x="2245" y="138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3" name="Text Box 33"/>
            <p:cNvSpPr txBox="1">
              <a:spLocks noChangeArrowheads="1"/>
            </p:cNvSpPr>
            <p:nvPr/>
          </p:nvSpPr>
          <p:spPr bwMode="auto">
            <a:xfrm>
              <a:off x="2381" y="1321"/>
              <a:ext cx="225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SVD: 4 </a:t>
              </a:r>
              <a:r>
                <a:rPr lang="de-DE" dirty="0"/>
                <a:t>layer Si strip detector (DSSD)</a:t>
              </a:r>
              <a:br>
                <a:rPr lang="de-DE" dirty="0"/>
              </a:br>
              <a:r>
                <a:rPr lang="de-DE" sz="1400" dirty="0"/>
                <a:t>(R = 3.8, 8.0, 11.5, 14.0 cm)</a:t>
              </a:r>
              <a:endParaRPr lang="de-DE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5322895" y="2002536"/>
            <a:ext cx="3583813" cy="2406828"/>
            <a:chOff x="2608" y="2387"/>
            <a:chExt cx="3023" cy="1817"/>
          </a:xfrm>
        </p:grpSpPr>
        <p:sp>
          <p:nvSpPr>
            <p:cNvPr id="1132" name="テキスト ボックス 12"/>
            <p:cNvSpPr txBox="1">
              <a:spLocks noChangeArrowheads="1"/>
            </p:cNvSpPr>
            <p:nvPr/>
          </p:nvSpPr>
          <p:spPr bwMode="auto">
            <a:xfrm>
              <a:off x="5132" y="3566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i="1" dirty="0">
                  <a:solidFill>
                    <a:srgbClr val="3366FF"/>
                  </a:solidFill>
                  <a:latin typeface="Arial Black" pitchFamily="34" charset="0"/>
                </a:rPr>
                <a:t>15</a:t>
              </a:r>
              <a:r>
                <a:rPr lang="en-US" altLang="ja-JP" sz="1100" i="1" dirty="0">
                  <a:solidFill>
                    <a:srgbClr val="3366FF"/>
                  </a:solidFill>
                  <a:latin typeface="Symbol" pitchFamily="18" charset="2"/>
                </a:rPr>
                <a:t>m</a:t>
              </a:r>
              <a:r>
                <a:rPr lang="en-US" altLang="ja-JP" sz="1100" i="1" dirty="0">
                  <a:solidFill>
                    <a:srgbClr val="3366FF"/>
                  </a:solidFill>
                </a:rPr>
                <a:t>m</a:t>
              </a:r>
              <a:endParaRPr lang="ja-JP" altLang="en-US" sz="1100" i="1" dirty="0">
                <a:solidFill>
                  <a:srgbClr val="3366FF"/>
                </a:solidFill>
              </a:endParaRPr>
            </a:p>
          </p:txBody>
        </p:sp>
        <p:sp>
          <p:nvSpPr>
            <p:cNvPr id="1133" name="テキスト ボックス 13"/>
            <p:cNvSpPr txBox="1">
              <a:spLocks noChangeArrowheads="1"/>
            </p:cNvSpPr>
            <p:nvPr/>
          </p:nvSpPr>
          <p:spPr bwMode="auto">
            <a:xfrm>
              <a:off x="5148" y="3290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i="1" dirty="0">
                  <a:solidFill>
                    <a:srgbClr val="FF33CC"/>
                  </a:solidFill>
                  <a:latin typeface="Arial Black" pitchFamily="34" charset="0"/>
                </a:rPr>
                <a:t>30</a:t>
              </a:r>
              <a:r>
                <a:rPr lang="en-US" altLang="ja-JP" sz="1100" i="1" dirty="0">
                  <a:solidFill>
                    <a:srgbClr val="FF33CC"/>
                  </a:solidFill>
                  <a:latin typeface="Symbol" pitchFamily="18" charset="2"/>
                </a:rPr>
                <a:t>m</a:t>
              </a:r>
              <a:r>
                <a:rPr lang="en-US" altLang="ja-JP" sz="1100" i="1" dirty="0">
                  <a:solidFill>
                    <a:srgbClr val="FF33CC"/>
                  </a:solidFill>
                </a:rPr>
                <a:t>m</a:t>
              </a:r>
              <a:endParaRPr lang="ja-JP" altLang="en-US" sz="1100" i="1" dirty="0">
                <a:solidFill>
                  <a:srgbClr val="FF33CC"/>
                </a:solidFill>
              </a:endParaRPr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2608" y="2387"/>
              <a:ext cx="2645" cy="1817"/>
              <a:chOff x="2576" y="2387"/>
              <a:chExt cx="2645" cy="1817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3097" y="2387"/>
                <a:ext cx="2084" cy="1452"/>
                <a:chOff x="1111" y="2432"/>
                <a:chExt cx="2084" cy="1452"/>
              </a:xfrm>
            </p:grpSpPr>
            <p:pic>
              <p:nvPicPr>
                <p:cNvPr id="1149" name="Picture 3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1" y="2432"/>
                  <a:ext cx="2084" cy="1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0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1837" y="2931"/>
                  <a:ext cx="5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FF33CC"/>
                      </a:solidFill>
                      <a:latin typeface="Arial Black" pitchFamily="34" charset="0"/>
                    </a:rPr>
                    <a:t>Belle</a:t>
                  </a:r>
                  <a:endParaRPr lang="ja-JP" altLang="en-US" i="1" dirty="0">
                    <a:solidFill>
                      <a:srgbClr val="FF33CC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151" name="テキスト ボックス 20"/>
                <p:cNvSpPr txBox="1">
                  <a:spLocks noChangeArrowheads="1"/>
                </p:cNvSpPr>
                <p:nvPr/>
              </p:nvSpPr>
              <p:spPr bwMode="auto">
                <a:xfrm>
                  <a:off x="2204" y="3475"/>
                  <a:ext cx="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>
                      <a:solidFill>
                        <a:srgbClr val="3366FF"/>
                      </a:solidFill>
                      <a:latin typeface="Arial Black" pitchFamily="34" charset="0"/>
                    </a:rPr>
                    <a:t>Belle</a:t>
                  </a:r>
                  <a:r>
                    <a:rPr lang="ja-JP" altLang="en-US" i="1">
                      <a:solidFill>
                        <a:srgbClr val="3366FF"/>
                      </a:solidFill>
                      <a:latin typeface="Arial Black" pitchFamily="34" charset="0"/>
                    </a:rPr>
                    <a:t> </a:t>
                  </a:r>
                  <a:r>
                    <a:rPr lang="en-US" altLang="ja-JP" i="1">
                      <a:solidFill>
                        <a:srgbClr val="3366FF"/>
                      </a:solidFill>
                      <a:latin typeface="Arial Black" pitchFamily="34" charset="0"/>
                    </a:rPr>
                    <a:t>II</a:t>
                  </a:r>
                  <a:endParaRPr lang="ja-JP" altLang="en-US" i="1">
                    <a:solidFill>
                      <a:srgbClr val="3366FF"/>
                    </a:solidFill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006" y="3813"/>
                <a:ext cx="2215" cy="391"/>
                <a:chOff x="3006" y="3813"/>
                <a:chExt cx="2215" cy="391"/>
              </a:xfrm>
            </p:grpSpPr>
            <p:sp>
              <p:nvSpPr>
                <p:cNvPr id="1142" name="テキスト ボックス 18"/>
                <p:cNvSpPr txBox="1">
                  <a:spLocks noChangeArrowheads="1"/>
                </p:cNvSpPr>
                <p:nvPr/>
              </p:nvSpPr>
              <p:spPr bwMode="auto">
                <a:xfrm>
                  <a:off x="3606" y="3995"/>
                  <a:ext cx="1163" cy="2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 b="1" i="1" dirty="0" err="1"/>
                    <a:t>p</a:t>
                  </a:r>
                  <a:r>
                    <a:rPr lang="en-US" altLang="ja-JP" sz="1200" b="1" i="1" dirty="0" err="1">
                      <a:latin typeface="Symbol" pitchFamily="18" charset="2"/>
                    </a:rPr>
                    <a:t>b</a:t>
                  </a:r>
                  <a:r>
                    <a:rPr lang="en-US" altLang="ja-JP" sz="1200" b="1" i="1" dirty="0" err="1"/>
                    <a:t>sin</a:t>
                  </a:r>
                  <a:r>
                    <a:rPr lang="en-US" altLang="ja-JP" sz="1200" b="1" i="1" dirty="0"/>
                    <a:t>(</a:t>
                  </a:r>
                  <a:r>
                    <a:rPr lang="en-US" altLang="ja-JP" sz="1200" b="1" i="1" dirty="0">
                      <a:latin typeface="Symbol" pitchFamily="18" charset="2"/>
                    </a:rPr>
                    <a:t>q</a:t>
                  </a:r>
                  <a:r>
                    <a:rPr lang="en-US" altLang="ja-JP" sz="1200" b="1" i="1" dirty="0"/>
                    <a:t>)</a:t>
                  </a:r>
                  <a:r>
                    <a:rPr lang="en-US" altLang="ja-JP" sz="1000" b="1" dirty="0">
                      <a:latin typeface="Arial" charset="0"/>
                    </a:rPr>
                    <a:t>  </a:t>
                  </a:r>
                  <a:r>
                    <a:rPr lang="en-US" altLang="ja-JP" sz="1200" b="1" dirty="0">
                      <a:latin typeface="Arial" charset="0"/>
                    </a:rPr>
                    <a:t>[GeV/c]</a:t>
                  </a:r>
                  <a:endParaRPr lang="ja-JP" altLang="en-US" sz="1200" b="1" dirty="0">
                    <a:latin typeface="Arial" charset="0"/>
                  </a:endParaRPr>
                </a:p>
              </p:txBody>
            </p:sp>
            <p:sp>
              <p:nvSpPr>
                <p:cNvPr id="1143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339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0.4</a:t>
                  </a:r>
                  <a:endParaRPr lang="ja-JP" altLang="en-US"/>
                </a:p>
              </p:txBody>
            </p:sp>
            <p:sp>
              <p:nvSpPr>
                <p:cNvPr id="1144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888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2.0</a:t>
                  </a:r>
                  <a:endParaRPr lang="ja-JP" altLang="en-US"/>
                </a:p>
              </p:txBody>
            </p:sp>
            <p:sp>
              <p:nvSpPr>
                <p:cNvPr id="1145" name="テキスト ボックス 17"/>
                <p:cNvSpPr txBox="1">
                  <a:spLocks noChangeArrowheads="1"/>
                </p:cNvSpPr>
                <p:nvPr/>
              </p:nvSpPr>
              <p:spPr bwMode="auto">
                <a:xfrm>
                  <a:off x="3006" y="3813"/>
                  <a:ext cx="20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/>
                    <a:t>0</a:t>
                  </a:r>
                  <a:endParaRPr lang="ja-JP" altLang="en-US" dirty="0"/>
                </a:p>
              </p:txBody>
            </p:sp>
            <p:sp>
              <p:nvSpPr>
                <p:cNvPr id="1146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738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0.8</a:t>
                  </a:r>
                  <a:endParaRPr lang="ja-JP" altLang="en-US"/>
                </a:p>
              </p:txBody>
            </p:sp>
            <p:sp>
              <p:nvSpPr>
                <p:cNvPr id="1147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117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1.2</a:t>
                  </a:r>
                  <a:endParaRPr lang="ja-JP" altLang="en-US"/>
                </a:p>
              </p:txBody>
            </p:sp>
            <p:sp>
              <p:nvSpPr>
                <p:cNvPr id="1148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489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1.6</a:t>
                  </a:r>
                  <a:endParaRPr lang="ja-JP" altLang="en-US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576" y="2432"/>
                <a:ext cx="555" cy="1259"/>
                <a:chOff x="2530" y="2432"/>
                <a:chExt cx="555" cy="1259"/>
              </a:xfrm>
            </p:grpSpPr>
            <p:sp>
              <p:nvSpPr>
                <p:cNvPr id="113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85" y="2852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100</a:t>
                  </a:r>
                </a:p>
              </p:txBody>
            </p:sp>
            <p:sp>
              <p:nvSpPr>
                <p:cNvPr id="11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80" y="3460"/>
                  <a:ext cx="2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20</a:t>
                  </a:r>
                </a:p>
              </p:txBody>
            </p:sp>
            <p:sp>
              <p:nvSpPr>
                <p:cNvPr id="114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673" y="3131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latin typeface="Arial Black" pitchFamily="34" charset="0"/>
                    </a:rPr>
                    <a:t>  </a:t>
                  </a:r>
                  <a:r>
                    <a:rPr lang="de-DE"/>
                    <a:t>50</a:t>
                  </a:r>
                </a:p>
              </p:txBody>
            </p:sp>
            <p:sp>
              <p:nvSpPr>
                <p:cNvPr id="114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530" y="2432"/>
                  <a:ext cx="555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 dirty="0">
                      <a:latin typeface="Arial" charset="0"/>
                      <a:cs typeface="Arial" charset="0"/>
                    </a:rPr>
                    <a:t>σ</a:t>
                  </a:r>
                  <a:r>
                    <a:rPr lang="de-DE" sz="1400" b="1" dirty="0">
                      <a:latin typeface="Arial" charset="0"/>
                      <a:cs typeface="Arial" charset="0"/>
                    </a:rPr>
                    <a:t> </a:t>
                  </a:r>
                  <a:r>
                    <a:rPr lang="de-DE" sz="1100" b="1" dirty="0">
                      <a:latin typeface="Arial" charset="0"/>
                      <a:cs typeface="Arial" charset="0"/>
                    </a:rPr>
                    <a:t>[µm]</a:t>
                  </a:r>
                  <a:endParaRPr lang="el-GR" sz="11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109" name="Text Box 81"/>
          <p:cNvSpPr txBox="1">
            <a:spLocks noChangeArrowheads="1"/>
          </p:cNvSpPr>
          <p:nvPr/>
        </p:nvSpPr>
        <p:spPr bwMode="auto">
          <a:xfrm>
            <a:off x="6665430" y="1596965"/>
            <a:ext cx="1257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PXD+SVD</a:t>
            </a:r>
          </a:p>
        </p:txBody>
      </p:sp>
      <p:sp>
        <p:nvSpPr>
          <p:cNvPr id="4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757492" y="6572968"/>
            <a:ext cx="3635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187624" y="19643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rial Rounded MT Bold" pitchFamily="34" charset="0"/>
              </a:rPr>
              <a:t>WP2 Tracking </a:t>
            </a:r>
            <a:r>
              <a:rPr lang="de-DE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Detectors</a:t>
            </a:r>
            <a:r>
              <a:rPr lang="de-DE" sz="2800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de-DE" sz="2800" dirty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de-DE" sz="2800" dirty="0" smtClean="0">
                <a:solidFill>
                  <a:srgbClr val="FF0000"/>
                </a:solidFill>
                <a:latin typeface="Arial Rounded MT Bold" pitchFamily="34" charset="0"/>
              </a:rPr>
              <a:t>ilicon </a:t>
            </a:r>
          </a:p>
          <a:p>
            <a:pPr algn="ctr"/>
            <a:r>
              <a:rPr lang="de-DE" sz="2800" dirty="0" smtClean="0">
                <a:solidFill>
                  <a:srgbClr val="FF0000"/>
                </a:solidFill>
                <a:latin typeface="Arial Rounded MT Bold" pitchFamily="34" charset="0"/>
              </a:rPr>
              <a:t>(SVD &amp; PXD: VXD)</a:t>
            </a:r>
            <a:endParaRPr lang="de-DE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75500" y="5600273"/>
            <a:ext cx="3437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+ </a:t>
            </a:r>
            <a:r>
              <a:rPr lang="en-GB" sz="1200" dirty="0" err="1" smtClean="0"/>
              <a:t>enviromental</a:t>
            </a:r>
            <a:r>
              <a:rPr lang="en-GB" sz="1200" dirty="0" smtClean="0"/>
              <a:t> and radiation monitor &amp; interlock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953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76726" cy="620410"/>
          </a:xfrm>
        </p:spPr>
        <p:txBody>
          <a:bodyPr>
            <a:normAutofit/>
          </a:bodyPr>
          <a:lstStyle/>
          <a:p>
            <a:r>
              <a:rPr lang="en-US" dirty="0" smtClean="0"/>
              <a:t>Silicon Vertex Detector (SVD)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6488013" cy="463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732240" y="1578621"/>
            <a:ext cx="242508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Ladder production is ongoing</a:t>
            </a:r>
          </a:p>
          <a:p>
            <a:endParaRPr lang="en-GB" sz="1200" dirty="0"/>
          </a:p>
          <a:p>
            <a:r>
              <a:rPr lang="en-GB" sz="1200" dirty="0" smtClean="0"/>
              <a:t>FWD: 	100%  (Pisa)</a:t>
            </a:r>
          </a:p>
          <a:p>
            <a:r>
              <a:rPr lang="en-GB" sz="1200" dirty="0" smtClean="0"/>
              <a:t>BWD: 	85% (PISA)</a:t>
            </a:r>
          </a:p>
          <a:p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L3: 	5/9 (Melbourne)</a:t>
            </a:r>
          </a:p>
          <a:p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L4: 	3/12 (TIFR)</a:t>
            </a:r>
          </a:p>
          <a:p>
            <a:r>
              <a:rPr lang="en-GB" sz="1200" dirty="0" smtClean="0"/>
              <a:t>L5: 	4/15 (HEPHY)</a:t>
            </a:r>
          </a:p>
          <a:p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L6: 	3/20 (IPMU)</a:t>
            </a:r>
          </a:p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200" dirty="0" smtClean="0"/>
              <a:t>Ladder production completed:</a:t>
            </a:r>
          </a:p>
          <a:p>
            <a:r>
              <a:rPr lang="en-GB" sz="1200" dirty="0" smtClean="0"/>
              <a:t>November 2017</a:t>
            </a:r>
          </a:p>
          <a:p>
            <a:endParaRPr lang="en-GB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200" dirty="0" smtClean="0"/>
              <a:t>Beam Test at DESY in April 2016</a:t>
            </a:r>
          </a:p>
          <a:p>
            <a:endParaRPr lang="en-GB" sz="1200" dirty="0"/>
          </a:p>
          <a:p>
            <a:r>
              <a:rPr lang="en-GB" sz="1200" dirty="0" smtClean="0"/>
              <a:t>Sector Test at </a:t>
            </a:r>
            <a:r>
              <a:rPr lang="en-GB" sz="1200" dirty="0" err="1" smtClean="0"/>
              <a:t>superKEKB</a:t>
            </a:r>
            <a:endParaRPr lang="en-GB" sz="1200" dirty="0" smtClean="0"/>
          </a:p>
          <a:p>
            <a:r>
              <a:rPr lang="en-GB" sz="1200" dirty="0" smtClean="0"/>
              <a:t>(Beast II): end of 2017</a:t>
            </a:r>
          </a:p>
          <a:p>
            <a:endParaRPr lang="en-GB" sz="1200" dirty="0"/>
          </a:p>
          <a:p>
            <a:r>
              <a:rPr lang="en-GB" sz="1200" dirty="0" smtClean="0"/>
              <a:t>Integration with PXD (=&gt; VXD)</a:t>
            </a:r>
          </a:p>
          <a:p>
            <a:r>
              <a:rPr lang="en-GB" sz="1200" dirty="0" smtClean="0"/>
              <a:t>End of 2017</a:t>
            </a:r>
          </a:p>
          <a:p>
            <a:endParaRPr lang="en-GB" sz="1200" dirty="0"/>
          </a:p>
          <a:p>
            <a:r>
              <a:rPr lang="en-GB" sz="1200" dirty="0" smtClean="0"/>
              <a:t>Installation of completed VXD</a:t>
            </a:r>
          </a:p>
          <a:p>
            <a:r>
              <a:rPr lang="en-GB" sz="1200" dirty="0" smtClean="0"/>
              <a:t>Spring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18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998</Words>
  <Application>Microsoft Office PowerPoint</Application>
  <PresentationFormat>Bildschirmpräsentation (4:3)</PresentationFormat>
  <Paragraphs>288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2_Standarddesign</vt:lpstr>
      <vt:lpstr>Report on WP2 Activities</vt:lpstr>
      <vt:lpstr>Flavour Physics</vt:lpstr>
      <vt:lpstr>Requirements for the  Belle II detector</vt:lpstr>
      <vt:lpstr>Belle II</vt:lpstr>
      <vt:lpstr>WP2 Tasks and Deliverables</vt:lpstr>
      <vt:lpstr>WP2 Subtasks</vt:lpstr>
      <vt:lpstr>PowerPoint-Präsentation</vt:lpstr>
      <vt:lpstr>PowerPoint-Präsentation</vt:lpstr>
      <vt:lpstr>Silicon Vertex Detector (SVD)</vt:lpstr>
      <vt:lpstr>Pixel Detector (PXD)</vt:lpstr>
      <vt:lpstr>VXD Tests</vt:lpstr>
      <vt:lpstr>Task 2.2 Deliverables</vt:lpstr>
      <vt:lpstr>Conclusions</vt:lpstr>
      <vt:lpstr>Backup</vt:lpstr>
      <vt:lpstr>Detailed Secondments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2016-09-23T09:16:36Z</dcterms:modified>
</cp:coreProperties>
</file>