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62" r:id="rId4"/>
    <p:sldId id="264" r:id="rId5"/>
    <p:sldId id="267" r:id="rId6"/>
    <p:sldId id="268" r:id="rId7"/>
    <p:sldId id="263" r:id="rId8"/>
    <p:sldId id="269" r:id="rId9"/>
    <p:sldId id="270" r:id="rId10"/>
    <p:sldId id="271" r:id="rId11"/>
    <p:sldId id="272" r:id="rId12"/>
    <p:sldId id="273" r:id="rId13"/>
    <p:sldId id="260" r:id="rId14"/>
    <p:sldId id="274" r:id="rId15"/>
    <p:sldId id="279" r:id="rId16"/>
    <p:sldId id="280" r:id="rId17"/>
    <p:sldId id="275" r:id="rId18"/>
    <p:sldId id="278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FF"/>
    <a:srgbClr val="FF3399"/>
    <a:srgbClr val="CCECFF"/>
    <a:srgbClr val="000099"/>
    <a:srgbClr val="FFC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58" d="100"/>
          <a:sy n="58" d="100"/>
        </p:scale>
        <p:origin x="-18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FDE48-FE16-B144-9CC3-722D0E1841F5}" type="datetimeFigureOut">
              <a:rPr lang="en-US" smtClean="0"/>
              <a:t>23/09/16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C7E30-C975-FF40-A714-190DBE92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721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39B33-A3C3-479F-9A3F-75DE8DE4C97B}" type="datetimeFigureOut">
              <a:rPr lang="it-IT" smtClean="0"/>
              <a:t>23/09/16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9B411-FC01-47EA-BE27-C390363BBCF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547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9B411-FC01-47EA-BE27-C390363BBCF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4961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now discuss amplitudes and phases in the weak interaction. Weak interaction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eigenstates</a:t>
            </a:r>
            <a:r>
              <a:rPr lang="en-US" baseline="0" dirty="0" smtClean="0"/>
              <a:t> are rotated versions of flavor </a:t>
            </a:r>
            <a:r>
              <a:rPr lang="en-US" baseline="0" dirty="0" err="1" smtClean="0"/>
              <a:t>eigenstates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Cabibbo</a:t>
            </a:r>
            <a:r>
              <a:rPr lang="en-US" baseline="0" dirty="0" smtClean="0"/>
              <a:t> et al realized that upper left portion of the mixing matrix is a rotation matrix. However, to accommodate CP violation, which was first observed 50 years ago, </a:t>
            </a:r>
          </a:p>
          <a:p>
            <a:r>
              <a:rPr lang="en-US" baseline="0" dirty="0" smtClean="0"/>
              <a:t>Kobayashi and </a:t>
            </a:r>
            <a:r>
              <a:rPr lang="en-US" baseline="0" dirty="0" err="1" smtClean="0"/>
              <a:t>Maskawa</a:t>
            </a:r>
            <a:r>
              <a:rPr lang="en-US" baseline="0" dirty="0" smtClean="0"/>
              <a:t> realized that one needed three generations of quarks (only two were known at the time).</a:t>
            </a:r>
          </a:p>
          <a:p>
            <a:r>
              <a:rPr lang="en-US" baseline="0" dirty="0" err="1" smtClean="0"/>
              <a:t>Wolfenstein</a:t>
            </a:r>
            <a:r>
              <a:rPr lang="en-US" baseline="0" dirty="0" smtClean="0"/>
              <a:t> provided a phenomenological parameterization of the mixing matrix. His version makes it crystal clear that the complex parts, which give raise to CP violation are in the corners (</a:t>
            </a:r>
            <a:r>
              <a:rPr lang="en-US" baseline="0" dirty="0" err="1" smtClean="0"/>
              <a:t>V_td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V_ub</a:t>
            </a:r>
            <a:r>
              <a:rPr lang="en-US" baseline="0" dirty="0" smtClean="0"/>
              <a:t>). N.B. that </a:t>
            </a:r>
            <a:r>
              <a:rPr lang="en-US" baseline="0" dirty="0" err="1" smtClean="0"/>
              <a:t>V_ts</a:t>
            </a:r>
            <a:r>
              <a:rPr lang="en-US" baseline="0" dirty="0" smtClean="0"/>
              <a:t> does NOT have a </a:t>
            </a:r>
            <a:r>
              <a:rPr lang="en-US" baseline="0" smtClean="0"/>
              <a:t>complex phase.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E659B-DB8A-8842-AD44-AC5ECEBF7E4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25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C195FB-9B0A-5A49-BFED-8AE43F8C4185}" type="slidenum">
              <a:rPr lang="en-US"/>
              <a:pPr/>
              <a:t>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11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Belle and </a:t>
            </a:r>
            <a:r>
              <a:rPr lang="en-US" dirty="0" err="1" smtClean="0"/>
              <a:t>BaBar</a:t>
            </a:r>
            <a:r>
              <a:rPr lang="en-US" dirty="0" smtClean="0"/>
              <a:t> pushed many limits far beyond CLEO. Belle II will</a:t>
            </a:r>
            <a:r>
              <a:rPr lang="en-US" baseline="0" dirty="0" smtClean="0"/>
              <a:t> move below 10^-9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E659B-DB8A-8842-AD44-AC5ECEBF7E4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22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Semileptonic</a:t>
            </a:r>
            <a:r>
              <a:rPr lang="en-US" baseline="0" dirty="0" smtClean="0"/>
              <a:t> B Tag with “Full Event Interpretation”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5BAD7-A1CE-C744-A90E-CA63EEF526E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53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Missing</a:t>
            </a:r>
            <a:r>
              <a:rPr lang="en-US" baseline="0" dirty="0" smtClean="0"/>
              <a:t> energy decays still work with beam 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5BAD7-A1CE-C744-A90E-CA63EEF526E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53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Smaller errors indicate</a:t>
            </a:r>
            <a:r>
              <a:rPr lang="en-US" baseline="0" dirty="0" smtClean="0"/>
              <a:t> sensitivity improvements due to better </a:t>
            </a:r>
            <a:r>
              <a:rPr lang="en-US" baseline="0" dirty="0" err="1" smtClean="0"/>
              <a:t>vertexing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F862-24B7-9D49-9ED8-A0719CC5A05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44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Service</a:t>
            </a:r>
            <a:r>
              <a:rPr lang="en-US" baseline="0" dirty="0" smtClean="0"/>
              <a:t> work, validate physics MC samples.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5BAD7-A1CE-C744-A90E-CA63EEF526E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53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AE67-F505-1B44-B4B2-C4CD46E2FB8C}" type="datetime1">
              <a:rPr lang="en-US" smtClean="0"/>
              <a:t>23/09/16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9B32-442A-4A4D-9260-01CD3FB1D5FB}" type="datetime1">
              <a:rPr lang="en-US" smtClean="0"/>
              <a:t>23/09/16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D774-206B-074A-9916-B393CC5B766E}" type="datetime1">
              <a:rPr lang="en-US" smtClean="0"/>
              <a:t>23/09/16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5FD9C-0D5B-434D-9715-3961117A41B5}" type="datetime1">
              <a:rPr lang="en-US" smtClean="0"/>
              <a:t>23/09/16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5EBA-F0D8-F54E-8B1F-61CFD8CF6133}" type="datetime1">
              <a:rPr lang="en-US" smtClean="0"/>
              <a:t>23/09/16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840F-2EE4-3149-BD70-5A4989E7F452}" type="datetime1">
              <a:rPr lang="en-US" smtClean="0"/>
              <a:t>23/09/16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D2F1-052C-AD4C-9DA0-7E57D1178023}" type="datetime1">
              <a:rPr lang="en-US" smtClean="0"/>
              <a:t>23/09/16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1FF4-FAE3-9346-98D0-CF0346D920A4}" type="datetime1">
              <a:rPr lang="en-US" smtClean="0"/>
              <a:t>23/09/16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09FC-F1AF-1A45-9770-ACAD733F05E0}" type="datetime1">
              <a:rPr lang="en-US" smtClean="0"/>
              <a:t>23/09/16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6BA9-E684-C647-B972-9351D721D2D7}" type="datetime1">
              <a:rPr lang="en-US" smtClean="0"/>
              <a:t>23/09/16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D944-14A6-9D48-89D2-C18D81B1987E}" type="datetime1">
              <a:rPr lang="en-US" smtClean="0"/>
              <a:t>23/09/16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E7E7E-AA6D-BC41-A6DC-914E62023B1C}" type="datetime1">
              <a:rPr lang="en-US" smtClean="0"/>
              <a:t>23/09/16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tiff"/><Relationship Id="rId7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tif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5" Type="http://schemas.openxmlformats.org/officeDocument/2006/relationships/image" Target="../media/image4.jpeg"/><Relationship Id="rId6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2comp.kek.jp/record/314/files/BELLE2-NOTE-PH-2015-011.pdf" TargetMode="External"/><Relationship Id="rId4" Type="http://schemas.openxmlformats.org/officeDocument/2006/relationships/hyperlink" Target="https://d2comp.kek.jp/record/345/files/BELLE2-NOTE-PH-2016-001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0" Type="http://schemas.openxmlformats.org/officeDocument/2006/relationships/image" Target="../media/image3.tiff"/><Relationship Id="rId11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0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20" y="6160558"/>
            <a:ext cx="1036388" cy="69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152174"/>
            <a:ext cx="1035760" cy="70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uppo 15"/>
          <p:cNvGrpSpPr/>
          <p:nvPr/>
        </p:nvGrpSpPr>
        <p:grpSpPr>
          <a:xfrm>
            <a:off x="3347864" y="6093296"/>
            <a:ext cx="2304256" cy="792088"/>
            <a:chOff x="1547665" y="6093296"/>
            <a:chExt cx="2304256" cy="792088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86"/>
            <a:stretch/>
          </p:blipFill>
          <p:spPr>
            <a:xfrm>
              <a:off x="1547665" y="6093296"/>
              <a:ext cx="2304256" cy="700036"/>
            </a:xfrm>
            <a:prstGeom prst="rect">
              <a:avLst/>
            </a:prstGeom>
          </p:spPr>
        </p:pic>
        <p:sp>
          <p:nvSpPr>
            <p:cNvPr id="8" name="CasellaDiTesto 7"/>
            <p:cNvSpPr txBox="1"/>
            <p:nvPr/>
          </p:nvSpPr>
          <p:spPr>
            <a:xfrm>
              <a:off x="1958707" y="6546830"/>
              <a:ext cx="17491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/>
                <a:t>EU </a:t>
              </a:r>
              <a:r>
                <a:rPr lang="it-IT" sz="1600" b="1" dirty="0" err="1" smtClean="0"/>
                <a:t>grant</a:t>
              </a:r>
              <a:r>
                <a:rPr lang="it-IT" sz="1600" b="1" dirty="0" smtClean="0"/>
                <a:t> n.644294</a:t>
              </a:r>
              <a:endParaRPr lang="it-IT" sz="1600" b="1" dirty="0"/>
            </a:p>
          </p:txBody>
        </p:sp>
      </p:grpSp>
      <p:cxnSp>
        <p:nvCxnSpPr>
          <p:cNvPr id="5" name="Connettore 1 4"/>
          <p:cNvCxnSpPr/>
          <p:nvPr/>
        </p:nvCxnSpPr>
        <p:spPr>
          <a:xfrm>
            <a:off x="602504" y="6093296"/>
            <a:ext cx="78488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Report on WP1 activities</a:t>
            </a:r>
            <a:br>
              <a:rPr lang="en-US" dirty="0" smtClean="0"/>
            </a:br>
            <a:r>
              <a:rPr lang="en-US" sz="3600" dirty="0" smtClean="0"/>
              <a:t>(Belle II software and physics case)</a:t>
            </a:r>
            <a:endParaRPr lang="en-US" sz="3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Christoph Schwanda</a:t>
            </a:r>
            <a:br>
              <a:rPr lang="en-US" dirty="0" smtClean="0"/>
            </a:br>
            <a:r>
              <a:rPr lang="en-US" sz="2800" i="1" dirty="0" smtClean="0"/>
              <a:t>Austrian Academy of Sciences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063345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/>
          </a:bodyPr>
          <a:lstStyle/>
          <a:p>
            <a:r>
              <a:rPr lang="en-US" dirty="0" smtClean="0"/>
              <a:t>Searching for dark matter</a:t>
            </a:r>
            <a:endParaRPr lang="en-US" dirty="0"/>
          </a:p>
        </p:txBody>
      </p:sp>
      <p:pic>
        <p:nvPicPr>
          <p:cNvPr id="5" name="Picture 4" descr="gianluca_may20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5" b="4845"/>
          <a:stretch/>
        </p:blipFill>
        <p:spPr>
          <a:xfrm>
            <a:off x="179512" y="1015200"/>
            <a:ext cx="7561976" cy="489654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20" y="6160558"/>
            <a:ext cx="1036388" cy="69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152174"/>
            <a:ext cx="1035760" cy="70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o 15"/>
          <p:cNvGrpSpPr/>
          <p:nvPr/>
        </p:nvGrpSpPr>
        <p:grpSpPr>
          <a:xfrm>
            <a:off x="3347864" y="6093296"/>
            <a:ext cx="2304256" cy="792088"/>
            <a:chOff x="1547665" y="6093296"/>
            <a:chExt cx="2304256" cy="792088"/>
          </a:xfrm>
        </p:grpSpPr>
        <p:pic>
          <p:nvPicPr>
            <p:cNvPr id="9" name="Immagin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86"/>
            <a:stretch/>
          </p:blipFill>
          <p:spPr>
            <a:xfrm>
              <a:off x="1547665" y="6093296"/>
              <a:ext cx="2304256" cy="700036"/>
            </a:xfrm>
            <a:prstGeom prst="rect">
              <a:avLst/>
            </a:prstGeom>
          </p:spPr>
        </p:pic>
        <p:sp>
          <p:nvSpPr>
            <p:cNvPr id="10" name="CasellaDiTesto 7"/>
            <p:cNvSpPr txBox="1"/>
            <p:nvPr/>
          </p:nvSpPr>
          <p:spPr>
            <a:xfrm>
              <a:off x="1958707" y="6546830"/>
              <a:ext cx="17491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/>
                <a:t>EU </a:t>
              </a:r>
              <a:r>
                <a:rPr lang="it-IT" sz="1600" b="1" dirty="0" err="1" smtClean="0"/>
                <a:t>grant</a:t>
              </a:r>
              <a:r>
                <a:rPr lang="it-IT" sz="1600" b="1" dirty="0" smtClean="0"/>
                <a:t> n.644294</a:t>
              </a:r>
              <a:endParaRPr lang="it-IT" sz="1600" b="1" dirty="0"/>
            </a:p>
          </p:txBody>
        </p:sp>
      </p:grpSp>
      <p:cxnSp>
        <p:nvCxnSpPr>
          <p:cNvPr id="11" name="Connettore 1 4"/>
          <p:cNvCxnSpPr/>
          <p:nvPr/>
        </p:nvCxnSpPr>
        <p:spPr>
          <a:xfrm>
            <a:off x="602504" y="6093296"/>
            <a:ext cx="78488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16416" y="2060848"/>
            <a:ext cx="615553" cy="136815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Belle II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7596336" y="2564904"/>
            <a:ext cx="720080" cy="36004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9974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5987008" cy="1066130"/>
          </a:xfrm>
        </p:spPr>
        <p:txBody>
          <a:bodyPr/>
          <a:lstStyle/>
          <a:p>
            <a:r>
              <a:rPr lang="en-US" dirty="0" err="1" smtClean="0"/>
              <a:t>Quarkonium</a:t>
            </a:r>
            <a:r>
              <a:rPr lang="en-US" dirty="0" smtClean="0"/>
              <a:t>-like states</a:t>
            </a:r>
            <a:endParaRPr lang="en-US" dirty="0"/>
          </a:p>
        </p:txBody>
      </p:sp>
      <p:pic>
        <p:nvPicPr>
          <p:cNvPr id="3" name="Bild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92896"/>
            <a:ext cx="4598776" cy="3541124"/>
          </a:xfrm>
          <a:prstGeom prst="rect">
            <a:avLst/>
          </a:prstGeom>
        </p:spPr>
      </p:pic>
      <p:pic>
        <p:nvPicPr>
          <p:cNvPr id="4" name="Bild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412776"/>
            <a:ext cx="3310467" cy="450377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20" y="6160558"/>
            <a:ext cx="1036388" cy="69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152174"/>
            <a:ext cx="1035760" cy="70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o 15"/>
          <p:cNvGrpSpPr/>
          <p:nvPr/>
        </p:nvGrpSpPr>
        <p:grpSpPr>
          <a:xfrm>
            <a:off x="3347864" y="6093296"/>
            <a:ext cx="2304256" cy="792088"/>
            <a:chOff x="1547665" y="6093296"/>
            <a:chExt cx="2304256" cy="792088"/>
          </a:xfrm>
        </p:grpSpPr>
        <p:pic>
          <p:nvPicPr>
            <p:cNvPr id="8" name="Immagine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86"/>
            <a:stretch/>
          </p:blipFill>
          <p:spPr>
            <a:xfrm>
              <a:off x="1547665" y="6093296"/>
              <a:ext cx="2304256" cy="700036"/>
            </a:xfrm>
            <a:prstGeom prst="rect">
              <a:avLst/>
            </a:prstGeom>
          </p:spPr>
        </p:pic>
        <p:sp>
          <p:nvSpPr>
            <p:cNvPr id="9" name="CasellaDiTesto 7"/>
            <p:cNvSpPr txBox="1"/>
            <p:nvPr/>
          </p:nvSpPr>
          <p:spPr>
            <a:xfrm>
              <a:off x="1958707" y="6546830"/>
              <a:ext cx="17491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/>
                <a:t>EU </a:t>
              </a:r>
              <a:r>
                <a:rPr lang="it-IT" sz="1600" b="1" dirty="0" err="1" smtClean="0"/>
                <a:t>grant</a:t>
              </a:r>
              <a:r>
                <a:rPr lang="it-IT" sz="1600" b="1" dirty="0" smtClean="0"/>
                <a:t> n.644294</a:t>
              </a:r>
              <a:endParaRPr lang="it-IT" sz="1600" b="1" dirty="0"/>
            </a:p>
          </p:txBody>
        </p:sp>
      </p:grpSp>
      <p:cxnSp>
        <p:nvCxnSpPr>
          <p:cNvPr id="10" name="Connettore 1 4"/>
          <p:cNvCxnSpPr/>
          <p:nvPr/>
        </p:nvCxnSpPr>
        <p:spPr>
          <a:xfrm>
            <a:off x="602504" y="6093296"/>
            <a:ext cx="78488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 13" descr="hadrons.jpg"/>
          <p:cNvPicPr>
            <a:picLocks noChangeAspect="1"/>
          </p:cNvPicPr>
          <p:nvPr/>
        </p:nvPicPr>
        <p:blipFill rotWithShape="1">
          <a:blip r:embed="rId7"/>
          <a:srcRect l="5" r="75558" b="23435"/>
          <a:stretch/>
        </p:blipFill>
        <p:spPr>
          <a:xfrm>
            <a:off x="251520" y="620688"/>
            <a:ext cx="1890000" cy="18669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26064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Quarkonium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277163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Exotic states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3469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/>
              <a:t>Objectives of WP1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 smtClean="0"/>
              <a:t>Exploit the physics potential of Belle II by</a:t>
            </a:r>
          </a:p>
          <a:p>
            <a:pPr marL="0" indent="0">
              <a:buNone/>
            </a:pPr>
            <a:endParaRPr lang="en-US" i="1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Task 1.1</a:t>
            </a:r>
            <a:r>
              <a:rPr lang="en-US" dirty="0" smtClean="0"/>
              <a:t>: Developing the detector-related software (charged track reconstruction, alignment, particle identification, </a:t>
            </a:r>
            <a:r>
              <a:rPr lang="is-IS" dirty="0" smtClean="0"/>
              <a:t>…)</a:t>
            </a:r>
          </a:p>
          <a:p>
            <a:r>
              <a:rPr lang="is-IS" dirty="0" smtClean="0">
                <a:solidFill>
                  <a:srgbClr val="1F497D"/>
                </a:solidFill>
              </a:rPr>
              <a:t>Task 1.2</a:t>
            </a:r>
            <a:r>
              <a:rPr lang="is-IS" dirty="0" smtClean="0"/>
              <a:t>: Implementing software tools for physics analysis</a:t>
            </a:r>
          </a:p>
          <a:p>
            <a:r>
              <a:rPr lang="is-IS" dirty="0" smtClean="0">
                <a:solidFill>
                  <a:srgbClr val="1F497D"/>
                </a:solidFill>
              </a:rPr>
              <a:t>Task 1.3</a:t>
            </a:r>
            <a:r>
              <a:rPr lang="is-IS" dirty="0" smtClean="0"/>
              <a:t>: Identify the key measurements for Belle II (Belle II-theory interface platform)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12</a:t>
            </a:fld>
            <a:endParaRPr lang="it-IT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20" y="6160558"/>
            <a:ext cx="1036388" cy="69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152174"/>
            <a:ext cx="1035760" cy="70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o 15"/>
          <p:cNvGrpSpPr/>
          <p:nvPr/>
        </p:nvGrpSpPr>
        <p:grpSpPr>
          <a:xfrm>
            <a:off x="3347864" y="6093296"/>
            <a:ext cx="2304256" cy="792088"/>
            <a:chOff x="1547665" y="6093296"/>
            <a:chExt cx="2304256" cy="792088"/>
          </a:xfrm>
        </p:grpSpPr>
        <p:pic>
          <p:nvPicPr>
            <p:cNvPr id="9" name="Immagin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86"/>
            <a:stretch/>
          </p:blipFill>
          <p:spPr>
            <a:xfrm>
              <a:off x="1547665" y="6093296"/>
              <a:ext cx="2304256" cy="700036"/>
            </a:xfrm>
            <a:prstGeom prst="rect">
              <a:avLst/>
            </a:prstGeom>
          </p:spPr>
        </p:pic>
        <p:sp>
          <p:nvSpPr>
            <p:cNvPr id="10" name="CasellaDiTesto 7"/>
            <p:cNvSpPr txBox="1"/>
            <p:nvPr/>
          </p:nvSpPr>
          <p:spPr>
            <a:xfrm>
              <a:off x="1958707" y="6546830"/>
              <a:ext cx="17491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/>
                <a:t>EU </a:t>
              </a:r>
              <a:r>
                <a:rPr lang="it-IT" sz="1600" b="1" dirty="0" err="1" smtClean="0"/>
                <a:t>grant</a:t>
              </a:r>
              <a:r>
                <a:rPr lang="it-IT" sz="1600" b="1" dirty="0" smtClean="0"/>
                <a:t> n.644294</a:t>
              </a:r>
              <a:endParaRPr lang="it-IT" sz="1600" b="1" dirty="0"/>
            </a:p>
          </p:txBody>
        </p:sp>
      </p:grpSp>
      <p:cxnSp>
        <p:nvCxnSpPr>
          <p:cNvPr id="11" name="Connettore 1 4"/>
          <p:cNvCxnSpPr/>
          <p:nvPr/>
        </p:nvCxnSpPr>
        <p:spPr>
          <a:xfrm>
            <a:off x="602504" y="6093296"/>
            <a:ext cx="78488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98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Belle II collaboration map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4764285"/>
            <a:ext cx="8229600" cy="125700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100 Belle II institutions in 23 countries: WP1 typically uses </a:t>
            </a:r>
            <a:r>
              <a:rPr lang="en-US" dirty="0" err="1" smtClean="0"/>
              <a:t>secondments</a:t>
            </a:r>
            <a:r>
              <a:rPr lang="en-US" dirty="0" smtClean="0"/>
              <a:t> for attending collaboration meetings/workshops at KEK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13</a:t>
            </a:fld>
            <a:endParaRPr lang="it-IT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20" y="6160558"/>
            <a:ext cx="1036388" cy="69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152174"/>
            <a:ext cx="1035760" cy="70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po 15"/>
          <p:cNvGrpSpPr/>
          <p:nvPr/>
        </p:nvGrpSpPr>
        <p:grpSpPr>
          <a:xfrm>
            <a:off x="3347864" y="6093296"/>
            <a:ext cx="2304256" cy="792088"/>
            <a:chOff x="1547665" y="6093296"/>
            <a:chExt cx="2304256" cy="792088"/>
          </a:xfrm>
        </p:grpSpPr>
        <p:pic>
          <p:nvPicPr>
            <p:cNvPr id="11" name="Immagin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86"/>
            <a:stretch/>
          </p:blipFill>
          <p:spPr>
            <a:xfrm>
              <a:off x="1547665" y="6093296"/>
              <a:ext cx="2304256" cy="700036"/>
            </a:xfrm>
            <a:prstGeom prst="rect">
              <a:avLst/>
            </a:prstGeom>
          </p:spPr>
        </p:pic>
        <p:sp>
          <p:nvSpPr>
            <p:cNvPr id="12" name="CasellaDiTesto 7"/>
            <p:cNvSpPr txBox="1"/>
            <p:nvPr/>
          </p:nvSpPr>
          <p:spPr>
            <a:xfrm>
              <a:off x="1958707" y="6546830"/>
              <a:ext cx="17491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/>
                <a:t>EU </a:t>
              </a:r>
              <a:r>
                <a:rPr lang="it-IT" sz="1600" b="1" dirty="0" err="1" smtClean="0"/>
                <a:t>grant</a:t>
              </a:r>
              <a:r>
                <a:rPr lang="it-IT" sz="1600" b="1" dirty="0" smtClean="0"/>
                <a:t> n.644294</a:t>
              </a:r>
              <a:endParaRPr lang="it-IT" sz="1600" b="1" dirty="0"/>
            </a:p>
          </p:txBody>
        </p:sp>
      </p:grpSp>
      <p:cxnSp>
        <p:nvCxnSpPr>
          <p:cNvPr id="13" name="Connettore 1 4"/>
          <p:cNvCxnSpPr/>
          <p:nvPr/>
        </p:nvCxnSpPr>
        <p:spPr>
          <a:xfrm>
            <a:off x="602504" y="6093296"/>
            <a:ext cx="78488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Belle2CollaborationMa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588"/>
            <a:ext cx="9144000" cy="36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69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en-US" dirty="0" smtClean="0"/>
              <a:t>WP1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968552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Secondments</a:t>
            </a:r>
            <a:endParaRPr lang="en-US" dirty="0" smtClean="0"/>
          </a:p>
          <a:p>
            <a:pPr lvl="1"/>
            <a:r>
              <a:rPr lang="en-US" dirty="0" smtClean="0"/>
              <a:t>Total </a:t>
            </a:r>
            <a:r>
              <a:rPr lang="en-US" dirty="0" err="1" smtClean="0"/>
              <a:t>secondments</a:t>
            </a:r>
            <a:r>
              <a:rPr lang="en-US" dirty="0" smtClean="0"/>
              <a:t>: 259 days (8.6 months)</a:t>
            </a:r>
          </a:p>
          <a:p>
            <a:pPr lvl="1"/>
            <a:r>
              <a:rPr lang="en-US" dirty="0" smtClean="0"/>
              <a:t>Started </a:t>
            </a:r>
            <a:r>
              <a:rPr lang="en-US" dirty="0" err="1" smtClean="0"/>
              <a:t>secondments</a:t>
            </a:r>
            <a:r>
              <a:rPr lang="en-US" dirty="0" smtClean="0"/>
              <a:t> (until August 2016): 15</a:t>
            </a:r>
          </a:p>
          <a:p>
            <a:pPr lvl="1"/>
            <a:r>
              <a:rPr lang="en-US" dirty="0" smtClean="0"/>
              <a:t>Planned months (until August 2016): 19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Deliverables D1.1 (offline workshop) and D1.2 (Belle II tutorials) achieved in time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14</a:t>
            </a:fld>
            <a:endParaRPr lang="it-IT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761518"/>
              </p:ext>
            </p:extLst>
          </p:nvPr>
        </p:nvGraphicFramePr>
        <p:xfrm>
          <a:off x="611560" y="3002136"/>
          <a:ext cx="7848872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792088"/>
                <a:gridCol w="927103"/>
                <a:gridCol w="981109"/>
                <a:gridCol w="981109"/>
                <a:gridCol w="981109"/>
                <a:gridCol w="981109"/>
                <a:gridCol w="98110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INFN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HEPHY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IFJ PAN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UKP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CNRS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Seconded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Planned (month)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20" y="6160558"/>
            <a:ext cx="1036388" cy="69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152174"/>
            <a:ext cx="1035760" cy="70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o 15"/>
          <p:cNvGrpSpPr/>
          <p:nvPr/>
        </p:nvGrpSpPr>
        <p:grpSpPr>
          <a:xfrm>
            <a:off x="3347864" y="6093296"/>
            <a:ext cx="2304256" cy="792088"/>
            <a:chOff x="1547665" y="6093296"/>
            <a:chExt cx="2304256" cy="792088"/>
          </a:xfrm>
        </p:grpSpPr>
        <p:pic>
          <p:nvPicPr>
            <p:cNvPr id="9" name="Immagin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86"/>
            <a:stretch/>
          </p:blipFill>
          <p:spPr>
            <a:xfrm>
              <a:off x="1547665" y="6093296"/>
              <a:ext cx="2304256" cy="700036"/>
            </a:xfrm>
            <a:prstGeom prst="rect">
              <a:avLst/>
            </a:prstGeom>
          </p:spPr>
        </p:pic>
        <p:sp>
          <p:nvSpPr>
            <p:cNvPr id="10" name="CasellaDiTesto 7"/>
            <p:cNvSpPr txBox="1"/>
            <p:nvPr/>
          </p:nvSpPr>
          <p:spPr>
            <a:xfrm>
              <a:off x="1958707" y="6546830"/>
              <a:ext cx="17491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/>
                <a:t>EU </a:t>
              </a:r>
              <a:r>
                <a:rPr lang="it-IT" sz="1600" b="1" dirty="0" err="1" smtClean="0"/>
                <a:t>grant</a:t>
              </a:r>
              <a:r>
                <a:rPr lang="it-IT" sz="1600" b="1" dirty="0" smtClean="0"/>
                <a:t> n.644294</a:t>
              </a:r>
              <a:endParaRPr lang="it-IT" sz="1600" b="1" dirty="0"/>
            </a:p>
          </p:txBody>
        </p:sp>
      </p:grpSp>
      <p:cxnSp>
        <p:nvCxnSpPr>
          <p:cNvPr id="11" name="Connettore 1 4"/>
          <p:cNvCxnSpPr/>
          <p:nvPr/>
        </p:nvCxnSpPr>
        <p:spPr>
          <a:xfrm>
            <a:off x="602504" y="6093296"/>
            <a:ext cx="78488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519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VXDTF – track finder for low momentum particles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15</a:t>
            </a:fld>
            <a:endParaRPr lang="it-I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5917"/>
            <a:ext cx="9144000" cy="392332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20" y="6160558"/>
            <a:ext cx="1036388" cy="69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152174"/>
            <a:ext cx="1035760" cy="70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o 15"/>
          <p:cNvGrpSpPr/>
          <p:nvPr/>
        </p:nvGrpSpPr>
        <p:grpSpPr>
          <a:xfrm>
            <a:off x="3347864" y="6093296"/>
            <a:ext cx="2304256" cy="792088"/>
            <a:chOff x="1547665" y="6093296"/>
            <a:chExt cx="2304256" cy="792088"/>
          </a:xfrm>
        </p:grpSpPr>
        <p:pic>
          <p:nvPicPr>
            <p:cNvPr id="9" name="Immagin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86"/>
            <a:stretch/>
          </p:blipFill>
          <p:spPr>
            <a:xfrm>
              <a:off x="1547665" y="6093296"/>
              <a:ext cx="2304256" cy="700036"/>
            </a:xfrm>
            <a:prstGeom prst="rect">
              <a:avLst/>
            </a:prstGeom>
          </p:spPr>
        </p:pic>
        <p:sp>
          <p:nvSpPr>
            <p:cNvPr id="10" name="CasellaDiTesto 7"/>
            <p:cNvSpPr txBox="1"/>
            <p:nvPr/>
          </p:nvSpPr>
          <p:spPr>
            <a:xfrm>
              <a:off x="1958707" y="6546830"/>
              <a:ext cx="17491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/>
                <a:t>EU </a:t>
              </a:r>
              <a:r>
                <a:rPr lang="it-IT" sz="1600" b="1" dirty="0" err="1" smtClean="0"/>
                <a:t>grant</a:t>
              </a:r>
              <a:r>
                <a:rPr lang="it-IT" sz="1600" b="1" dirty="0" smtClean="0"/>
                <a:t> n.644294</a:t>
              </a:r>
              <a:endParaRPr lang="it-IT" sz="1600" b="1" dirty="0"/>
            </a:p>
          </p:txBody>
        </p:sp>
      </p:grpSp>
      <p:cxnSp>
        <p:nvCxnSpPr>
          <p:cNvPr id="11" name="Connettore 1 4"/>
          <p:cNvCxnSpPr/>
          <p:nvPr/>
        </p:nvCxnSpPr>
        <p:spPr>
          <a:xfrm>
            <a:off x="602504" y="6093296"/>
            <a:ext cx="78488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28384" y="1886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[HEPHY]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15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dirty="0" smtClean="0"/>
              <a:t>VXDTF performance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16</a:t>
            </a:fld>
            <a:endParaRPr lang="it-IT"/>
          </a:p>
        </p:txBody>
      </p:sp>
      <p:pic>
        <p:nvPicPr>
          <p:cNvPr id="4" name="Picture 3" descr="Flavour1_Heck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7" t="21202" r="-1520" b="10678"/>
          <a:stretch/>
        </p:blipFill>
        <p:spPr>
          <a:xfrm>
            <a:off x="323528" y="1700808"/>
            <a:ext cx="2867547" cy="2232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127" y="1484784"/>
            <a:ext cx="5235170" cy="381642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20" y="6160558"/>
            <a:ext cx="1036388" cy="69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152174"/>
            <a:ext cx="1035760" cy="70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o 15"/>
          <p:cNvGrpSpPr/>
          <p:nvPr/>
        </p:nvGrpSpPr>
        <p:grpSpPr>
          <a:xfrm>
            <a:off x="3347864" y="6093296"/>
            <a:ext cx="2304256" cy="792088"/>
            <a:chOff x="1547665" y="6093296"/>
            <a:chExt cx="2304256" cy="792088"/>
          </a:xfrm>
        </p:grpSpPr>
        <p:pic>
          <p:nvPicPr>
            <p:cNvPr id="9" name="Immagine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86"/>
            <a:stretch/>
          </p:blipFill>
          <p:spPr>
            <a:xfrm>
              <a:off x="1547665" y="6093296"/>
              <a:ext cx="2304256" cy="700036"/>
            </a:xfrm>
            <a:prstGeom prst="rect">
              <a:avLst/>
            </a:prstGeom>
          </p:spPr>
        </p:pic>
        <p:sp>
          <p:nvSpPr>
            <p:cNvPr id="10" name="CasellaDiTesto 7"/>
            <p:cNvSpPr txBox="1"/>
            <p:nvPr/>
          </p:nvSpPr>
          <p:spPr>
            <a:xfrm>
              <a:off x="1958707" y="6546830"/>
              <a:ext cx="17491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/>
                <a:t>EU </a:t>
              </a:r>
              <a:r>
                <a:rPr lang="it-IT" sz="1600" b="1" dirty="0" err="1" smtClean="0"/>
                <a:t>grant</a:t>
              </a:r>
              <a:r>
                <a:rPr lang="it-IT" sz="1600" b="1" dirty="0" smtClean="0"/>
                <a:t> n.644294</a:t>
              </a:r>
              <a:endParaRPr lang="it-IT" sz="1600" b="1" dirty="0"/>
            </a:p>
          </p:txBody>
        </p:sp>
      </p:grpSp>
      <p:cxnSp>
        <p:nvCxnSpPr>
          <p:cNvPr id="11" name="Connettore 1 4"/>
          <p:cNvCxnSpPr/>
          <p:nvPr/>
        </p:nvCxnSpPr>
        <p:spPr>
          <a:xfrm>
            <a:off x="602504" y="6093296"/>
            <a:ext cx="78488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7544" y="4293096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Used for the analysis of the April 2016 </a:t>
            </a:r>
            <a:r>
              <a:rPr lang="en-US" dirty="0" err="1" smtClean="0"/>
              <a:t>testbeam</a:t>
            </a:r>
            <a:r>
              <a:rPr lang="en-US" dirty="0" smtClean="0"/>
              <a:t> data taken at DESY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028384" y="1886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[HEPHY]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065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3608" y="754532"/>
            <a:ext cx="6841265" cy="397061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78098"/>
          </a:xfrm>
        </p:spPr>
        <p:txBody>
          <a:bodyPr/>
          <a:lstStyle/>
          <a:p>
            <a:r>
              <a:rPr lang="en-US" dirty="0" smtClean="0"/>
              <a:t>Legendre track finder for CDC</a:t>
            </a:r>
            <a:endParaRPr lang="en-US" dirty="0"/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 algn="r" defTabSz="457184"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251520" y="4390076"/>
            <a:ext cx="8799050" cy="1631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457184"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u="sng" dirty="0"/>
              <a:t>The new CDC track finder is able to identify tracks on cosmic rays events with an efficiency close to 100% (i.e. each triggered event contains at least one track).</a:t>
            </a:r>
          </a:p>
          <a:p>
            <a:pPr defTabSz="457184"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/>
              <a:t>A few interesting events with more than one particles are also correctly </a:t>
            </a:r>
            <a:r>
              <a:rPr sz="2000" dirty="0" smtClean="0"/>
              <a:t>reconstructed.</a:t>
            </a:r>
            <a:r>
              <a:rPr lang="en-US" sz="2000" dirty="0" smtClean="0"/>
              <a:t> </a:t>
            </a:r>
            <a:r>
              <a:rPr sz="2000" dirty="0" smtClean="0"/>
              <a:t>All </a:t>
            </a:r>
            <a:r>
              <a:rPr sz="2000" dirty="0"/>
              <a:t>the CDC hits are represented. </a:t>
            </a:r>
            <a:endParaRPr lang="en-US" sz="2000" dirty="0" smtClean="0"/>
          </a:p>
          <a:p>
            <a:pPr defTabSz="457184"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 smtClean="0"/>
              <a:t>The </a:t>
            </a:r>
            <a:r>
              <a:rPr sz="2000" dirty="0"/>
              <a:t>hits belonging to the same track are in same color.</a:t>
            </a:r>
          </a:p>
        </p:txBody>
      </p:sp>
      <p:sp>
        <p:nvSpPr>
          <p:cNvPr id="3" name="Rectangle 2"/>
          <p:cNvSpPr/>
          <p:nvPr/>
        </p:nvSpPr>
        <p:spPr>
          <a:xfrm>
            <a:off x="7199784" y="682524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20" y="6160558"/>
            <a:ext cx="1036388" cy="69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152174"/>
            <a:ext cx="1035760" cy="70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po 15"/>
          <p:cNvGrpSpPr/>
          <p:nvPr/>
        </p:nvGrpSpPr>
        <p:grpSpPr>
          <a:xfrm>
            <a:off x="3347864" y="6093296"/>
            <a:ext cx="2304256" cy="792088"/>
            <a:chOff x="1547665" y="6093296"/>
            <a:chExt cx="2304256" cy="792088"/>
          </a:xfrm>
        </p:grpSpPr>
        <p:pic>
          <p:nvPicPr>
            <p:cNvPr id="11" name="Immagin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86"/>
            <a:stretch/>
          </p:blipFill>
          <p:spPr>
            <a:xfrm>
              <a:off x="1547665" y="6093296"/>
              <a:ext cx="2304256" cy="700036"/>
            </a:xfrm>
            <a:prstGeom prst="rect">
              <a:avLst/>
            </a:prstGeom>
          </p:spPr>
        </p:pic>
        <p:sp>
          <p:nvSpPr>
            <p:cNvPr id="12" name="CasellaDiTesto 7"/>
            <p:cNvSpPr txBox="1"/>
            <p:nvPr/>
          </p:nvSpPr>
          <p:spPr>
            <a:xfrm>
              <a:off x="1958707" y="6546830"/>
              <a:ext cx="17491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/>
                <a:t>EU </a:t>
              </a:r>
              <a:r>
                <a:rPr lang="it-IT" sz="1600" b="1" dirty="0" err="1" smtClean="0"/>
                <a:t>grant</a:t>
              </a:r>
              <a:r>
                <a:rPr lang="it-IT" sz="1600" b="1" dirty="0" smtClean="0"/>
                <a:t> n.644294</a:t>
              </a:r>
              <a:endParaRPr lang="it-IT" sz="1600" b="1" dirty="0"/>
            </a:p>
          </p:txBody>
        </p:sp>
      </p:grpSp>
      <p:cxnSp>
        <p:nvCxnSpPr>
          <p:cNvPr id="13" name="Connettore 1 4"/>
          <p:cNvCxnSpPr/>
          <p:nvPr/>
        </p:nvCxnSpPr>
        <p:spPr>
          <a:xfrm>
            <a:off x="602504" y="6093296"/>
            <a:ext cx="78488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172400" y="18864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[DESY]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5896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3953" b="11"/>
          <a:stretch/>
        </p:blipFill>
        <p:spPr>
          <a:xfrm>
            <a:off x="1115616" y="1124744"/>
            <a:ext cx="7344816" cy="463243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Full event interpretation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20" y="6160558"/>
            <a:ext cx="1036388" cy="69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152174"/>
            <a:ext cx="1035760" cy="70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o 15"/>
          <p:cNvGrpSpPr/>
          <p:nvPr/>
        </p:nvGrpSpPr>
        <p:grpSpPr>
          <a:xfrm>
            <a:off x="3347864" y="6093296"/>
            <a:ext cx="2304256" cy="792088"/>
            <a:chOff x="1547665" y="6093296"/>
            <a:chExt cx="2304256" cy="792088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86"/>
            <a:stretch/>
          </p:blipFill>
          <p:spPr>
            <a:xfrm>
              <a:off x="1547665" y="6093296"/>
              <a:ext cx="2304256" cy="700036"/>
            </a:xfrm>
            <a:prstGeom prst="rect">
              <a:avLst/>
            </a:prstGeom>
          </p:spPr>
        </p:pic>
        <p:sp>
          <p:nvSpPr>
            <p:cNvPr id="8" name="CasellaDiTesto 7"/>
            <p:cNvSpPr txBox="1"/>
            <p:nvPr/>
          </p:nvSpPr>
          <p:spPr>
            <a:xfrm>
              <a:off x="1958707" y="6546830"/>
              <a:ext cx="17491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/>
                <a:t>EU </a:t>
              </a:r>
              <a:r>
                <a:rPr lang="it-IT" sz="1600" b="1" dirty="0" err="1" smtClean="0"/>
                <a:t>grant</a:t>
              </a:r>
              <a:r>
                <a:rPr lang="it-IT" sz="1600" b="1" dirty="0" smtClean="0"/>
                <a:t> n.644294</a:t>
              </a:r>
              <a:endParaRPr lang="it-IT" sz="1600" b="1" dirty="0"/>
            </a:p>
          </p:txBody>
        </p:sp>
      </p:grpSp>
      <p:cxnSp>
        <p:nvCxnSpPr>
          <p:cNvPr id="9" name="Connettore 1 4"/>
          <p:cNvCxnSpPr/>
          <p:nvPr/>
        </p:nvCxnSpPr>
        <p:spPr>
          <a:xfrm>
            <a:off x="602504" y="6093296"/>
            <a:ext cx="78488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72400" y="18864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[DESY]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36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dirty="0" smtClean="0"/>
              <a:t>B2TiP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“Belle II Theory Interface Platform” is a joint theory-experiment effort to define the Belle II physics program</a:t>
            </a:r>
          </a:p>
          <a:p>
            <a:r>
              <a:rPr lang="en-US" dirty="0" smtClean="0"/>
              <a:t>B2TiP is organized in 9 working groups</a:t>
            </a:r>
          </a:p>
          <a:p>
            <a:r>
              <a:rPr lang="en-US" dirty="0" smtClean="0"/>
              <a:t>The charge of each WG is to identify the “golden modes”, perform simulation studies and finally produce a chapter of the B2TiP report</a:t>
            </a:r>
          </a:p>
          <a:p>
            <a:r>
              <a:rPr lang="en-US" dirty="0" smtClean="0"/>
              <a:t>The activity is driven by a series of workshops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19</a:t>
            </a:fld>
            <a:endParaRPr lang="de-D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20" y="6160558"/>
            <a:ext cx="1036388" cy="69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152174"/>
            <a:ext cx="1035760" cy="70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o 15"/>
          <p:cNvGrpSpPr/>
          <p:nvPr/>
        </p:nvGrpSpPr>
        <p:grpSpPr>
          <a:xfrm>
            <a:off x="3347864" y="6093296"/>
            <a:ext cx="2304256" cy="792088"/>
            <a:chOff x="1547665" y="6093296"/>
            <a:chExt cx="2304256" cy="792088"/>
          </a:xfrm>
        </p:grpSpPr>
        <p:pic>
          <p:nvPicPr>
            <p:cNvPr id="9" name="Immagin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86"/>
            <a:stretch/>
          </p:blipFill>
          <p:spPr>
            <a:xfrm>
              <a:off x="1547665" y="6093296"/>
              <a:ext cx="2304256" cy="700036"/>
            </a:xfrm>
            <a:prstGeom prst="rect">
              <a:avLst/>
            </a:prstGeom>
          </p:spPr>
        </p:pic>
        <p:sp>
          <p:nvSpPr>
            <p:cNvPr id="10" name="CasellaDiTesto 7"/>
            <p:cNvSpPr txBox="1"/>
            <p:nvPr/>
          </p:nvSpPr>
          <p:spPr>
            <a:xfrm>
              <a:off x="1958707" y="6546830"/>
              <a:ext cx="17491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/>
                <a:t>EU </a:t>
              </a:r>
              <a:r>
                <a:rPr lang="it-IT" sz="1600" b="1" dirty="0" err="1" smtClean="0"/>
                <a:t>grant</a:t>
              </a:r>
              <a:r>
                <a:rPr lang="it-IT" sz="1600" b="1" dirty="0" smtClean="0"/>
                <a:t> n.644294</a:t>
              </a:r>
              <a:endParaRPr lang="it-IT" sz="1600" b="1" dirty="0"/>
            </a:p>
          </p:txBody>
        </p:sp>
      </p:grpSp>
      <p:cxnSp>
        <p:nvCxnSpPr>
          <p:cNvPr id="11" name="Connettore 1 4"/>
          <p:cNvCxnSpPr/>
          <p:nvPr/>
        </p:nvCxnSpPr>
        <p:spPr>
          <a:xfrm>
            <a:off x="602504" y="6093296"/>
            <a:ext cx="78488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217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4978896" cy="778098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3754760" cy="381642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Belle II is particle physics experiment at KEK (Japan) that will explore the physics of B and charmed mesons and </a:t>
            </a:r>
            <a:r>
              <a:rPr lang="en-US" dirty="0" smtClean="0">
                <a:latin typeface="Symbol" charset="2"/>
                <a:cs typeface="Symbol" charset="2"/>
              </a:rPr>
              <a:t>t</a:t>
            </a:r>
            <a:r>
              <a:rPr lang="en-US" dirty="0" smtClean="0"/>
              <a:t> leptons from the year 2018 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20" y="6160558"/>
            <a:ext cx="1036388" cy="69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152174"/>
            <a:ext cx="1035760" cy="70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o 15"/>
          <p:cNvGrpSpPr/>
          <p:nvPr/>
        </p:nvGrpSpPr>
        <p:grpSpPr>
          <a:xfrm>
            <a:off x="3347864" y="6093296"/>
            <a:ext cx="2304256" cy="792088"/>
            <a:chOff x="1547665" y="6093296"/>
            <a:chExt cx="2304256" cy="792088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86"/>
            <a:stretch/>
          </p:blipFill>
          <p:spPr>
            <a:xfrm>
              <a:off x="1547665" y="6093296"/>
              <a:ext cx="2304256" cy="700036"/>
            </a:xfrm>
            <a:prstGeom prst="rect">
              <a:avLst/>
            </a:prstGeom>
          </p:spPr>
        </p:pic>
        <p:sp>
          <p:nvSpPr>
            <p:cNvPr id="8" name="CasellaDiTesto 7"/>
            <p:cNvSpPr txBox="1"/>
            <p:nvPr/>
          </p:nvSpPr>
          <p:spPr>
            <a:xfrm>
              <a:off x="1958707" y="6546830"/>
              <a:ext cx="17491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/>
                <a:t>EU </a:t>
              </a:r>
              <a:r>
                <a:rPr lang="it-IT" sz="1600" b="1" dirty="0" err="1" smtClean="0"/>
                <a:t>grant</a:t>
              </a:r>
              <a:r>
                <a:rPr lang="it-IT" sz="1600" b="1" dirty="0" smtClean="0"/>
                <a:t> n.644294</a:t>
              </a:r>
              <a:endParaRPr lang="it-IT" sz="1600" b="1" dirty="0"/>
            </a:p>
          </p:txBody>
        </p:sp>
      </p:grpSp>
      <p:cxnSp>
        <p:nvCxnSpPr>
          <p:cNvPr id="9" name="Connettore 1 4"/>
          <p:cNvCxnSpPr/>
          <p:nvPr/>
        </p:nvCxnSpPr>
        <p:spPr>
          <a:xfrm>
            <a:off x="602504" y="6093296"/>
            <a:ext cx="78488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7" descr="SuperKEKB_figure_2E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3280" y="351390"/>
            <a:ext cx="3431168" cy="24202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28184" y="-3667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SuperKEKB</a:t>
            </a:r>
            <a:endParaRPr lang="en-US" dirty="0"/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832" y="3140968"/>
            <a:ext cx="420466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444208" y="27809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Belle II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91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dirty="0" smtClean="0"/>
              <a:t>B2TiP WG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20</a:t>
            </a:fld>
            <a:endParaRPr lang="de-DE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876185"/>
              </p:ext>
            </p:extLst>
          </p:nvPr>
        </p:nvGraphicFramePr>
        <p:xfrm>
          <a:off x="1524000" y="1340768"/>
          <a:ext cx="6096000" cy="44805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00667"/>
                <a:gridCol w="49953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WG1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/>
                        <a:t>Semileptonic</a:t>
                      </a:r>
                      <a:r>
                        <a:rPr lang="en-US" sz="2400" b="0" dirty="0" smtClean="0"/>
                        <a:t> &amp;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Leptonic</a:t>
                      </a:r>
                      <a:r>
                        <a:rPr lang="en-US" sz="2400" b="0" baseline="0" dirty="0" smtClean="0"/>
                        <a:t> B decays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WG2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Radiative</a:t>
                      </a:r>
                      <a:r>
                        <a:rPr lang="en-US" sz="2400" dirty="0" smtClean="0"/>
                        <a:t> &amp; electroweak</a:t>
                      </a:r>
                      <a:r>
                        <a:rPr lang="en-US" sz="2400" baseline="0" dirty="0" smtClean="0"/>
                        <a:t> penguins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WG3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US" sz="2400" dirty="0" smtClean="0"/>
                        <a:t> (</a:t>
                      </a:r>
                      <a:r>
                        <a:rPr lang="en-US" sz="2400" dirty="0" smtClean="0">
                          <a:latin typeface="Symbol" charset="2"/>
                          <a:cs typeface="Symbol" charset="2"/>
                        </a:rPr>
                        <a:t>f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dirty="0" smtClean="0"/>
                        <a:t>) and </a:t>
                      </a:r>
                      <a:r>
                        <a:rPr lang="en-US" sz="2400" dirty="0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sz="2400" dirty="0" smtClean="0"/>
                        <a:t> (</a:t>
                      </a:r>
                      <a:r>
                        <a:rPr lang="en-US" sz="2400" dirty="0" smtClean="0">
                          <a:latin typeface="Symbol" charset="2"/>
                          <a:cs typeface="Symbol" charset="2"/>
                        </a:rPr>
                        <a:t>f</a:t>
                      </a:r>
                      <a:r>
                        <a:rPr lang="en-US" sz="2400" baseline="-25000" dirty="0" smtClean="0"/>
                        <a:t>1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WG4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ymbol" charset="2"/>
                          <a:cs typeface="Symbol" charset="2"/>
                        </a:rPr>
                        <a:t>f</a:t>
                      </a:r>
                      <a:r>
                        <a:rPr lang="en-US" sz="2400" baseline="-25000" dirty="0" smtClean="0"/>
                        <a:t>3</a:t>
                      </a:r>
                      <a:endParaRPr lang="en-US" sz="2400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WG5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Charmless </a:t>
                      </a:r>
                      <a:r>
                        <a:rPr lang="en-US" sz="2400" dirty="0" err="1" smtClean="0"/>
                        <a:t>hadronic</a:t>
                      </a:r>
                      <a:r>
                        <a:rPr lang="en-US" sz="2400" dirty="0" smtClean="0"/>
                        <a:t> B</a:t>
                      </a:r>
                      <a:r>
                        <a:rPr lang="en-US" sz="2400" baseline="0" dirty="0" smtClean="0"/>
                        <a:t> decays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WG6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Charm physics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WG7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Quarkonium</a:t>
                      </a:r>
                      <a:r>
                        <a:rPr lang="en-US" sz="2400" dirty="0" smtClean="0"/>
                        <a:t>-like</a:t>
                      </a:r>
                      <a:r>
                        <a:rPr lang="en-US" sz="2400" baseline="0" dirty="0" smtClean="0"/>
                        <a:t> states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WG8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Tau, low multiplicity and electroweak physics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WG9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New Physics (models)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20" y="6160558"/>
            <a:ext cx="1036388" cy="69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152174"/>
            <a:ext cx="1035760" cy="70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po 15"/>
          <p:cNvGrpSpPr/>
          <p:nvPr/>
        </p:nvGrpSpPr>
        <p:grpSpPr>
          <a:xfrm>
            <a:off x="3347864" y="6093296"/>
            <a:ext cx="2304256" cy="792088"/>
            <a:chOff x="1547665" y="6093296"/>
            <a:chExt cx="2304256" cy="792088"/>
          </a:xfrm>
        </p:grpSpPr>
        <p:pic>
          <p:nvPicPr>
            <p:cNvPr id="10" name="Immagin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86"/>
            <a:stretch/>
          </p:blipFill>
          <p:spPr>
            <a:xfrm>
              <a:off x="1547665" y="6093296"/>
              <a:ext cx="2304256" cy="700036"/>
            </a:xfrm>
            <a:prstGeom prst="rect">
              <a:avLst/>
            </a:prstGeom>
          </p:spPr>
        </p:pic>
        <p:sp>
          <p:nvSpPr>
            <p:cNvPr id="11" name="CasellaDiTesto 7"/>
            <p:cNvSpPr txBox="1"/>
            <p:nvPr/>
          </p:nvSpPr>
          <p:spPr>
            <a:xfrm>
              <a:off x="1958707" y="6546830"/>
              <a:ext cx="17491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/>
                <a:t>EU </a:t>
              </a:r>
              <a:r>
                <a:rPr lang="it-IT" sz="1600" b="1" dirty="0" err="1" smtClean="0"/>
                <a:t>grant</a:t>
              </a:r>
              <a:r>
                <a:rPr lang="it-IT" sz="1600" b="1" dirty="0" smtClean="0"/>
                <a:t> n.644294</a:t>
              </a:r>
              <a:endParaRPr lang="it-IT" sz="1600" b="1" dirty="0"/>
            </a:p>
          </p:txBody>
        </p:sp>
      </p:grpSp>
      <p:cxnSp>
        <p:nvCxnSpPr>
          <p:cNvPr id="12" name="Connettore 1 4"/>
          <p:cNvCxnSpPr/>
          <p:nvPr/>
        </p:nvCxnSpPr>
        <p:spPr>
          <a:xfrm>
            <a:off x="602504" y="6093296"/>
            <a:ext cx="78488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639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dirty="0" smtClean="0"/>
              <a:t>B2TiP workshop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684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October 30-31, 2014 @ KEK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April 27-29, 2015 @ Krakow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October 28-29, 2015 @ KEK*)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May 23-25, 2016 @ Pittsburgh*)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November 15-17, 2016 @ MIAPP Munich (editorial meeting)</a:t>
            </a:r>
          </a:p>
          <a:p>
            <a:pPr marL="0" indent="0">
              <a:buNone/>
            </a:pPr>
            <a:r>
              <a:rPr lang="en-US" dirty="0"/>
              <a:t>p</a:t>
            </a:r>
            <a:r>
              <a:rPr lang="en-US" dirty="0" smtClean="0"/>
              <a:t>lus the kickoff meeting June </a:t>
            </a:r>
            <a:r>
              <a:rPr lang="en-US" dirty="0"/>
              <a:t>16-17, 2014 @ </a:t>
            </a:r>
            <a:r>
              <a:rPr lang="en-US" dirty="0" smtClean="0"/>
              <a:t>KEK and a few focused meetings</a:t>
            </a:r>
          </a:p>
          <a:p>
            <a:pPr marL="0" indent="0">
              <a:buNone/>
            </a:pPr>
            <a:r>
              <a:rPr lang="en-US" dirty="0" smtClean="0"/>
              <a:t>*) co-funded by JENNIFER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21</a:t>
            </a:fld>
            <a:endParaRPr lang="de-D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20" y="6160558"/>
            <a:ext cx="1036388" cy="69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152174"/>
            <a:ext cx="1035760" cy="70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o 15"/>
          <p:cNvGrpSpPr/>
          <p:nvPr/>
        </p:nvGrpSpPr>
        <p:grpSpPr>
          <a:xfrm>
            <a:off x="3347864" y="6093296"/>
            <a:ext cx="2304256" cy="792088"/>
            <a:chOff x="1547665" y="6093296"/>
            <a:chExt cx="2304256" cy="792088"/>
          </a:xfrm>
        </p:grpSpPr>
        <p:pic>
          <p:nvPicPr>
            <p:cNvPr id="8" name="Immagin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86"/>
            <a:stretch/>
          </p:blipFill>
          <p:spPr>
            <a:xfrm>
              <a:off x="1547665" y="6093296"/>
              <a:ext cx="2304256" cy="700036"/>
            </a:xfrm>
            <a:prstGeom prst="rect">
              <a:avLst/>
            </a:prstGeom>
          </p:spPr>
        </p:pic>
        <p:sp>
          <p:nvSpPr>
            <p:cNvPr id="9" name="CasellaDiTesto 7"/>
            <p:cNvSpPr txBox="1"/>
            <p:nvPr/>
          </p:nvSpPr>
          <p:spPr>
            <a:xfrm>
              <a:off x="1958707" y="6546830"/>
              <a:ext cx="17491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/>
                <a:t>EU </a:t>
              </a:r>
              <a:r>
                <a:rPr lang="it-IT" sz="1600" b="1" dirty="0" err="1" smtClean="0"/>
                <a:t>grant</a:t>
              </a:r>
              <a:r>
                <a:rPr lang="it-IT" sz="1600" b="1" dirty="0" smtClean="0"/>
                <a:t> n.644294</a:t>
              </a:r>
              <a:endParaRPr lang="it-IT" sz="1600" b="1" dirty="0"/>
            </a:p>
          </p:txBody>
        </p:sp>
      </p:grpSp>
      <p:cxnSp>
        <p:nvCxnSpPr>
          <p:cNvPr id="10" name="Connettore 1 4"/>
          <p:cNvCxnSpPr/>
          <p:nvPr/>
        </p:nvCxnSpPr>
        <p:spPr>
          <a:xfrm>
            <a:off x="602504" y="6093296"/>
            <a:ext cx="78488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450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</p:spPr>
        <p:txBody>
          <a:bodyPr>
            <a:normAutofit/>
          </a:bodyPr>
          <a:lstStyle/>
          <a:p>
            <a:r>
              <a:rPr lang="en-US" dirty="0" smtClean="0"/>
              <a:t>Achievements (by May 2016)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3343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Identified </a:t>
            </a:r>
            <a:r>
              <a:rPr lang="en-US" dirty="0"/>
              <a:t>priority modes and benchmarks for each </a:t>
            </a:r>
            <a:r>
              <a:rPr lang="en-US" dirty="0" smtClean="0"/>
              <a:t>group</a:t>
            </a:r>
          </a:p>
          <a:p>
            <a:r>
              <a:rPr lang="en-US" dirty="0" smtClean="0"/>
              <a:t>Developed </a:t>
            </a:r>
            <a:r>
              <a:rPr lang="en-US" dirty="0"/>
              <a:t>advanced physics </a:t>
            </a:r>
            <a:r>
              <a:rPr lang="en-US" dirty="0" smtClean="0"/>
              <a:t>analysis framework</a:t>
            </a:r>
            <a:r>
              <a:rPr lang="en-US" dirty="0"/>
              <a:t>: capable of full </a:t>
            </a:r>
            <a:r>
              <a:rPr lang="en-US" dirty="0" smtClean="0"/>
              <a:t>analysis</a:t>
            </a:r>
          </a:p>
          <a:p>
            <a:r>
              <a:rPr lang="en-US" dirty="0" smtClean="0"/>
              <a:t>FEI </a:t>
            </a:r>
            <a:r>
              <a:rPr lang="en-US" dirty="0"/>
              <a:t>(B </a:t>
            </a:r>
            <a:r>
              <a:rPr lang="en-US" dirty="0" smtClean="0"/>
              <a:t>reconstruction</a:t>
            </a:r>
            <a:r>
              <a:rPr lang="en-US" dirty="0"/>
              <a:t>), </a:t>
            </a:r>
            <a:r>
              <a:rPr lang="en-US" dirty="0" err="1"/>
              <a:t>f</a:t>
            </a:r>
            <a:r>
              <a:rPr lang="en-US" dirty="0" err="1" smtClean="0"/>
              <a:t>lavour</a:t>
            </a:r>
            <a:r>
              <a:rPr lang="en-US" dirty="0" smtClean="0"/>
              <a:t> </a:t>
            </a:r>
            <a:r>
              <a:rPr lang="en-US" dirty="0"/>
              <a:t>tagging, </a:t>
            </a:r>
            <a:r>
              <a:rPr lang="en-US" dirty="0" smtClean="0"/>
              <a:t>missing </a:t>
            </a:r>
            <a:r>
              <a:rPr lang="en-US" dirty="0"/>
              <a:t>energy </a:t>
            </a:r>
            <a:r>
              <a:rPr lang="en-US" dirty="0" smtClean="0"/>
              <a:t>software ready</a:t>
            </a:r>
          </a:p>
          <a:p>
            <a:r>
              <a:rPr lang="en-US" dirty="0" smtClean="0"/>
              <a:t>5/</a:t>
            </a:r>
            <a:r>
              <a:rPr lang="en-US" dirty="0" err="1" smtClean="0"/>
              <a:t>ab</a:t>
            </a:r>
            <a:r>
              <a:rPr lang="en-US" dirty="0" smtClean="0"/>
              <a:t> MC delivered, O</a:t>
            </a:r>
            <a:r>
              <a:rPr lang="en-US" dirty="0"/>
              <a:t>(30) analysts preparing </a:t>
            </a:r>
            <a:r>
              <a:rPr lang="en-US" dirty="0" smtClean="0"/>
              <a:t>sensitivity studies</a:t>
            </a:r>
          </a:p>
          <a:p>
            <a:r>
              <a:rPr lang="en-US" dirty="0" smtClean="0"/>
              <a:t>Accurate </a:t>
            </a:r>
            <a:r>
              <a:rPr lang="en-US" dirty="0"/>
              <a:t>feasibility studies </a:t>
            </a:r>
            <a:r>
              <a:rPr lang="en-US" dirty="0" smtClean="0"/>
              <a:t>performed</a:t>
            </a:r>
          </a:p>
          <a:p>
            <a:r>
              <a:rPr lang="en-US" dirty="0" smtClean="0"/>
              <a:t>Performance </a:t>
            </a:r>
            <a:r>
              <a:rPr lang="en-US" dirty="0"/>
              <a:t>of the detector and </a:t>
            </a:r>
            <a:r>
              <a:rPr lang="en-US" dirty="0" smtClean="0"/>
              <a:t>software </a:t>
            </a:r>
            <a:r>
              <a:rPr lang="en-US" dirty="0"/>
              <a:t>measured and </a:t>
            </a:r>
            <a:r>
              <a:rPr lang="en-US" dirty="0" smtClean="0"/>
              <a:t>iterating</a:t>
            </a:r>
          </a:p>
          <a:p>
            <a:r>
              <a:rPr lang="en-US" dirty="0" smtClean="0"/>
              <a:t>Working versions of trigger </a:t>
            </a:r>
            <a:r>
              <a:rPr lang="en-US" dirty="0"/>
              <a:t>tools for low </a:t>
            </a:r>
            <a:r>
              <a:rPr lang="en-US" dirty="0" smtClean="0"/>
              <a:t>multiplicity analyses available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22</a:t>
            </a:fld>
            <a:endParaRPr lang="de-D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20" y="6160558"/>
            <a:ext cx="1036388" cy="69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152174"/>
            <a:ext cx="1035760" cy="70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o 15"/>
          <p:cNvGrpSpPr/>
          <p:nvPr/>
        </p:nvGrpSpPr>
        <p:grpSpPr>
          <a:xfrm>
            <a:off x="3347864" y="6093296"/>
            <a:ext cx="2304256" cy="792088"/>
            <a:chOff x="1547665" y="6093296"/>
            <a:chExt cx="2304256" cy="792088"/>
          </a:xfrm>
        </p:grpSpPr>
        <p:pic>
          <p:nvPicPr>
            <p:cNvPr id="8" name="Immagin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86"/>
            <a:stretch/>
          </p:blipFill>
          <p:spPr>
            <a:xfrm>
              <a:off x="1547665" y="6093296"/>
              <a:ext cx="2304256" cy="700036"/>
            </a:xfrm>
            <a:prstGeom prst="rect">
              <a:avLst/>
            </a:prstGeom>
          </p:spPr>
        </p:pic>
        <p:sp>
          <p:nvSpPr>
            <p:cNvPr id="9" name="CasellaDiTesto 7"/>
            <p:cNvSpPr txBox="1"/>
            <p:nvPr/>
          </p:nvSpPr>
          <p:spPr>
            <a:xfrm>
              <a:off x="1958707" y="6546830"/>
              <a:ext cx="17491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/>
                <a:t>EU </a:t>
              </a:r>
              <a:r>
                <a:rPr lang="it-IT" sz="1600" b="1" dirty="0" err="1" smtClean="0"/>
                <a:t>grant</a:t>
              </a:r>
              <a:r>
                <a:rPr lang="it-IT" sz="1600" b="1" dirty="0" smtClean="0"/>
                <a:t> n.644294</a:t>
              </a:r>
              <a:endParaRPr lang="it-IT" sz="1600" b="1" dirty="0"/>
            </a:p>
          </p:txBody>
        </p:sp>
      </p:grpSp>
      <p:cxnSp>
        <p:nvCxnSpPr>
          <p:cNvPr id="10" name="Connettore 1 4"/>
          <p:cNvCxnSpPr/>
          <p:nvPr/>
        </p:nvCxnSpPr>
        <p:spPr>
          <a:xfrm>
            <a:off x="602504" y="6093296"/>
            <a:ext cx="78488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407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144"/>
          <p:cNvGraphicFramePr/>
          <p:nvPr>
            <p:extLst>
              <p:ext uri="{D42A27DB-BD31-4B8C-83A1-F6EECF244321}">
                <p14:modId xmlns:p14="http://schemas.microsoft.com/office/powerpoint/2010/main" val="1008154198"/>
              </p:ext>
            </p:extLst>
          </p:nvPr>
        </p:nvGraphicFramePr>
        <p:xfrm>
          <a:off x="527045" y="1063042"/>
          <a:ext cx="8066594" cy="2351055"/>
        </p:xfrm>
        <a:graphic>
          <a:graphicData uri="http://schemas.openxmlformats.org/drawingml/2006/table">
            <a:tbl>
              <a:tblPr bandRow="1"/>
              <a:tblGrid>
                <a:gridCol w="4675088"/>
                <a:gridCol w="1130502"/>
                <a:gridCol w="1130502"/>
                <a:gridCol w="1130502"/>
              </a:tblGrid>
              <a:tr h="950879">
                <a:tc>
                  <a:txBody>
                    <a:bodyPr/>
                    <a:lstStyle/>
                    <a:p>
                      <a:pPr algn="l"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800" dirty="0"/>
                        <a:t>BR Stat Error [%] in 700 fb</a:t>
                      </a:r>
                      <a:r>
                        <a:rPr sz="1800" baseline="31999" dirty="0"/>
                        <a:t>-1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Belle/*Babar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B2BII MC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Belle II MC5</a:t>
                      </a:r>
                    </a:p>
                  </a:txBody>
                  <a:tcPr marL="35719" marR="35719" marT="35719" marB="35719" anchor="ctr" horzOverflow="overflow"/>
                </a:tc>
              </a:tr>
              <a:tr h="350044">
                <a:tc>
                  <a:txBody>
                    <a:bodyPr/>
                    <a:lstStyle/>
                    <a:p>
                      <a:pPr algn="l" defTabSz="914400"/>
                      <a:r>
                        <a:rPr sz="1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 → π l ν untagged, M. Lubej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1.9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-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1.3</a:t>
                      </a:r>
                    </a:p>
                  </a:txBody>
                  <a:tcPr marL="35719" marR="35719" marT="35719" marB="35719" anchor="ctr" horzOverflow="overflow"/>
                </a:tc>
              </a:tr>
              <a:tr h="350044">
                <a:tc>
                  <a:txBody>
                    <a:bodyPr/>
                    <a:lstStyle/>
                    <a:p>
                      <a:pPr algn="l" defTabSz="914400"/>
                      <a:r>
                        <a:rPr sz="1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Bs → K l ν untagged </a:t>
                      </a:r>
                      <a:r>
                        <a:rPr sz="1800" dirty="0" smtClean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@Y</a:t>
                      </a:r>
                      <a:r>
                        <a:rPr sz="1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(5S) A. Zupanc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-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7.5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/>
                        <a:t>-</a:t>
                      </a:r>
                    </a:p>
                  </a:txBody>
                  <a:tcPr marL="35719" marR="35719" marT="35719" marB="35719" anchor="ctr" horzOverflow="overflow"/>
                </a:tc>
              </a:tr>
              <a:tr h="350044">
                <a:tc>
                  <a:txBody>
                    <a:bodyPr/>
                    <a:lstStyle/>
                    <a:p>
                      <a:pPr algn="l" defTabSz="914400"/>
                      <a:r>
                        <a:rPr sz="1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 → τ ν Had tag, M. Merola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38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 b="1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34</a:t>
                      </a:r>
                    </a:p>
                  </a:txBody>
                  <a:tcPr marL="35719" marR="35719" marT="35719" marB="35719" anchor="ctr" horzOverflow="overflow"/>
                </a:tc>
              </a:tr>
              <a:tr h="350044">
                <a:tc>
                  <a:txBody>
                    <a:bodyPr/>
                    <a:lstStyle/>
                    <a:p>
                      <a:pPr algn="l"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800" dirty="0"/>
                        <a:t>B → K</a:t>
                      </a:r>
                      <a:r>
                        <a:rPr sz="1800" baseline="31999" dirty="0"/>
                        <a:t>*+</a:t>
                      </a:r>
                      <a:r>
                        <a:rPr sz="1800" dirty="0"/>
                        <a:t> ν ν Had tag Cut&amp;Count, E. Manoni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 b="1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800" dirty="0"/>
                        <a:t>*&lt;2.9⋅10</a:t>
                      </a:r>
                      <a:r>
                        <a:rPr sz="1800" baseline="31999" dirty="0"/>
                        <a:t>-4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 b="1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 b="1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800" dirty="0"/>
                        <a:t>&lt;3.7⋅10</a:t>
                      </a:r>
                      <a:r>
                        <a:rPr sz="1800" baseline="31999" dirty="0"/>
                        <a:t>-4</a:t>
                      </a:r>
                    </a:p>
                  </a:txBody>
                  <a:tcPr marL="35719" marR="35719" marT="35719" marB="35719" anchor="ctr" horzOverflow="overflow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52387" y="5861014"/>
            <a:ext cx="740573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821" indent="-333821" defTabSz="914367">
              <a:spcBef>
                <a:spcPts val="633"/>
              </a:spcBef>
              <a:buClr>
                <a:srgbClr val="3A91E3"/>
              </a:buClr>
              <a:buSzPct val="150000"/>
              <a:buChar char="•"/>
              <a:defRPr sz="23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b="1" dirty="0">
                <a:latin typeface="Times New Roman"/>
                <a:cs typeface="Times New Roman"/>
              </a:rPr>
              <a:t>Analysis tools</a:t>
            </a:r>
            <a:r>
              <a:rPr lang="en-US" dirty="0">
                <a:latin typeface="Times New Roman"/>
                <a:cs typeface="Times New Roman"/>
              </a:rPr>
              <a:t>: Rest-of-Event, Untagged SL, FEI/Full-recon, </a:t>
            </a:r>
            <a:r>
              <a:rPr lang="en-US" dirty="0" smtClean="0">
                <a:latin typeface="Times New Roman"/>
                <a:cs typeface="Times New Roman"/>
              </a:rPr>
              <a:t>optimized </a:t>
            </a:r>
            <a:r>
              <a:rPr lang="en-US" dirty="0" err="1">
                <a:latin typeface="Times New Roman"/>
                <a:cs typeface="Times New Roman"/>
              </a:rPr>
              <a:t>γ</a:t>
            </a:r>
            <a:r>
              <a:rPr lang="en-US" dirty="0">
                <a:latin typeface="Times New Roman"/>
                <a:cs typeface="Times New Roman"/>
              </a:rPr>
              <a:t>/π</a:t>
            </a:r>
            <a:r>
              <a:rPr lang="en-US" baseline="31999" dirty="0">
                <a:latin typeface="Times New Roman"/>
                <a:cs typeface="Times New Roman"/>
              </a:rPr>
              <a:t>0</a:t>
            </a:r>
            <a:r>
              <a:rPr lang="en-US" dirty="0">
                <a:latin typeface="Times New Roman"/>
                <a:cs typeface="Times New Roman"/>
              </a:rPr>
              <a:t> selection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151855" y="125708"/>
            <a:ext cx="8793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821" indent="-333821" defTabSz="914367">
              <a:spcBef>
                <a:spcPts val="633"/>
              </a:spcBef>
              <a:buClr>
                <a:srgbClr val="3A91E3"/>
              </a:buClr>
              <a:buSzPct val="150000"/>
              <a:buChar char="•"/>
              <a:defRPr sz="28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err="1">
                <a:latin typeface="Times New Roman"/>
                <a:cs typeface="Times New Roman"/>
              </a:rPr>
              <a:t>Semileptonic</a:t>
            </a:r>
            <a:r>
              <a:rPr lang="en-US" dirty="0">
                <a:latin typeface="Times New Roman"/>
                <a:cs typeface="Times New Roman"/>
              </a:rPr>
              <a:t> &amp; </a:t>
            </a:r>
            <a:r>
              <a:rPr lang="en-US" dirty="0" err="1">
                <a:latin typeface="Times New Roman"/>
                <a:cs typeface="Times New Roman"/>
              </a:rPr>
              <a:t>Leptonic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WG 1&amp;2 : </a:t>
            </a:r>
            <a:r>
              <a:rPr lang="en-US" u="sng" dirty="0" smtClean="0">
                <a:latin typeface="Times New Roman"/>
                <a:cs typeface="Times New Roman"/>
              </a:rPr>
              <a:t>4 </a:t>
            </a:r>
            <a:r>
              <a:rPr lang="en-US" u="sng" dirty="0">
                <a:latin typeface="Times New Roman"/>
                <a:cs typeface="Times New Roman"/>
              </a:rPr>
              <a:t>Full simulation studies </a:t>
            </a:r>
            <a:r>
              <a:rPr lang="en-US" i="1" u="sng" dirty="0" smtClean="0">
                <a:latin typeface="Times New Roman"/>
                <a:cs typeface="Times New Roman"/>
              </a:rPr>
              <a:t>including </a:t>
            </a:r>
            <a:r>
              <a:rPr lang="en-US" i="1" u="sng" dirty="0">
                <a:latin typeface="Times New Roman"/>
                <a:cs typeface="Times New Roman"/>
              </a:rPr>
              <a:t>beam background</a:t>
            </a:r>
            <a:r>
              <a:rPr lang="en-US" dirty="0">
                <a:latin typeface="Times New Roman"/>
                <a:cs typeface="Times New Roman"/>
              </a:rPr>
              <a:t>@</a:t>
            </a:r>
            <a:r>
              <a:rPr lang="en-US" b="1" dirty="0">
                <a:latin typeface="Times New Roman"/>
                <a:cs typeface="Times New Roman"/>
              </a:rPr>
              <a:t>B2TiP </a:t>
            </a:r>
            <a:r>
              <a:rPr lang="en-US" b="1" dirty="0"/>
              <a:t>Pitt</a:t>
            </a:r>
          </a:p>
        </p:txBody>
      </p:sp>
      <p:pic>
        <p:nvPicPr>
          <p:cNvPr id="10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45094" y="3827233"/>
            <a:ext cx="1398906" cy="1002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159" y="3682546"/>
            <a:ext cx="4594860" cy="18821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7718" y="3546439"/>
            <a:ext cx="288036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8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188" y="670098"/>
            <a:ext cx="83744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1021" lvl="1" indent="-333821" defTabSz="914367">
              <a:spcBef>
                <a:spcPts val="633"/>
              </a:spcBef>
              <a:buClr>
                <a:srgbClr val="3A91E3"/>
              </a:buClr>
              <a:buSzPct val="150000"/>
              <a:buChar char="•"/>
              <a:defRPr sz="28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i="1" u="sng" dirty="0">
                <a:latin typeface="Times New Roman"/>
                <a:cs typeface="Times New Roman"/>
              </a:rPr>
              <a:t>Full simulation studies of 5 modes </a:t>
            </a:r>
            <a:r>
              <a:rPr lang="en-US" dirty="0">
                <a:latin typeface="Times New Roman"/>
                <a:cs typeface="Times New Roman"/>
              </a:rPr>
              <a:t>@ </a:t>
            </a:r>
            <a:r>
              <a:rPr lang="en-US" b="1" dirty="0">
                <a:latin typeface="Times New Roman"/>
                <a:cs typeface="Times New Roman"/>
              </a:rPr>
              <a:t>B2TiP Pitt.</a:t>
            </a:r>
            <a:r>
              <a:rPr lang="en-US" dirty="0">
                <a:latin typeface="Times New Roman"/>
                <a:cs typeface="Times New Roman"/>
              </a:rPr>
              <a:t> Belle II </a:t>
            </a:r>
            <a:r>
              <a:rPr lang="en-US" i="1" dirty="0" smtClean="0">
                <a:latin typeface="Times New Roman"/>
                <a:cs typeface="Times New Roman"/>
              </a:rPr>
              <a:t>sensitivity improvements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3" name="Table 161"/>
          <p:cNvGraphicFramePr/>
          <p:nvPr>
            <p:extLst>
              <p:ext uri="{D42A27DB-BD31-4B8C-83A1-F6EECF244321}">
                <p14:modId xmlns:p14="http://schemas.microsoft.com/office/powerpoint/2010/main" val="470698831"/>
              </p:ext>
            </p:extLst>
          </p:nvPr>
        </p:nvGraphicFramePr>
        <p:xfrm>
          <a:off x="197465" y="1629627"/>
          <a:ext cx="8619220" cy="3078958"/>
        </p:xfrm>
        <a:graphic>
          <a:graphicData uri="http://schemas.openxmlformats.org/drawingml/2006/table">
            <a:tbl>
              <a:tblPr bandRow="1"/>
              <a:tblGrid>
                <a:gridCol w="3548386"/>
                <a:gridCol w="845139"/>
                <a:gridCol w="845139"/>
                <a:gridCol w="845139"/>
                <a:gridCol w="845139"/>
                <a:gridCol w="845139"/>
                <a:gridCol w="845139"/>
              </a:tblGrid>
              <a:tr h="350044">
                <a:tc>
                  <a:txBody>
                    <a:bodyPr/>
                    <a:lstStyle/>
                    <a:p>
                      <a:pPr algn="l"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800" dirty="0"/>
                        <a:t>Stat. Precision with 710 fb</a:t>
                      </a:r>
                      <a:r>
                        <a:rPr sz="1800" baseline="31999" dirty="0"/>
                        <a:t>-1</a:t>
                      </a:r>
                    </a:p>
                  </a:txBody>
                  <a:tcPr marL="35719" marR="35719" marT="35719" marB="35719" anchor="ctr" horzOverflow="overflow"/>
                </a:tc>
                <a:tc gridSpan="2">
                  <a:txBody>
                    <a:bodyPr/>
                    <a:lstStyle/>
                    <a:p>
                      <a:pPr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800"/>
                        <a:t>S</a:t>
                      </a:r>
                      <a:r>
                        <a:rPr sz="1800" baseline="-5999"/>
                        <a:t>CP</a:t>
                      </a:r>
                    </a:p>
                  </a:txBody>
                  <a:tcPr marL="35719" marR="35719" marT="35719" marB="35719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800"/>
                        <a:t>A</a:t>
                      </a:r>
                      <a:r>
                        <a:rPr sz="1800" baseline="-5999"/>
                        <a:t>CP</a:t>
                      </a:r>
                    </a:p>
                  </a:txBody>
                  <a:tcPr marL="35719" marR="35719" marT="35719" marB="35719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914400"/>
                      <a:r>
                        <a:rPr sz="1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Δt [ps] resol.</a:t>
                      </a:r>
                    </a:p>
                  </a:txBody>
                  <a:tcPr marL="35719" marR="35719" marT="35719" marB="35719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pPr algn="l"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Belle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Belle II MC5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Belle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Belle II MC5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Belle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Belle II MC5</a:t>
                      </a:r>
                    </a:p>
                  </a:txBody>
                  <a:tcPr marL="35719" marR="35719" marT="35719" marB="35719" anchor="ctr" horzOverflow="overflow"/>
                </a:tc>
              </a:tr>
              <a:tr h="350044">
                <a:tc>
                  <a:txBody>
                    <a:bodyPr/>
                    <a:lstStyle/>
                    <a:p>
                      <a:pPr algn="l"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800"/>
                        <a:t>B → K</a:t>
                      </a:r>
                      <a:r>
                        <a:rPr sz="1800" baseline="-5999"/>
                        <a:t>S</a:t>
                      </a:r>
                      <a:r>
                        <a:rPr sz="1800"/>
                        <a:t> K</a:t>
                      </a:r>
                      <a:r>
                        <a:rPr sz="1800" baseline="-5999"/>
                        <a:t>S</a:t>
                      </a:r>
                      <a:r>
                        <a:rPr sz="1800"/>
                        <a:t> K</a:t>
                      </a:r>
                      <a:r>
                        <a:rPr sz="1800" baseline="-5999"/>
                        <a:t>S</a:t>
                      </a:r>
                      <a:r>
                        <a:rPr sz="1800"/>
                        <a:t>, P. Jäger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0.27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0.19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0.17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0.11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/>
                    </a:p>
                  </a:txBody>
                  <a:tcPr marL="35719" marR="35719" marT="35719" marB="35719" anchor="ctr" horzOverflow="overflow"/>
                </a:tc>
              </a:tr>
              <a:tr h="350044">
                <a:tc>
                  <a:txBody>
                    <a:bodyPr/>
                    <a:lstStyle/>
                    <a:p>
                      <a:pPr algn="l"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800"/>
                        <a:t>B → η</a:t>
                      </a:r>
                      <a:r>
                        <a:rPr sz="1800" baseline="31999"/>
                        <a:t>’ </a:t>
                      </a:r>
                      <a:r>
                        <a:rPr sz="1800"/>
                        <a:t>(η→γγ) K</a:t>
                      </a:r>
                      <a:r>
                        <a:rPr sz="1800" baseline="-5999"/>
                        <a:t>S</a:t>
                      </a:r>
                      <a:r>
                        <a:rPr sz="1800"/>
                        <a:t>, S. </a:t>
                      </a:r>
                      <a:r>
                        <a:rPr sz="1800" dirty="0"/>
                        <a:t>Lacaprara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0.15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0.12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0.10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0.09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/>
                    </a:p>
                  </a:txBody>
                  <a:tcPr marL="35719" marR="35719" marT="35719" marB="35719" anchor="ctr" horzOverflow="overflow"/>
                </a:tc>
              </a:tr>
              <a:tr h="350044">
                <a:tc>
                  <a:txBody>
                    <a:bodyPr/>
                    <a:lstStyle/>
                    <a:p>
                      <a:pPr algn="l"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 dirty="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18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 b="1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 b="1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/>
                    </a:p>
                  </a:txBody>
                  <a:tcPr marL="35719" marR="35719" marT="35719" marB="35719" anchor="ctr" horzOverflow="overflow"/>
                </a:tc>
              </a:tr>
              <a:tr h="350044">
                <a:tc>
                  <a:txBody>
                    <a:bodyPr/>
                    <a:lstStyle/>
                    <a:p>
                      <a:pPr algn="l"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800"/>
                        <a:t>B → Φ(KK) K</a:t>
                      </a:r>
                      <a:r>
                        <a:rPr sz="1800" baseline="-5999"/>
                        <a:t>S</a:t>
                      </a:r>
                      <a:r>
                        <a:rPr sz="1800"/>
                        <a:t>, A. </a:t>
                      </a:r>
                      <a:r>
                        <a:rPr sz="1800" dirty="0"/>
                        <a:t>Gaz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 b="1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 dirty="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 b="1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NA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0.75</a:t>
                      </a:r>
                    </a:p>
                  </a:txBody>
                  <a:tcPr marL="35719" marR="35719" marT="35719" marB="35719" anchor="ctr" horzOverflow="overflow"/>
                </a:tc>
              </a:tr>
              <a:tr h="350044">
                <a:tc>
                  <a:txBody>
                    <a:bodyPr/>
                    <a:lstStyle/>
                    <a:p>
                      <a:pPr algn="l"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800"/>
                        <a:t>B → J/ψ  K</a:t>
                      </a:r>
                      <a:r>
                        <a:rPr sz="1800" baseline="-5999"/>
                        <a:t>S</a:t>
                      </a:r>
                      <a:r>
                        <a:rPr sz="1800"/>
                        <a:t>, L. Li Gioi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 b="1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 b="1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0.92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0.71</a:t>
                      </a:r>
                    </a:p>
                  </a:txBody>
                  <a:tcPr marL="35719" marR="35719" marT="35719" marB="35719" anchor="ctr" horzOverflow="overflow"/>
                </a:tc>
              </a:tr>
              <a:tr h="350044">
                <a:tc>
                  <a:txBody>
                    <a:bodyPr/>
                    <a:lstStyle/>
                    <a:p>
                      <a:pPr algn="l"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800"/>
                        <a:t>B → π</a:t>
                      </a:r>
                      <a:r>
                        <a:rPr sz="1800" baseline="31999"/>
                        <a:t>0</a:t>
                      </a:r>
                      <a:r>
                        <a:rPr sz="1800"/>
                        <a:t> π</a:t>
                      </a:r>
                      <a:r>
                        <a:rPr sz="1800" baseline="31999"/>
                        <a:t>0 </a:t>
                      </a:r>
                      <a:r>
                        <a:rPr sz="1800"/>
                        <a:t>(→eeγ), F. Abudinen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 b="1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 dirty="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 b="1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NA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1.5</a:t>
                      </a:r>
                    </a:p>
                  </a:txBody>
                  <a:tcPr marL="35719" marR="35719" marT="35719" marB="35719" anchor="ctr" horzOverflow="overflow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947255" y="116100"/>
            <a:ext cx="647864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entury"/>
                <a:ea typeface="Century"/>
                <a:cs typeface="Century"/>
                <a:sym typeface="Century"/>
              </a:rPr>
              <a:t>WG3 Time Dependent CP Violation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4887794"/>
            <a:ext cx="92459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b="1" dirty="0">
                <a:latin typeface="Times New Roman"/>
                <a:cs typeface="Times New Roman"/>
              </a:rPr>
              <a:t>Analysis tools</a:t>
            </a:r>
            <a:r>
              <a:rPr lang="en-US" dirty="0">
                <a:latin typeface="Times New Roman"/>
                <a:cs typeface="Times New Roman"/>
              </a:rPr>
              <a:t>: </a:t>
            </a:r>
            <a:r>
              <a:rPr lang="en-US" dirty="0" err="1" smtClean="0">
                <a:latin typeface="Times New Roman"/>
                <a:cs typeface="Times New Roman"/>
              </a:rPr>
              <a:t>mdst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K</a:t>
            </a:r>
            <a:r>
              <a:rPr lang="en-US" baseline="-5999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flavour</a:t>
            </a:r>
            <a:r>
              <a:rPr lang="en-US" dirty="0">
                <a:latin typeface="Times New Roman"/>
                <a:cs typeface="Times New Roman"/>
              </a:rPr>
              <a:t> tagging, tag-vertex, continuum suppression. </a:t>
            </a:r>
          </a:p>
          <a:p>
            <a:pPr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b="1" dirty="0">
                <a:latin typeface="Times New Roman"/>
                <a:cs typeface="Times New Roman"/>
              </a:rPr>
              <a:t>Homework</a:t>
            </a:r>
            <a:r>
              <a:rPr lang="en-US" dirty="0">
                <a:latin typeface="Times New Roman"/>
                <a:cs typeface="Times New Roman"/>
              </a:rPr>
              <a:t>: K</a:t>
            </a:r>
            <a:r>
              <a:rPr lang="en-US" baseline="-5999" dirty="0">
                <a:latin typeface="Times New Roman"/>
                <a:cs typeface="Times New Roman"/>
              </a:rPr>
              <a:t>L</a:t>
            </a:r>
            <a:r>
              <a:rPr lang="en-US" dirty="0">
                <a:latin typeface="Times New Roman"/>
                <a:cs typeface="Times New Roman"/>
              </a:rPr>
              <a:t>, e tracks, QED background, B2BII direct </a:t>
            </a:r>
            <a:r>
              <a:rPr lang="en-US" dirty="0" smtClean="0">
                <a:latin typeface="Times New Roman"/>
                <a:cs typeface="Times New Roman"/>
              </a:rPr>
              <a:t>cross-check</a:t>
            </a:r>
          </a:p>
          <a:p>
            <a:pPr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b="1" dirty="0" smtClean="0">
                <a:latin typeface="Times New Roman"/>
                <a:cs typeface="Times New Roman"/>
              </a:rPr>
              <a:t>Theory</a:t>
            </a:r>
            <a:r>
              <a:rPr lang="en-US" dirty="0">
                <a:latin typeface="Times New Roman"/>
                <a:cs typeface="Times New Roman"/>
              </a:rPr>
              <a:t>: Penguin pollution needs precision </a:t>
            </a:r>
            <a:r>
              <a:rPr lang="en-US" dirty="0" err="1">
                <a:latin typeface="Times New Roman"/>
                <a:cs typeface="Times New Roman"/>
              </a:rPr>
              <a:t>Γ</a:t>
            </a:r>
            <a:r>
              <a:rPr lang="en-US" dirty="0">
                <a:latin typeface="Times New Roman"/>
                <a:cs typeface="Times New Roman"/>
              </a:rPr>
              <a:t>(B</a:t>
            </a:r>
            <a:r>
              <a:rPr lang="en-US" baseline="31999" dirty="0">
                <a:latin typeface="Times New Roman"/>
                <a:cs typeface="Times New Roman"/>
              </a:rPr>
              <a:t>+</a:t>
            </a:r>
            <a:r>
              <a:rPr lang="en-US" dirty="0">
                <a:latin typeface="Times New Roman"/>
                <a:cs typeface="Times New Roman"/>
              </a:rPr>
              <a:t>)/</a:t>
            </a:r>
            <a:r>
              <a:rPr lang="en-US" dirty="0" err="1">
                <a:latin typeface="Times New Roman"/>
                <a:cs typeface="Times New Roman"/>
              </a:rPr>
              <a:t>Γ</a:t>
            </a:r>
            <a:r>
              <a:rPr lang="en-US" dirty="0">
                <a:latin typeface="Times New Roman"/>
                <a:cs typeface="Times New Roman"/>
              </a:rPr>
              <a:t>(B</a:t>
            </a:r>
            <a:r>
              <a:rPr lang="en-US" baseline="31999" dirty="0">
                <a:latin typeface="Times New Roman"/>
                <a:cs typeface="Times New Roman"/>
              </a:rPr>
              <a:t>0</a:t>
            </a:r>
            <a:r>
              <a:rPr lang="en-US" dirty="0">
                <a:latin typeface="Times New Roman"/>
                <a:cs typeface="Times New Roman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58999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299" y="225825"/>
            <a:ext cx="8657382" cy="2725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821" indent="-333821" defTabSz="914367">
              <a:spcBef>
                <a:spcPts val="633"/>
              </a:spcBef>
              <a:buClr>
                <a:srgbClr val="3A91E3"/>
              </a:buClr>
              <a:buSzPct val="150000"/>
              <a:buChar char="•"/>
              <a:defRPr sz="25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>
                <a:latin typeface="Times New Roman"/>
                <a:cs typeface="Times New Roman"/>
              </a:rPr>
              <a:t>WG4 (</a:t>
            </a:r>
            <a:r>
              <a:rPr lang="en-US" dirty="0" smtClean="0">
                <a:latin typeface="Times New Roman"/>
                <a:cs typeface="Times New Roman"/>
              </a:rPr>
              <a:t>Φ</a:t>
            </a:r>
            <a:r>
              <a:rPr lang="en-US" baseline="-25000" dirty="0" smtClean="0">
                <a:latin typeface="Times New Roman"/>
                <a:cs typeface="Times New Roman"/>
              </a:rPr>
              <a:t>3</a:t>
            </a:r>
            <a:r>
              <a:rPr lang="en-US" dirty="0" smtClean="0">
                <a:latin typeface="Times New Roman"/>
                <a:cs typeface="Times New Roman"/>
              </a:rPr>
              <a:t>/</a:t>
            </a:r>
            <a:r>
              <a:rPr lang="en-US" dirty="0" err="1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  <a:r>
              <a:rPr lang="en-US" dirty="0">
                <a:latin typeface="Times New Roman"/>
                <a:cs typeface="Times New Roman"/>
              </a:rPr>
              <a:t>and 6 (Charm) </a:t>
            </a:r>
            <a:r>
              <a:rPr lang="en-US" i="1" u="sng" dirty="0">
                <a:latin typeface="Times New Roman"/>
                <a:cs typeface="Times New Roman"/>
              </a:rPr>
              <a:t>4 full simulation based studies </a:t>
            </a:r>
            <a:r>
              <a:rPr lang="en-US" b="1" dirty="0">
                <a:latin typeface="Times New Roman"/>
                <a:cs typeface="Times New Roman"/>
              </a:rPr>
              <a:t>@ B2TiP Pitt</a:t>
            </a:r>
          </a:p>
          <a:p>
            <a:pPr marL="655278" lvl="1" indent="-333821" defTabSz="914367">
              <a:spcBef>
                <a:spcPts val="633"/>
              </a:spcBef>
              <a:buClr>
                <a:srgbClr val="3A91E3"/>
              </a:buClr>
              <a:buSzPct val="150000"/>
              <a:buChar char="•"/>
              <a:defRPr sz="25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>
                <a:latin typeface="Times New Roman"/>
                <a:cs typeface="Times New Roman"/>
              </a:rPr>
              <a:t>Φ</a:t>
            </a:r>
            <a:r>
              <a:rPr lang="en-US" baseline="-5999" dirty="0">
                <a:latin typeface="Times New Roman"/>
                <a:cs typeface="Times New Roman"/>
              </a:rPr>
              <a:t>3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from B </a:t>
            </a:r>
            <a:r>
              <a:rPr lang="en-US" dirty="0">
                <a:latin typeface="Times New Roman"/>
                <a:cs typeface="Times New Roman"/>
              </a:rPr>
              <a:t>→ D[K</a:t>
            </a:r>
            <a:r>
              <a:rPr lang="en-US" baseline="-5999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ππ] K</a:t>
            </a:r>
            <a:r>
              <a:rPr lang="en-US" baseline="31999" dirty="0">
                <a:latin typeface="Times New Roman"/>
                <a:cs typeface="Times New Roman"/>
              </a:rPr>
              <a:t>±</a:t>
            </a:r>
            <a:r>
              <a:rPr lang="en-US" dirty="0">
                <a:latin typeface="Times New Roman"/>
                <a:cs typeface="Times New Roman"/>
              </a:rPr>
              <a:t>, I. Watson </a:t>
            </a:r>
          </a:p>
          <a:p>
            <a:pPr marL="655278" lvl="1" indent="-333821" defTabSz="914367">
              <a:spcBef>
                <a:spcPts val="633"/>
              </a:spcBef>
              <a:buClr>
                <a:srgbClr val="3A91E3"/>
              </a:buClr>
              <a:buSzPct val="150000"/>
              <a:buChar char="•"/>
              <a:defRPr sz="25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>
                <a:latin typeface="Times New Roman"/>
                <a:cs typeface="Times New Roman"/>
              </a:rPr>
              <a:t>D </a:t>
            </a:r>
            <a:r>
              <a:rPr lang="en-US" dirty="0" err="1" smtClean="0">
                <a:latin typeface="Times New Roman"/>
                <a:cs typeface="Times New Roman"/>
              </a:rPr>
              <a:t>semileptonics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>
                <a:latin typeface="Times New Roman"/>
                <a:cs typeface="Times New Roman"/>
              </a:rPr>
              <a:t>J. Bennett</a:t>
            </a:r>
          </a:p>
          <a:p>
            <a:pPr marL="655278" lvl="1" indent="-333821" defTabSz="914367">
              <a:spcBef>
                <a:spcPts val="633"/>
              </a:spcBef>
              <a:buClr>
                <a:srgbClr val="3A91E3"/>
              </a:buClr>
              <a:buSzPct val="150000"/>
              <a:buChar char="•"/>
              <a:defRPr sz="25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>
                <a:latin typeface="Times New Roman"/>
                <a:cs typeface="Times New Roman"/>
              </a:rPr>
              <a:t>D tagging, G. de </a:t>
            </a:r>
            <a:r>
              <a:rPr lang="en-US" dirty="0" err="1">
                <a:latin typeface="Times New Roman"/>
                <a:cs typeface="Times New Roman"/>
              </a:rPr>
              <a:t>Pietro</a:t>
            </a:r>
            <a:endParaRPr lang="en-US" dirty="0">
              <a:latin typeface="Times New Roman"/>
              <a:cs typeface="Times New Roman"/>
            </a:endParaRPr>
          </a:p>
          <a:p>
            <a:pPr marL="655278" lvl="1" indent="-333821" defTabSz="914367">
              <a:spcBef>
                <a:spcPts val="633"/>
              </a:spcBef>
              <a:buClr>
                <a:srgbClr val="3A91E3"/>
              </a:buClr>
              <a:buSzPct val="150000"/>
              <a:buChar char="•"/>
              <a:defRPr sz="25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>
                <a:latin typeface="Times New Roman"/>
                <a:cs typeface="Times New Roman"/>
              </a:rPr>
              <a:t>D mixing and CPV, A. Schwartz, G. </a:t>
            </a:r>
            <a:r>
              <a:rPr lang="en-US" dirty="0" err="1" smtClean="0">
                <a:latin typeface="Times New Roman"/>
                <a:cs typeface="Times New Roman"/>
              </a:rPr>
              <a:t>Casarosa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300" y="3053924"/>
            <a:ext cx="880338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u="sng" dirty="0">
                <a:latin typeface="Times New Roman"/>
                <a:cs typeface="Times New Roman"/>
              </a:rPr>
              <a:t>Preparation for first data  </a:t>
            </a:r>
          </a:p>
          <a:p>
            <a:pPr marL="636732" lvl="1" indent="-315275"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>
                <a:latin typeface="Times New Roman"/>
                <a:cs typeface="Times New Roman"/>
              </a:rPr>
              <a:t>L1 Trigger Menu for Low Multiplicity Physics evaluated with L1 emulator. </a:t>
            </a:r>
            <a:br>
              <a:rPr lang="en-US" dirty="0">
                <a:latin typeface="Times New Roman"/>
                <a:cs typeface="Times New Roman"/>
              </a:rPr>
            </a:br>
            <a:r>
              <a:rPr lang="en-US" u="sng" dirty="0">
                <a:latin typeface="Times New Roman"/>
                <a:cs typeface="Times New Roman"/>
                <a:hlinkClick r:id="rId3"/>
              </a:rPr>
              <a:t>https://d2comp.kek.jp/record/314/files/BELLE2-NOTE-PH-2015-011.pdf</a:t>
            </a:r>
          </a:p>
          <a:p>
            <a:pPr marL="636732" lvl="1" indent="-315275"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>
                <a:latin typeface="Times New Roman"/>
                <a:cs typeface="Times New Roman"/>
              </a:rPr>
              <a:t>Preparing for systematic uncertainty measurements</a:t>
            </a:r>
            <a:br>
              <a:rPr lang="en-US" dirty="0">
                <a:latin typeface="Times New Roman"/>
                <a:cs typeface="Times New Roman"/>
              </a:rPr>
            </a:br>
            <a:r>
              <a:rPr lang="en-US" u="sng" dirty="0">
                <a:latin typeface="Times New Roman"/>
                <a:cs typeface="Times New Roman"/>
                <a:hlinkClick r:id="rId4"/>
              </a:rPr>
              <a:t>https://d2comp.kek.jp/record/345/files/BELLE2-NOTE-PH-2016-001.</a:t>
            </a:r>
            <a:r>
              <a:rPr lang="en-US" u="sng" dirty="0" smtClean="0">
                <a:latin typeface="Times New Roman"/>
                <a:cs typeface="Times New Roman"/>
                <a:hlinkClick r:id="rId4"/>
              </a:rPr>
              <a:t>pdf</a:t>
            </a:r>
            <a:endParaRPr lang="en-US" u="sng" dirty="0">
              <a:latin typeface="Times New Roman"/>
              <a:cs typeface="Times New Roman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534407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784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B2TiP report status</a:t>
            </a:r>
            <a:br>
              <a:rPr lang="en-US" dirty="0" smtClean="0"/>
            </a:br>
            <a:r>
              <a:rPr lang="en-US" dirty="0" smtClean="0"/>
              <a:t>(as a B2TiP May 2016)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26</a:t>
            </a:fld>
            <a:endParaRPr lang="de-D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9144000" cy="481952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20" y="6160558"/>
            <a:ext cx="1036388" cy="69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152174"/>
            <a:ext cx="1035760" cy="70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o 15"/>
          <p:cNvGrpSpPr/>
          <p:nvPr/>
        </p:nvGrpSpPr>
        <p:grpSpPr>
          <a:xfrm>
            <a:off x="3347864" y="6093296"/>
            <a:ext cx="2304256" cy="792088"/>
            <a:chOff x="1547665" y="6093296"/>
            <a:chExt cx="2304256" cy="792088"/>
          </a:xfrm>
        </p:grpSpPr>
        <p:pic>
          <p:nvPicPr>
            <p:cNvPr id="8" name="Immagin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86"/>
            <a:stretch/>
          </p:blipFill>
          <p:spPr>
            <a:xfrm>
              <a:off x="1547665" y="6093296"/>
              <a:ext cx="2304256" cy="700036"/>
            </a:xfrm>
            <a:prstGeom prst="rect">
              <a:avLst/>
            </a:prstGeom>
          </p:spPr>
        </p:pic>
        <p:sp>
          <p:nvSpPr>
            <p:cNvPr id="9" name="CasellaDiTesto 7"/>
            <p:cNvSpPr txBox="1"/>
            <p:nvPr/>
          </p:nvSpPr>
          <p:spPr>
            <a:xfrm>
              <a:off x="1958707" y="6546830"/>
              <a:ext cx="17491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/>
                <a:t>EU </a:t>
              </a:r>
              <a:r>
                <a:rPr lang="it-IT" sz="1600" b="1" dirty="0" err="1" smtClean="0"/>
                <a:t>grant</a:t>
              </a:r>
              <a:r>
                <a:rPr lang="it-IT" sz="1600" b="1" dirty="0" smtClean="0"/>
                <a:t> n.644294</a:t>
              </a:r>
              <a:endParaRPr lang="it-IT" sz="1600" b="1" dirty="0"/>
            </a:p>
          </p:txBody>
        </p:sp>
      </p:grpSp>
      <p:cxnSp>
        <p:nvCxnSpPr>
          <p:cNvPr id="10" name="Connettore 1 4"/>
          <p:cNvCxnSpPr/>
          <p:nvPr/>
        </p:nvCxnSpPr>
        <p:spPr>
          <a:xfrm>
            <a:off x="602504" y="6093296"/>
            <a:ext cx="78488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768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>
            <a:normAutofit/>
          </a:bodyPr>
          <a:lstStyle/>
          <a:p>
            <a:r>
              <a:rPr lang="en-US" dirty="0" smtClean="0"/>
              <a:t>B2TiP timeline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60851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2016 key dates</a:t>
            </a:r>
          </a:p>
          <a:p>
            <a:pPr lvl="1"/>
            <a:r>
              <a:rPr lang="en-US" b="1" dirty="0" smtClean="0"/>
              <a:t>May</a:t>
            </a:r>
            <a:r>
              <a:rPr lang="en-US" dirty="0" smtClean="0"/>
              <a:t> </a:t>
            </a:r>
            <a:r>
              <a:rPr lang="en-US" dirty="0"/>
              <a:t>B2TiP </a:t>
            </a:r>
            <a:r>
              <a:rPr lang="en-US" dirty="0" smtClean="0"/>
              <a:t>Pittsburgh – presentation of 1/</a:t>
            </a:r>
            <a:r>
              <a:rPr lang="en-US" dirty="0" err="1" smtClean="0"/>
              <a:t>ab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smtClean="0"/>
              <a:t>5/</a:t>
            </a:r>
            <a:r>
              <a:rPr lang="en-US" dirty="0" err="1" smtClean="0"/>
              <a:t>ab</a:t>
            </a:r>
            <a:r>
              <a:rPr lang="en-US" dirty="0" smtClean="0"/>
              <a:t> studies</a:t>
            </a:r>
          </a:p>
          <a:p>
            <a:pPr lvl="1"/>
            <a:r>
              <a:rPr lang="en-US" b="1" dirty="0" smtClean="0"/>
              <a:t>June</a:t>
            </a:r>
            <a:r>
              <a:rPr lang="en-US" dirty="0" smtClean="0"/>
              <a:t> </a:t>
            </a:r>
            <a:r>
              <a:rPr lang="en-US" dirty="0"/>
              <a:t>MC6 </a:t>
            </a:r>
            <a:r>
              <a:rPr lang="en-US" dirty="0" smtClean="0"/>
              <a:t>production </a:t>
            </a:r>
            <a:r>
              <a:rPr lang="en-US" dirty="0"/>
              <a:t>based on </a:t>
            </a:r>
            <a:r>
              <a:rPr lang="en-US" dirty="0" smtClean="0"/>
              <a:t>software </a:t>
            </a:r>
            <a:r>
              <a:rPr lang="en-US" dirty="0"/>
              <a:t>release 7 (removal of </a:t>
            </a:r>
            <a:r>
              <a:rPr lang="en-US" dirty="0" smtClean="0"/>
              <a:t>legacy tracking</a:t>
            </a:r>
            <a:r>
              <a:rPr lang="en-US" dirty="0"/>
              <a:t>, more beam background processes</a:t>
            </a:r>
            <a:r>
              <a:rPr lang="en-US" dirty="0" smtClean="0"/>
              <a:t>); </a:t>
            </a: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be used in some studies </a:t>
            </a:r>
            <a:endParaRPr lang="en-US" dirty="0" smtClean="0"/>
          </a:p>
          <a:p>
            <a:pPr lvl="1"/>
            <a:r>
              <a:rPr lang="en-US" b="1" dirty="0" smtClean="0"/>
              <a:t>July</a:t>
            </a:r>
            <a:r>
              <a:rPr lang="en-US" dirty="0" smtClean="0"/>
              <a:t> </a:t>
            </a:r>
            <a:r>
              <a:rPr lang="en-US" dirty="0"/>
              <a:t>First </a:t>
            </a:r>
            <a:r>
              <a:rPr lang="en-US" dirty="0" smtClean="0"/>
              <a:t>draft of each </a:t>
            </a:r>
            <a:r>
              <a:rPr lang="en-US" dirty="0"/>
              <a:t>chapter sent for </a:t>
            </a:r>
            <a:r>
              <a:rPr lang="en-US" dirty="0" smtClean="0"/>
              <a:t>soft review</a:t>
            </a:r>
            <a:r>
              <a:rPr lang="en-US" b="1" dirty="0" smtClean="0"/>
              <a:t> – VERSION 1</a:t>
            </a:r>
          </a:p>
          <a:p>
            <a:pPr lvl="1"/>
            <a:r>
              <a:rPr lang="en-US" b="1" dirty="0" smtClean="0"/>
              <a:t>September </a:t>
            </a:r>
            <a:r>
              <a:rPr lang="en-US" dirty="0"/>
              <a:t>Deadline for response from </a:t>
            </a:r>
            <a:r>
              <a:rPr lang="en-US" dirty="0" smtClean="0"/>
              <a:t>reviewers</a:t>
            </a:r>
          </a:p>
          <a:p>
            <a:pPr lvl="1"/>
            <a:r>
              <a:rPr lang="en-US" b="1" dirty="0" smtClean="0"/>
              <a:t>Oct </a:t>
            </a:r>
            <a:r>
              <a:rPr lang="en-US" b="1" dirty="0"/>
              <a:t>31 Hard deadline for delivery of chapters for review prior to the MIAPP B2TiP </a:t>
            </a:r>
            <a:r>
              <a:rPr lang="en-US" b="1" dirty="0" smtClean="0"/>
              <a:t>workshop – VERSION </a:t>
            </a:r>
            <a:r>
              <a:rPr lang="en-US" b="1" dirty="0"/>
              <a:t>2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b="1" dirty="0" smtClean="0"/>
              <a:t>Nov 15-17</a:t>
            </a:r>
            <a:r>
              <a:rPr lang="en-US" dirty="0" smtClean="0"/>
              <a:t> </a:t>
            </a:r>
            <a:r>
              <a:rPr lang="en-US" dirty="0"/>
              <a:t>B2TiP Editorial </a:t>
            </a:r>
            <a:r>
              <a:rPr lang="en-US" dirty="0" smtClean="0"/>
              <a:t>meeting</a:t>
            </a:r>
          </a:p>
          <a:p>
            <a:pPr lvl="1"/>
            <a:r>
              <a:rPr lang="en-US" dirty="0" smtClean="0"/>
              <a:t> </a:t>
            </a:r>
            <a:r>
              <a:rPr lang="en-US" b="1" dirty="0" smtClean="0"/>
              <a:t>Dec-Feb </a:t>
            </a:r>
            <a:r>
              <a:rPr lang="en-US" dirty="0" smtClean="0"/>
              <a:t>Editing </a:t>
            </a:r>
            <a:r>
              <a:rPr lang="en-US" dirty="0"/>
              <a:t>and </a:t>
            </a:r>
            <a:r>
              <a:rPr lang="en-US" dirty="0" smtClean="0"/>
              <a:t>review; </a:t>
            </a:r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will discourage new </a:t>
            </a:r>
            <a:r>
              <a:rPr lang="en-US" dirty="0" smtClean="0"/>
              <a:t>contributions </a:t>
            </a:r>
            <a:r>
              <a:rPr lang="en-US" dirty="0"/>
              <a:t>in </a:t>
            </a:r>
            <a:r>
              <a:rPr lang="en-US" dirty="0" smtClean="0"/>
              <a:t>this period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b="1" dirty="0" smtClean="0"/>
              <a:t>FINAL </a:t>
            </a:r>
            <a:r>
              <a:rPr lang="en-US" b="1" dirty="0"/>
              <a:t>VERSION</a:t>
            </a:r>
            <a:br>
              <a:rPr lang="en-US" b="1" dirty="0"/>
            </a:br>
            <a:endParaRPr lang="en-US" b="1" dirty="0" smtClean="0"/>
          </a:p>
          <a:p>
            <a:r>
              <a:rPr lang="en-US" dirty="0" smtClean="0"/>
              <a:t>Journal submission: March 31, 2017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27</a:t>
            </a:fld>
            <a:endParaRPr lang="de-D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20" y="6160558"/>
            <a:ext cx="1036388" cy="69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152174"/>
            <a:ext cx="1035760" cy="70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o 15"/>
          <p:cNvGrpSpPr/>
          <p:nvPr/>
        </p:nvGrpSpPr>
        <p:grpSpPr>
          <a:xfrm>
            <a:off x="3347864" y="6093296"/>
            <a:ext cx="2304256" cy="792088"/>
            <a:chOff x="1547665" y="6093296"/>
            <a:chExt cx="2304256" cy="792088"/>
          </a:xfrm>
        </p:grpSpPr>
        <p:pic>
          <p:nvPicPr>
            <p:cNvPr id="8" name="Immagin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86"/>
            <a:stretch/>
          </p:blipFill>
          <p:spPr>
            <a:xfrm>
              <a:off x="1547665" y="6093296"/>
              <a:ext cx="2304256" cy="700036"/>
            </a:xfrm>
            <a:prstGeom prst="rect">
              <a:avLst/>
            </a:prstGeom>
          </p:spPr>
        </p:pic>
        <p:sp>
          <p:nvSpPr>
            <p:cNvPr id="9" name="CasellaDiTesto 7"/>
            <p:cNvSpPr txBox="1"/>
            <p:nvPr/>
          </p:nvSpPr>
          <p:spPr>
            <a:xfrm>
              <a:off x="1958707" y="6546830"/>
              <a:ext cx="17491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/>
                <a:t>EU </a:t>
              </a:r>
              <a:r>
                <a:rPr lang="it-IT" sz="1600" b="1" dirty="0" err="1" smtClean="0"/>
                <a:t>grant</a:t>
              </a:r>
              <a:r>
                <a:rPr lang="it-IT" sz="1600" b="1" dirty="0" smtClean="0"/>
                <a:t> n.644294</a:t>
              </a:r>
              <a:endParaRPr lang="it-IT" sz="1600" b="1" dirty="0"/>
            </a:p>
          </p:txBody>
        </p:sp>
      </p:grpSp>
      <p:cxnSp>
        <p:nvCxnSpPr>
          <p:cNvPr id="10" name="Connettore 1 4"/>
          <p:cNvCxnSpPr/>
          <p:nvPr/>
        </p:nvCxnSpPr>
        <p:spPr>
          <a:xfrm>
            <a:off x="602504" y="6093296"/>
            <a:ext cx="78488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482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20506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Belle II experiment has a rich physics case and will study decays of B and charmed mesons and tau leptons from 2018</a:t>
            </a:r>
          </a:p>
          <a:p>
            <a:r>
              <a:rPr lang="en-US" dirty="0" smtClean="0"/>
              <a:t>WP1 is helping the exploitation of Belle II physics through supporting offline-software development, implementation of analysis tools and the B2TiP activity</a:t>
            </a:r>
          </a:p>
          <a:p>
            <a:r>
              <a:rPr lang="en-US" dirty="0" smtClean="0"/>
              <a:t>WP1 </a:t>
            </a:r>
            <a:r>
              <a:rPr lang="en-US" dirty="0" err="1" smtClean="0"/>
              <a:t>secondments</a:t>
            </a:r>
            <a:r>
              <a:rPr lang="en-US" dirty="0" smtClean="0"/>
              <a:t> are proceeding within schedule, deliverables D1.1 (offline workshop) and D1.2 (Belle II tutorials) have been achieved</a:t>
            </a:r>
          </a:p>
          <a:p>
            <a:r>
              <a:rPr lang="en-US" dirty="0" smtClean="0"/>
              <a:t>The preparation of the B2TiP report is on its way, aiming for journal submission by the end of March 2017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28</a:t>
            </a:fld>
            <a:endParaRPr lang="it-IT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20" y="6160558"/>
            <a:ext cx="1036388" cy="69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152174"/>
            <a:ext cx="1035760" cy="70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o 15"/>
          <p:cNvGrpSpPr/>
          <p:nvPr/>
        </p:nvGrpSpPr>
        <p:grpSpPr>
          <a:xfrm>
            <a:off x="3347864" y="6093296"/>
            <a:ext cx="2304256" cy="792088"/>
            <a:chOff x="1547665" y="6093296"/>
            <a:chExt cx="2304256" cy="792088"/>
          </a:xfrm>
        </p:grpSpPr>
        <p:pic>
          <p:nvPicPr>
            <p:cNvPr id="8" name="Immagin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86"/>
            <a:stretch/>
          </p:blipFill>
          <p:spPr>
            <a:xfrm>
              <a:off x="1547665" y="6093296"/>
              <a:ext cx="2304256" cy="700036"/>
            </a:xfrm>
            <a:prstGeom prst="rect">
              <a:avLst/>
            </a:prstGeom>
          </p:spPr>
        </p:pic>
        <p:sp>
          <p:nvSpPr>
            <p:cNvPr id="9" name="CasellaDiTesto 7"/>
            <p:cNvSpPr txBox="1"/>
            <p:nvPr/>
          </p:nvSpPr>
          <p:spPr>
            <a:xfrm>
              <a:off x="1958707" y="6546830"/>
              <a:ext cx="17491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/>
                <a:t>EU </a:t>
              </a:r>
              <a:r>
                <a:rPr lang="it-IT" sz="1600" b="1" dirty="0" err="1" smtClean="0"/>
                <a:t>grant</a:t>
              </a:r>
              <a:r>
                <a:rPr lang="it-IT" sz="1600" b="1" dirty="0" smtClean="0"/>
                <a:t> n.644294</a:t>
              </a:r>
              <a:endParaRPr lang="it-IT" sz="1600" b="1" dirty="0"/>
            </a:p>
          </p:txBody>
        </p:sp>
      </p:grpSp>
      <p:cxnSp>
        <p:nvCxnSpPr>
          <p:cNvPr id="10" name="Connettore 1 4"/>
          <p:cNvCxnSpPr/>
          <p:nvPr/>
        </p:nvCxnSpPr>
        <p:spPr>
          <a:xfrm>
            <a:off x="602504" y="6093296"/>
            <a:ext cx="78488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850106"/>
          </a:xfrm>
        </p:spPr>
        <p:txBody>
          <a:bodyPr/>
          <a:lstStyle/>
          <a:p>
            <a:r>
              <a:rPr lang="en-US" dirty="0" smtClean="0"/>
              <a:t>New Physics through precision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3995936" y="3324125"/>
            <a:ext cx="4690864" cy="26971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Belle II is at the precision frontier – aims at accumulating 50 times more data than previous experiments (Belle/</a:t>
            </a:r>
            <a:r>
              <a:rPr lang="en-US" dirty="0" err="1" smtClean="0"/>
              <a:t>BaBar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Bild 1" descr="080998_Universe_ContentM.jpg"/>
          <p:cNvPicPr>
            <a:picLocks noChangeAspect="1"/>
          </p:cNvPicPr>
          <p:nvPr/>
        </p:nvPicPr>
        <p:blipFill>
          <a:blip r:embed="rId2"/>
          <a:srcRect b="60236"/>
          <a:stretch>
            <a:fillRect/>
          </a:stretch>
        </p:blipFill>
        <p:spPr>
          <a:xfrm>
            <a:off x="0" y="620688"/>
            <a:ext cx="4318000" cy="24240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3076761"/>
            <a:ext cx="3131840" cy="308854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t="1995" b="-1995"/>
          <a:stretch/>
        </p:blipFill>
        <p:spPr>
          <a:xfrm>
            <a:off x="4355976" y="1015200"/>
            <a:ext cx="4589757" cy="1728192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20" y="6160558"/>
            <a:ext cx="1036388" cy="69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152174"/>
            <a:ext cx="1035760" cy="70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uppo 15"/>
          <p:cNvGrpSpPr/>
          <p:nvPr/>
        </p:nvGrpSpPr>
        <p:grpSpPr>
          <a:xfrm>
            <a:off x="3347864" y="6093296"/>
            <a:ext cx="2304256" cy="792088"/>
            <a:chOff x="1547665" y="6093296"/>
            <a:chExt cx="2304256" cy="792088"/>
          </a:xfrm>
        </p:grpSpPr>
        <p:pic>
          <p:nvPicPr>
            <p:cNvPr id="27" name="Immagine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86"/>
            <a:stretch/>
          </p:blipFill>
          <p:spPr>
            <a:xfrm>
              <a:off x="1547665" y="6093296"/>
              <a:ext cx="2304256" cy="700036"/>
            </a:xfrm>
            <a:prstGeom prst="rect">
              <a:avLst/>
            </a:prstGeom>
          </p:spPr>
        </p:pic>
        <p:sp>
          <p:nvSpPr>
            <p:cNvPr id="28" name="CasellaDiTesto 7"/>
            <p:cNvSpPr txBox="1"/>
            <p:nvPr/>
          </p:nvSpPr>
          <p:spPr>
            <a:xfrm>
              <a:off x="1958707" y="6546830"/>
              <a:ext cx="17491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/>
                <a:t>EU </a:t>
              </a:r>
              <a:r>
                <a:rPr lang="it-IT" sz="1600" b="1" dirty="0" err="1" smtClean="0"/>
                <a:t>grant</a:t>
              </a:r>
              <a:r>
                <a:rPr lang="it-IT" sz="1600" b="1" dirty="0" smtClean="0"/>
                <a:t> n.644294</a:t>
              </a:r>
              <a:endParaRPr lang="it-IT" sz="1600" b="1" dirty="0"/>
            </a:p>
          </p:txBody>
        </p:sp>
      </p:grpSp>
      <p:cxnSp>
        <p:nvCxnSpPr>
          <p:cNvPr id="29" name="Connettore 1 4"/>
          <p:cNvCxnSpPr/>
          <p:nvPr/>
        </p:nvCxnSpPr>
        <p:spPr>
          <a:xfrm>
            <a:off x="602504" y="6093296"/>
            <a:ext cx="78488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5084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700" y="4077072"/>
            <a:ext cx="7099300" cy="2055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50559"/>
            <a:ext cx="9144000" cy="26375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63" descr="cabibb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7130" y="215468"/>
            <a:ext cx="14097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9632" y="285299"/>
            <a:ext cx="12065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2531" y="285299"/>
            <a:ext cx="1389063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3755" y="241484"/>
            <a:ext cx="3208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+mj-lt"/>
              </a:rPr>
              <a:t>CKM Physics</a:t>
            </a:r>
            <a:endParaRPr lang="en-US" sz="4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641" y="3573016"/>
            <a:ext cx="3401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L. </a:t>
            </a:r>
            <a:r>
              <a:rPr lang="en-US" dirty="0" err="1" smtClean="0"/>
              <a:t>Wolfenstein</a:t>
            </a:r>
            <a:r>
              <a:rPr lang="en-US" dirty="0"/>
              <a:t> </a:t>
            </a:r>
            <a:r>
              <a:rPr lang="en-US" dirty="0" smtClean="0"/>
              <a:t>(1923-2015)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19763" y="-74802"/>
            <a:ext cx="1412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M.Kobayashi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552531" y="-74802"/>
            <a:ext cx="1389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T.Maskawa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69178" y="-99392"/>
            <a:ext cx="133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N. </a:t>
            </a:r>
            <a:r>
              <a:rPr lang="en-US" dirty="0" err="1" smtClean="0"/>
              <a:t>Cabibbo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429000" y="5932513"/>
            <a:ext cx="2046111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196667" y="4758796"/>
            <a:ext cx="1495777" cy="14111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902222" y="4005064"/>
            <a:ext cx="1210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O(λ</a:t>
            </a:r>
            <a:r>
              <a:rPr lang="en-US" sz="2000" baseline="30000" dirty="0"/>
              <a:t>3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20" y="6160558"/>
            <a:ext cx="1036388" cy="69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152174"/>
            <a:ext cx="1035760" cy="70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uppo 15"/>
          <p:cNvGrpSpPr/>
          <p:nvPr/>
        </p:nvGrpSpPr>
        <p:grpSpPr>
          <a:xfrm>
            <a:off x="3347864" y="6093296"/>
            <a:ext cx="2304256" cy="792088"/>
            <a:chOff x="1547665" y="6093296"/>
            <a:chExt cx="2304256" cy="792088"/>
          </a:xfrm>
        </p:grpSpPr>
        <p:pic>
          <p:nvPicPr>
            <p:cNvPr id="29" name="Immagine 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86"/>
            <a:stretch/>
          </p:blipFill>
          <p:spPr>
            <a:xfrm>
              <a:off x="1547665" y="6093296"/>
              <a:ext cx="2304256" cy="700036"/>
            </a:xfrm>
            <a:prstGeom prst="rect">
              <a:avLst/>
            </a:prstGeom>
          </p:spPr>
        </p:pic>
        <p:sp>
          <p:nvSpPr>
            <p:cNvPr id="30" name="CasellaDiTesto 7"/>
            <p:cNvSpPr txBox="1"/>
            <p:nvPr/>
          </p:nvSpPr>
          <p:spPr>
            <a:xfrm>
              <a:off x="1958707" y="6546830"/>
              <a:ext cx="17491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/>
                <a:t>EU </a:t>
              </a:r>
              <a:r>
                <a:rPr lang="it-IT" sz="1600" b="1" dirty="0" err="1" smtClean="0"/>
                <a:t>grant</a:t>
              </a:r>
              <a:r>
                <a:rPr lang="it-IT" sz="1600" b="1" dirty="0" smtClean="0"/>
                <a:t> n.644294</a:t>
              </a:r>
              <a:endParaRPr lang="it-IT" sz="1600" b="1" dirty="0"/>
            </a:p>
          </p:txBody>
        </p:sp>
      </p:grpSp>
      <p:cxnSp>
        <p:nvCxnSpPr>
          <p:cNvPr id="32" name="Connettore 1 4"/>
          <p:cNvCxnSpPr/>
          <p:nvPr/>
        </p:nvCxnSpPr>
        <p:spPr>
          <a:xfrm>
            <a:off x="602504" y="6093296"/>
            <a:ext cx="78488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9700" y="3972520"/>
            <a:ext cx="1905000" cy="2336800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727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C0A4A-836F-B747-A176-10B44A7A0B03}" type="slidenum">
              <a:rPr lang="en-US"/>
              <a:pPr/>
              <a:t>5</a:t>
            </a:fld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869578"/>
            <a:ext cx="609600" cy="457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sym typeface="Symbol" charset="0"/>
              </a:rPr>
              <a:t></a:t>
            </a:r>
            <a:endParaRPr lang="en-US" sz="280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07678"/>
            <a:ext cx="1803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945778"/>
            <a:ext cx="34163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7439" name="Group 31"/>
          <p:cNvGrpSpPr>
            <a:grpSpLocks/>
          </p:cNvGrpSpPr>
          <p:nvPr/>
        </p:nvGrpSpPr>
        <p:grpSpPr bwMode="auto">
          <a:xfrm>
            <a:off x="1263824" y="1398786"/>
            <a:ext cx="6781800" cy="3505200"/>
            <a:chOff x="672" y="1488"/>
            <a:chExt cx="4272" cy="2208"/>
          </a:xfrm>
        </p:grpSpPr>
        <p:sp>
          <p:nvSpPr>
            <p:cNvPr id="17414" name="Line 6"/>
            <p:cNvSpPr>
              <a:spLocks noChangeShapeType="1"/>
            </p:cNvSpPr>
            <p:nvPr/>
          </p:nvSpPr>
          <p:spPr bwMode="auto">
            <a:xfrm>
              <a:off x="1200" y="1488"/>
              <a:ext cx="0" cy="2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5" name="Line 7"/>
            <p:cNvSpPr>
              <a:spLocks noChangeShapeType="1"/>
            </p:cNvSpPr>
            <p:nvPr/>
          </p:nvSpPr>
          <p:spPr bwMode="auto">
            <a:xfrm flipH="1">
              <a:off x="768" y="3312"/>
              <a:ext cx="39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6" name="Line 8"/>
            <p:cNvSpPr>
              <a:spLocks noChangeShapeType="1"/>
            </p:cNvSpPr>
            <p:nvPr/>
          </p:nvSpPr>
          <p:spPr bwMode="auto">
            <a:xfrm>
              <a:off x="1200" y="3312"/>
              <a:ext cx="316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>
              <a:off x="2064" y="1872"/>
              <a:ext cx="2304" cy="14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Line 10"/>
            <p:cNvSpPr>
              <a:spLocks noChangeShapeType="1"/>
            </p:cNvSpPr>
            <p:nvPr/>
          </p:nvSpPr>
          <p:spPr bwMode="auto">
            <a:xfrm flipH="1">
              <a:off x="1200" y="1872"/>
              <a:ext cx="864" cy="14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6" name="Arc 18"/>
            <p:cNvSpPr>
              <a:spLocks/>
            </p:cNvSpPr>
            <p:nvPr/>
          </p:nvSpPr>
          <p:spPr bwMode="auto">
            <a:xfrm flipV="1">
              <a:off x="1909" y="1920"/>
              <a:ext cx="347" cy="240"/>
            </a:xfrm>
            <a:custGeom>
              <a:avLst/>
              <a:gdLst>
                <a:gd name="G0" fmla="+- 672 0 0"/>
                <a:gd name="G1" fmla="+- 21600 0 0"/>
                <a:gd name="G2" fmla="+- 21600 0 0"/>
                <a:gd name="T0" fmla="*/ 0 w 21153"/>
                <a:gd name="T1" fmla="*/ 11 h 21600"/>
                <a:gd name="T2" fmla="*/ 21153 w 21153"/>
                <a:gd name="T3" fmla="*/ 14739 h 21600"/>
                <a:gd name="T4" fmla="*/ 672 w 2115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53" h="21600" fill="none" extrusionOk="0">
                  <a:moveTo>
                    <a:pt x="-1" y="10"/>
                  </a:moveTo>
                  <a:cubicBezTo>
                    <a:pt x="223" y="3"/>
                    <a:pt x="447" y="-1"/>
                    <a:pt x="672" y="-1"/>
                  </a:cubicBezTo>
                  <a:cubicBezTo>
                    <a:pt x="9957" y="-1"/>
                    <a:pt x="18203" y="5934"/>
                    <a:pt x="21153" y="14738"/>
                  </a:cubicBezTo>
                </a:path>
                <a:path w="21153" h="21600" stroke="0" extrusionOk="0">
                  <a:moveTo>
                    <a:pt x="-1" y="10"/>
                  </a:moveTo>
                  <a:cubicBezTo>
                    <a:pt x="223" y="3"/>
                    <a:pt x="447" y="-1"/>
                    <a:pt x="672" y="-1"/>
                  </a:cubicBezTo>
                  <a:cubicBezTo>
                    <a:pt x="9957" y="-1"/>
                    <a:pt x="18203" y="5934"/>
                    <a:pt x="21153" y="14738"/>
                  </a:cubicBezTo>
                  <a:lnTo>
                    <a:pt x="672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7" name="Arc 19"/>
            <p:cNvSpPr>
              <a:spLocks/>
            </p:cNvSpPr>
            <p:nvPr/>
          </p:nvSpPr>
          <p:spPr bwMode="auto">
            <a:xfrm>
              <a:off x="1152" y="3084"/>
              <a:ext cx="286" cy="277"/>
            </a:xfrm>
            <a:custGeom>
              <a:avLst/>
              <a:gdLst>
                <a:gd name="G0" fmla="+- 0 0 0"/>
                <a:gd name="G1" fmla="+- 15597 0 0"/>
                <a:gd name="G2" fmla="+- 21600 0 0"/>
                <a:gd name="T0" fmla="*/ 14942 w 21474"/>
                <a:gd name="T1" fmla="*/ 0 h 15597"/>
                <a:gd name="T2" fmla="*/ 21474 w 21474"/>
                <a:gd name="T3" fmla="*/ 13273 h 15597"/>
                <a:gd name="T4" fmla="*/ 0 w 21474"/>
                <a:gd name="T5" fmla="*/ 15597 h 15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74" h="15597" fill="none" extrusionOk="0">
                  <a:moveTo>
                    <a:pt x="14942" y="-1"/>
                  </a:moveTo>
                  <a:cubicBezTo>
                    <a:pt x="18614" y="3517"/>
                    <a:pt x="20927" y="8217"/>
                    <a:pt x="21474" y="13272"/>
                  </a:cubicBezTo>
                </a:path>
                <a:path w="21474" h="15597" stroke="0" extrusionOk="0">
                  <a:moveTo>
                    <a:pt x="14942" y="-1"/>
                  </a:moveTo>
                  <a:cubicBezTo>
                    <a:pt x="18614" y="3517"/>
                    <a:pt x="20927" y="8217"/>
                    <a:pt x="21474" y="13272"/>
                  </a:cubicBezTo>
                  <a:lnTo>
                    <a:pt x="0" y="15597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8" name="Arc 20"/>
            <p:cNvSpPr>
              <a:spLocks/>
            </p:cNvSpPr>
            <p:nvPr/>
          </p:nvSpPr>
          <p:spPr bwMode="auto">
            <a:xfrm flipH="1">
              <a:off x="3826" y="3105"/>
              <a:ext cx="398" cy="495"/>
            </a:xfrm>
            <a:custGeom>
              <a:avLst/>
              <a:gdLst>
                <a:gd name="G0" fmla="+- 0 0 0"/>
                <a:gd name="G1" fmla="+- 20244 0 0"/>
                <a:gd name="G2" fmla="+- 21600 0 0"/>
                <a:gd name="T0" fmla="*/ 7532 w 17914"/>
                <a:gd name="T1" fmla="*/ 0 h 20244"/>
                <a:gd name="T2" fmla="*/ 17914 w 17914"/>
                <a:gd name="T3" fmla="*/ 8177 h 20244"/>
                <a:gd name="T4" fmla="*/ 0 w 17914"/>
                <a:gd name="T5" fmla="*/ 20244 h 20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14" h="20244" fill="none" extrusionOk="0">
                  <a:moveTo>
                    <a:pt x="7532" y="-1"/>
                  </a:moveTo>
                  <a:cubicBezTo>
                    <a:pt x="11762" y="1573"/>
                    <a:pt x="15393" y="4433"/>
                    <a:pt x="17914" y="8176"/>
                  </a:cubicBezTo>
                </a:path>
                <a:path w="17914" h="20244" stroke="0" extrusionOk="0">
                  <a:moveTo>
                    <a:pt x="7532" y="-1"/>
                  </a:moveTo>
                  <a:cubicBezTo>
                    <a:pt x="11762" y="1573"/>
                    <a:pt x="15393" y="4433"/>
                    <a:pt x="17914" y="8176"/>
                  </a:cubicBezTo>
                  <a:lnTo>
                    <a:pt x="0" y="2024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9" name="Text Box 21"/>
            <p:cNvSpPr txBox="1">
              <a:spLocks noChangeArrowheads="1"/>
            </p:cNvSpPr>
            <p:nvPr/>
          </p:nvSpPr>
          <p:spPr bwMode="auto">
            <a:xfrm>
              <a:off x="3264" y="2976"/>
              <a:ext cx="72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  <a:latin typeface="Symbol" charset="0"/>
                  <a:sym typeface="Symbol" charset="0"/>
                </a:rPr>
                <a:t></a:t>
              </a:r>
              <a:r>
                <a:rPr lang="en-US">
                  <a:solidFill>
                    <a:srgbClr val="FF0000"/>
                  </a:solidFill>
                </a:rPr>
                <a:t> = </a:t>
              </a:r>
              <a:r>
                <a:rPr lang="en-US">
                  <a:solidFill>
                    <a:srgbClr val="FF0000"/>
                  </a:solidFill>
                  <a:latin typeface="Symbol" charset="0"/>
                  <a:sym typeface="Symbol" charset="0"/>
                </a:rPr>
                <a:t></a:t>
              </a:r>
              <a:r>
                <a:rPr lang="en-US" baseline="-25000">
                  <a:solidFill>
                    <a:srgbClr val="FF0000"/>
                  </a:solidFill>
                </a:rPr>
                <a:t>1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430" name="Text Box 22"/>
            <p:cNvSpPr txBox="1">
              <a:spLocks noChangeArrowheads="1"/>
            </p:cNvSpPr>
            <p:nvPr/>
          </p:nvSpPr>
          <p:spPr bwMode="auto">
            <a:xfrm>
              <a:off x="2016" y="2160"/>
              <a:ext cx="72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  <a:latin typeface="Symbol" charset="0"/>
                  <a:sym typeface="Symbol" charset="0"/>
                </a:rPr>
                <a:t></a:t>
              </a:r>
              <a:r>
                <a:rPr lang="en-US">
                  <a:solidFill>
                    <a:srgbClr val="FF0000"/>
                  </a:solidFill>
                </a:rPr>
                <a:t> = </a:t>
              </a:r>
              <a:r>
                <a:rPr lang="en-US">
                  <a:solidFill>
                    <a:srgbClr val="FF0000"/>
                  </a:solidFill>
                  <a:latin typeface="Symbol" charset="0"/>
                  <a:sym typeface="Symbol" charset="0"/>
                </a:rPr>
                <a:t></a:t>
              </a:r>
              <a:r>
                <a:rPr lang="en-US" baseline="-25000">
                  <a:solidFill>
                    <a:srgbClr val="FF0000"/>
                  </a:solidFill>
                </a:rPr>
                <a:t>2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431" name="Text Box 23"/>
            <p:cNvSpPr txBox="1">
              <a:spLocks noChangeArrowheads="1"/>
            </p:cNvSpPr>
            <p:nvPr/>
          </p:nvSpPr>
          <p:spPr bwMode="auto">
            <a:xfrm>
              <a:off x="1440" y="2976"/>
              <a:ext cx="72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  <a:latin typeface="Symbol" charset="0"/>
                  <a:sym typeface="Symbol" charset="0"/>
                </a:rPr>
                <a:t></a:t>
              </a:r>
              <a:r>
                <a:rPr lang="en-US">
                  <a:solidFill>
                    <a:srgbClr val="FF0000"/>
                  </a:solidFill>
                </a:rPr>
                <a:t> = </a:t>
              </a:r>
              <a:r>
                <a:rPr lang="en-US">
                  <a:solidFill>
                    <a:srgbClr val="FF0000"/>
                  </a:solidFill>
                  <a:latin typeface="Symbol" charset="0"/>
                  <a:sym typeface="Symbol" charset="0"/>
                </a:rPr>
                <a:t></a:t>
              </a:r>
              <a:r>
                <a:rPr lang="en-US" baseline="-25000">
                  <a:solidFill>
                    <a:srgbClr val="FF0000"/>
                  </a:solidFill>
                </a:rPr>
                <a:t>3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432" name="Text Box 24"/>
            <p:cNvSpPr txBox="1">
              <a:spLocks noChangeArrowheads="1"/>
            </p:cNvSpPr>
            <p:nvPr/>
          </p:nvSpPr>
          <p:spPr bwMode="auto">
            <a:xfrm>
              <a:off x="4704" y="3360"/>
              <a:ext cx="2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50000"/>
                </a:spcBef>
              </a:pPr>
              <a:r>
                <a:rPr lang="en-US">
                  <a:latin typeface="Symbol" charset="0"/>
                  <a:sym typeface="Symbol" charset="0"/>
                </a:rPr>
                <a:t></a:t>
              </a:r>
              <a:endParaRPr lang="en-US"/>
            </a:p>
          </p:txBody>
        </p:sp>
        <p:sp>
          <p:nvSpPr>
            <p:cNvPr id="17433" name="Text Box 25"/>
            <p:cNvSpPr txBox="1">
              <a:spLocks noChangeArrowheads="1"/>
            </p:cNvSpPr>
            <p:nvPr/>
          </p:nvSpPr>
          <p:spPr bwMode="auto">
            <a:xfrm>
              <a:off x="864" y="1488"/>
              <a:ext cx="2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50000"/>
                </a:spcBef>
              </a:pPr>
              <a:r>
                <a:rPr lang="en-US">
                  <a:latin typeface="Symbol" charset="0"/>
                  <a:sym typeface="Symbol" charset="0"/>
                </a:rPr>
                <a:t></a:t>
              </a:r>
              <a:endParaRPr lang="en-US"/>
            </a:p>
          </p:txBody>
        </p:sp>
        <p:sp>
          <p:nvSpPr>
            <p:cNvPr id="17434" name="Text Box 26"/>
            <p:cNvSpPr txBox="1">
              <a:spLocks noChangeArrowheads="1"/>
            </p:cNvSpPr>
            <p:nvPr/>
          </p:nvSpPr>
          <p:spPr bwMode="auto">
            <a:xfrm>
              <a:off x="4128" y="3360"/>
              <a:ext cx="5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</a:rPr>
                <a:t>(1,0)</a:t>
              </a:r>
            </a:p>
          </p:txBody>
        </p:sp>
        <p:sp>
          <p:nvSpPr>
            <p:cNvPr id="17435" name="Text Box 27"/>
            <p:cNvSpPr txBox="1">
              <a:spLocks noChangeArrowheads="1"/>
            </p:cNvSpPr>
            <p:nvPr/>
          </p:nvSpPr>
          <p:spPr bwMode="auto">
            <a:xfrm>
              <a:off x="672" y="3360"/>
              <a:ext cx="5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</a:rPr>
                <a:t>(0,0)</a:t>
              </a:r>
            </a:p>
          </p:txBody>
        </p:sp>
        <p:sp>
          <p:nvSpPr>
            <p:cNvPr id="17436" name="Text Box 28"/>
            <p:cNvSpPr txBox="1">
              <a:spLocks noChangeArrowheads="1"/>
            </p:cNvSpPr>
            <p:nvPr/>
          </p:nvSpPr>
          <p:spPr bwMode="auto">
            <a:xfrm>
              <a:off x="1776" y="1536"/>
              <a:ext cx="5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</a:rPr>
                <a:t>(</a:t>
              </a:r>
              <a:r>
                <a:rPr lang="en-US">
                  <a:solidFill>
                    <a:schemeClr val="accent2"/>
                  </a:solidFill>
                  <a:latin typeface="Symbol" charset="0"/>
                  <a:sym typeface="Symbol" charset="0"/>
                </a:rPr>
                <a:t>,)</a:t>
              </a:r>
              <a:endParaRPr lang="en-US">
                <a:solidFill>
                  <a:schemeClr val="accent2"/>
                </a:solidFill>
              </a:endParaRPr>
            </a:p>
          </p:txBody>
        </p:sp>
        <p:pic>
          <p:nvPicPr>
            <p:cNvPr id="17437" name="Picture 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9" y="2005"/>
              <a:ext cx="430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7438" name="Picture 3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" y="1999"/>
              <a:ext cx="451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pic>
        <p:nvPicPr>
          <p:cNvPr id="17440" name="Picture 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93" y="1614810"/>
            <a:ext cx="1968035" cy="152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5150024" y="4522986"/>
            <a:ext cx="1362075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/>
              <a:t>B</a:t>
            </a:r>
            <a:r>
              <a:rPr lang="en-US" sz="1800" baseline="30000"/>
              <a:t>0</a:t>
            </a:r>
            <a:r>
              <a:rPr lang="en-US" sz="1800"/>
              <a:t> </a:t>
            </a:r>
            <a:r>
              <a:rPr lang="en-US" sz="1800">
                <a:sym typeface="Symbol" charset="0"/>
              </a:rPr>
              <a:t> J/</a:t>
            </a:r>
            <a:r>
              <a:rPr lang="en-US" sz="1800">
                <a:latin typeface="Symbol" charset="0"/>
                <a:sym typeface="Symbol" charset="0"/>
              </a:rPr>
              <a:t></a:t>
            </a:r>
            <a:r>
              <a:rPr lang="en-US" sz="1800">
                <a:sym typeface="Symbol" charset="0"/>
              </a:rPr>
              <a:t>K</a:t>
            </a:r>
            <a:r>
              <a:rPr lang="en-US" sz="1800" baseline="-25000">
                <a:sym typeface="Symbol" charset="0"/>
              </a:rPr>
              <a:t>S</a:t>
            </a:r>
            <a:endParaRPr lang="en-US" sz="1800"/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3092624" y="2951361"/>
            <a:ext cx="1447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/>
              <a:t>B </a:t>
            </a:r>
            <a:r>
              <a:rPr lang="en-US" sz="1800">
                <a:sym typeface="Symbol" charset="0"/>
              </a:rPr>
              <a:t> </a:t>
            </a:r>
            <a:r>
              <a:rPr lang="en-US" sz="1800">
                <a:latin typeface="Symbol" charset="0"/>
                <a:sym typeface="Symbol" charset="0"/>
              </a:rPr>
              <a:t></a:t>
            </a:r>
            <a:r>
              <a:rPr lang="en-US" sz="1800">
                <a:sym typeface="Symbol" charset="0"/>
              </a:rPr>
              <a:t>, </a:t>
            </a:r>
            <a:r>
              <a:rPr lang="en-US" sz="1800">
                <a:latin typeface="Symbol" charset="0"/>
                <a:sym typeface="Symbol" charset="0"/>
              </a:rPr>
              <a:t></a:t>
            </a:r>
            <a:endParaRPr lang="en-US" sz="1800"/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2330624" y="4522986"/>
            <a:ext cx="1963738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/>
              <a:t>B </a:t>
            </a:r>
            <a:r>
              <a:rPr lang="en-US" sz="1800">
                <a:sym typeface="Symbol" charset="0"/>
              </a:rPr>
              <a:t> D</a:t>
            </a:r>
            <a:r>
              <a:rPr lang="en-US" sz="1800" baseline="30000">
                <a:sym typeface="Symbol" charset="0"/>
              </a:rPr>
              <a:t>(*)</a:t>
            </a:r>
            <a:r>
              <a:rPr lang="en-US" sz="1800">
                <a:sym typeface="Symbol" charset="0"/>
              </a:rPr>
              <a:t>K</a:t>
            </a:r>
            <a:r>
              <a:rPr lang="en-US" sz="1800" baseline="30000">
                <a:sym typeface="Symbol" charset="0"/>
              </a:rPr>
              <a:t>(*)</a:t>
            </a:r>
            <a:r>
              <a:rPr lang="en-US" sz="1800">
                <a:sym typeface="Symbol" charset="0"/>
              </a:rPr>
              <a:t> Dalitz</a:t>
            </a:r>
            <a:endParaRPr lang="en-US" sz="1800"/>
          </a:p>
        </p:txBody>
      </p: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1187624" y="3332361"/>
            <a:ext cx="1066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/>
              <a:t>B </a:t>
            </a:r>
            <a:r>
              <a:rPr lang="en-US" sz="1800">
                <a:sym typeface="Symbol" charset="0"/>
              </a:rPr>
              <a:t> </a:t>
            </a:r>
            <a:r>
              <a:rPr lang="en-US" sz="1800"/>
              <a:t>Xl</a:t>
            </a:r>
            <a:r>
              <a:rPr lang="en-US" sz="1800">
                <a:latin typeface="Symbol" charset="0"/>
                <a:sym typeface="Symbol" charset="0"/>
              </a:rPr>
              <a:t></a:t>
            </a:r>
            <a:endParaRPr lang="en-US" sz="180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20" y="6160558"/>
            <a:ext cx="1036388" cy="69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152174"/>
            <a:ext cx="1035760" cy="70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uppo 15"/>
          <p:cNvGrpSpPr/>
          <p:nvPr/>
        </p:nvGrpSpPr>
        <p:grpSpPr>
          <a:xfrm>
            <a:off x="3347864" y="6093296"/>
            <a:ext cx="2304256" cy="792088"/>
            <a:chOff x="1547665" y="6093296"/>
            <a:chExt cx="2304256" cy="792088"/>
          </a:xfrm>
        </p:grpSpPr>
        <p:pic>
          <p:nvPicPr>
            <p:cNvPr id="35" name="Immagine 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86"/>
            <a:stretch/>
          </p:blipFill>
          <p:spPr>
            <a:xfrm>
              <a:off x="1547665" y="6093296"/>
              <a:ext cx="2304256" cy="700036"/>
            </a:xfrm>
            <a:prstGeom prst="rect">
              <a:avLst/>
            </a:prstGeom>
          </p:spPr>
        </p:pic>
        <p:sp>
          <p:nvSpPr>
            <p:cNvPr id="36" name="CasellaDiTesto 7"/>
            <p:cNvSpPr txBox="1"/>
            <p:nvPr/>
          </p:nvSpPr>
          <p:spPr>
            <a:xfrm>
              <a:off x="1958707" y="6546830"/>
              <a:ext cx="17491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/>
                <a:t>EU </a:t>
              </a:r>
              <a:r>
                <a:rPr lang="it-IT" sz="1600" b="1" dirty="0" err="1" smtClean="0"/>
                <a:t>grant</a:t>
              </a:r>
              <a:r>
                <a:rPr lang="it-IT" sz="1600" b="1" dirty="0" smtClean="0"/>
                <a:t> n.644294</a:t>
              </a:r>
              <a:endParaRPr lang="it-IT" sz="1600" b="1" dirty="0"/>
            </a:p>
          </p:txBody>
        </p:sp>
      </p:grpSp>
      <p:cxnSp>
        <p:nvCxnSpPr>
          <p:cNvPr id="37" name="Connettore 1 4"/>
          <p:cNvCxnSpPr/>
          <p:nvPr/>
        </p:nvCxnSpPr>
        <p:spPr>
          <a:xfrm>
            <a:off x="602504" y="6093296"/>
            <a:ext cx="78488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CKM </a:t>
            </a:r>
            <a:r>
              <a:rPr lang="en-US" dirty="0" err="1" smtClean="0"/>
              <a:t>unitarity</a:t>
            </a:r>
            <a:r>
              <a:rPr lang="en-US" dirty="0" smtClean="0"/>
              <a:t> triangle</a:t>
            </a:r>
            <a:endParaRPr lang="en-US" dirty="0"/>
          </a:p>
        </p:txBody>
      </p:sp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395536" y="4892967"/>
            <a:ext cx="84249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Big </a:t>
            </a:r>
            <a:r>
              <a:rPr lang="en-US" sz="2400" dirty="0" smtClean="0"/>
              <a:t>Questions: </a:t>
            </a:r>
            <a:r>
              <a:rPr lang="en-US" sz="2400" i="1" dirty="0">
                <a:solidFill>
                  <a:srgbClr val="3366FF"/>
                </a:solidFill>
              </a:rPr>
              <a:t>Are determinations of angles consistent </a:t>
            </a:r>
            <a:r>
              <a:rPr lang="en-US" sz="2400" i="1" dirty="0" smtClean="0">
                <a:solidFill>
                  <a:srgbClr val="3366FF"/>
                </a:solidFill>
              </a:rPr>
              <a:t>with determinations </a:t>
            </a:r>
            <a:r>
              <a:rPr lang="en-US" sz="2400" i="1" dirty="0">
                <a:solidFill>
                  <a:srgbClr val="3366FF"/>
                </a:solidFill>
              </a:rPr>
              <a:t>of the sides of the triangle ?</a:t>
            </a:r>
            <a:r>
              <a:rPr lang="en-US" sz="2400" dirty="0">
                <a:solidFill>
                  <a:srgbClr val="3366FF"/>
                </a:solidFill>
              </a:rPr>
              <a:t> </a:t>
            </a:r>
            <a:r>
              <a:rPr lang="en-US" sz="2400" i="1" dirty="0">
                <a:solidFill>
                  <a:srgbClr val="3366FF"/>
                </a:solidFill>
              </a:rPr>
              <a:t>Are </a:t>
            </a:r>
            <a:r>
              <a:rPr lang="en-US" sz="2400" i="1" dirty="0" smtClean="0">
                <a:solidFill>
                  <a:srgbClr val="3366FF"/>
                </a:solidFill>
              </a:rPr>
              <a:t>angle determinations </a:t>
            </a:r>
            <a:r>
              <a:rPr lang="en-US" sz="2400" i="1" dirty="0">
                <a:solidFill>
                  <a:srgbClr val="3366FF"/>
                </a:solidFill>
              </a:rPr>
              <a:t>from </a:t>
            </a:r>
            <a:r>
              <a:rPr lang="en-US" sz="2400" i="1" dirty="0">
                <a:solidFill>
                  <a:srgbClr val="FF0000"/>
                </a:solidFill>
              </a:rPr>
              <a:t>loop </a:t>
            </a:r>
            <a:r>
              <a:rPr lang="en-US" sz="2400" i="1" dirty="0">
                <a:solidFill>
                  <a:srgbClr val="3366FF"/>
                </a:solidFill>
              </a:rPr>
              <a:t>and </a:t>
            </a:r>
            <a:r>
              <a:rPr lang="en-US" sz="2400" i="1" dirty="0">
                <a:solidFill>
                  <a:srgbClr val="FF0000"/>
                </a:solidFill>
              </a:rPr>
              <a:t>tree</a:t>
            </a:r>
            <a:r>
              <a:rPr lang="en-US" sz="2400" i="1" dirty="0">
                <a:solidFill>
                  <a:srgbClr val="3366FF"/>
                </a:solidFill>
              </a:rPr>
              <a:t> decays consistent ? </a:t>
            </a:r>
          </a:p>
        </p:txBody>
      </p:sp>
    </p:spTree>
    <p:extLst>
      <p:ext uri="{BB962C8B-B14F-4D97-AF65-F5344CB8AC3E}">
        <p14:creationId xmlns:p14="http://schemas.microsoft.com/office/powerpoint/2010/main" val="1210579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3"/>
          <a:srcRect b="49736"/>
          <a:stretch>
            <a:fillRect/>
          </a:stretch>
        </p:blipFill>
        <p:spPr bwMode="auto">
          <a:xfrm>
            <a:off x="452437" y="1886390"/>
            <a:ext cx="3271838" cy="22781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2" y="2038790"/>
            <a:ext cx="762000" cy="590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4913313" y="3336731"/>
            <a:ext cx="3024187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defTabSz="420688">
              <a:buClr>
                <a:srgbClr val="000000"/>
              </a:buClr>
              <a:buSzPct val="100000"/>
              <a:buFont typeface="Arial" pitchFamily="-111" charset="0"/>
              <a:buNone/>
              <a:tabLst>
                <a:tab pos="0" algn="l"/>
                <a:tab pos="419100" algn="l"/>
                <a:tab pos="839788" algn="l"/>
                <a:tab pos="1260475" algn="l"/>
                <a:tab pos="1681163" algn="l"/>
                <a:tab pos="2101850" algn="l"/>
                <a:tab pos="2522538" algn="l"/>
                <a:tab pos="2943225" algn="l"/>
                <a:tab pos="3363913" algn="l"/>
                <a:tab pos="3784600" algn="l"/>
                <a:tab pos="4205288" algn="l"/>
                <a:tab pos="4625975" algn="l"/>
                <a:tab pos="5046663" algn="l"/>
                <a:tab pos="5467350" algn="l"/>
                <a:tab pos="5888038" algn="l"/>
                <a:tab pos="6308725" algn="l"/>
                <a:tab pos="6729413" algn="l"/>
                <a:tab pos="7150100" algn="l"/>
                <a:tab pos="7570788" algn="l"/>
                <a:tab pos="7991475" algn="l"/>
                <a:tab pos="8412163" algn="l"/>
              </a:tabLst>
            </a:pPr>
            <a:r>
              <a:rPr lang="en-GB" sz="20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2466975" y="2248340"/>
            <a:ext cx="1109662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 defTabSz="420688">
              <a:buClr>
                <a:srgbClr val="0000FF"/>
              </a:buClr>
              <a:buSzPct val="100000"/>
              <a:buFont typeface="Arial" pitchFamily="-111" charset="0"/>
              <a:buNone/>
              <a:tabLst>
                <a:tab pos="0" algn="l"/>
                <a:tab pos="419100" algn="l"/>
                <a:tab pos="839788" algn="l"/>
                <a:tab pos="1260475" algn="l"/>
                <a:tab pos="1681163" algn="l"/>
                <a:tab pos="2101850" algn="l"/>
                <a:tab pos="2522538" algn="l"/>
                <a:tab pos="2943225" algn="l"/>
                <a:tab pos="3363913" algn="l"/>
                <a:tab pos="3784600" algn="l"/>
                <a:tab pos="4205288" algn="l"/>
                <a:tab pos="4625975" algn="l"/>
                <a:tab pos="5046663" algn="l"/>
                <a:tab pos="5467350" algn="l"/>
                <a:tab pos="5888038" algn="l"/>
                <a:tab pos="6308725" algn="l"/>
                <a:tab pos="6729413" algn="l"/>
                <a:tab pos="7150100" algn="l"/>
                <a:tab pos="7570788" algn="l"/>
                <a:tab pos="7991475" algn="l"/>
                <a:tab pos="8412163" algn="l"/>
              </a:tabLst>
            </a:pPr>
            <a:r>
              <a:rPr lang="en-GB" b="1">
                <a:solidFill>
                  <a:srgbClr val="0000FF"/>
                </a:solidFill>
              </a:rPr>
              <a:t>B</a:t>
            </a:r>
            <a:r>
              <a:rPr lang="en-GB" b="1" baseline="30000">
                <a:solidFill>
                  <a:srgbClr val="0000FF"/>
                </a:solidFill>
              </a:rPr>
              <a:t>0</a:t>
            </a:r>
            <a:r>
              <a:rPr lang="en-GB" b="1">
                <a:solidFill>
                  <a:srgbClr val="0000FF"/>
                </a:solidFill>
                <a:ea typeface="Lucida Grande" pitchFamily="-111" charset="0"/>
                <a:cs typeface="Lucida Grande" pitchFamily="-111" charset="0"/>
              </a:rPr>
              <a:t>→</a:t>
            </a:r>
            <a:r>
              <a:rPr lang="en-GB" b="1">
                <a:solidFill>
                  <a:srgbClr val="0000FF"/>
                </a:solidFill>
              </a:rPr>
              <a:t>J/ψK</a:t>
            </a:r>
            <a:r>
              <a:rPr lang="en-GB" b="1" baseline="30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2436812" y="1962590"/>
            <a:ext cx="555625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defTabSz="420688">
              <a:buClr>
                <a:srgbClr val="0000FF"/>
              </a:buClr>
              <a:buSzPct val="100000"/>
              <a:buFont typeface="Arial" pitchFamily="-111" charset="0"/>
              <a:buNone/>
              <a:tabLst>
                <a:tab pos="0" algn="l"/>
                <a:tab pos="419100" algn="l"/>
                <a:tab pos="839788" algn="l"/>
                <a:tab pos="1260475" algn="l"/>
                <a:tab pos="1681163" algn="l"/>
                <a:tab pos="2101850" algn="l"/>
                <a:tab pos="2522538" algn="l"/>
                <a:tab pos="2943225" algn="l"/>
                <a:tab pos="3363913" algn="l"/>
                <a:tab pos="3784600" algn="l"/>
                <a:tab pos="4205288" algn="l"/>
                <a:tab pos="4625975" algn="l"/>
                <a:tab pos="5046663" algn="l"/>
                <a:tab pos="5467350" algn="l"/>
                <a:tab pos="5888038" algn="l"/>
                <a:tab pos="6308725" algn="l"/>
                <a:tab pos="6729413" algn="l"/>
                <a:tab pos="7150100" algn="l"/>
                <a:tab pos="7570788" algn="l"/>
                <a:tab pos="7991475" algn="l"/>
                <a:tab pos="8412163" algn="l"/>
              </a:tabLst>
            </a:pPr>
            <a:r>
              <a:rPr lang="en-GB" sz="2000" dirty="0">
                <a:solidFill>
                  <a:srgbClr val="0000FF"/>
                </a:solidFill>
              </a:rPr>
              <a:t>_</a:t>
            </a:r>
          </a:p>
        </p:txBody>
      </p:sp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2509837" y="1999103"/>
            <a:ext cx="1092200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 defTabSz="420688">
              <a:buClr>
                <a:srgbClr val="FF0000"/>
              </a:buClr>
              <a:buSzPct val="100000"/>
              <a:buFont typeface="Arial" pitchFamily="-111" charset="0"/>
              <a:buNone/>
              <a:tabLst>
                <a:tab pos="0" algn="l"/>
                <a:tab pos="419100" algn="l"/>
                <a:tab pos="839788" algn="l"/>
                <a:tab pos="1260475" algn="l"/>
                <a:tab pos="1681163" algn="l"/>
                <a:tab pos="2101850" algn="l"/>
                <a:tab pos="2522538" algn="l"/>
                <a:tab pos="2943225" algn="l"/>
                <a:tab pos="3363913" algn="l"/>
                <a:tab pos="3784600" algn="l"/>
                <a:tab pos="4205288" algn="l"/>
                <a:tab pos="4625975" algn="l"/>
                <a:tab pos="5046663" algn="l"/>
                <a:tab pos="5467350" algn="l"/>
                <a:tab pos="5888038" algn="l"/>
                <a:tab pos="6308725" algn="l"/>
                <a:tab pos="6729413" algn="l"/>
                <a:tab pos="7150100" algn="l"/>
                <a:tab pos="7570788" algn="l"/>
                <a:tab pos="7991475" algn="l"/>
                <a:tab pos="8412163" algn="l"/>
              </a:tabLst>
            </a:pPr>
            <a:r>
              <a:rPr lang="en-GB" b="1" dirty="0">
                <a:solidFill>
                  <a:srgbClr val="FF0000"/>
                </a:solidFill>
              </a:rPr>
              <a:t>B</a:t>
            </a:r>
            <a:r>
              <a:rPr lang="en-GB" b="1" baseline="30000" dirty="0">
                <a:solidFill>
                  <a:srgbClr val="FF0000"/>
                </a:solidFill>
              </a:rPr>
              <a:t>0</a:t>
            </a:r>
            <a:r>
              <a:rPr lang="en-GB" b="1" dirty="0">
                <a:solidFill>
                  <a:srgbClr val="FF0000"/>
                </a:solidFill>
                <a:ea typeface="Lucida Grande" pitchFamily="-111" charset="0"/>
                <a:cs typeface="Lucida Grande" pitchFamily="-111" charset="0"/>
              </a:rPr>
              <a:t>→</a:t>
            </a:r>
            <a:r>
              <a:rPr lang="en-GB" b="1" dirty="0">
                <a:solidFill>
                  <a:srgbClr val="FF0000"/>
                </a:solidFill>
              </a:rPr>
              <a:t>J/ψK</a:t>
            </a:r>
            <a:r>
              <a:rPr lang="en-GB" b="1" baseline="30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3437" name="Rectangle 13"/>
          <p:cNvSpPr>
            <a:spLocks noChangeArrowheads="1"/>
          </p:cNvSpPr>
          <p:nvPr/>
        </p:nvSpPr>
        <p:spPr bwMode="auto">
          <a:xfrm>
            <a:off x="147637" y="1052736"/>
            <a:ext cx="4195763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 defTabSz="420688">
              <a:buClr>
                <a:srgbClr val="FF0000"/>
              </a:buClr>
              <a:buSzPct val="100000"/>
              <a:buFont typeface="Arial" pitchFamily="-111" charset="0"/>
              <a:buNone/>
              <a:tabLst>
                <a:tab pos="0" algn="l"/>
                <a:tab pos="419100" algn="l"/>
                <a:tab pos="839788" algn="l"/>
                <a:tab pos="1260475" algn="l"/>
                <a:tab pos="1681163" algn="l"/>
                <a:tab pos="2101850" algn="l"/>
                <a:tab pos="2522538" algn="l"/>
                <a:tab pos="2943225" algn="l"/>
                <a:tab pos="3363913" algn="l"/>
                <a:tab pos="3784600" algn="l"/>
                <a:tab pos="4205288" algn="l"/>
                <a:tab pos="4625975" algn="l"/>
                <a:tab pos="5046663" algn="l"/>
                <a:tab pos="5467350" algn="l"/>
                <a:tab pos="5888038" algn="l"/>
                <a:tab pos="6308725" algn="l"/>
                <a:tab pos="6729413" algn="l"/>
                <a:tab pos="7150100" algn="l"/>
                <a:tab pos="7570788" algn="l"/>
                <a:tab pos="7991475" algn="l"/>
                <a:tab pos="8412163" algn="l"/>
              </a:tabLst>
            </a:pPr>
            <a:r>
              <a:rPr lang="en-GB" sz="2000" b="1" dirty="0"/>
              <a:t>Discovery of </a:t>
            </a:r>
            <a:r>
              <a:rPr lang="en-GB" sz="2000" b="1" i="1" dirty="0"/>
              <a:t>CP </a:t>
            </a:r>
            <a:r>
              <a:rPr lang="en-GB" sz="2000" b="1" dirty="0" smtClean="0"/>
              <a:t>violation</a:t>
            </a:r>
            <a:br>
              <a:rPr lang="en-GB" sz="2000" b="1" dirty="0" smtClean="0"/>
            </a:br>
            <a:r>
              <a:rPr lang="en-GB" sz="2000" b="1" dirty="0" smtClean="0"/>
              <a:t>in </a:t>
            </a:r>
            <a:r>
              <a:rPr lang="en-GB" sz="2000" b="1" dirty="0"/>
              <a:t>the B</a:t>
            </a:r>
            <a:r>
              <a:rPr lang="en-GB" sz="2000" b="1" dirty="0" smtClean="0"/>
              <a:t> meson system (2001)</a:t>
            </a:r>
            <a:endParaRPr lang="en-GB" sz="2000" b="1" dirty="0"/>
          </a:p>
        </p:txBody>
      </p:sp>
      <p:sp>
        <p:nvSpPr>
          <p:cNvPr id="103438" name="Rectangle 14"/>
          <p:cNvSpPr>
            <a:spLocks noChangeArrowheads="1"/>
          </p:cNvSpPr>
          <p:nvPr/>
        </p:nvSpPr>
        <p:spPr bwMode="auto">
          <a:xfrm>
            <a:off x="4451496" y="1074543"/>
            <a:ext cx="4359275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algn="ctr" defTabSz="420688">
              <a:buClr>
                <a:srgbClr val="FF0000"/>
              </a:buClr>
              <a:buSzPct val="100000"/>
              <a:buFont typeface="Arial" pitchFamily="-111" charset="0"/>
              <a:buNone/>
              <a:tabLst>
                <a:tab pos="0" algn="l"/>
                <a:tab pos="419100" algn="l"/>
                <a:tab pos="839788" algn="l"/>
                <a:tab pos="1260475" algn="l"/>
                <a:tab pos="1681163" algn="l"/>
                <a:tab pos="2101850" algn="l"/>
                <a:tab pos="2522538" algn="l"/>
                <a:tab pos="2943225" algn="l"/>
                <a:tab pos="3363913" algn="l"/>
                <a:tab pos="3784600" algn="l"/>
                <a:tab pos="4205288" algn="l"/>
                <a:tab pos="4625975" algn="l"/>
                <a:tab pos="5046663" algn="l"/>
                <a:tab pos="5467350" algn="l"/>
                <a:tab pos="5888038" algn="l"/>
                <a:tab pos="6308725" algn="l"/>
                <a:tab pos="6729413" algn="l"/>
                <a:tab pos="7150100" algn="l"/>
                <a:tab pos="7570788" algn="l"/>
                <a:tab pos="7991475" algn="l"/>
                <a:tab pos="8412163" algn="l"/>
              </a:tabLst>
            </a:pPr>
            <a:r>
              <a:rPr lang="en-GB" sz="2000" b="1" dirty="0"/>
              <a:t>Confirmation of CKM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unitarity</a:t>
            </a:r>
            <a:r>
              <a:rPr lang="en-GB" sz="2000" b="1" dirty="0" smtClean="0"/>
              <a:t> (~2005)</a:t>
            </a:r>
            <a:endParaRPr lang="en-GB" sz="2000" b="1" dirty="0"/>
          </a:p>
        </p:txBody>
      </p:sp>
      <p:pic>
        <p:nvPicPr>
          <p:cNvPr id="103439" name="Picture 15" descr="belle_rhoeta_large_glob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57650" y="1576193"/>
            <a:ext cx="4664075" cy="4373563"/>
          </a:xfrm>
          <a:prstGeom prst="rect">
            <a:avLst/>
          </a:prstGeom>
          <a:noFill/>
        </p:spPr>
      </p:pic>
      <p:sp>
        <p:nvSpPr>
          <p:cNvPr id="19" name="Textfeld 18"/>
          <p:cNvSpPr txBox="1"/>
          <p:nvPr/>
        </p:nvSpPr>
        <p:spPr>
          <a:xfrm>
            <a:off x="757237" y="4248590"/>
            <a:ext cx="30527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Rate of the decay </a:t>
            </a:r>
            <a:r>
              <a:rPr lang="en-GB" sz="2000" dirty="0" smtClean="0"/>
              <a:t>B</a:t>
            </a:r>
            <a:r>
              <a:rPr lang="en-GB" sz="2000" baseline="30000" dirty="0" smtClean="0"/>
              <a:t>0 </a:t>
            </a:r>
            <a:r>
              <a:rPr lang="en-GB" sz="2000" dirty="0" smtClean="0"/>
              <a:t>(B</a:t>
            </a:r>
            <a:r>
              <a:rPr lang="en-GB" sz="2000" baseline="30000" dirty="0" smtClean="0"/>
              <a:t>0</a:t>
            </a:r>
            <a:r>
              <a:rPr lang="en-GB" sz="2000" dirty="0" smtClean="0"/>
              <a:t>)</a:t>
            </a:r>
            <a:r>
              <a:rPr lang="en-GB" sz="2000" baseline="30000" dirty="0" smtClean="0"/>
              <a:t> </a:t>
            </a:r>
            <a:r>
              <a:rPr lang="en-GB" sz="2000" dirty="0" smtClean="0">
                <a:ea typeface="Lucida Grande" pitchFamily="-111" charset="0"/>
                <a:cs typeface="Lucida Grande" pitchFamily="-111" charset="0"/>
              </a:rPr>
              <a:t>→</a:t>
            </a:r>
            <a:r>
              <a:rPr lang="en-GB" sz="2000" dirty="0" smtClean="0"/>
              <a:t>J/ψK</a:t>
            </a:r>
            <a:r>
              <a:rPr lang="en-GB" sz="2000" baseline="30000" dirty="0" smtClean="0"/>
              <a:t>0</a:t>
            </a:r>
            <a:r>
              <a:rPr lang="en-GB" sz="2000" dirty="0" smtClean="0"/>
              <a:t> as a function of the decay time difference of the two Bs in Y(4S) </a:t>
            </a:r>
            <a:r>
              <a:rPr lang="en-GB" sz="2000" dirty="0" smtClean="0">
                <a:ea typeface="Lucida Grande" pitchFamily="-111" charset="0"/>
                <a:cs typeface="Lucida Grande" pitchFamily="-111" charset="0"/>
              </a:rPr>
              <a:t>→ BB events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cxnSp>
        <p:nvCxnSpPr>
          <p:cNvPr id="21" name="Gerade Verbindung 20"/>
          <p:cNvCxnSpPr/>
          <p:nvPr/>
        </p:nvCxnSpPr>
        <p:spPr>
          <a:xfrm>
            <a:off x="3099637" y="4314630"/>
            <a:ext cx="1404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3237750" y="5239369"/>
            <a:ext cx="1404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AC436C3-2147-9A46-BB34-AD596C6E7FF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en-US" dirty="0" smtClean="0"/>
              <a:t>Belle/</a:t>
            </a:r>
            <a:r>
              <a:rPr lang="en-US" dirty="0" err="1" smtClean="0"/>
              <a:t>BaBar</a:t>
            </a:r>
            <a:r>
              <a:rPr lang="en-US" dirty="0" smtClean="0"/>
              <a:t>: a success story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20" y="6160558"/>
            <a:ext cx="1036388" cy="69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152174"/>
            <a:ext cx="1035760" cy="70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uppo 15"/>
          <p:cNvGrpSpPr/>
          <p:nvPr/>
        </p:nvGrpSpPr>
        <p:grpSpPr>
          <a:xfrm>
            <a:off x="3347864" y="6093296"/>
            <a:ext cx="2304256" cy="792088"/>
            <a:chOff x="1547665" y="6093296"/>
            <a:chExt cx="2304256" cy="792088"/>
          </a:xfrm>
        </p:grpSpPr>
        <p:pic>
          <p:nvPicPr>
            <p:cNvPr id="23" name="Immagine 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86"/>
            <a:stretch/>
          </p:blipFill>
          <p:spPr>
            <a:xfrm>
              <a:off x="1547665" y="6093296"/>
              <a:ext cx="2304256" cy="700036"/>
            </a:xfrm>
            <a:prstGeom prst="rect">
              <a:avLst/>
            </a:prstGeom>
          </p:spPr>
        </p:pic>
        <p:sp>
          <p:nvSpPr>
            <p:cNvPr id="24" name="CasellaDiTesto 7"/>
            <p:cNvSpPr txBox="1"/>
            <p:nvPr/>
          </p:nvSpPr>
          <p:spPr>
            <a:xfrm>
              <a:off x="1958707" y="6546830"/>
              <a:ext cx="17491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/>
                <a:t>EU </a:t>
              </a:r>
              <a:r>
                <a:rPr lang="it-IT" sz="1600" b="1" dirty="0" err="1" smtClean="0"/>
                <a:t>grant</a:t>
              </a:r>
              <a:r>
                <a:rPr lang="it-IT" sz="1600" b="1" dirty="0" smtClean="0"/>
                <a:t> n.644294</a:t>
              </a:r>
              <a:endParaRPr lang="it-IT" sz="1600" b="1" dirty="0"/>
            </a:p>
          </p:txBody>
        </p:sp>
      </p:grpSp>
      <p:cxnSp>
        <p:nvCxnSpPr>
          <p:cNvPr id="26" name="Connettore 1 4"/>
          <p:cNvCxnSpPr/>
          <p:nvPr/>
        </p:nvCxnSpPr>
        <p:spPr>
          <a:xfrm>
            <a:off x="602504" y="6093296"/>
            <a:ext cx="78488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279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CKM </a:t>
            </a:r>
            <a:r>
              <a:rPr lang="en-US" dirty="0" err="1" smtClean="0"/>
              <a:t>unitarity</a:t>
            </a:r>
            <a:r>
              <a:rPr lang="en-US" dirty="0" smtClean="0"/>
              <a:t> hold at Belle II?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424" y="1497806"/>
            <a:ext cx="6197600" cy="42354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00192" y="2132856"/>
            <a:ext cx="2592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angle </a:t>
            </a:r>
            <a:r>
              <a:rPr lang="en-US" sz="2800" dirty="0" smtClean="0">
                <a:latin typeface="Symbol" charset="2"/>
                <a:cs typeface="Symbol" charset="2"/>
              </a:rPr>
              <a:t>g</a:t>
            </a:r>
            <a:r>
              <a:rPr lang="en-US" sz="2800" dirty="0" smtClean="0"/>
              <a:t>/</a:t>
            </a:r>
            <a:r>
              <a:rPr lang="en-US" sz="2800" dirty="0" smtClean="0">
                <a:latin typeface="Symbol" charset="2"/>
                <a:cs typeface="Symbol" charset="2"/>
              </a:rPr>
              <a:t>f</a:t>
            </a:r>
            <a:r>
              <a:rPr lang="en-US" sz="2800" baseline="-25000" dirty="0" smtClean="0"/>
              <a:t>3</a:t>
            </a:r>
          </a:p>
          <a:p>
            <a:r>
              <a:rPr lang="en-US" sz="2800" dirty="0" smtClean="0"/>
              <a:t>A fierce </a:t>
            </a:r>
            <a:r>
              <a:rPr lang="en-US" sz="2800" dirty="0" err="1" smtClean="0"/>
              <a:t>competion</a:t>
            </a:r>
            <a:r>
              <a:rPr lang="en-US" sz="2800" dirty="0" smtClean="0"/>
              <a:t> between Belle II and </a:t>
            </a:r>
            <a:r>
              <a:rPr lang="en-US" sz="2800" dirty="0" err="1" smtClean="0"/>
              <a:t>LHCb</a:t>
            </a:r>
            <a:endParaRPr lang="en-US" sz="28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20" y="6160558"/>
            <a:ext cx="1036388" cy="69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152174"/>
            <a:ext cx="1035760" cy="70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po 15"/>
          <p:cNvGrpSpPr/>
          <p:nvPr/>
        </p:nvGrpSpPr>
        <p:grpSpPr>
          <a:xfrm>
            <a:off x="3347864" y="6093296"/>
            <a:ext cx="2304256" cy="792088"/>
            <a:chOff x="1547665" y="6093296"/>
            <a:chExt cx="2304256" cy="792088"/>
          </a:xfrm>
        </p:grpSpPr>
        <p:pic>
          <p:nvPicPr>
            <p:cNvPr id="16" name="Immagin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86"/>
            <a:stretch/>
          </p:blipFill>
          <p:spPr>
            <a:xfrm>
              <a:off x="1547665" y="6093296"/>
              <a:ext cx="2304256" cy="700036"/>
            </a:xfrm>
            <a:prstGeom prst="rect">
              <a:avLst/>
            </a:prstGeom>
          </p:spPr>
        </p:pic>
        <p:sp>
          <p:nvSpPr>
            <p:cNvPr id="17" name="CasellaDiTesto 7"/>
            <p:cNvSpPr txBox="1"/>
            <p:nvPr/>
          </p:nvSpPr>
          <p:spPr>
            <a:xfrm>
              <a:off x="1958707" y="6546830"/>
              <a:ext cx="17491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/>
                <a:t>EU </a:t>
              </a:r>
              <a:r>
                <a:rPr lang="it-IT" sz="1600" b="1" dirty="0" err="1" smtClean="0"/>
                <a:t>grant</a:t>
              </a:r>
              <a:r>
                <a:rPr lang="it-IT" sz="1600" b="1" dirty="0" smtClean="0"/>
                <a:t> n.644294</a:t>
              </a:r>
              <a:endParaRPr lang="it-IT" sz="1600" b="1" dirty="0"/>
            </a:p>
          </p:txBody>
        </p:sp>
      </p:grpSp>
      <p:cxnSp>
        <p:nvCxnSpPr>
          <p:cNvPr id="18" name="Connettore 1 4"/>
          <p:cNvCxnSpPr/>
          <p:nvPr/>
        </p:nvCxnSpPr>
        <p:spPr>
          <a:xfrm>
            <a:off x="602504" y="6093296"/>
            <a:ext cx="78488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961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8712" y="7456"/>
            <a:ext cx="5191760" cy="608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490662"/>
            <a:ext cx="3312368" cy="207424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Rare decays, charm physics, </a:t>
            </a:r>
            <a:r>
              <a:rPr lang="is-IS" sz="4000" dirty="0" smtClean="0"/>
              <a:t>…</a:t>
            </a:r>
            <a:endParaRPr lang="en-US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20" y="6160558"/>
            <a:ext cx="1036388" cy="69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152174"/>
            <a:ext cx="1035760" cy="70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o 15"/>
          <p:cNvGrpSpPr/>
          <p:nvPr/>
        </p:nvGrpSpPr>
        <p:grpSpPr>
          <a:xfrm>
            <a:off x="3347864" y="6093296"/>
            <a:ext cx="2304256" cy="792088"/>
            <a:chOff x="1547665" y="6093296"/>
            <a:chExt cx="2304256" cy="792088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86"/>
            <a:stretch/>
          </p:blipFill>
          <p:spPr>
            <a:xfrm>
              <a:off x="1547665" y="6093296"/>
              <a:ext cx="2304256" cy="700036"/>
            </a:xfrm>
            <a:prstGeom prst="rect">
              <a:avLst/>
            </a:prstGeom>
          </p:spPr>
        </p:pic>
        <p:sp>
          <p:nvSpPr>
            <p:cNvPr id="8" name="CasellaDiTesto 7"/>
            <p:cNvSpPr txBox="1"/>
            <p:nvPr/>
          </p:nvSpPr>
          <p:spPr>
            <a:xfrm>
              <a:off x="1958707" y="6546830"/>
              <a:ext cx="17491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/>
                <a:t>EU </a:t>
              </a:r>
              <a:r>
                <a:rPr lang="it-IT" sz="1600" b="1" dirty="0" err="1" smtClean="0"/>
                <a:t>grant</a:t>
              </a:r>
              <a:r>
                <a:rPr lang="it-IT" sz="1600" b="1" dirty="0" smtClean="0"/>
                <a:t> n.644294</a:t>
              </a:r>
              <a:endParaRPr lang="it-IT" sz="1600" b="1" dirty="0"/>
            </a:p>
          </p:txBody>
        </p:sp>
      </p:grpSp>
      <p:cxnSp>
        <p:nvCxnSpPr>
          <p:cNvPr id="9" name="Connettore 1 4"/>
          <p:cNvCxnSpPr/>
          <p:nvPr/>
        </p:nvCxnSpPr>
        <p:spPr>
          <a:xfrm>
            <a:off x="602504" y="6093296"/>
            <a:ext cx="78488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1743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68EC-1E92-5F40-99CB-2855E5FF988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800" y="1765300"/>
            <a:ext cx="2997200" cy="332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4725144"/>
            <a:ext cx="6431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Belle II will push many limits below 10</a:t>
            </a:r>
            <a:r>
              <a:rPr lang="en-US" sz="2800" baseline="30000" dirty="0" smtClean="0"/>
              <a:t>-9</a:t>
            </a:r>
            <a:r>
              <a:rPr lang="en-US" sz="2800" dirty="0" smtClean="0"/>
              <a:t> ;</a:t>
            </a:r>
            <a:br>
              <a:rPr lang="en-US" sz="2800" dirty="0" smtClean="0"/>
            </a:br>
            <a:r>
              <a:rPr lang="en-US" sz="2800" dirty="0" err="1" smtClean="0"/>
              <a:t>LHCb</a:t>
            </a:r>
            <a:r>
              <a:rPr lang="en-US" sz="2800" dirty="0" smtClean="0"/>
              <a:t> has very limited capabilities.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350000" y="1118969"/>
            <a:ext cx="223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of the decay topology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22" r="4255"/>
          <a:stretch/>
        </p:blipFill>
        <p:spPr>
          <a:xfrm>
            <a:off x="2" y="1161271"/>
            <a:ext cx="5855527" cy="349186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/>
          <a:lstStyle/>
          <a:p>
            <a:r>
              <a:rPr lang="en-US" dirty="0" smtClean="0"/>
              <a:t>Tau lepton </a:t>
            </a:r>
            <a:r>
              <a:rPr lang="en-US" dirty="0" err="1" smtClean="0"/>
              <a:t>flavour</a:t>
            </a:r>
            <a:r>
              <a:rPr lang="en-US" dirty="0" smtClean="0"/>
              <a:t> violation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20" y="6160558"/>
            <a:ext cx="1036388" cy="69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152174"/>
            <a:ext cx="1035760" cy="70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po 15"/>
          <p:cNvGrpSpPr/>
          <p:nvPr/>
        </p:nvGrpSpPr>
        <p:grpSpPr>
          <a:xfrm>
            <a:off x="3347864" y="6093296"/>
            <a:ext cx="2304256" cy="792088"/>
            <a:chOff x="1547665" y="6093296"/>
            <a:chExt cx="2304256" cy="792088"/>
          </a:xfrm>
        </p:grpSpPr>
        <p:pic>
          <p:nvPicPr>
            <p:cNvPr id="13" name="Immagine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86"/>
            <a:stretch/>
          </p:blipFill>
          <p:spPr>
            <a:xfrm>
              <a:off x="1547665" y="6093296"/>
              <a:ext cx="2304256" cy="700036"/>
            </a:xfrm>
            <a:prstGeom prst="rect">
              <a:avLst/>
            </a:prstGeom>
          </p:spPr>
        </p:pic>
        <p:sp>
          <p:nvSpPr>
            <p:cNvPr id="14" name="CasellaDiTesto 7"/>
            <p:cNvSpPr txBox="1"/>
            <p:nvPr/>
          </p:nvSpPr>
          <p:spPr>
            <a:xfrm>
              <a:off x="1958707" y="6546830"/>
              <a:ext cx="17491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/>
                <a:t>EU </a:t>
              </a:r>
              <a:r>
                <a:rPr lang="it-IT" sz="1600" b="1" dirty="0" err="1" smtClean="0"/>
                <a:t>grant</a:t>
              </a:r>
              <a:r>
                <a:rPr lang="it-IT" sz="1600" b="1" dirty="0" smtClean="0"/>
                <a:t> n.644294</a:t>
              </a:r>
              <a:endParaRPr lang="it-IT" sz="1600" b="1" dirty="0"/>
            </a:p>
          </p:txBody>
        </p:sp>
      </p:grpSp>
      <p:cxnSp>
        <p:nvCxnSpPr>
          <p:cNvPr id="15" name="Connettore 1 4"/>
          <p:cNvCxnSpPr/>
          <p:nvPr/>
        </p:nvCxnSpPr>
        <p:spPr>
          <a:xfrm>
            <a:off x="602504" y="6093296"/>
            <a:ext cx="78488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1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3379</TotalTime>
  <Words>1739</Words>
  <Application>Microsoft Macintosh PowerPoint</Application>
  <PresentationFormat>On-screen Show (4:3)</PresentationFormat>
  <Paragraphs>284</Paragraphs>
  <Slides>28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Tema di Office</vt:lpstr>
      <vt:lpstr>Report on WP1 activities (Belle II software and physics case)</vt:lpstr>
      <vt:lpstr>Introduction</vt:lpstr>
      <vt:lpstr>New Physics through precision</vt:lpstr>
      <vt:lpstr>PowerPoint Presentation</vt:lpstr>
      <vt:lpstr>The CKM unitarity triangle</vt:lpstr>
      <vt:lpstr>Belle/BaBar: a success story</vt:lpstr>
      <vt:lpstr>Will CKM unitarity hold at Belle II?</vt:lpstr>
      <vt:lpstr>Rare decays, charm physics, …</vt:lpstr>
      <vt:lpstr>Tau lepton flavour violation</vt:lpstr>
      <vt:lpstr>Searching for dark matter</vt:lpstr>
      <vt:lpstr>Quarkonium-like states</vt:lpstr>
      <vt:lpstr>Objectives of WP1</vt:lpstr>
      <vt:lpstr>Belle II collaboration map</vt:lpstr>
      <vt:lpstr>WP1 results</vt:lpstr>
      <vt:lpstr>VXDTF – track finder for low momentum particles</vt:lpstr>
      <vt:lpstr>VXDTF performance</vt:lpstr>
      <vt:lpstr>Legendre track finder for CDC</vt:lpstr>
      <vt:lpstr>Full event interpretation</vt:lpstr>
      <vt:lpstr>B2TiP</vt:lpstr>
      <vt:lpstr>B2TiP WG structure</vt:lpstr>
      <vt:lpstr>B2TiP workshop series</vt:lpstr>
      <vt:lpstr>Achievements (by May 2016)</vt:lpstr>
      <vt:lpstr>PowerPoint Presentation</vt:lpstr>
      <vt:lpstr>PowerPoint Presentation</vt:lpstr>
      <vt:lpstr>PowerPoint Presentation</vt:lpstr>
      <vt:lpstr>B2TiP report status (as a B2TiP May 2016)</vt:lpstr>
      <vt:lpstr>B2TiP timeline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Antonio Passeri</dc:creator>
  <cp:lastModifiedBy>Christoph Schwanda</cp:lastModifiedBy>
  <cp:revision>83</cp:revision>
  <dcterms:created xsi:type="dcterms:W3CDTF">2014-09-08T14:17:01Z</dcterms:created>
  <dcterms:modified xsi:type="dcterms:W3CDTF">2016-09-23T07:17:53Z</dcterms:modified>
</cp:coreProperties>
</file>