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1"/>
  </p:notesMasterIdLst>
  <p:handoutMasterIdLst>
    <p:handoutMasterId r:id="rId42"/>
  </p:handoutMasterIdLst>
  <p:sldIdLst>
    <p:sldId id="257" r:id="rId3"/>
    <p:sldId id="378" r:id="rId4"/>
    <p:sldId id="314" r:id="rId5"/>
    <p:sldId id="288" r:id="rId6"/>
    <p:sldId id="359" r:id="rId7"/>
    <p:sldId id="360" r:id="rId8"/>
    <p:sldId id="379" r:id="rId9"/>
    <p:sldId id="354" r:id="rId10"/>
    <p:sldId id="356" r:id="rId11"/>
    <p:sldId id="346" r:id="rId12"/>
    <p:sldId id="362" r:id="rId13"/>
    <p:sldId id="361" r:id="rId14"/>
    <p:sldId id="347" r:id="rId15"/>
    <p:sldId id="363" r:id="rId16"/>
    <p:sldId id="355" r:id="rId17"/>
    <p:sldId id="357" r:id="rId18"/>
    <p:sldId id="380" r:id="rId19"/>
    <p:sldId id="381" r:id="rId20"/>
    <p:sldId id="342" r:id="rId21"/>
    <p:sldId id="343" r:id="rId22"/>
    <p:sldId id="344" r:id="rId23"/>
    <p:sldId id="367" r:id="rId24"/>
    <p:sldId id="368" r:id="rId25"/>
    <p:sldId id="293" r:id="rId26"/>
    <p:sldId id="349" r:id="rId27"/>
    <p:sldId id="370" r:id="rId28"/>
    <p:sldId id="371" r:id="rId29"/>
    <p:sldId id="374" r:id="rId30"/>
    <p:sldId id="372" r:id="rId31"/>
    <p:sldId id="373" r:id="rId32"/>
    <p:sldId id="375" r:id="rId33"/>
    <p:sldId id="295" r:id="rId34"/>
    <p:sldId id="338" r:id="rId35"/>
    <p:sldId id="377" r:id="rId36"/>
    <p:sldId id="364" r:id="rId37"/>
    <p:sldId id="365" r:id="rId38"/>
    <p:sldId id="369" r:id="rId39"/>
    <p:sldId id="376" r:id="rId40"/>
  </p:sldIdLst>
  <p:sldSz cx="9144000" cy="6858000" type="screen4x3"/>
  <p:notesSz cx="10234613" cy="7099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  <a:srgbClr val="FF00FF"/>
    <a:srgbClr val="00FFFF"/>
    <a:srgbClr val="969696"/>
    <a:srgbClr val="FF5757"/>
    <a:srgbClr val="FF9900"/>
    <a:srgbClr val="FFFFCC"/>
    <a:srgbClr val="0808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028" autoAdjust="0"/>
  </p:normalViewPr>
  <p:slideViewPr>
    <p:cSldViewPr>
      <p:cViewPr varScale="1">
        <p:scale>
          <a:sx n="76" d="100"/>
          <a:sy n="76" d="100"/>
        </p:scale>
        <p:origin x="942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971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9AF8406-2352-48EB-AA35-CF5F12E92BDF}" type="datetimeFigureOut">
              <a:rPr lang="zh-TW" altLang="en-US" smtClean="0"/>
              <a:t>2016/9/30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65CB6C2-52E3-4E00-808F-747442CAF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48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1843206-CA87-49CA-8B73-5B25AF2A8548}" type="datetimeFigureOut">
              <a:rPr lang="zh-TW" altLang="en-US" smtClean="0"/>
              <a:pPr/>
              <a:t>2016/9/30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2FC0A0B-1245-4D67-B7C5-7C85264391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95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61379-574C-4AB0-AFCF-B3A73B51C70D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71875" cy="26797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188" y="3379564"/>
            <a:ext cx="7578826" cy="3204545"/>
          </a:xfrm>
          <a:noFill/>
          <a:ln/>
        </p:spPr>
        <p:txBody>
          <a:bodyPr/>
          <a:lstStyle/>
          <a:p>
            <a:pPr eaLnBrk="1" hangingPunct="1"/>
            <a:endParaRPr lang="ru-RU" altLang="zh-TW" smtClean="0"/>
          </a:p>
        </p:txBody>
      </p:sp>
    </p:spTree>
    <p:extLst>
      <p:ext uri="{BB962C8B-B14F-4D97-AF65-F5344CB8AC3E}">
        <p14:creationId xmlns:p14="http://schemas.microsoft.com/office/powerpoint/2010/main" val="236671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0A0B-1245-4D67-B7C5-7C85264391D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91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26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261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49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7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06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99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229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58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99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36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7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tu.edu.tw/chinese/PageN.ph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ntu.edu.tw/chinese/PageN.php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1" name="Picture 3" descr="新首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15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>
                  <a:alpha val="80000"/>
                </a:srgbClr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5875" y="65436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aseline="0" dirty="0" smtClean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K</a:t>
            </a:r>
            <a:r>
              <a:rPr kumimoji="1" lang="en-US" altLang="zh-TW" sz="1600" baseline="-20000" dirty="0" smtClean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L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Arial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1" lang="el-GR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kumimoji="1" lang="el-GR" altLang="zh-TW" sz="1400" baseline="2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1" lang="el-GR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νν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 GN</a:t>
            </a:r>
            <a:r>
              <a:rPr kumimoji="1" lang="en-US" altLang="zh-TW" sz="5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kumimoji="1" lang="en-US" altLang="zh-TW" sz="1400" dirty="0" smtClean="0">
                <a:solidFill>
                  <a:srgbClr val="000000"/>
                </a:solidFill>
                <a:latin typeface="Arial" charset="0"/>
              </a:rPr>
              <a:t>                                          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</a:rPr>
              <a:t>George </a:t>
            </a:r>
            <a:r>
              <a:rPr lang="en-US" altLang="zh-TW" sz="1400" dirty="0">
                <a:solidFill>
                  <a:srgbClr val="000000"/>
                </a:solidFill>
                <a:latin typeface="Tahoma" pitchFamily="34" charset="0"/>
              </a:rPr>
              <a:t>W.S. </a:t>
            </a:r>
            <a:r>
              <a:rPr lang="en-US" altLang="zh-TW" sz="1400" dirty="0" err="1">
                <a:solidFill>
                  <a:srgbClr val="000000"/>
                </a:solidFill>
                <a:latin typeface="Tahoma" pitchFamily="34" charset="0"/>
              </a:rPr>
              <a:t>Hou</a:t>
            </a:r>
            <a:r>
              <a:rPr lang="en-US" altLang="zh-TW" sz="1400" dirty="0">
                <a:solidFill>
                  <a:srgbClr val="000000"/>
                </a:solidFill>
                <a:latin typeface="Tahoma" pitchFamily="34" charset="0"/>
              </a:rPr>
              <a:t> (NTU)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</a:rPr>
              <a:t>                       Seminar@Roma1,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160930</a:t>
            </a:r>
            <a:r>
              <a:rPr lang="en-US" altLang="zh-TW" sz="600" baseline="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 </a:t>
            </a:r>
            <a:fld id="{86FB426B-BE5A-4AF5-8D0C-60028B484E11}" type="slidenum">
              <a:rPr lang="en-US" altLang="zh-TW" sz="14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endParaRPr lang="en-US" altLang="zh-TW" sz="1400" dirty="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1030" name="Picture 6" descr="「roma1 physics」的圖片搜尋結果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1" r="74451" b="30839"/>
          <a:stretch/>
        </p:blipFill>
        <p:spPr bwMode="auto">
          <a:xfrm>
            <a:off x="107504" y="115888"/>
            <a:ext cx="616688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F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H"/>
        <a:defRPr kumimoji="1"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b"/>
        <a:defRPr kumimoji="1"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pic>
        <p:nvPicPr>
          <p:cNvPr id="12291" name="Picture 3" descr="新首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15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>
                  <a:alpha val="80000"/>
                </a:srgbClr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5875" y="65436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Light 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Z′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,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K</a:t>
            </a:r>
            <a:r>
              <a:rPr kumimoji="1" lang="en-US" altLang="zh-TW" sz="1600" b="0" i="0" u="none" strike="noStrike" kern="1200" cap="none" spc="0" normalizeH="0" baseline="-2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kumimoji="1" lang="el-GR" altLang="zh-TW" sz="1400" b="0" i="0" u="none" strike="noStrike" kern="1200" cap="none" spc="0" normalizeH="0" baseline="24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νν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, other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</a:rPr>
              <a:t>                                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George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W.S.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Hou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(NTU)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                     LIO, Lyon,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24/11/2015 </a:t>
            </a:r>
            <a:r>
              <a:rPr kumimoji="0" lang="en-US" altLang="zh-TW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  </a:t>
            </a:r>
            <a:fld id="{86FB426B-BE5A-4AF5-8D0C-60028B484E11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/>
              <a:cs typeface="+mn-cs"/>
              <a:sym typeface="Symbol" pitchFamily="18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864096" cy="6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F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H"/>
        <a:defRPr kumimoji="1"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b"/>
        <a:defRPr kumimoji="1"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ntu.edu.tw/chinese/PageN.php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ntu.edu.tw/chinese/PageB.php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2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35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29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47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48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20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emf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78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54.emf"/><Relationship Id="rId4" Type="http://schemas.openxmlformats.org/officeDocument/2006/relationships/image" Target="../media/image7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2.emf"/><Relationship Id="rId7" Type="http://schemas.openxmlformats.org/officeDocument/2006/relationships/image" Target="../media/image85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emf"/><Relationship Id="rId5" Type="http://schemas.openxmlformats.org/officeDocument/2006/relationships/image" Target="../media/image54.emf"/><Relationship Id="rId10" Type="http://schemas.openxmlformats.org/officeDocument/2006/relationships/image" Target="../media/image59.png"/><Relationship Id="rId4" Type="http://schemas.openxmlformats.org/officeDocument/2006/relationships/image" Target="../media/image83.emf"/><Relationship Id="rId9" Type="http://schemas.openxmlformats.org/officeDocument/2006/relationships/image" Target="../media/image8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7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27584" y="1039088"/>
            <a:ext cx="7524836" cy="692497"/>
          </a:xfrm>
          <a:prstGeom prst="rect">
            <a:avLst/>
          </a:prstGeom>
          <a:solidFill>
            <a:srgbClr val="FFFF00"/>
          </a:solidFill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3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l-GR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π</a:t>
            </a:r>
            <a:r>
              <a:rPr lang="en-US" altLang="zh-TW" sz="3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el-GR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νν</a:t>
            </a:r>
            <a:r>
              <a:rPr lang="en-US" altLang="zh-TW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Grossman-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819" name="Picture 2" descr="ntu_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376" y="3789040"/>
            <a:ext cx="28797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新首頁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751" y="4924103"/>
            <a:ext cx="17414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新首頁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7964" y="5428928"/>
            <a:ext cx="7985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6591" y="1826208"/>
            <a:ext cx="39576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4172" y="1772816"/>
            <a:ext cx="84963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Monotype Sorts" pitchFamily="2" charset="2"/>
              <a:buNone/>
            </a:pPr>
            <a:endParaRPr kumimoji="1" lang="en-US" altLang="zh-TW" sz="2400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Monotype Sorts" pitchFamily="2" charset="2"/>
              <a:buNone/>
            </a:pPr>
            <a:r>
              <a:rPr kumimoji="1" lang="en-US" altLang="zh-TW" sz="2400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kumimoji="1" lang="en-US" altLang="zh-TW" sz="2400" dirty="0">
                <a:solidFill>
                  <a:srgbClr val="000000"/>
                </a:solidFill>
                <a:latin typeface="Garamond" pitchFamily="18" charset="0"/>
              </a:rPr>
            </a:br>
            <a:endParaRPr kumimoji="1" lang="en-US" altLang="zh-TW" sz="900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</a:pPr>
            <a:r>
              <a:rPr kumimoji="1" lang="en-US" altLang="zh-TW" sz="2400" b="1" dirty="0" smtClean="0">
                <a:solidFill>
                  <a:srgbClr val="33CC33"/>
                </a:solidFill>
              </a:rPr>
              <a:t>30 Sept 2016, Seminar @</a:t>
            </a:r>
            <a:r>
              <a:rPr kumimoji="1" lang="en-US" altLang="zh-TW" sz="1600" b="1" dirty="0" smtClean="0">
                <a:solidFill>
                  <a:srgbClr val="33CC33"/>
                </a:solidFill>
              </a:rPr>
              <a:t> </a:t>
            </a:r>
            <a:r>
              <a:rPr kumimoji="1" lang="en-US" altLang="zh-TW" sz="2400" b="1" dirty="0">
                <a:solidFill>
                  <a:srgbClr val="33CC33"/>
                </a:solidFill>
              </a:rPr>
              <a:t>Sapienza </a:t>
            </a:r>
            <a:r>
              <a:rPr kumimoji="1" lang="en-US" altLang="zh-TW" sz="2400" b="1" dirty="0" smtClean="0">
                <a:solidFill>
                  <a:srgbClr val="33CC33"/>
                </a:solidFill>
              </a:rPr>
              <a:t>– Uni. </a:t>
            </a:r>
            <a:r>
              <a:rPr kumimoji="1" lang="en-US" altLang="zh-TW" sz="2400" b="1" dirty="0">
                <a:solidFill>
                  <a:srgbClr val="33CC33"/>
                </a:solidFill>
              </a:rPr>
              <a:t>di Roma</a:t>
            </a:r>
            <a:endParaRPr kumimoji="1" lang="en-US" altLang="zh-TW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roma1.infn.it/conference/GPU2016/immagini/istitutofisicoG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150557"/>
            <a:ext cx="4231398" cy="31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9" y="1907191"/>
            <a:ext cx="4484697" cy="41140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86452" y="3861048"/>
            <a:ext cx="1473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b</a:t>
            </a:r>
            <a:r>
              <a:rPr lang="en-US" altLang="zh-TW" sz="1700" dirty="0" smtClean="0">
                <a:solidFill>
                  <a:srgbClr val="FF0000"/>
                </a:solidFill>
              </a:rPr>
              <a:t>linding</a:t>
            </a:r>
            <a:r>
              <a:rPr lang="en-US" altLang="zh-TW" sz="1700" dirty="0" smtClean="0">
                <a:solidFill>
                  <a:srgbClr val="0000FF"/>
                </a:solidFill>
              </a:rPr>
              <a:t> spot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49073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384" r="3797" b="18666"/>
          <a:stretch/>
        </p:blipFill>
        <p:spPr>
          <a:xfrm>
            <a:off x="4932040" y="3140968"/>
            <a:ext cx="3744416" cy="284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「blinding light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216" r="7794" b="2218"/>
          <a:stretch/>
        </p:blipFill>
        <p:spPr bwMode="auto">
          <a:xfrm rot="20775897">
            <a:off x="3711841" y="4134186"/>
            <a:ext cx="1433144" cy="22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直線圖說文字 1 (無框線) 18"/>
          <p:cNvSpPr/>
          <p:nvPr/>
        </p:nvSpPr>
        <p:spPr bwMode="auto">
          <a:xfrm>
            <a:off x="5184068" y="1304764"/>
            <a:ext cx="3240360" cy="906197"/>
          </a:xfrm>
          <a:prstGeom prst="callout1">
            <a:avLst>
              <a:gd name="adj1" fmla="val 36843"/>
              <a:gd name="adj2" fmla="val -927"/>
              <a:gd name="adj3" fmla="val 177218"/>
              <a:gd name="adj4" fmla="val -53684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I (We) </a:t>
            </a:r>
            <a:r>
              <a:rPr lang="en-US" altLang="zh-TW" dirty="0">
                <a:solidFill>
                  <a:srgbClr val="000000"/>
                </a:solidFill>
              </a:rPr>
              <a:t>have </a:t>
            </a:r>
            <a:r>
              <a:rPr lang="en-US" altLang="zh-TW" dirty="0" smtClean="0">
                <a:solidFill>
                  <a:srgbClr val="000000"/>
                </a:solidFill>
              </a:rPr>
              <a:t>(all) </a:t>
            </a:r>
            <a:r>
              <a:rPr lang="en-US" altLang="zh-TW" dirty="0">
                <a:solidFill>
                  <a:srgbClr val="000000"/>
                </a:solidFill>
              </a:rPr>
              <a:t>stared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at this gazillion </a:t>
            </a:r>
            <a:r>
              <a:rPr lang="en-US" altLang="zh-TW" dirty="0">
                <a:solidFill>
                  <a:srgbClr val="000000"/>
                </a:solidFill>
              </a:rPr>
              <a:t>times,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and became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u="sng" dirty="0">
                <a:solidFill>
                  <a:srgbClr val="000000"/>
                </a:solidFill>
              </a:rPr>
              <a:t>numb</a:t>
            </a:r>
            <a:r>
              <a:rPr lang="en-US" altLang="zh-TW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9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 rot="16200000">
              <a:off x="1662683" y="4188795"/>
              <a:ext cx="1564852" cy="369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       Not</a:t>
              </a:r>
              <a:endPara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73562" y="3856256"/>
            <a:ext cx="3534942" cy="1084912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150" dirty="0" smtClean="0">
                <a:solidFill>
                  <a:srgbClr val="0000FF"/>
                </a:solidFill>
              </a:rPr>
              <a:t>Kinematic Control:</a:t>
            </a:r>
          </a:p>
          <a:p>
            <a:r>
              <a:rPr lang="en-US" altLang="zh-TW" sz="2150" dirty="0">
                <a:solidFill>
                  <a:srgbClr val="0000FF"/>
                </a:solidFill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</a:rPr>
              <a:t>use </a:t>
            </a:r>
            <a:r>
              <a:rPr lang="en-US" altLang="zh-TW" sz="215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3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1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en-US" altLang="zh-TW" sz="215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150" b="1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3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150" dirty="0" smtClean="0">
                <a:solidFill>
                  <a:srgbClr val="0000FF"/>
                </a:solidFill>
              </a:rPr>
              <a:t> momenta</a:t>
            </a:r>
          </a:p>
          <a:p>
            <a:r>
              <a:rPr lang="en-US" altLang="zh-TW" sz="2150" dirty="0">
                <a:solidFill>
                  <a:srgbClr val="0000FF"/>
                </a:solidFill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</a:rPr>
              <a:t>to block out blinding zone</a:t>
            </a:r>
            <a:endParaRPr lang="zh-TW" altLang="en-US" sz="215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226380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21%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76056" y="3176972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00FF"/>
                </a:solidFill>
              </a:rPr>
              <a:t>5.6%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76056" y="3419418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00FF"/>
                </a:solidFill>
              </a:rPr>
              <a:t>1.8%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49073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9" y="1907191"/>
            <a:ext cx="4484697" cy="41140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391980" y="1052736"/>
            <a:ext cx="4753382" cy="1188132"/>
            <a:chOff x="4391980" y="1052736"/>
            <a:chExt cx="4753382" cy="118813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1980" y="1052736"/>
              <a:ext cx="4706272" cy="961892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388424" y="1910008"/>
              <a:ext cx="756938" cy="33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stable</a:t>
              </a:r>
              <a:endParaRPr lang="zh-TW" altLang="en-US" sz="15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427984" y="2175671"/>
            <a:ext cx="4248473" cy="4349673"/>
            <a:chOff x="4427984" y="2175671"/>
            <a:chExt cx="4248473" cy="43496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/>
            <a:srcRect l="9850" t="1299" r="9310" b="14022"/>
            <a:stretch/>
          </p:blipFill>
          <p:spPr>
            <a:xfrm>
              <a:off x="4427984" y="2175671"/>
              <a:ext cx="4212468" cy="395362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t="89252"/>
            <a:stretch/>
          </p:blipFill>
          <p:spPr>
            <a:xfrm>
              <a:off x="4427985" y="6057292"/>
              <a:ext cx="4248472" cy="468052"/>
            </a:xfrm>
            <a:prstGeom prst="rect">
              <a:avLst/>
            </a:prstGeom>
          </p:spPr>
        </p:pic>
      </p:grpSp>
      <p:cxnSp>
        <p:nvCxnSpPr>
          <p:cNvPr id="13" name="直線接點 12"/>
          <p:cNvCxnSpPr/>
          <p:nvPr/>
        </p:nvCxnSpPr>
        <p:spPr bwMode="auto">
          <a:xfrm>
            <a:off x="5364088" y="2624400"/>
            <a:ext cx="176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4" name="群組 13"/>
          <p:cNvGrpSpPr/>
          <p:nvPr/>
        </p:nvGrpSpPr>
        <p:grpSpPr>
          <a:xfrm>
            <a:off x="6840252" y="5157192"/>
            <a:ext cx="784254" cy="1474784"/>
            <a:chOff x="2406288" y="5121188"/>
            <a:chExt cx="784254" cy="1474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406288" y="6015749"/>
                  <a:ext cx="784254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𝐗</m:t>
                            </m:r>
                          </m:e>
                          <m:sub/>
                          <m:sup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784254" cy="5802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線單箭頭接點 15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文字方塊 9"/>
          <p:cNvSpPr txBox="1"/>
          <p:nvPr/>
        </p:nvSpPr>
        <p:spPr>
          <a:xfrm>
            <a:off x="5339422" y="2658398"/>
            <a:ext cx="333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1/200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weaker than K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TW" baseline="30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nn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bound</a:t>
            </a:r>
            <a:endParaRPr lang="zh-TW" altLang="en-US" sz="1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86452" y="3861048"/>
            <a:ext cx="1473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b</a:t>
            </a:r>
            <a:r>
              <a:rPr lang="en-US" altLang="zh-TW" sz="1700" dirty="0" smtClean="0">
                <a:solidFill>
                  <a:srgbClr val="FF0000"/>
                </a:solidFill>
              </a:rPr>
              <a:t>linding</a:t>
            </a:r>
            <a:r>
              <a:rPr lang="en-US" altLang="zh-TW" sz="1700" dirty="0" smtClean="0">
                <a:solidFill>
                  <a:srgbClr val="0000FF"/>
                </a:solidFill>
              </a:rPr>
              <a:t> spot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588224" y="1016732"/>
            <a:ext cx="2232248" cy="3240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-360000" flipH="1">
            <a:off x="5234400" y="6238183"/>
            <a:ext cx="286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14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51180" y="71418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5757"/>
                </a:solidFill>
              </a:rPr>
              <a:t>Not a great limit</a:t>
            </a:r>
            <a:endParaRPr lang="zh-TW" altLang="en-US" sz="1600" dirty="0">
              <a:solidFill>
                <a:srgbClr val="FF5757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49073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 rot="16200000">
              <a:off x="1662683" y="4188795"/>
              <a:ext cx="1564852" cy="369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       Not</a:t>
              </a:r>
              <a:endPara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49510" y="188640"/>
                <a:ext cx="6332696" cy="661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571500" lvl="0" indent="-571500" algn="ctr"/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7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“</a:t>
                </a:r>
                <a:r>
                  <a:rPr lang="en-US" altLang="zh-TW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7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”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Loophole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vs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3200" b="1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𝐗</m:t>
                        </m:r>
                      </m:e>
                      <m:sub/>
                      <m:sup>
                        <m:r>
                          <a:rPr lang="en-US" altLang="zh-TW" sz="3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en-US" altLang="zh-TW" sz="2800" b="1" dirty="0" smtClean="0">
                  <a:solidFill>
                    <a:srgbClr val="0000FF"/>
                  </a:solidFill>
                  <a:latin typeface="Symbol" panose="05050102010706020507" pitchFamily="18" charset="2"/>
                  <a:ea typeface="新細明體" panose="02020500000000000000" pitchFamily="18" charset="-120"/>
                </a:endParaRPr>
              </a:p>
              <a:p>
                <a:pPr marL="571500" lvl="0" indent="-571500" algn="ctr"/>
                <a:endParaRPr lang="en-US" altLang="zh-TW" sz="300" dirty="0">
                  <a:solidFill>
                    <a:srgbClr val="FF43FF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510" y="188640"/>
                <a:ext cx="6332696" cy="661271"/>
              </a:xfrm>
              <a:prstGeom prst="rect">
                <a:avLst/>
              </a:prstGeom>
              <a:blipFill>
                <a:blip r:embed="rId4"/>
                <a:stretch>
                  <a:fillRect t="-1852" b="-19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5564808" y="980728"/>
            <a:ext cx="3507692" cy="1015663"/>
            <a:chOff x="5564808" y="1160748"/>
            <a:chExt cx="3507692" cy="1015663"/>
          </a:xfrm>
        </p:grpSpPr>
        <p:sp>
          <p:nvSpPr>
            <p:cNvPr id="10" name="文字方塊 9"/>
            <p:cNvSpPr txBox="1"/>
            <p:nvPr/>
          </p:nvSpPr>
          <p:spPr>
            <a:xfrm>
              <a:off x="5564808" y="1160748"/>
              <a:ext cx="3507692" cy="1015663"/>
            </a:xfrm>
            <a:prstGeom prst="rect">
              <a:avLst/>
            </a:prstGeom>
            <a:solidFill>
              <a:srgbClr val="E1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The KOTO 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Expt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 at J-PARC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an discover                    above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he </a:t>
              </a:r>
              <a:r>
                <a:rPr lang="en-US" altLang="zh-TW" dirty="0" smtClean="0"/>
                <a:t>Grossman-</a:t>
              </a:r>
              <a:r>
                <a:rPr lang="en-US" altLang="zh-TW" dirty="0" err="1" smtClean="0"/>
                <a:t>Nir</a:t>
              </a:r>
              <a:r>
                <a:rPr lang="en-US" altLang="zh-TW" dirty="0" smtClean="0"/>
                <a:t> Bound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!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89318" y="1448780"/>
              <a:ext cx="136800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500" b="1" baseline="-25000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L</a:t>
              </a:r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→</a:t>
              </a:r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</a:rPr>
                <a:t> 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p</a:t>
              </a:r>
              <a:r>
                <a:rPr lang="en-US" altLang="zh-TW" sz="21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0</a:t>
              </a:r>
              <a:r>
                <a:rPr lang="en-US" altLang="zh-TW" sz="7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 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1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0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 </a:t>
              </a:r>
              <a:endParaRPr lang="zh-TW" altLang="en-US" sz="2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5983171" y="3496942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rgbClr val="FF0000"/>
                </a:solidFill>
              </a:rPr>
              <a:t>A Surprise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!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“Trivial”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5544108" y="2064709"/>
            <a:ext cx="3759720" cy="608207"/>
            <a:chOff x="5544108" y="2064709"/>
            <a:chExt cx="3759720" cy="60820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4108" y="2064709"/>
              <a:ext cx="3759720" cy="608207"/>
            </a:xfrm>
            <a:prstGeom prst="rect">
              <a:avLst/>
            </a:prstGeom>
          </p:spPr>
        </p:pic>
        <p:cxnSp>
          <p:nvCxnSpPr>
            <p:cNvPr id="23" name="直線接點 22"/>
            <p:cNvCxnSpPr/>
            <p:nvPr/>
          </p:nvCxnSpPr>
          <p:spPr bwMode="auto">
            <a:xfrm>
              <a:off x="6917186" y="2617200"/>
              <a:ext cx="2226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5572800" y="2067093"/>
              <a:ext cx="3348880" cy="2793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6" name="弧形箭號 (左彎) 25"/>
          <p:cNvSpPr/>
          <p:nvPr/>
        </p:nvSpPr>
        <p:spPr bwMode="auto">
          <a:xfrm rot="3550218">
            <a:off x="7993922" y="1366260"/>
            <a:ext cx="630336" cy="198887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119957" y="5229200"/>
            <a:ext cx="795859" cy="1444319"/>
            <a:chOff x="2338051" y="5121188"/>
            <a:chExt cx="795859" cy="1444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338051" y="5985284"/>
                  <a:ext cx="795859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𝑿</m:t>
                            </m:r>
                          </m:e>
                          <m:sub/>
                          <m:sup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051" y="5985284"/>
                  <a:ext cx="795859" cy="5802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單箭頭接點 29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58125" y="3005819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 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350" dirty="0" smtClean="0"/>
              <a:t>Blessed are the Blind.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995936" y="5229200"/>
            <a:ext cx="795859" cy="1444319"/>
            <a:chOff x="2339752" y="5121188"/>
            <a:chExt cx="795859" cy="1444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2339752" y="5985284"/>
                  <a:ext cx="795859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𝑿</m:t>
                            </m:r>
                          </m:e>
                          <m:sub/>
                          <m:sup>
                            <m:r>
                              <a:rPr lang="en-US" altLang="zh-TW" sz="28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5985284"/>
                  <a:ext cx="795859" cy="5802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單箭頭接點 36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900CC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5544107" y="3856690"/>
            <a:ext cx="3561255" cy="220060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400" b="1" dirty="0" smtClean="0">
              <a:solidFill>
                <a:srgbClr val="0000FF"/>
              </a:solidFill>
              <a:latin typeface="Symbol" panose="05050102010706020507" pitchFamily="18" charset="2"/>
              <a:ea typeface="新細明體" panose="02020500000000000000" pitchFamily="18" charset="-120"/>
            </a:endParaRPr>
          </a:p>
          <a:p>
            <a:endParaRPr lang="en-US" altLang="zh-TW" sz="5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</a:t>
            </a:r>
            <a:r>
              <a:rPr lang="en-US" altLang="zh-TW" sz="2100" dirty="0" smtClean="0">
                <a:latin typeface="Calibri" panose="020F0502020204030204" pitchFamily="34" charset="0"/>
              </a:rPr>
              <a:t>“Nothing to Nothing” </a:t>
            </a:r>
            <a:r>
              <a:rPr lang="en-US" altLang="zh-TW" sz="2000" dirty="0" smtClean="0">
                <a:latin typeface="Calibri" panose="020F0502020204030204" pitchFamily="34" charset="0"/>
              </a:rPr>
              <a:t>(just </a:t>
            </a:r>
            <a:r>
              <a:rPr lang="el-GR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altLang="zh-TW" sz="600" dirty="0" smtClean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―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Veto Everything</a:t>
            </a:r>
            <a:r>
              <a:rPr lang="en-US" altLang="zh-TW" sz="1200" i="1" dirty="0" smtClean="0">
                <a:latin typeface="Calibri" panose="020F0502020204030204" pitchFamily="34" charset="0"/>
              </a:rPr>
              <a:t>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!</a:t>
            </a:r>
          </a:p>
          <a:p>
            <a:endParaRPr lang="en-US" altLang="zh-TW" sz="6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   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dirty="0" smtClean="0">
                <a:latin typeface="Calibri" panose="020F0502020204030204" pitchFamily="34" charset="0"/>
              </a:rPr>
              <a:t>But: Cannot Veto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WILP</a:t>
            </a:r>
            <a:r>
              <a:rPr lang="en-US" altLang="zh-TW" sz="2400" dirty="0" smtClean="0">
                <a:latin typeface="Calibri" panose="020F0502020204030204" pitchFamily="34" charset="0"/>
              </a:rPr>
              <a:t>s.</a:t>
            </a:r>
          </a:p>
          <a:p>
            <a:r>
              <a:rPr lang="en-US" altLang="zh-TW" sz="2400" dirty="0">
                <a:latin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sz="1200" dirty="0" smtClean="0">
                <a:latin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</a:t>
            </a:r>
            <a:r>
              <a:rPr lang="en-US" altLang="zh-TW" sz="1750" dirty="0" smtClean="0">
                <a:latin typeface="Calibri" panose="020F0502020204030204" pitchFamily="34" charset="0"/>
              </a:rPr>
              <a:t>eakly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US" altLang="zh-TW" sz="1750" dirty="0" smtClean="0">
                <a:latin typeface="Calibri" panose="020F0502020204030204" pitchFamily="34" charset="0"/>
              </a:rPr>
              <a:t>nt.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zh-TW" sz="1750" dirty="0" smtClean="0">
                <a:latin typeface="Calibri" panose="020F0502020204030204" pitchFamily="34" charset="0"/>
              </a:rPr>
              <a:t>ight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n-US" altLang="zh-TW" sz="1750" dirty="0" smtClean="0">
                <a:latin typeface="Calibri" panose="020F0502020204030204" pitchFamily="34" charset="0"/>
              </a:rPr>
              <a:t>article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zh-TW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5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31" grpId="0"/>
      <p:bldP spid="22" grpId="0" animBg="1"/>
      <p:bldP spid="34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" y="-315416"/>
            <a:ext cx="9388654" cy="7224386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2746800" y="36000"/>
            <a:ext cx="1442182" cy="2581199"/>
            <a:chOff x="2735796" y="19709"/>
            <a:chExt cx="1442182" cy="2581199"/>
          </a:xfrm>
        </p:grpSpPr>
        <p:cxnSp>
          <p:nvCxnSpPr>
            <p:cNvPr id="3" name="直線單箭頭接點 2"/>
            <p:cNvCxnSpPr/>
            <p:nvPr/>
          </p:nvCxnSpPr>
          <p:spPr bwMode="auto">
            <a:xfrm flipV="1">
              <a:off x="3277986" y="19709"/>
              <a:ext cx="899992" cy="214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" name="群組 3"/>
            <p:cNvGrpSpPr/>
            <p:nvPr/>
          </p:nvGrpSpPr>
          <p:grpSpPr>
            <a:xfrm>
              <a:off x="2735796" y="2168909"/>
              <a:ext cx="832279" cy="431999"/>
              <a:chOff x="2733702" y="2149200"/>
              <a:chExt cx="832279" cy="431999"/>
            </a:xfrm>
          </p:grpSpPr>
          <p:sp>
            <p:nvSpPr>
              <p:cNvPr id="5" name="橢圓 4"/>
              <p:cNvSpPr/>
              <p:nvPr/>
            </p:nvSpPr>
            <p:spPr bwMode="auto">
              <a:xfrm>
                <a:off x="2771800" y="2149200"/>
                <a:ext cx="756084" cy="431999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733702" y="2213363"/>
                <a:ext cx="8322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200" dirty="0">
                    <a:solidFill>
                      <a:srgbClr val="0000FF"/>
                    </a:solidFill>
                    <a:latin typeface="Arial" pitchFamily="34" charset="0"/>
                    <a:ea typeface="新細明體" pitchFamily="18" charset="-120"/>
                  </a:rPr>
                  <a:t>discovery</a:t>
                </a:r>
                <a:endParaRPr kumimoji="1" lang="zh-TW" altLang="en-US" sz="1200" dirty="0">
                  <a:solidFill>
                    <a:srgbClr val="0000FF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241946" y="19709"/>
              <a:ext cx="936032" cy="2570400"/>
              <a:chOff x="3236400" y="0"/>
              <a:chExt cx="936032" cy="2570400"/>
            </a:xfrm>
          </p:grpSpPr>
          <p:cxnSp>
            <p:nvCxnSpPr>
              <p:cNvPr id="8" name="直線單箭頭接點 7"/>
              <p:cNvCxnSpPr/>
              <p:nvPr/>
            </p:nvCxnSpPr>
            <p:spPr bwMode="auto">
              <a:xfrm flipV="1">
                <a:off x="3272440" y="0"/>
                <a:ext cx="899992" cy="21492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" name="直線單箭頭接點 8"/>
              <p:cNvCxnSpPr/>
              <p:nvPr/>
            </p:nvCxnSpPr>
            <p:spPr bwMode="auto">
              <a:xfrm>
                <a:off x="3236400" y="2570400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3" name="圓角矩形 12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3294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844728" y="1196752"/>
            <a:ext cx="3507692" cy="1015663"/>
            <a:chOff x="4844728" y="1232756"/>
            <a:chExt cx="3507692" cy="1015663"/>
          </a:xfrm>
        </p:grpSpPr>
        <p:grpSp>
          <p:nvGrpSpPr>
            <p:cNvPr id="15" name="群組 14"/>
            <p:cNvGrpSpPr/>
            <p:nvPr/>
          </p:nvGrpSpPr>
          <p:grpSpPr>
            <a:xfrm>
              <a:off x="4844728" y="1232756"/>
              <a:ext cx="3507692" cy="1015663"/>
              <a:chOff x="5564808" y="1160748"/>
              <a:chExt cx="3507692" cy="1015663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5564808" y="1160748"/>
                <a:ext cx="3507692" cy="1015663"/>
              </a:xfrm>
              <a:prstGeom prst="rect">
                <a:avLst/>
              </a:prstGeom>
              <a:solidFill>
                <a:srgbClr val="E1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rgbClr val="0000FF"/>
                    </a:solidFill>
                  </a:rPr>
                  <a:t>The KOTO </a:t>
                </a:r>
                <a:r>
                  <a:rPr lang="en-US" altLang="zh-TW" dirty="0" err="1" smtClean="0">
                    <a:solidFill>
                      <a:srgbClr val="0000FF"/>
                    </a:solidFill>
                  </a:rPr>
                  <a:t>Expt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at J-PARC</a:t>
                </a:r>
              </a:p>
              <a:p>
                <a:pPr algn="ctr"/>
                <a:endParaRPr lang="en-US" altLang="zh-TW" sz="3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an discover                    above</a:t>
                </a:r>
              </a:p>
              <a:p>
                <a:pPr algn="ctr"/>
                <a:endParaRPr lang="en-US" altLang="zh-TW" sz="3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t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he </a:t>
                </a:r>
                <a:r>
                  <a:rPr lang="en-US" altLang="zh-TW" dirty="0" smtClean="0"/>
                  <a:t>Grossman-</a:t>
                </a:r>
                <a:r>
                  <a:rPr lang="en-US" altLang="zh-TW" dirty="0" err="1" smtClean="0"/>
                  <a:t>Nir</a:t>
                </a:r>
                <a:r>
                  <a:rPr lang="en-US" altLang="zh-TW" dirty="0" smtClean="0"/>
                  <a:t> Bound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!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989318" y="1448780"/>
                <a:ext cx="136800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5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1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7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1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zh-TW" altLang="en-US" sz="2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 bwMode="auto">
            <a:xfrm>
              <a:off x="4844728" y="1232756"/>
              <a:ext cx="3507692" cy="99727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 rot="20686935">
            <a:off x="4160404" y="663494"/>
            <a:ext cx="368593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>
                <a:solidFill>
                  <a:srgbClr val="FF0000"/>
                </a:solidFill>
              </a:rPr>
              <a:t>Discovery 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</a:t>
            </a:r>
            <a:r>
              <a:rPr lang="en-US" altLang="zh-TW" sz="22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TW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75556" y="3065475"/>
            <a:ext cx="80288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400" baseline="-2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TW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  “GN Bound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034606" y="4185084"/>
            <a:ext cx="630012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What you learned in “school” not quite right</a:t>
            </a:r>
          </a:p>
          <a:p>
            <a:endParaRPr lang="en-US" altLang="zh-TW" sz="3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Seeing the possibility was inadvertent</a:t>
            </a:r>
          </a:p>
          <a:p>
            <a:endParaRPr lang="en-US" altLang="zh-TW" sz="8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It all started from CMS &amp; </a:t>
            </a:r>
            <a:r>
              <a:rPr lang="en-US" altLang="zh-TW" sz="2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TopCNC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Pheno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文字方塊 7"/>
          <p:cNvSpPr txBox="1"/>
          <p:nvPr/>
        </p:nvSpPr>
        <p:spPr>
          <a:xfrm rot="21344082">
            <a:off x="2380542" y="5757027"/>
            <a:ext cx="646202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A Story of CMS-related work leading to Kaon physics … </a:t>
            </a:r>
            <a:r>
              <a:rPr lang="en-US" altLang="zh-TW" dirty="0" smtClean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1223628" y="3573016"/>
            <a:ext cx="65887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83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3271046"/>
            <a:ext cx="7200800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lvl="0" indent="-571500" algn="ctr"/>
            <a:r>
              <a:rPr lang="en-US" altLang="zh-TW" sz="10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III</a:t>
            </a:r>
            <a:r>
              <a:rPr lang="en-US" altLang="zh-TW" sz="3000" dirty="0">
                <a:solidFill>
                  <a:srgbClr val="000000"/>
                </a:solidFill>
              </a:rPr>
              <a:t>. </a:t>
            </a:r>
            <a:r>
              <a:rPr lang="en-US" altLang="zh-TW" sz="3000" dirty="0" smtClean="0">
                <a:solidFill>
                  <a:srgbClr val="000000"/>
                </a:solidFill>
              </a:rPr>
              <a:t>A Motivated Model</a:t>
            </a:r>
            <a:r>
              <a:rPr lang="en-US" altLang="zh-TW" sz="3400" dirty="0" smtClean="0">
                <a:solidFill>
                  <a:srgbClr val="000000"/>
                </a:solidFill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</a:rPr>
              <a:t>(existence proof)</a:t>
            </a:r>
          </a:p>
          <a:p>
            <a:pPr marL="571500" lvl="0" indent="-571500"/>
            <a:endParaRPr lang="en-US" altLang="zh-TW" sz="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4041068"/>
            <a:ext cx="5412059" cy="10259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00FF"/>
                </a:solidFill>
              </a:rPr>
              <a:t>gauged 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L</a:t>
            </a:r>
            <a:r>
              <a:rPr lang="en-US" altLang="zh-TW" sz="2800" b="1" i="1" baseline="-18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 </a:t>
            </a:r>
            <a:r>
              <a:rPr lang="en-US" altLang="zh-TW" sz="2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– </a:t>
            </a:r>
            <a:r>
              <a:rPr lang="en-US" altLang="zh-TW" sz="24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</a:t>
            </a:r>
            <a:r>
              <a:rPr lang="en-US" altLang="zh-TW" sz="2800" b="1" i="1" baseline="-20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10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related to muon </a:t>
            </a:r>
            <a:r>
              <a:rPr lang="en-US" altLang="zh-TW" sz="2400" dirty="0">
                <a:solidFill>
                  <a:srgbClr val="0000FF"/>
                </a:solidFill>
              </a:rPr>
              <a:t>g – </a:t>
            </a: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</a:p>
          <a:p>
            <a:pPr lvl="0"/>
            <a:endParaRPr lang="en-US" altLang="zh-TW" sz="1000" b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pPr lvl="0"/>
            <a:r>
              <a:rPr lang="en-US" altLang="zh-TW" sz="24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                                                   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+ ...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5547" y="261809"/>
            <a:ext cx="332494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200" dirty="0" smtClean="0"/>
              <a:t> </a:t>
            </a:r>
            <a:r>
              <a:rPr lang="en-US" altLang="ja-JP" sz="2400" dirty="0">
                <a:solidFill>
                  <a:srgbClr val="002060"/>
                </a:solidFill>
              </a:rPr>
              <a:t>Gauged</a:t>
            </a:r>
            <a:r>
              <a:rPr kumimoji="1" lang="en-US" altLang="ja-JP" sz="2400" dirty="0">
                <a:solidFill>
                  <a:srgbClr val="002060"/>
                </a:solidFill>
              </a:rPr>
              <a:t> L</a:t>
            </a:r>
            <a:r>
              <a:rPr kumimoji="1" lang="en-US" altLang="ja-JP" sz="2400" b="1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400" dirty="0">
                <a:solidFill>
                  <a:srgbClr val="002060"/>
                </a:solidFill>
              </a:rPr>
              <a:t> - L</a:t>
            </a:r>
            <a:r>
              <a:rPr kumimoji="1" lang="en-US" altLang="ja-JP" sz="2400" b="1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400" dirty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model </a:t>
            </a:r>
            <a:endParaRPr lang="zh-TW" altLang="en-US" sz="2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57122" y="872716"/>
            <a:ext cx="51233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Altmannshofer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, Gori, </a:t>
            </a:r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Pospelov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 and </a:t>
            </a:r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Yavin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, PRD89, 095033 (2014)</a:t>
            </a:r>
            <a:endParaRPr kumimoji="1" lang="ja-JP" altLang="en-US" sz="1500" dirty="0" smtClean="0">
              <a:solidFill>
                <a:srgbClr val="0000FF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1232756"/>
            <a:ext cx="695427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U(1)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: 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gauging 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L</a:t>
            </a:r>
            <a:r>
              <a:rPr kumimoji="1" lang="en-US" altLang="ja-JP" sz="2400" i="1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- L</a:t>
            </a:r>
            <a:r>
              <a:rPr kumimoji="1" lang="en-US" altLang="ja-JP" sz="2400" i="1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 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(</a:t>
            </a:r>
            <a:r>
              <a:rPr kumimoji="1" lang="en-US" altLang="ja-JP" sz="24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-number minus </a:t>
            </a:r>
            <a:r>
              <a:rPr kumimoji="1" lang="en-US" altLang="ja-JP" sz="24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-number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 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 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anomaly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free within SM particle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content</a:t>
            </a:r>
          </a:p>
          <a:p>
            <a:pPr lvl="0"/>
            <a:endParaRPr kumimoji="1" lang="en-US" altLang="ja-JP" sz="5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U(1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breaking:</a:t>
            </a: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SM singlet</a:t>
            </a: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U(1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charge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+1</a:t>
            </a: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</a:t>
            </a:r>
            <a:r>
              <a:rPr kumimoji="1" lang="en-US" altLang="ja-JP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mass:</a:t>
            </a:r>
            <a:endParaRPr kumimoji="1" lang="ja-JP" altLang="en-US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L</a:t>
            </a:r>
            <a:r>
              <a:rPr kumimoji="1" lang="en-US" altLang="ja-JP" sz="2400" i="1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- L</a:t>
            </a:r>
            <a:r>
              <a:rPr kumimoji="1" lang="en-US" altLang="ja-JP" sz="2400" i="1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current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:</a:t>
            </a:r>
          </a:p>
          <a:p>
            <a:pPr lvl="0"/>
            <a:endParaRPr kumimoji="1" lang="ja-JP" altLang="en-US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endParaRPr kumimoji="1" lang="en-US" altLang="ja-JP" sz="1500" dirty="0" smtClea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Link to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Quarks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?   Introduce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N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ew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Vector-like Quarks</a:t>
            </a:r>
            <a:endParaRPr kumimoji="1" lang="ja-JP" altLang="en-US" sz="2400" dirty="0">
              <a:solidFill>
                <a:srgbClr val="0000FF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10" name="Picture 10" descr="\begin{align*}&#10;\langle \Phi \rangle = \frac{v_\Phi}{\sqrt{2}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096852"/>
            <a:ext cx="1088137" cy="5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begin{align*}&#10;m_{Z'}=g'v_\Phi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233096"/>
            <a:ext cx="1476164" cy="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041069"/>
            <a:ext cx="6120680" cy="4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875592"/>
            <a:ext cx="6081946" cy="1613748"/>
          </a:xfrm>
          <a:prstGeom prst="rect">
            <a:avLst/>
          </a:prstGeom>
        </p:spPr>
      </p:pic>
      <p:sp>
        <p:nvSpPr>
          <p:cNvPr id="49" name="文字方塊 48"/>
          <p:cNvSpPr txBox="1"/>
          <p:nvPr/>
        </p:nvSpPr>
        <p:spPr>
          <a:xfrm>
            <a:off x="7241677" y="5121188"/>
            <a:ext cx="1758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g.i.</a:t>
            </a:r>
            <a:r>
              <a:rPr lang="en-US" altLang="zh-TW" dirty="0" smtClean="0">
                <a:solidFill>
                  <a:srgbClr val="0000FF"/>
                </a:solidFill>
              </a:rPr>
              <a:t> mass,  plus</a:t>
            </a:r>
          </a:p>
          <a:p>
            <a:endParaRPr lang="en-US" altLang="zh-TW" sz="1000" dirty="0">
              <a:solidFill>
                <a:srgbClr val="0000FF"/>
              </a:solidFill>
            </a:endParaRPr>
          </a:p>
          <a:p>
            <a:r>
              <a:rPr lang="en-US" altLang="zh-TW" u="sng" dirty="0" smtClean="0">
                <a:solidFill>
                  <a:srgbClr val="0000FF"/>
                </a:solidFill>
              </a:rPr>
              <a:t>Yuk. Mixing w/</a:t>
            </a:r>
          </a:p>
          <a:p>
            <a:r>
              <a:rPr lang="en-US" altLang="zh-TW" u="sng" dirty="0">
                <a:solidFill>
                  <a:srgbClr val="0000FF"/>
                </a:solidFill>
              </a:rPr>
              <a:t> </a:t>
            </a:r>
            <a:r>
              <a:rPr lang="en-US" altLang="zh-TW" u="sng" dirty="0" smtClean="0">
                <a:solidFill>
                  <a:srgbClr val="0000FF"/>
                </a:solidFill>
              </a:rPr>
              <a:t> SM Quarks</a:t>
            </a:r>
            <a:endParaRPr lang="zh-TW" altLang="en-US" u="sng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08497" y="1700808"/>
            <a:ext cx="19720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0000FF"/>
                </a:solidFill>
              </a:rPr>
              <a:t>X.G. He et al., PRD1991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4800"/>
            <a:ext cx="8122446" cy="6622121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7081123" y="5745600"/>
            <a:ext cx="2063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[3.4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s 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published]</a:t>
            </a:r>
            <a:endParaRPr lang="zh-TW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3203848" y="6489340"/>
            <a:ext cx="6840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矩形 8"/>
          <p:cNvSpPr/>
          <p:nvPr/>
        </p:nvSpPr>
        <p:spPr bwMode="auto">
          <a:xfrm>
            <a:off x="467544" y="2852936"/>
            <a:ext cx="1944216" cy="14401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7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15318"/>
            <a:ext cx="9202913" cy="210567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0" y="3681028"/>
            <a:ext cx="8046326" cy="1803844"/>
            <a:chOff x="0" y="3681028"/>
            <a:chExt cx="8046326" cy="18038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745" y="3681028"/>
              <a:ext cx="6300581" cy="180384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23831"/>
              <a:ext cx="2160241" cy="62534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61488" y="188640"/>
                <a:ext cx="661091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𝑷</m:t>
                        </m:r>
                      </m:e>
                      <m:sub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𝟓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-motivated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induces t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3200" dirty="0"/>
                  <a:t>also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488" y="188640"/>
                <a:ext cx="661091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3542" r="-1843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683568" y="5697252"/>
            <a:ext cx="6409492" cy="615553"/>
            <a:chOff x="683568" y="5697252"/>
            <a:chExt cx="6409492" cy="615553"/>
          </a:xfrm>
        </p:grpSpPr>
        <p:sp>
          <p:nvSpPr>
            <p:cNvPr id="10" name="向右箭號 9"/>
            <p:cNvSpPr/>
            <p:nvPr/>
          </p:nvSpPr>
          <p:spPr bwMode="auto">
            <a:xfrm>
              <a:off x="683568" y="5877272"/>
              <a:ext cx="504056" cy="216024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1660" y="5697252"/>
                  <a:ext cx="5581400" cy="61555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800" dirty="0" smtClean="0"/>
                    <a:t> </a:t>
                  </a:r>
                  <a:r>
                    <a:rPr lang="en-US" altLang="zh-TW" sz="2400" dirty="0" smtClean="0"/>
                    <a:t>Should Search for </a:t>
                  </a:r>
                  <a:r>
                    <a:rPr lang="en-US" altLang="zh-TW" sz="2600" dirty="0">
                      <a:solidFill>
                        <a:srgbClr val="000000"/>
                      </a:solidFill>
                    </a:rPr>
                    <a:t>t</a:t>
                  </a:r>
                  <a:r>
                    <a:rPr lang="en-US" altLang="zh-TW" sz="240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zh-TW" sz="24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6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6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400" dirty="0" smtClean="0">
                      <a:sym typeface="Wingdings" panose="05000000000000000000" pitchFamily="2" charset="2"/>
                    </a:rPr>
                    <a:t> </a:t>
                  </a:r>
                  <a:r>
                    <a:rPr lang="en-US" altLang="zh-TW" sz="2600" dirty="0" err="1" smtClean="0">
                      <a:sym typeface="Wingdings" panose="05000000000000000000" pitchFamily="2" charset="2"/>
                    </a:rPr>
                    <a:t>c</a:t>
                  </a:r>
                  <a:r>
                    <a:rPr lang="en-US" altLang="zh-TW" sz="2600" b="1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600" b="1" baseline="30000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+</a:t>
                  </a:r>
                  <a:r>
                    <a:rPr lang="en-US" altLang="zh-TW" sz="2600" b="1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600" b="1" baseline="30000" dirty="0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-</a:t>
                  </a:r>
                  <a:r>
                    <a:rPr lang="en-US" altLang="zh-TW" sz="2400" dirty="0" smtClean="0"/>
                    <a:t> </a:t>
                  </a:r>
                </a:p>
                <a:p>
                  <a:endParaRPr lang="zh-TW" altLang="en-US" sz="6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660" y="5697252"/>
                  <a:ext cx="5581400" cy="6155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921" b="-79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605075" y="5625244"/>
                <a:ext cx="1215396" cy="685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TW" b="1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altLang="zh-TW" b="1" baseline="30000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+</a:t>
                </a:r>
                <a:r>
                  <a:rPr lang="en-US" altLang="zh-TW" b="1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altLang="zh-TW" b="1" baseline="30000" dirty="0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</a:p>
              <a:p>
                <a:pPr algn="ctr"/>
                <a:endParaRPr lang="en-US" altLang="zh-TW" sz="400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altLang="zh-TW" sz="16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BR ~ 1/3!</a:t>
                </a:r>
                <a:r>
                  <a:rPr lang="en-US" altLang="zh-TW" sz="1600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5" y="5625244"/>
                <a:ext cx="1215396" cy="685957"/>
              </a:xfrm>
              <a:prstGeom prst="rect">
                <a:avLst/>
              </a:prstGeom>
              <a:blipFill rotWithShape="0">
                <a:blip r:embed="rId7"/>
                <a:stretch>
                  <a:fillRect l="-2513" t="-6250" b="-11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>
            <a:spLocks/>
          </p:cNvSpPr>
          <p:nvPr/>
        </p:nvSpPr>
        <p:spPr>
          <a:xfrm>
            <a:off x="6012160" y="1503345"/>
            <a:ext cx="2160240" cy="1817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971599" y="666000"/>
            <a:ext cx="4716527" cy="962800"/>
            <a:chOff x="971599" y="666000"/>
            <a:chExt cx="4716527" cy="962800"/>
          </a:xfrm>
        </p:grpSpPr>
        <p:sp>
          <p:nvSpPr>
            <p:cNvPr id="17" name="左大括弧 16"/>
            <p:cNvSpPr/>
            <p:nvPr/>
          </p:nvSpPr>
          <p:spPr>
            <a:xfrm rot="16200000" flipH="1">
              <a:off x="3141124" y="-918202"/>
              <a:ext cx="377477" cy="4716527"/>
            </a:xfrm>
            <a:prstGeom prst="leftBrace">
              <a:avLst>
                <a:gd name="adj1" fmla="val 37500"/>
                <a:gd name="adj2" fmla="val 41940"/>
              </a:avLst>
            </a:pr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1633496" y="666000"/>
              <a:ext cx="2761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向右箭號 19"/>
            <p:cNvSpPr/>
            <p:nvPr/>
          </p:nvSpPr>
          <p:spPr bwMode="auto">
            <a:xfrm rot="4267063">
              <a:off x="2596805" y="837670"/>
              <a:ext cx="478538" cy="200493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994218" y="3933056"/>
            <a:ext cx="3114707" cy="1620180"/>
            <a:chOff x="5994218" y="3933056"/>
            <a:chExt cx="3114707" cy="1620180"/>
          </a:xfrm>
        </p:grpSpPr>
        <p:sp>
          <p:nvSpPr>
            <p:cNvPr id="25" name="橢圓 24"/>
            <p:cNvSpPr/>
            <p:nvPr/>
          </p:nvSpPr>
          <p:spPr bwMode="auto">
            <a:xfrm>
              <a:off x="5994218" y="4467451"/>
              <a:ext cx="2070170" cy="108578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236296" y="3933056"/>
              <a:ext cx="1872629" cy="369332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3333FF"/>
                  </a:solidFill>
                </a:rPr>
                <a:t>“unconstrained”</a:t>
              </a:r>
              <a:endParaRPr lang="zh-TW" altLang="en-US" dirty="0">
                <a:solidFill>
                  <a:srgbClr val="3333FF"/>
                </a:solidFill>
              </a:endParaRPr>
            </a:p>
          </p:txBody>
        </p:sp>
        <p:cxnSp>
          <p:nvCxnSpPr>
            <p:cNvPr id="27" name="弧形接點 26"/>
            <p:cNvCxnSpPr>
              <a:stCxn id="26" idx="2"/>
              <a:endCxn id="25" idx="7"/>
            </p:cNvCxnSpPr>
            <p:nvPr/>
          </p:nvCxnSpPr>
          <p:spPr bwMode="auto">
            <a:xfrm rot="5400000">
              <a:off x="7804879" y="4258728"/>
              <a:ext cx="324073" cy="411392"/>
            </a:xfrm>
            <a:prstGeom prst="curved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文字方塊 4"/>
          <p:cNvSpPr txBox="1"/>
          <p:nvPr/>
        </p:nvSpPr>
        <p:spPr>
          <a:xfrm>
            <a:off x="1666588" y="3356992"/>
            <a:ext cx="2833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Q, D, U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vector-like quarks with Z′ charge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8304" y="6237312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gauged </a:t>
            </a:r>
            <a:r>
              <a:rPr lang="en-US" altLang="zh-TW" sz="16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TW" sz="1900" b="1" i="1" baseline="-250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TW" sz="16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en-US" altLang="zh-TW" sz="16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zh-TW" sz="2000" b="1" i="1" baseline="-25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zh-TW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1600" b="1" baseline="-25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" name="左大括弧 28"/>
          <p:cNvSpPr/>
          <p:nvPr/>
        </p:nvSpPr>
        <p:spPr>
          <a:xfrm rot="5400000" flipH="1">
            <a:off x="6328539" y="88285"/>
            <a:ext cx="287668" cy="1352474"/>
          </a:xfrm>
          <a:prstGeom prst="leftBrace">
            <a:avLst>
              <a:gd name="adj1" fmla="val 37500"/>
              <a:gd name="adj2" fmla="val 48825"/>
            </a:avLst>
          </a:prstGeom>
          <a:ln>
            <a:solidFill>
              <a:srgbClr val="3333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192180" y="909591"/>
            <a:ext cx="21435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u="sng" dirty="0" smtClean="0">
                <a:solidFill>
                  <a:srgbClr val="0000FF"/>
                </a:solidFill>
              </a:rPr>
              <a:t>Our Original Interest</a:t>
            </a:r>
            <a:endParaRPr lang="zh-TW" altLang="en-US" sz="1500" u="sng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5639" y="656692"/>
            <a:ext cx="14109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B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altLang="zh-TW" sz="2200" baseline="2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19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1900" b="1" baseline="3000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TW" sz="19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1900" b="1" baseline="300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en-US" altLang="zh-TW" sz="1900" b="1" baseline="30000" dirty="0">
              <a:solidFill>
                <a:srgbClr val="0000FF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757200" y="1736812"/>
            <a:ext cx="354734" cy="1332148"/>
            <a:chOff x="6761044" y="1736812"/>
            <a:chExt cx="354734" cy="1332148"/>
          </a:xfrm>
        </p:grpSpPr>
        <p:cxnSp>
          <p:nvCxnSpPr>
            <p:cNvPr id="37" name="直線單箭頭接點 36"/>
            <p:cNvCxnSpPr/>
            <p:nvPr/>
          </p:nvCxnSpPr>
          <p:spPr bwMode="auto">
            <a:xfrm flipH="1">
              <a:off x="6768244" y="1736812"/>
              <a:ext cx="324816" cy="3240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直線單箭頭接點 37"/>
            <p:cNvCxnSpPr/>
            <p:nvPr/>
          </p:nvCxnSpPr>
          <p:spPr bwMode="auto">
            <a:xfrm rot="-240000">
              <a:off x="6786000" y="2052000"/>
              <a:ext cx="32481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直線單箭頭接點 38"/>
            <p:cNvCxnSpPr/>
            <p:nvPr/>
          </p:nvCxnSpPr>
          <p:spPr bwMode="auto">
            <a:xfrm rot="180000" flipH="1">
              <a:off x="6771844" y="2384884"/>
              <a:ext cx="32481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直線單箭頭接點 39"/>
            <p:cNvCxnSpPr/>
            <p:nvPr/>
          </p:nvCxnSpPr>
          <p:spPr bwMode="auto">
            <a:xfrm>
              <a:off x="6761044" y="2708920"/>
              <a:ext cx="354734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1" name="文字方塊 40"/>
          <p:cNvSpPr txBox="1"/>
          <p:nvPr/>
        </p:nvSpPr>
        <p:spPr>
          <a:xfrm>
            <a:off x="7481138" y="1700808"/>
            <a:ext cx="177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U(1)′ charge</a:t>
            </a:r>
            <a:endParaRPr lang="zh-TW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5" grpId="0"/>
      <p:bldP spid="6" grpId="0"/>
      <p:bldP spid="29" grpId="0" animBg="1"/>
      <p:bldP spid="32" grpId="0"/>
      <p:bldP spid="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30950" y="224644"/>
            <a:ext cx="42771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Apologies for date change</a:t>
            </a:r>
            <a:r>
              <a:rPr lang="en-US" altLang="zh-TW" sz="12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!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9551" r="21125" b="22175"/>
          <a:stretch/>
        </p:blipFill>
        <p:spPr>
          <a:xfrm>
            <a:off x="251520" y="1628800"/>
            <a:ext cx="4068452" cy="39964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9026" r="21650" b="22700"/>
          <a:stretch/>
        </p:blipFill>
        <p:spPr>
          <a:xfrm>
            <a:off x="4788024" y="1628800"/>
            <a:ext cx="4042800" cy="40067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5782" y="125946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0:00, 27.9 (Taipei Time)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62186" y="125946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15:00, 27.9 (Taipei Time)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 bwMode="auto">
          <a:xfrm>
            <a:off x="4445986" y="3465004"/>
            <a:ext cx="216024" cy="162018"/>
          </a:xfrm>
          <a:prstGeom prst="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8580" y="5809910"/>
            <a:ext cx="41713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My flight to Hong Kong got </a:t>
            </a:r>
            <a:r>
              <a:rPr lang="en-US" altLang="zh-TW" u="sng" dirty="0" smtClean="0"/>
              <a:t>Cancelled</a:t>
            </a:r>
          </a:p>
          <a:p>
            <a:endParaRPr lang="en-US" altLang="zh-TW" sz="500" dirty="0" smtClean="0"/>
          </a:p>
          <a:p>
            <a:pPr algn="ctr"/>
            <a:r>
              <a:rPr lang="en-US" altLang="zh-TW" sz="1500" dirty="0" smtClean="0"/>
              <a:t>        (</a:t>
            </a:r>
            <a:r>
              <a:rPr lang="en-US" altLang="zh-TW" sz="1500" dirty="0" smtClean="0">
                <a:sym typeface="Wingdings" panose="05000000000000000000" pitchFamily="2" charset="2"/>
              </a:rPr>
              <a:t>  Zurich    Rome</a:t>
            </a:r>
            <a:r>
              <a:rPr lang="en-US" altLang="zh-TW" sz="1500" dirty="0" smtClean="0"/>
              <a:t>)</a:t>
            </a:r>
            <a:endParaRPr lang="zh-TW" altLang="en-US" sz="15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391980" y="642174"/>
            <a:ext cx="3719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Thanks to Roberto for Much Effort</a:t>
            </a:r>
            <a:r>
              <a:rPr lang="en-US" altLang="zh-TW" sz="8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!!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18425851">
            <a:off x="2002759" y="3654462"/>
            <a:ext cx="79861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rgbClr val="FFFF00"/>
                </a:solidFill>
              </a:rPr>
              <a:t>Taiwan</a:t>
            </a:r>
            <a:endParaRPr lang="zh-TW" altLang="en-US" sz="1500" dirty="0">
              <a:solidFill>
                <a:srgbClr val="FFFF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68484" y="4221088"/>
            <a:ext cx="7793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700" dirty="0" smtClean="0">
                <a:solidFill>
                  <a:srgbClr val="0000FF"/>
                </a:solidFill>
              </a:rPr>
              <a:t>MEGI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rot="-60000" flipH="1" flipV="1">
            <a:off x="6153737" y="4069217"/>
            <a:ext cx="684000" cy="8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4" name="直線單箭頭接點 13"/>
          <p:cNvCxnSpPr>
            <a:cxnSpLocks noChangeAspect="1"/>
          </p:cNvCxnSpPr>
          <p:nvPr/>
        </p:nvCxnSpPr>
        <p:spPr bwMode="auto">
          <a:xfrm rot="300000" flipH="1">
            <a:off x="6853688" y="3798511"/>
            <a:ext cx="229227" cy="272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22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844823"/>
            <a:ext cx="9157779" cy="4036371"/>
            <a:chOff x="0" y="1844823"/>
            <a:chExt cx="9157779" cy="403637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44823"/>
              <a:ext cx="9157779" cy="403637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918000" y="3717032"/>
              <a:ext cx="1879200" cy="1670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cxnSp>
          <p:nvCxnSpPr>
            <p:cNvPr id="5" name="直線單箭頭接點 4"/>
            <p:cNvCxnSpPr/>
            <p:nvPr/>
          </p:nvCxnSpPr>
          <p:spPr bwMode="auto">
            <a:xfrm flipV="1">
              <a:off x="935596" y="2312876"/>
              <a:ext cx="4752528" cy="14041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直線單箭頭接點 5"/>
            <p:cNvCxnSpPr/>
            <p:nvPr/>
          </p:nvCxnSpPr>
          <p:spPr bwMode="auto">
            <a:xfrm flipV="1">
              <a:off x="2797200" y="5229200"/>
              <a:ext cx="5843252" cy="1582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85234" y="188640"/>
                <a:ext cx="596342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 Linking</a:t>
                </a:r>
                <a:r>
                  <a:rPr lang="en-US" altLang="zh-TW" sz="3200" dirty="0" smtClean="0"/>
                  <a:t> </a:t>
                </a:r>
                <a:r>
                  <a:rPr lang="en-US" altLang="zh-TW" sz="2800" dirty="0" err="1" smtClean="0"/>
                  <a:t>Leptonic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to </a:t>
                </a:r>
                <a:r>
                  <a:rPr lang="en-US" altLang="zh-TW" sz="2800" dirty="0" err="1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Muon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g 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–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2 </a:t>
                </a:r>
                <a:endParaRPr lang="zh-TW" altLang="en-US" sz="3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34" y="188640"/>
                <a:ext cx="5963427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 r="-1634" b="-26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275856" y="836712"/>
            <a:ext cx="215475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9900CC"/>
                </a:solidFill>
              </a:rPr>
              <a:t>g</a:t>
            </a:r>
            <a:r>
              <a:rPr lang="en-US" altLang="zh-TW" sz="2400" dirty="0" smtClean="0">
                <a:solidFill>
                  <a:srgbClr val="9900CC"/>
                </a:solidFill>
              </a:rPr>
              <a:t>auged </a:t>
            </a:r>
            <a:r>
              <a:rPr lang="en-US" altLang="zh-TW" sz="2400" i="1" dirty="0" smtClean="0">
                <a:solidFill>
                  <a:srgbClr val="9900CC"/>
                </a:solidFill>
              </a:rPr>
              <a:t>L</a:t>
            </a:r>
            <a:r>
              <a:rPr lang="en-US" altLang="zh-TW" sz="2600" b="1" i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i="1" dirty="0" smtClean="0">
                <a:solidFill>
                  <a:srgbClr val="9900CC"/>
                </a:solidFill>
              </a:rPr>
              <a:t> </a:t>
            </a:r>
            <a:r>
              <a:rPr lang="en-US" altLang="zh-TW" sz="2400" i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– L</a:t>
            </a:r>
            <a:r>
              <a:rPr lang="en-US" altLang="zh-TW" sz="2600" b="1" i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t</a:t>
            </a:r>
            <a:endParaRPr lang="zh-TW" altLang="en-US" sz="2600" b="1" i="1" baseline="-25000" dirty="0">
              <a:solidFill>
                <a:srgbClr val="9900CC"/>
              </a:solidFill>
              <a:latin typeface="Symbol" panose="05050102010706020507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6512" y="1598258"/>
            <a:ext cx="5012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Altmannshofer, Gori, Pospelov, 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Yavin 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[PRD  </a:t>
            </a:r>
            <a:r>
              <a:rPr lang="en-US" altLang="zh-TW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zh-TW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PRL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5760131" y="216000"/>
            <a:ext cx="1962000" cy="57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31" y="2348881"/>
            <a:ext cx="1699567" cy="133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文字方塊 15"/>
          <p:cNvSpPr txBox="1"/>
          <p:nvPr/>
        </p:nvSpPr>
        <p:spPr>
          <a:xfrm>
            <a:off x="5508104" y="1520788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7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Trident Production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7596336" y="3830400"/>
            <a:ext cx="0" cy="14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51520" y="5975662"/>
                <a:ext cx="4896544" cy="409984"/>
              </a:xfrm>
              <a:prstGeom prst="rect">
                <a:avLst/>
              </a:prstGeom>
              <a:ln w="28575">
                <a:solidFill>
                  <a:srgbClr val="0000CC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Muon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g –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2 related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  <a:sym typeface="Wingdings" panose="05000000000000000000" pitchFamily="2" charset="2"/>
                  </a:rPr>
                  <a:t>≲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r>
                  <a:rPr lang="en-US" altLang="zh-TW" sz="19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400 MeV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&lt; </a:t>
                </a:r>
                <a:r>
                  <a:rPr lang="en-US" altLang="zh-TW" sz="2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</a:t>
                </a:r>
                <a:r>
                  <a:rPr lang="en-US" altLang="zh-TW" sz="2300" b="1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TW" sz="7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?</a:t>
                </a:r>
                <a:endParaRPr lang="zh-TW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75662"/>
                <a:ext cx="4896544" cy="409984"/>
              </a:xfrm>
              <a:prstGeom prst="rect">
                <a:avLst/>
              </a:prstGeom>
              <a:blipFill rotWithShape="0">
                <a:blip r:embed="rId5"/>
                <a:stretch>
                  <a:fillRect t="-4110" r="-124" b="-19178"/>
                </a:stretch>
              </a:blipFill>
              <a:ln w="28575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橢圓 20"/>
          <p:cNvSpPr/>
          <p:nvPr/>
        </p:nvSpPr>
        <p:spPr bwMode="auto">
          <a:xfrm>
            <a:off x="5148064" y="3920400"/>
            <a:ext cx="612067" cy="117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 rot="16799131">
            <a:off x="4536000" y="4119409"/>
            <a:ext cx="13035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dirty="0" smtClean="0">
                <a:solidFill>
                  <a:srgbClr val="0000FF"/>
                </a:solidFill>
              </a:rPr>
              <a:t>Quite Weakly </a:t>
            </a:r>
          </a:p>
          <a:p>
            <a:pPr algn="ctr"/>
            <a:r>
              <a:rPr lang="en-US" altLang="zh-TW" sz="1300" dirty="0" smtClean="0">
                <a:solidFill>
                  <a:srgbClr val="0000FF"/>
                </a:solidFill>
              </a:rPr>
              <a:t>Coupled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23728" y="4608000"/>
            <a:ext cx="0" cy="79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24" name="文字方塊 23"/>
          <p:cNvSpPr txBox="1"/>
          <p:nvPr/>
        </p:nvSpPr>
        <p:spPr>
          <a:xfrm>
            <a:off x="5292426" y="5976000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New Physics </a:t>
            </a:r>
            <a:r>
              <a:rPr lang="en-US" altLang="zh-TW" sz="2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from </a:t>
            </a:r>
            <a:r>
              <a:rPr lang="en-US" altLang="zh-TW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Light Particle</a:t>
            </a:r>
            <a:r>
              <a:rPr lang="en-US" altLang="zh-TW" sz="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!?</a:t>
            </a:r>
            <a:endParaRPr lang="zh-TW" altLang="en-US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285581">
            <a:off x="6721996" y="4605632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“LBNE”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rot="-60000">
            <a:off x="4572000" y="5059692"/>
            <a:ext cx="1207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not DM</a:t>
            </a:r>
            <a:endParaRPr lang="zh-TW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40" y="129547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1406.2332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318146" y="1268760"/>
                <a:ext cx="2189958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Cannot Affect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𝑷</m:t>
                        </m:r>
                      </m:e>
                      <m:sub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𝟓</m:t>
                        </m:r>
                      </m:sub>
                      <m:sup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46" y="1268760"/>
                <a:ext cx="2189958" cy="416332"/>
              </a:xfrm>
              <a:prstGeom prst="rect">
                <a:avLst/>
              </a:prstGeom>
              <a:blipFill rotWithShape="0">
                <a:blip r:embed="rId6"/>
                <a:stretch>
                  <a:fillRect l="-2222" b="-22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386373" cy="13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/>
      <p:bldP spid="24" grpId="0"/>
      <p:bldP spid="7" grpId="0"/>
      <p:bldP spid="12" grpId="0"/>
      <p:bldP spid="26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51520" y="5975662"/>
            <a:ext cx="8748972" cy="462003"/>
            <a:chOff x="251520" y="5975662"/>
            <a:chExt cx="8748972" cy="462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251520" y="5975662"/>
                  <a:ext cx="4896544" cy="409984"/>
                </a:xfrm>
                <a:prstGeom prst="rect">
                  <a:avLst/>
                </a:prstGeom>
                <a:ln w="28575">
                  <a:solidFill>
                    <a:srgbClr val="0000CC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Muon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g –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2 related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 Unicode MS" panose="020B0604020202020204" pitchFamily="34" charset="-120"/>
                      <a:ea typeface="Arial Unicode MS" panose="020B0604020202020204" pitchFamily="34" charset="-120"/>
                      <a:cs typeface="Arial Unicode MS" panose="020B0604020202020204" pitchFamily="34" charset="-120"/>
                      <a:sym typeface="Wingdings" panose="05000000000000000000" pitchFamily="2" charset="2"/>
                    </a:rPr>
                    <a:t>≲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 </a:t>
                  </a:r>
                  <a:r>
                    <a:rPr lang="en-US" altLang="zh-TW" sz="19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400 MeV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&lt; </a:t>
                  </a:r>
                  <a:r>
                    <a:rPr lang="en-US" altLang="zh-TW" sz="2000" b="1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300" b="1" baseline="-250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K</a:t>
                  </a:r>
                  <a:r>
                    <a:rPr lang="en-US" altLang="zh-TW" sz="7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!</a:t>
                  </a:r>
                  <a:endParaRPr lang="zh-TW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975662"/>
                  <a:ext cx="4896544" cy="4099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4110" b="-19178"/>
                  </a:stretch>
                </a:blipFill>
                <a:ln w="28575">
                  <a:solidFill>
                    <a:srgbClr val="0000CC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5292426" y="5976000"/>
              <a:ext cx="3708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New Physics </a:t>
              </a:r>
              <a:r>
                <a:rPr lang="en-US" altLang="zh-TW" sz="2200" dirty="0" smtClean="0">
                  <a:solidFill>
                    <a:srgbClr val="0000FF"/>
                  </a:solidFill>
                  <a:latin typeface="Monotype Corsiva" panose="03010101010201010101" pitchFamily="66" charset="0"/>
                </a:rPr>
                <a:t>from </a:t>
              </a:r>
              <a:r>
                <a:rPr lang="en-US" altLang="zh-TW" sz="22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Light Particle</a:t>
              </a:r>
              <a:r>
                <a:rPr lang="en-US" altLang="zh-TW" sz="8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</a:t>
              </a:r>
              <a:r>
                <a:rPr lang="en-US" altLang="zh-TW" sz="2400" dirty="0" smtClean="0">
                  <a:solidFill>
                    <a:srgbClr val="0000FF"/>
                  </a:solidFill>
                  <a:latin typeface="Monotype Corsiva" panose="03010101010201010101" pitchFamily="66" charset="0"/>
                </a:rPr>
                <a:t>!?</a:t>
              </a:r>
              <a:endParaRPr lang="zh-TW" altLang="en-US" sz="2400" dirty="0">
                <a:solidFill>
                  <a:srgbClr val="0000FF"/>
                </a:solidFill>
                <a:latin typeface="Monotype Corsiva" panose="03010101010201010101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25259" y="188640"/>
                <a:ext cx="5083379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200" dirty="0" smtClean="0"/>
                  <a:t> </a:t>
                </a:r>
                <a:r>
                  <a:rPr lang="en-US" altLang="zh-TW" sz="2800" dirty="0" err="1" smtClean="0"/>
                  <a:t>Leptonic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𝒈</m:t>
                        </m:r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–</m:t>
                        </m:r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𝟐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-induced FCNC</a:t>
                </a:r>
                <a:endParaRPr lang="zh-TW" altLang="en-US" sz="3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59" y="188640"/>
                <a:ext cx="5083379" cy="610936"/>
              </a:xfrm>
              <a:prstGeom prst="rect">
                <a:avLst/>
              </a:prstGeom>
              <a:blipFill rotWithShape="0">
                <a:blip r:embed="rId3"/>
                <a:stretch>
                  <a:fillRect t="-6000" r="-1918" b="-1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275856" y="836712"/>
            <a:ext cx="215475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g</a:t>
            </a:r>
            <a:r>
              <a:rPr lang="en-US" altLang="zh-TW" sz="2400" dirty="0" smtClean="0">
                <a:solidFill>
                  <a:srgbClr val="0000FF"/>
                </a:solidFill>
              </a:rPr>
              <a:t>auged 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L</a:t>
            </a:r>
            <a:r>
              <a:rPr lang="en-US" altLang="zh-TW" sz="2600" b="1" i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 </a:t>
            </a:r>
            <a:r>
              <a:rPr lang="en-US" altLang="zh-TW" sz="24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– L</a:t>
            </a:r>
            <a:r>
              <a:rPr lang="en-US" altLang="zh-TW" sz="2600" b="1" i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endParaRPr lang="zh-TW" altLang="en-US" sz="2600" b="1" i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235370" y="224644"/>
            <a:ext cx="1216950" cy="4546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899592" y="1448780"/>
            <a:ext cx="7380820" cy="1872208"/>
            <a:chOff x="899592" y="1448780"/>
            <a:chExt cx="7380820" cy="1872208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/>
            <a:srcRect l="9775" t="11087" r="10024"/>
            <a:stretch/>
          </p:blipFill>
          <p:spPr>
            <a:xfrm>
              <a:off x="899592" y="1448780"/>
              <a:ext cx="7380820" cy="1872208"/>
            </a:xfrm>
            <a:prstGeom prst="rect">
              <a:avLst/>
            </a:prstGeom>
          </p:spPr>
        </p:pic>
        <p:sp>
          <p:nvSpPr>
            <p:cNvPr id="25" name="矩形 24"/>
            <p:cNvSpPr>
              <a:spLocks/>
            </p:cNvSpPr>
            <p:nvPr/>
          </p:nvSpPr>
          <p:spPr>
            <a:xfrm>
              <a:off x="6012160" y="1465200"/>
              <a:ext cx="2160240" cy="18176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528502" y="3274895"/>
            <a:ext cx="3621504" cy="2477828"/>
            <a:chOff x="2528502" y="3274895"/>
            <a:chExt cx="3621504" cy="247782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97257">
              <a:off x="2528502" y="3550374"/>
              <a:ext cx="3492388" cy="220234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向右箭號 31"/>
            <p:cNvSpPr/>
            <p:nvPr/>
          </p:nvSpPr>
          <p:spPr bwMode="auto">
            <a:xfrm rot="8302247">
              <a:off x="5671468" y="3274895"/>
              <a:ext cx="478538" cy="200493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477808" y="4244025"/>
            <a:ext cx="2337498" cy="8771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endParaRPr lang="en-US" altLang="zh-TW" sz="3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SM-assisted loop</a:t>
            </a: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 s </a:t>
            </a:r>
            <a:r>
              <a:rPr lang="en-US" altLang="zh-TW" sz="2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0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dZ</a:t>
            </a:r>
            <a:r>
              <a:rPr lang="en-US" altLang="zh-TW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′</a:t>
            </a:r>
            <a:r>
              <a:rPr lang="en-US" altLang="zh-TW" sz="2000" dirty="0" smtClean="0">
                <a:solidFill>
                  <a:srgbClr val="0000CC"/>
                </a:solidFill>
              </a:rPr>
              <a:t>; b </a:t>
            </a:r>
            <a:r>
              <a:rPr lang="en-US" altLang="zh-TW" sz="2000" dirty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0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sZ</a:t>
            </a:r>
            <a:r>
              <a:rPr lang="en-US" altLang="zh-TW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′ </a:t>
            </a:r>
          </a:p>
          <a:p>
            <a:pPr algn="ctr"/>
            <a:r>
              <a:rPr lang="en-US" altLang="zh-TW" sz="5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endParaRPr lang="zh-TW" altLang="en-US" sz="500" dirty="0">
              <a:solidFill>
                <a:srgbClr val="0000CC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007604" y="1454400"/>
            <a:ext cx="4644516" cy="1872000"/>
            <a:chOff x="1007604" y="1454400"/>
            <a:chExt cx="4644516" cy="1872000"/>
          </a:xfrm>
        </p:grpSpPr>
        <p:sp>
          <p:nvSpPr>
            <p:cNvPr id="38" name="左中括弧 37"/>
            <p:cNvSpPr/>
            <p:nvPr/>
          </p:nvSpPr>
          <p:spPr bwMode="auto">
            <a:xfrm>
              <a:off x="1007604" y="1454400"/>
              <a:ext cx="144016" cy="1872000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左中括弧 38"/>
            <p:cNvSpPr>
              <a:spLocks noChangeAspect="1"/>
            </p:cNvSpPr>
            <p:nvPr/>
          </p:nvSpPr>
          <p:spPr bwMode="auto">
            <a:xfrm rot="10800000">
              <a:off x="5508104" y="1454400"/>
              <a:ext cx="144016" cy="1872000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6539205" y="5121188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grpSp>
        <p:nvGrpSpPr>
          <p:cNvPr id="41" name="群組 40"/>
          <p:cNvGrpSpPr/>
          <p:nvPr/>
        </p:nvGrpSpPr>
        <p:grpSpPr>
          <a:xfrm>
            <a:off x="3383999" y="4532748"/>
            <a:ext cx="1776151" cy="320052"/>
            <a:chOff x="3383999" y="4532748"/>
            <a:chExt cx="1776151" cy="320052"/>
          </a:xfrm>
        </p:grpSpPr>
        <p:sp>
          <p:nvSpPr>
            <p:cNvPr id="42" name="橢圓 41"/>
            <p:cNvSpPr>
              <a:spLocks noChangeAspect="1"/>
            </p:cNvSpPr>
            <p:nvPr/>
          </p:nvSpPr>
          <p:spPr bwMode="auto">
            <a:xfrm>
              <a:off x="3383999" y="4734000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3" name="橢圓 42"/>
            <p:cNvSpPr>
              <a:spLocks noChangeAspect="1"/>
            </p:cNvSpPr>
            <p:nvPr/>
          </p:nvSpPr>
          <p:spPr bwMode="auto">
            <a:xfrm>
              <a:off x="5040052" y="4532748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330325" y="315596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Tune away by Z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endParaRPr lang="zh-TW" altLang="en-US" sz="20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26311" y="5461281"/>
                <a:ext cx="2014141" cy="53707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 K</a:t>
                </a:r>
                <a:r>
                  <a:rPr lang="en-US" altLang="zh-TW" sz="3200" b="1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11" y="5461281"/>
                <a:ext cx="2014141" cy="537070"/>
              </a:xfrm>
              <a:prstGeom prst="rect">
                <a:avLst/>
              </a:prstGeom>
              <a:blipFill rotWithShape="0">
                <a:blip r:embed="rId6"/>
                <a:stretch>
                  <a:fillRect l="-1515" t="-13636" b="-34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向右箭號 27"/>
          <p:cNvSpPr/>
          <p:nvPr/>
        </p:nvSpPr>
        <p:spPr bwMode="auto">
          <a:xfrm rot="1313627">
            <a:off x="5981550" y="5442023"/>
            <a:ext cx="478538" cy="200493"/>
          </a:xfrm>
          <a:prstGeom prst="striped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336196" y="1700808"/>
            <a:ext cx="2916324" cy="2153853"/>
            <a:chOff x="6336196" y="1700808"/>
            <a:chExt cx="2916324" cy="2153853"/>
          </a:xfrm>
        </p:grpSpPr>
        <p:grpSp>
          <p:nvGrpSpPr>
            <p:cNvPr id="4" name="群組 3"/>
            <p:cNvGrpSpPr/>
            <p:nvPr/>
          </p:nvGrpSpPr>
          <p:grpSpPr>
            <a:xfrm>
              <a:off x="6757200" y="1700808"/>
              <a:ext cx="2495320" cy="1368152"/>
              <a:chOff x="6757200" y="1700808"/>
              <a:chExt cx="2495320" cy="1368152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6757200" y="1736812"/>
                <a:ext cx="354734" cy="1332148"/>
                <a:chOff x="6761044" y="1736812"/>
                <a:chExt cx="354734" cy="1332148"/>
              </a:xfrm>
            </p:grpSpPr>
            <p:cxnSp>
              <p:nvCxnSpPr>
                <p:cNvPr id="30" name="直線單箭頭接點 29"/>
                <p:cNvCxnSpPr/>
                <p:nvPr/>
              </p:nvCxnSpPr>
              <p:spPr bwMode="auto">
                <a:xfrm flipH="1">
                  <a:off x="6768244" y="1736812"/>
                  <a:ext cx="324816" cy="324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直線單箭頭接點 30"/>
                <p:cNvCxnSpPr/>
                <p:nvPr/>
              </p:nvCxnSpPr>
              <p:spPr bwMode="auto">
                <a:xfrm rot="-240000">
                  <a:off x="6786000" y="2052000"/>
                  <a:ext cx="324816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3" name="直線單箭頭接點 32"/>
                <p:cNvCxnSpPr/>
                <p:nvPr/>
              </p:nvCxnSpPr>
              <p:spPr bwMode="auto">
                <a:xfrm rot="180000" flipH="1">
                  <a:off x="6771844" y="2384884"/>
                  <a:ext cx="324816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4" name="直線單箭頭接點 33"/>
                <p:cNvCxnSpPr/>
                <p:nvPr/>
              </p:nvCxnSpPr>
              <p:spPr bwMode="auto">
                <a:xfrm>
                  <a:off x="6761044" y="2708920"/>
                  <a:ext cx="354734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35" name="文字方塊 34"/>
              <p:cNvSpPr txBox="1"/>
              <p:nvPr/>
            </p:nvSpPr>
            <p:spPr>
              <a:xfrm>
                <a:off x="7481138" y="1700808"/>
                <a:ext cx="1771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 of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U(1)′ charge</a:t>
                </a:r>
                <a:endParaRPr lang="zh-TW" altLang="en-US" sz="15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字方塊 43"/>
            <p:cNvSpPr txBox="1"/>
            <p:nvPr/>
          </p:nvSpPr>
          <p:spPr>
            <a:xfrm>
              <a:off x="6336196" y="3392996"/>
              <a:ext cx="2858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Q, D, U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vector-like quarks with Z′ charge</a:t>
              </a:r>
            </a:p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TW" sz="1200" dirty="0" smtClean="0">
                  <a:latin typeface="Times New Roman" panose="02020603050405020304" pitchFamily="18" charset="0"/>
                  <a:ea typeface="Arial Unicode MS" panose="020B0604020202020204" pitchFamily="34" charset="-120"/>
                  <a:cs typeface="Times New Roman" panose="02020603050405020304" pitchFamily="18" charset="0"/>
                </a:rPr>
                <a:t>〈</a:t>
              </a:r>
              <a:r>
                <a:rPr lang="en-US" altLang="zh-TW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ϕ</a:t>
              </a:r>
              <a:r>
                <a:rPr lang="en-US" altLang="zh-TW" sz="1200" dirty="0" smtClean="0">
                  <a:latin typeface="Times New Roman" panose="02020603050405020304" pitchFamily="18" charset="0"/>
                  <a:ea typeface="Arial Unicode MS" panose="020B0604020202020204" pitchFamily="34" charset="-120"/>
                  <a:cs typeface="Times New Roman" panose="02020603050405020304" pitchFamily="18" charset="0"/>
                </a:rPr>
                <a:t>〉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generates Z</a:t>
              </a:r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′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40" grpId="0"/>
      <p:bldP spid="3" grpId="0"/>
      <p:bldP spid="5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7257">
            <a:off x="-9238" y="1498146"/>
            <a:ext cx="3492388" cy="2202349"/>
          </a:xfrm>
          <a:prstGeom prst="rect">
            <a:avLst/>
          </a:prstGeom>
          <a:ln w="3810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84" y="980728"/>
            <a:ext cx="5365656" cy="349336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712" y="4545124"/>
            <a:ext cx="5309764" cy="1816547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5" name="群組 4"/>
          <p:cNvGrpSpPr/>
          <p:nvPr/>
        </p:nvGrpSpPr>
        <p:grpSpPr>
          <a:xfrm>
            <a:off x="827584" y="2460876"/>
            <a:ext cx="1776151" cy="320052"/>
            <a:chOff x="3383999" y="4532748"/>
            <a:chExt cx="1776151" cy="320052"/>
          </a:xfrm>
        </p:grpSpPr>
        <p:sp>
          <p:nvSpPr>
            <p:cNvPr id="6" name="橢圓 5"/>
            <p:cNvSpPr>
              <a:spLocks noChangeAspect="1"/>
            </p:cNvSpPr>
            <p:nvPr/>
          </p:nvSpPr>
          <p:spPr bwMode="auto">
            <a:xfrm>
              <a:off x="3383999" y="4734000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 bwMode="auto">
            <a:xfrm>
              <a:off x="5040052" y="4532748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817768" y="188640"/>
            <a:ext cx="3698448" cy="5386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A Little Some Work  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49122" y="594928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000" y="4293096"/>
            <a:ext cx="3417923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Aim: </a:t>
            </a:r>
            <a:r>
              <a:rPr lang="en-US" altLang="zh-TW" sz="2200" u="sng" dirty="0" smtClean="0"/>
              <a:t>allowed</a:t>
            </a:r>
            <a:r>
              <a:rPr lang="en-US" altLang="zh-TW" sz="2200" dirty="0" smtClean="0"/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→ </a:t>
            </a:r>
            <a:r>
              <a:rPr lang="en-US" altLang="zh-TW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TW" sz="2200" dirty="0" smtClean="0"/>
              <a:t> rate</a:t>
            </a:r>
            <a:endParaRPr lang="zh-TW" altLang="en-US" sz="2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-36512" y="2492896"/>
            <a:ext cx="3636404" cy="729372"/>
            <a:chOff x="-36512" y="2879648"/>
            <a:chExt cx="3636404" cy="729372"/>
          </a:xfrm>
        </p:grpSpPr>
        <p:sp>
          <p:nvSpPr>
            <p:cNvPr id="12" name="文字方塊 11"/>
            <p:cNvSpPr txBox="1"/>
            <p:nvPr/>
          </p:nvSpPr>
          <p:spPr>
            <a:xfrm>
              <a:off x="-36512" y="32396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K</a:t>
              </a:r>
              <a:r>
                <a:rPr lang="en-US" altLang="zh-TW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(B)</a:t>
              </a:r>
              <a:endParaRPr lang="zh-TW" altLang="en-US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02879" y="2879648"/>
              <a:ext cx="7970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b="1" dirty="0">
                  <a:solidFill>
                    <a:srgbClr val="0000CC"/>
                  </a:solidFill>
                  <a:latin typeface="Symbol" panose="05050102010706020507" pitchFamily="18" charset="2"/>
                </a:rPr>
                <a:t>p</a:t>
              </a:r>
              <a:r>
                <a:rPr lang="en-US" altLang="zh-TW" dirty="0">
                  <a:solidFill>
                    <a:srgbClr val="0000CC"/>
                  </a:solidFill>
                  <a:latin typeface="Calibri" panose="020F0502020204030204" pitchFamily="34" charset="0"/>
                </a:rPr>
                <a:t> (K</a:t>
              </a:r>
              <a:r>
                <a:rPr lang="en-US" altLang="zh-TW" sz="1600" b="1" baseline="40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zh-TW" sz="2000" baseline="16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*</a:t>
              </a:r>
              <a:r>
                <a:rPr lang="en-US" altLang="zh-TW" sz="1600" b="1" baseline="40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zh-TW" dirty="0">
                  <a:solidFill>
                    <a:srgbClr val="0000CC"/>
                  </a:solidFill>
                  <a:latin typeface="Calibri" panose="020F0502020204030204" pitchFamily="34" charset="0"/>
                </a:rPr>
                <a:t>)</a:t>
              </a:r>
              <a:endParaRPr lang="zh-TW" altLang="en-US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048164" y="8620"/>
            <a:ext cx="53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04535" y="3739096"/>
                <a:ext cx="2479590" cy="409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  <a:sym typeface="Wingdings" panose="05000000000000000000" pitchFamily="2" charset="2"/>
                  </a:rPr>
                  <a:t>≲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r>
                  <a:rPr lang="en-US" altLang="zh-TW" sz="19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400 MeV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&lt; </a:t>
                </a:r>
                <a:r>
                  <a:rPr lang="en-US" altLang="zh-TW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</a:t>
                </a:r>
                <a:r>
                  <a:rPr lang="en-US" altLang="zh-TW" sz="23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5" y="3739096"/>
                <a:ext cx="2479590" cy="409984"/>
              </a:xfrm>
              <a:prstGeom prst="rect">
                <a:avLst/>
              </a:prstGeom>
              <a:blipFill rotWithShape="0">
                <a:blip r:embed="rId6"/>
                <a:stretch>
                  <a:fillRect t="-8824" r="-737" b="-32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83568" y="5461281"/>
                <a:ext cx="2210798" cy="568874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 K</a:t>
                </a:r>
                <a:r>
                  <a:rPr lang="en-US" altLang="zh-TW" sz="3200" b="1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  <m:r>
                      <a:rPr lang="en-US" altLang="zh-TW" sz="30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?</m:t>
                    </m:r>
                  </m:oMath>
                </a14:m>
                <a:endParaRPr lang="zh-TW" alt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61281"/>
                <a:ext cx="2210798" cy="568874"/>
              </a:xfrm>
              <a:prstGeom prst="rect">
                <a:avLst/>
              </a:prstGeom>
              <a:blipFill rotWithShape="0">
                <a:blip r:embed="rId7"/>
                <a:stretch>
                  <a:fillRect l="-1102" t="-8602" b="-311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357685" y="5049180"/>
            <a:ext cx="817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solidFill>
                  <a:srgbClr val="0000FF"/>
                </a:solidFill>
              </a:rPr>
              <a:t>But,</a:t>
            </a:r>
            <a:endParaRPr lang="zh-TW" alt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>
            <a:off x="5564808" y="980728"/>
            <a:ext cx="3507692" cy="1015663"/>
            <a:chOff x="5564808" y="1160748"/>
            <a:chExt cx="3507692" cy="1015663"/>
          </a:xfrm>
        </p:grpSpPr>
        <p:sp>
          <p:nvSpPr>
            <p:cNvPr id="46" name="文字方塊 45"/>
            <p:cNvSpPr txBox="1"/>
            <p:nvPr/>
          </p:nvSpPr>
          <p:spPr>
            <a:xfrm>
              <a:off x="5564808" y="1160748"/>
              <a:ext cx="3507692" cy="1015663"/>
            </a:xfrm>
            <a:prstGeom prst="rect">
              <a:avLst/>
            </a:prstGeom>
            <a:solidFill>
              <a:srgbClr val="E1FFFF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The KOTO 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Expt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 at J-PARC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an discover                    </a:t>
              </a:r>
              <a:r>
                <a: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above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he </a:t>
              </a:r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Grossman-</a:t>
              </a:r>
              <a:r>
                <a:rPr lang="en-US" altLang="zh-TW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Nir</a:t>
              </a:r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Bound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!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7025322" y="1448780"/>
                  <a:ext cx="1435110" cy="4417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K</a:t>
                  </a:r>
                  <a:r>
                    <a:rPr lang="en-US" altLang="zh-TW" sz="25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rPr>
                    <a:t> </a:t>
                  </a:r>
                  <a:r>
                    <a:rPr lang="en-US" altLang="zh-TW" sz="2100" b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p</a:t>
                  </a:r>
                  <a:r>
                    <a:rPr lang="en-US" altLang="zh-TW" sz="2100" b="1" baseline="30000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0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100" b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 </a:t>
                  </a:r>
                  <a:endParaRPr lang="zh-TW" altLang="en-US" sz="2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322" y="1448780"/>
                  <a:ext cx="1435110" cy="4417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85" t="-6849" b="-2876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 rot="16200000">
              <a:off x="1662683" y="4188795"/>
              <a:ext cx="1564852" cy="369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       Not</a:t>
              </a:r>
              <a:endPara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49510" y="188640"/>
                <a:ext cx="6332696" cy="661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571500" lvl="0" indent="-571500" algn="ctr"/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7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“</a:t>
                </a:r>
                <a:r>
                  <a:rPr lang="en-US" altLang="zh-TW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7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”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Loophole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vs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3200" b="1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𝐗</m:t>
                        </m:r>
                      </m:e>
                      <m:sub/>
                      <m:sup>
                        <m:r>
                          <a:rPr lang="en-US" altLang="zh-TW" sz="3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en-US" altLang="zh-TW" sz="2800" b="1" dirty="0" smtClean="0">
                  <a:solidFill>
                    <a:srgbClr val="0000FF"/>
                  </a:solidFill>
                  <a:latin typeface="Symbol" panose="05050102010706020507" pitchFamily="18" charset="2"/>
                  <a:ea typeface="新細明體" panose="02020500000000000000" pitchFamily="18" charset="-120"/>
                </a:endParaRPr>
              </a:p>
              <a:p>
                <a:pPr marL="571500" lvl="0" indent="-571500" algn="ctr"/>
                <a:endParaRPr lang="en-US" altLang="zh-TW" sz="300" dirty="0">
                  <a:solidFill>
                    <a:srgbClr val="FF43FF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510" y="188640"/>
                <a:ext cx="6332696" cy="661271"/>
              </a:xfrm>
              <a:prstGeom prst="rect">
                <a:avLst/>
              </a:prstGeom>
              <a:blipFill>
                <a:blip r:embed="rId4"/>
                <a:stretch>
                  <a:fillRect t="-1852" b="-19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/>
          <p:cNvGrpSpPr/>
          <p:nvPr/>
        </p:nvGrpSpPr>
        <p:grpSpPr>
          <a:xfrm>
            <a:off x="5544108" y="2064709"/>
            <a:ext cx="3759720" cy="608207"/>
            <a:chOff x="5544108" y="2064709"/>
            <a:chExt cx="3759720" cy="60820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4108" y="2064709"/>
              <a:ext cx="3759720" cy="608207"/>
            </a:xfrm>
            <a:prstGeom prst="rect">
              <a:avLst/>
            </a:prstGeom>
          </p:spPr>
        </p:pic>
        <p:cxnSp>
          <p:nvCxnSpPr>
            <p:cNvPr id="23" name="直線接點 22"/>
            <p:cNvCxnSpPr/>
            <p:nvPr/>
          </p:nvCxnSpPr>
          <p:spPr bwMode="auto">
            <a:xfrm>
              <a:off x="6917186" y="2617200"/>
              <a:ext cx="2226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5572800" y="2067093"/>
              <a:ext cx="3348880" cy="2793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6" name="弧形箭號 (左彎) 25"/>
          <p:cNvSpPr/>
          <p:nvPr/>
        </p:nvSpPr>
        <p:spPr bwMode="auto">
          <a:xfrm rot="3550218">
            <a:off x="7993922" y="1366260"/>
            <a:ext cx="630336" cy="198887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58125" y="3005819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 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350" dirty="0" smtClean="0"/>
              <a:t>Blessed are the Blind.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5544107" y="3856690"/>
            <a:ext cx="3561255" cy="220060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400" b="1" dirty="0" smtClean="0">
              <a:solidFill>
                <a:srgbClr val="0000FF"/>
              </a:solidFill>
              <a:latin typeface="Symbol" panose="05050102010706020507" pitchFamily="18" charset="2"/>
              <a:ea typeface="新細明體" panose="02020500000000000000" pitchFamily="18" charset="-120"/>
            </a:endParaRPr>
          </a:p>
          <a:p>
            <a:endParaRPr lang="en-US" altLang="zh-TW" sz="5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</a:t>
            </a:r>
            <a:r>
              <a:rPr lang="en-US" altLang="zh-TW" sz="2100" dirty="0" smtClean="0">
                <a:latin typeface="Calibri" panose="020F0502020204030204" pitchFamily="34" charset="0"/>
              </a:rPr>
              <a:t>“Nothing to Nothing” </a:t>
            </a:r>
            <a:r>
              <a:rPr lang="en-US" altLang="zh-TW" sz="2000" dirty="0" smtClean="0">
                <a:latin typeface="Calibri" panose="020F0502020204030204" pitchFamily="34" charset="0"/>
              </a:rPr>
              <a:t>(just </a:t>
            </a:r>
            <a:r>
              <a:rPr lang="el-GR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altLang="zh-TW" sz="600" dirty="0" smtClean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―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Veto Everything</a:t>
            </a:r>
            <a:r>
              <a:rPr lang="en-US" altLang="zh-TW" sz="1200" i="1" dirty="0" smtClean="0">
                <a:latin typeface="Calibri" panose="020F0502020204030204" pitchFamily="34" charset="0"/>
              </a:rPr>
              <a:t>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!</a:t>
            </a:r>
          </a:p>
          <a:p>
            <a:endParaRPr lang="en-US" altLang="zh-TW" sz="6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   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dirty="0" smtClean="0">
                <a:latin typeface="Calibri" panose="020F0502020204030204" pitchFamily="34" charset="0"/>
              </a:rPr>
              <a:t>But: Cannot Veto WILPs.</a:t>
            </a:r>
          </a:p>
          <a:p>
            <a:r>
              <a:rPr lang="en-US" altLang="zh-TW" sz="2400" dirty="0">
                <a:latin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sz="1200" dirty="0" smtClean="0">
                <a:latin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</a:t>
            </a:r>
            <a:r>
              <a:rPr lang="en-US" altLang="zh-TW" sz="1750" dirty="0" smtClean="0">
                <a:latin typeface="Calibri" panose="020F0502020204030204" pitchFamily="34" charset="0"/>
              </a:rPr>
              <a:t>eakly </a:t>
            </a:r>
            <a:r>
              <a:rPr lang="en-US" altLang="zh-TW" sz="175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US" altLang="zh-TW" sz="1750" dirty="0" smtClean="0">
                <a:latin typeface="Calibri" panose="020F0502020204030204" pitchFamily="34" charset="0"/>
              </a:rPr>
              <a:t>nt.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zh-TW" sz="1750" dirty="0" smtClean="0">
                <a:latin typeface="Calibri" panose="020F0502020204030204" pitchFamily="34" charset="0"/>
              </a:rPr>
              <a:t>ight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n-US" altLang="zh-TW" sz="1750" dirty="0" smtClean="0">
                <a:latin typeface="Calibri" panose="020F0502020204030204" pitchFamily="34" charset="0"/>
              </a:rPr>
              <a:t>article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zh-TW" altLang="en-US" sz="2400" dirty="0">
              <a:latin typeface="Calibri" panose="020F050202020403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170283" y="5229200"/>
            <a:ext cx="689548" cy="1368152"/>
            <a:chOff x="2406288" y="5121188"/>
            <a:chExt cx="689548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/>
                          <m:sup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單箭頭接點 38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群組 39"/>
          <p:cNvGrpSpPr/>
          <p:nvPr/>
        </p:nvGrpSpPr>
        <p:grpSpPr>
          <a:xfrm>
            <a:off x="4062472" y="5229200"/>
            <a:ext cx="689548" cy="1368152"/>
            <a:chOff x="2406288" y="5121188"/>
            <a:chExt cx="689548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4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/>
                          <m:sup>
                            <m:r>
                              <a:rPr lang="en-US" altLang="zh-TW" sz="24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單箭頭接點 41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900CC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4" name="文字方塊 43"/>
          <p:cNvSpPr txBox="1"/>
          <p:nvPr/>
        </p:nvSpPr>
        <p:spPr>
          <a:xfrm>
            <a:off x="5976156" y="3496942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rgbClr val="FF0000"/>
                </a:solidFill>
              </a:rPr>
              <a:t>A Surprise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!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“Trivial”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34" presetClass="emph" presetSubtype="0" fill="hold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1.11111E-6 L -1.38889E-6 -0.07222 " pathEditMode="relative" rAng="0" ptsTypes="AA">
                                      <p:cBhvr>
                                        <p:cTn id="14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8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7564" y="3271046"/>
            <a:ext cx="788487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</a:rPr>
              <a:t>IV.  What Then</a:t>
            </a:r>
            <a:r>
              <a:rPr lang="en-US" altLang="zh-TW" sz="2800" dirty="0">
                <a:solidFill>
                  <a:srgbClr val="000000"/>
                </a:solidFill>
              </a:rPr>
              <a:t>?   </a:t>
            </a:r>
            <a:r>
              <a:rPr lang="en-US" altLang="zh-TW" sz="2500" dirty="0">
                <a:solidFill>
                  <a:srgbClr val="000000"/>
                </a:solidFill>
              </a:rPr>
              <a:t>―  an Illustration of </a:t>
            </a:r>
            <a:r>
              <a:rPr lang="en-US" altLang="zh-TW" sz="2500" dirty="0" smtClean="0">
                <a:solidFill>
                  <a:srgbClr val="000000"/>
                </a:solidFill>
              </a:rPr>
              <a:t>Impact</a:t>
            </a:r>
            <a:endParaRPr lang="zh-TW" altLang="en-US" sz="2500" dirty="0"/>
          </a:p>
        </p:txBody>
      </p:sp>
      <p:sp>
        <p:nvSpPr>
          <p:cNvPr id="22" name="矩形 21"/>
          <p:cNvSpPr/>
          <p:nvPr/>
        </p:nvSpPr>
        <p:spPr>
          <a:xfrm>
            <a:off x="2015716" y="4329100"/>
            <a:ext cx="6736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7C00A8"/>
                </a:solidFill>
              </a:rPr>
              <a:t>Circumstantial Hints/Possibilities in Rare B &amp; K Decays</a:t>
            </a:r>
            <a:endParaRPr lang="zh-TW" altLang="en-US" sz="2000" dirty="0">
              <a:solidFill>
                <a:srgbClr val="7C00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367526" y="5031040"/>
                <a:ext cx="2796278" cy="914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&lt;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𝐨𝐧𝐥𝐲</m:t>
                      </m:r>
                    </m:oMath>
                  </m:oMathPara>
                </a14:m>
                <a:endParaRPr lang="en-US" altLang="zh-TW" sz="2200" b="1" i="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新細明體" panose="02020500000000000000" pitchFamily="18" charset="-120"/>
                </a:endParaRPr>
              </a:p>
              <a:p>
                <a:endParaRPr lang="en-US" altLang="zh-TW" sz="8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新細明體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26" y="5031040"/>
                <a:ext cx="2796278" cy="914353"/>
              </a:xfrm>
              <a:prstGeom prst="rect">
                <a:avLst/>
              </a:prstGeom>
              <a:blipFill>
                <a:blip r:embed="rId2"/>
                <a:stretch>
                  <a:fillRect r="-21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5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44724"/>
            <a:ext cx="3996296" cy="4640452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871101" y="944724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BaBar’13 (471M BB(bar))</a:t>
            </a:r>
            <a:endParaRPr lang="zh-TW" altLang="en-US" sz="12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8" y="5594898"/>
            <a:ext cx="4425650" cy="46239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9" y="6123725"/>
            <a:ext cx="4392623" cy="437623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2342862" y="188640"/>
            <a:ext cx="504817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 </a:t>
            </a:r>
            <a:r>
              <a:rPr lang="en-US" altLang="zh-TW" sz="2600" dirty="0" err="1" smtClean="0"/>
              <a:t>BaBar</a:t>
            </a:r>
            <a:r>
              <a:rPr lang="en-US" altLang="zh-TW" sz="2600" dirty="0" smtClean="0"/>
              <a:t>: mild hint in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3000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nn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zh-TW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824028" y="764704"/>
            <a:ext cx="396615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N.B.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B(B → K</a:t>
            </a:r>
            <a:r>
              <a:rPr lang="en-US" altLang="zh-TW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TW" sz="20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&lt;&lt; 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B(K → </a:t>
            </a:r>
            <a:r>
              <a:rPr lang="en-US" altLang="zh-TW" sz="2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pp</a:t>
            </a:r>
            <a:r>
              <a:rPr lang="en-US" altLang="zh-TW" sz="2000" baseline="30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TW" altLang="en-US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5"/>
          <a:srcRect r="50741"/>
          <a:stretch/>
        </p:blipFill>
        <p:spPr>
          <a:xfrm>
            <a:off x="4562518" y="1653128"/>
            <a:ext cx="4473978" cy="31440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/>
          <a:srcRect l="1" r="5799"/>
          <a:stretch/>
        </p:blipFill>
        <p:spPr>
          <a:xfrm>
            <a:off x="2907105" y="5300645"/>
            <a:ext cx="584775" cy="284532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 bwMode="auto">
          <a:xfrm>
            <a:off x="1303200" y="6004800"/>
            <a:ext cx="3340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文字方塊 1"/>
          <p:cNvSpPr txBox="1"/>
          <p:nvPr/>
        </p:nvSpPr>
        <p:spPr>
          <a:xfrm>
            <a:off x="3599892" y="528669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>
                <a:solidFill>
                  <a:srgbClr val="FF0000"/>
                </a:solidFill>
              </a:rPr>
              <a:t>m</a:t>
            </a:r>
            <a:r>
              <a:rPr lang="en-US" altLang="zh-TW" sz="1600" baseline="-25000" dirty="0" err="1">
                <a:solidFill>
                  <a:srgbClr val="FF0000"/>
                </a:solidFill>
              </a:rPr>
              <a:t>mis</a:t>
            </a:r>
            <a:r>
              <a:rPr lang="en-US" altLang="zh-TW" dirty="0"/>
              <a:t> </a:t>
            </a:r>
            <a:r>
              <a:rPr lang="en-US" altLang="zh-TW" sz="1600" dirty="0" smtClean="0">
                <a:solidFill>
                  <a:srgbClr val="FF0000"/>
                </a:solidFill>
              </a:rPr>
              <a:t>bins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36739" y="5950800"/>
            <a:ext cx="17347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FF0000"/>
                </a:solidFill>
              </a:rPr>
              <a:t>driven by lowest bin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09218" y="5062245"/>
            <a:ext cx="3259226" cy="103105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Belle</a:t>
            </a:r>
            <a:r>
              <a:rPr lang="en-US" altLang="zh-TW" dirty="0" smtClean="0"/>
              <a:t> needs to follow up with</a:t>
            </a:r>
          </a:p>
          <a:p>
            <a:r>
              <a:rPr lang="zh-TW" altLang="en-US" sz="400" dirty="0" smtClean="0"/>
              <a:t> </a:t>
            </a:r>
            <a:endParaRPr lang="en-US" altLang="zh-TW" sz="400" dirty="0" smtClean="0"/>
          </a:p>
          <a:p>
            <a:pPr algn="ctr"/>
            <a:r>
              <a:rPr lang="en-US" altLang="zh-TW" dirty="0" smtClean="0"/>
              <a:t> the </a:t>
            </a:r>
            <a:r>
              <a:rPr lang="en-US" altLang="zh-TW" dirty="0" smtClean="0">
                <a:solidFill>
                  <a:srgbClr val="FF0000"/>
                </a:solidFill>
              </a:rPr>
              <a:t>Binned </a:t>
            </a:r>
            <a:r>
              <a:rPr lang="en-US" altLang="zh-TW" dirty="0" err="1" smtClean="0">
                <a:solidFill>
                  <a:srgbClr val="FF0000"/>
                </a:solidFill>
              </a:rPr>
              <a:t>m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mis</a:t>
            </a:r>
            <a:r>
              <a:rPr lang="en-US" altLang="zh-TW" dirty="0" smtClean="0"/>
              <a:t> analysis.</a:t>
            </a:r>
          </a:p>
          <a:p>
            <a:pPr algn="ctr"/>
            <a:endParaRPr lang="en-US" altLang="zh-TW" sz="300" dirty="0" smtClean="0"/>
          </a:p>
          <a:p>
            <a:pPr algn="ctr"/>
            <a:r>
              <a:rPr lang="en-US" altLang="zh-TW" dirty="0" smtClean="0"/>
              <a:t>(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u="sng" dirty="0" smtClean="0">
                <a:solidFill>
                  <a:srgbClr val="000066"/>
                </a:solidFill>
                <a:sym typeface="Wingdings" panose="05000000000000000000" pitchFamily="2" charset="2"/>
              </a:rPr>
              <a:t>Belle II</a:t>
            </a:r>
            <a:r>
              <a:rPr lang="en-US" altLang="zh-TW" dirty="0" smtClean="0"/>
              <a:t>)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sp>
        <p:nvSpPr>
          <p:cNvPr id="4" name="矩形 3"/>
          <p:cNvSpPr/>
          <p:nvPr/>
        </p:nvSpPr>
        <p:spPr>
          <a:xfrm>
            <a:off x="4454538" y="1302150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BaBar</a:t>
            </a:r>
            <a:r>
              <a:rPr lang="en-US" altLang="zh-TW" dirty="0" smtClean="0">
                <a:solidFill>
                  <a:srgbClr val="FF0000"/>
                </a:solidFill>
              </a:rPr>
              <a:t> hint fully covers down to GN Bound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2" grpId="0"/>
      <p:bldP spid="3" grpId="0"/>
      <p:bldP spid="17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69007" y="116632"/>
            <a:ext cx="436209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Comment:  Light 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000" dirty="0" smtClean="0">
                <a:solidFill>
                  <a:srgbClr val="0000CC"/>
                </a:solidFill>
              </a:rPr>
              <a:t>g-2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2000" dirty="0" smtClean="0">
                <a:solidFill>
                  <a:srgbClr val="0000CC"/>
                </a:solidFill>
              </a:rPr>
              <a:t> Z’ decay is </a:t>
            </a: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prompt, even when highly boosted. 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917798"/>
            <a:ext cx="48577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6"/>
          <p:cNvCxnSpPr/>
          <p:nvPr/>
        </p:nvCxnSpPr>
        <p:spPr>
          <a:xfrm>
            <a:off x="4543131" y="1196752"/>
            <a:ext cx="0" cy="38164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\begin{align*}&#10;{\cal B}_{\mu\mu}\simeq {\cal B}_{\nu\nu}\simeq 50\%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64" y="1340768"/>
            <a:ext cx="2140268" cy="29337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Picture 4" descr="\begin{align*}&#10;{\cal B}_{\nu\nu}\simeq 100\%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375435"/>
            <a:ext cx="1446848" cy="25336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円/楕円 10"/>
          <p:cNvSpPr/>
          <p:nvPr/>
        </p:nvSpPr>
        <p:spPr>
          <a:xfrm>
            <a:off x="5256076" y="3176972"/>
            <a:ext cx="792088" cy="405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" y="1880828"/>
            <a:ext cx="2447764" cy="56414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97252"/>
            <a:ext cx="5343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984268" y="6284349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PRD’16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77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2735"/>
          <a:stretch/>
        </p:blipFill>
        <p:spPr>
          <a:xfrm>
            <a:off x="-36511" y="1280987"/>
            <a:ext cx="7956884" cy="4992329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1824886" y="1028055"/>
            <a:ext cx="46762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LHCb</a:t>
            </a:r>
            <a:r>
              <a:rPr lang="en-US" altLang="zh-TW" dirty="0" smtClean="0"/>
              <a:t> 1508.04094 </a:t>
            </a:r>
            <a:r>
              <a:rPr lang="en-US" altLang="zh-TW" sz="1900" dirty="0" smtClean="0"/>
              <a:t>[</a:t>
            </a:r>
            <a:r>
              <a:rPr lang="en-US" altLang="zh-TW" dirty="0" smtClean="0"/>
              <a:t>PRL’15 supplementary</a:t>
            </a:r>
            <a:r>
              <a:rPr lang="en-US" altLang="zh-TW" sz="1900" dirty="0" smtClean="0"/>
              <a:t>]</a:t>
            </a:r>
            <a:endParaRPr lang="zh-TW" altLang="en-US" sz="19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85" y="6084000"/>
            <a:ext cx="2401209" cy="461783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 bwMode="auto">
          <a:xfrm>
            <a:off x="2037561" y="3861048"/>
            <a:ext cx="0" cy="5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 flipV="1">
            <a:off x="2181577" y="4977172"/>
            <a:ext cx="0" cy="5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19460"/>
            <a:ext cx="7128792" cy="5248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2325593" y="5389200"/>
            <a:ext cx="936104" cy="36004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/>
          <a:srcRect l="9866"/>
          <a:stretch/>
        </p:blipFill>
        <p:spPr>
          <a:xfrm>
            <a:off x="8208404" y="1267200"/>
            <a:ext cx="1008875" cy="47592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924" y="1483200"/>
            <a:ext cx="4896036" cy="1761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44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repeatCount="2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91579" y="1376772"/>
            <a:ext cx="7560841" cy="5154935"/>
            <a:chOff x="431540" y="980728"/>
            <a:chExt cx="8220075" cy="55149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40" y="980728"/>
              <a:ext cx="8220075" cy="551497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968" y="5221390"/>
              <a:ext cx="3708412" cy="33184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12" y="224644"/>
            <a:ext cx="7092788" cy="4973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5276" y="62068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</a:rPr>
              <a:t>1606.03501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43105" y="944724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“Pockets” exist, but paper came after our PRD,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       so, </a:t>
            </a:r>
            <a:r>
              <a:rPr lang="en-US" altLang="zh-TW" u="sng" dirty="0" smtClean="0">
                <a:solidFill>
                  <a:srgbClr val="0000FF"/>
                </a:solidFill>
              </a:rPr>
              <a:t>will not incorporate</a:t>
            </a:r>
            <a:r>
              <a:rPr lang="en-US" altLang="zh-TW" dirty="0" smtClean="0">
                <a:solidFill>
                  <a:srgbClr val="0000FF"/>
                </a:solidFill>
              </a:rPr>
              <a:t> in discussion.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08" y="4437112"/>
            <a:ext cx="252505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exclude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 all but a 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sliver … 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above </a:t>
            </a:r>
            <a:r>
              <a:rPr lang="en-US" altLang="zh-TW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dimuon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 threshold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00" y="4519376"/>
            <a:ext cx="1800200" cy="77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1639163"/>
                <a:ext cx="3292312" cy="457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solidFill>
                      <a:srgbClr val="0000FF"/>
                    </a:solidFill>
                  </a:rPr>
                  <a:t>219 MeV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altLang="zh-TW" sz="15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stringent]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39163"/>
                <a:ext cx="3292312" cy="457689"/>
              </a:xfrm>
              <a:prstGeom prst="rect">
                <a:avLst/>
              </a:prstGeom>
              <a:blipFill>
                <a:blip r:embed="rId2"/>
                <a:stretch>
                  <a:fillRect l="-129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4013635" y="1160748"/>
            <a:ext cx="5022861" cy="5400600"/>
            <a:chOff x="4013635" y="1160748"/>
            <a:chExt cx="5022861" cy="54006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3635" y="1520788"/>
              <a:ext cx="5022861" cy="5040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724128" y="1160748"/>
                  <a:ext cx="3234603" cy="4576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2000" dirty="0" smtClean="0">
                      <a:solidFill>
                        <a:srgbClr val="FF0000"/>
                      </a:solidFill>
                    </a:rPr>
                    <a:t>334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MeV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1500" dirty="0" smtClean="0">
                      <a:solidFill>
                        <a:srgbClr val="0000FF"/>
                      </a:solidFill>
                    </a:rPr>
                    <a:t>[</a:t>
                  </a:r>
                  <a:r>
                    <a:rPr lang="en-US" altLang="zh-TW" sz="1500" dirty="0" err="1" smtClean="0">
                      <a:solidFill>
                        <a:srgbClr val="0000FF"/>
                      </a:solidFill>
                    </a:rPr>
                    <a:t>LHCb</a:t>
                  </a:r>
                  <a:r>
                    <a:rPr lang="en-US" altLang="zh-TW" sz="1500" dirty="0" smtClean="0">
                      <a:solidFill>
                        <a:srgbClr val="0000FF"/>
                      </a:solidFill>
                    </a:rPr>
                    <a:t> tolerant]</a:t>
                  </a:r>
                  <a:endParaRPr lang="zh-TW" altLang="en-US" sz="15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1160748"/>
                  <a:ext cx="3234603" cy="457689"/>
                </a:xfrm>
                <a:prstGeom prst="rect">
                  <a:avLst/>
                </a:prstGeom>
                <a:blipFill>
                  <a:blip r:embed="rId4"/>
                  <a:stretch>
                    <a:fillRect l="-1318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字方塊 7"/>
          <p:cNvSpPr txBox="1"/>
          <p:nvPr/>
        </p:nvSpPr>
        <p:spPr>
          <a:xfrm>
            <a:off x="1979712" y="416277"/>
            <a:ext cx="5184576" cy="461665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Window:  “pocket” physics</a:t>
            </a: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23410" y="-27384"/>
                <a:ext cx="2616742" cy="441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10" y="-27384"/>
                <a:ext cx="2616742" cy="441788"/>
              </a:xfrm>
              <a:prstGeom prst="rect">
                <a:avLst/>
              </a:prstGeom>
              <a:blipFill rotWithShape="0"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/楕円 31"/>
          <p:cNvSpPr/>
          <p:nvPr/>
        </p:nvSpPr>
        <p:spPr>
          <a:xfrm rot="600000">
            <a:off x="6977540" y="1930700"/>
            <a:ext cx="316557" cy="977303"/>
          </a:xfrm>
          <a:prstGeom prst="ellipse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/>
          <a:stretch/>
        </p:blipFill>
        <p:spPr bwMode="auto">
          <a:xfrm>
            <a:off x="0" y="2024844"/>
            <a:ext cx="4000218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777215" y="986616"/>
            <a:ext cx="1919021" cy="2673332"/>
            <a:chOff x="4777215" y="986616"/>
            <a:chExt cx="1919021" cy="2673332"/>
          </a:xfrm>
        </p:grpSpPr>
        <p:sp>
          <p:nvSpPr>
            <p:cNvPr id="5" name="矩形 4"/>
            <p:cNvSpPr/>
            <p:nvPr/>
          </p:nvSpPr>
          <p:spPr>
            <a:xfrm>
              <a:off x="4777215" y="986616"/>
              <a:ext cx="101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rgbClr val="FF00FF"/>
                  </a:solidFill>
                </a:rPr>
                <a:t>Allowed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16" name="直線矢印コネクタ 10"/>
            <p:cNvCxnSpPr>
              <a:stCxn id="5" idx="2"/>
            </p:cNvCxnSpPr>
            <p:nvPr/>
          </p:nvCxnSpPr>
          <p:spPr>
            <a:xfrm>
              <a:off x="5286676" y="1355948"/>
              <a:ext cx="1409560" cy="230400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6840252" y="869026"/>
            <a:ext cx="2349037" cy="1695878"/>
            <a:chOff x="6840252" y="869026"/>
            <a:chExt cx="2349037" cy="169587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0252" y="869026"/>
              <a:ext cx="2349037" cy="361734"/>
            </a:xfrm>
            <a:prstGeom prst="rect">
              <a:avLst/>
            </a:prstGeom>
          </p:spPr>
        </p:pic>
        <p:cxnSp>
          <p:nvCxnSpPr>
            <p:cNvPr id="22" name="直線矢印コネクタ 10"/>
            <p:cNvCxnSpPr/>
            <p:nvPr/>
          </p:nvCxnSpPr>
          <p:spPr>
            <a:xfrm flipH="1">
              <a:off x="7077752" y="1130668"/>
              <a:ext cx="1138176" cy="1434236"/>
            </a:xfrm>
            <a:prstGeom prst="straightConnector1">
              <a:avLst/>
            </a:prstGeom>
            <a:ln w="254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5846912"/>
            <a:ext cx="3402076" cy="71443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984268" y="6284349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PRD’16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63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158400"/>
            <a:ext cx="7181774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4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/>
              <a:t>→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zh-TW" sz="3400" u="sng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νν</a:t>
            </a:r>
            <a:r>
              <a:rPr lang="en-US" altLang="zh-TW" sz="3000" dirty="0" smtClean="0"/>
              <a:t> </a:t>
            </a:r>
            <a:r>
              <a:rPr lang="en-US" altLang="zh-TW" sz="3000" dirty="0"/>
              <a:t>Beyond Grossman-</a:t>
            </a:r>
            <a:r>
              <a:rPr lang="en-US" altLang="zh-TW" sz="3000" dirty="0" err="1"/>
              <a:t>Nir</a:t>
            </a:r>
            <a:r>
              <a:rPr lang="en-US" altLang="zh-TW" sz="3000" dirty="0"/>
              <a:t> Bound</a:t>
            </a:r>
          </a:p>
        </p:txBody>
      </p:sp>
      <p:sp>
        <p:nvSpPr>
          <p:cNvPr id="3" name="矩形 2"/>
          <p:cNvSpPr/>
          <p:nvPr/>
        </p:nvSpPr>
        <p:spPr>
          <a:xfrm>
            <a:off x="503548" y="995528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400" u="sng" dirty="0" smtClean="0">
                <a:solidFill>
                  <a:srgbClr val="000000"/>
                </a:solidFill>
              </a:rPr>
              <a:t>Outline</a:t>
            </a:r>
          </a:p>
          <a:p>
            <a:endParaRPr lang="en-US" altLang="zh-TW" sz="1000" dirty="0" smtClean="0">
              <a:solidFill>
                <a:srgbClr val="000000"/>
              </a:solidFill>
            </a:endParaRPr>
          </a:p>
          <a:p>
            <a:pPr marL="571500" indent="-571500">
              <a:buAutoNum type="romanUcPeriod"/>
            </a:pPr>
            <a:r>
              <a:rPr lang="en-US" altLang="zh-TW" sz="2800" dirty="0" smtClean="0">
                <a:solidFill>
                  <a:srgbClr val="000000"/>
                </a:solidFill>
              </a:rPr>
              <a:t>  </a:t>
            </a:r>
            <a:r>
              <a:rPr lang="en-US" altLang="zh-TW" sz="5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</a:rPr>
              <a:t>Intro:    Kaon, as old as Particle Physics</a:t>
            </a:r>
          </a:p>
          <a:p>
            <a:pPr marL="571500" indent="-571500"/>
            <a:r>
              <a:rPr lang="en-US" altLang="zh-TW" sz="2900" dirty="0" smtClean="0">
                <a:solidFill>
                  <a:srgbClr val="000000"/>
                </a:solidFill>
              </a:rPr>
              <a:t>         </a:t>
            </a:r>
            <a:r>
              <a:rPr lang="en-US" altLang="zh-TW" sz="2900" dirty="0" smtClean="0">
                <a:solidFill>
                  <a:srgbClr val="0000FF"/>
                </a:solidFill>
              </a:rPr>
              <a:t>… </a:t>
            </a:r>
            <a:r>
              <a:rPr lang="en-US" altLang="zh-TW" sz="2200" dirty="0" smtClean="0">
                <a:solidFill>
                  <a:srgbClr val="0000FF"/>
                </a:solidFill>
              </a:rPr>
              <a:t>KOTO’s public neglect,  </a:t>
            </a:r>
            <a:r>
              <a:rPr lang="en-US" altLang="zh-TW" sz="2200" u="sng" dirty="0" smtClean="0">
                <a:solidFill>
                  <a:srgbClr val="0000FF"/>
                </a:solidFill>
              </a:rPr>
              <a:t>Until Now</a:t>
            </a:r>
            <a:r>
              <a:rPr lang="en-US" altLang="zh-TW" sz="2200" dirty="0" smtClean="0">
                <a:solidFill>
                  <a:srgbClr val="0000FF"/>
                </a:solidFill>
              </a:rPr>
              <a:t>!</a:t>
            </a:r>
            <a:endParaRPr lang="en-US" altLang="zh-TW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/>
            <a:r>
              <a:rPr lang="en-US" altLang="zh-TW" sz="800" dirty="0" smtClean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AutoNum type="romanUcPeriod" startAt="2"/>
            </a:pPr>
            <a:r>
              <a:rPr lang="en-US" altLang="zh-TW" sz="2800" dirty="0" smtClean="0">
                <a:solidFill>
                  <a:srgbClr val="000000"/>
                </a:solidFill>
              </a:rPr>
              <a:t>  </a:t>
            </a:r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</a:rPr>
              <a:t>Blinding [K</a:t>
            </a:r>
            <a:r>
              <a:rPr lang="en-US" altLang="zh-TW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>
                <a:solidFill>
                  <a:srgbClr val="000000"/>
                </a:solidFill>
              </a:rPr>
              <a:t>→ </a:t>
            </a:r>
            <a:r>
              <a:rPr lang="el-GR" altLang="zh-TW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 smtClean="0">
                <a:solidFill>
                  <a:srgbClr val="000000"/>
                </a:solidFill>
              </a:rPr>
              <a:t>]</a:t>
            </a:r>
            <a:r>
              <a:rPr lang="el-GR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800" dirty="0">
                <a:solidFill>
                  <a:srgbClr val="000000"/>
                </a:solidFill>
              </a:rPr>
              <a:t>: </a:t>
            </a:r>
            <a:r>
              <a:rPr lang="en-US" altLang="zh-TW" sz="2800" dirty="0" smtClean="0">
                <a:solidFill>
                  <a:srgbClr val="000000"/>
                </a:solidFill>
              </a:rPr>
              <a:t>   Blessed are the Blind</a:t>
            </a:r>
          </a:p>
          <a:p>
            <a:endParaRPr lang="en-US" altLang="zh-TW" sz="5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TW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400" baseline="-2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  “GN Bound”?  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sz="1000" dirty="0" smtClean="0">
              <a:solidFill>
                <a:srgbClr val="000000"/>
              </a:solidFill>
              <a:latin typeface="Comic Sans MS"/>
            </a:endParaRPr>
          </a:p>
          <a:p>
            <a:pPr marL="571500" lvl="0" indent="-571500"/>
            <a:r>
              <a:rPr lang="en-US" altLang="zh-TW" sz="2800" dirty="0" smtClean="0">
                <a:solidFill>
                  <a:srgbClr val="000000"/>
                </a:solidFill>
                <a:latin typeface="Comic Sans MS"/>
              </a:rPr>
              <a:t>III. </a:t>
            </a:r>
            <a:r>
              <a:rPr lang="en-US" altLang="zh-TW" sz="7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zh-TW" sz="2800" dirty="0" smtClean="0"/>
              <a:t>A Motivated Model </a:t>
            </a:r>
            <a:r>
              <a:rPr lang="en-US" altLang="zh-TW" sz="2000" dirty="0">
                <a:solidFill>
                  <a:srgbClr val="000000"/>
                </a:solidFill>
              </a:rPr>
              <a:t>(existence proof</a:t>
            </a:r>
            <a:r>
              <a:rPr lang="en-US" altLang="zh-TW" sz="2000" dirty="0" smtClean="0">
                <a:solidFill>
                  <a:srgbClr val="000000"/>
                </a:solidFill>
              </a:rPr>
              <a:t>)</a:t>
            </a:r>
            <a:endParaRPr lang="en-US" altLang="zh-TW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altLang="zh-TW" sz="29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zh-TW" sz="2900" dirty="0" smtClean="0">
                <a:solidFill>
                  <a:srgbClr val="000000"/>
                </a:solidFill>
              </a:rPr>
              <a:t>        </a:t>
            </a:r>
            <a:r>
              <a:rPr lang="en-US" altLang="zh-TW" sz="2200" dirty="0" smtClean="0">
                <a:solidFill>
                  <a:srgbClr val="0000FF"/>
                </a:solidFill>
              </a:rPr>
              <a:t>Gauged </a:t>
            </a:r>
            <a:r>
              <a:rPr lang="en-US" altLang="zh-TW" sz="2200" i="1" dirty="0">
                <a:solidFill>
                  <a:srgbClr val="0000FF"/>
                </a:solidFill>
              </a:rPr>
              <a:t>L</a:t>
            </a:r>
            <a:r>
              <a:rPr lang="en-US" altLang="zh-TW" sz="2400" b="1" i="1" baseline="-18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200" i="1" dirty="0">
                <a:solidFill>
                  <a:srgbClr val="0000FF"/>
                </a:solidFill>
              </a:rPr>
              <a:t> </a:t>
            </a:r>
            <a:r>
              <a:rPr lang="en-US" altLang="zh-TW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– L</a:t>
            </a:r>
            <a:r>
              <a:rPr lang="en-US" altLang="zh-TW" sz="2600" b="1" i="1" baseline="-20000" dirty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200" dirty="0">
                <a:solidFill>
                  <a:srgbClr val="0000FF"/>
                </a:solidFill>
              </a:rPr>
              <a:t> </a:t>
            </a:r>
            <a:r>
              <a:rPr lang="en-US" altLang="zh-TW" sz="1000" dirty="0" smtClean="0">
                <a:solidFill>
                  <a:srgbClr val="0000FF"/>
                </a:solidFill>
              </a:rPr>
              <a:t> </a:t>
            </a:r>
            <a:r>
              <a:rPr lang="en-US" altLang="zh-TW" sz="2200" dirty="0" smtClean="0">
                <a:solidFill>
                  <a:srgbClr val="0000FF"/>
                </a:solidFill>
              </a:rPr>
              <a:t>related </a:t>
            </a:r>
            <a:r>
              <a:rPr lang="en-US" altLang="zh-TW" sz="2200" dirty="0">
                <a:solidFill>
                  <a:srgbClr val="0000FF"/>
                </a:solidFill>
              </a:rPr>
              <a:t>to muon g – </a:t>
            </a:r>
            <a:r>
              <a:rPr lang="en-US" altLang="zh-TW" sz="22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        </a:t>
            </a:r>
            <a:r>
              <a:rPr lang="en-US" altLang="zh-TW" sz="2600" b="1" dirty="0">
                <a:solidFill>
                  <a:srgbClr val="0000FF"/>
                </a:solidFill>
              </a:rPr>
              <a:t>+ 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 ...</a:t>
            </a:r>
            <a:endParaRPr lang="zh-TW" altLang="en-US" sz="2600" b="1" dirty="0">
              <a:solidFill>
                <a:srgbClr val="0000FF"/>
              </a:solidFill>
            </a:endParaRPr>
          </a:p>
          <a:p>
            <a:pPr marL="571500" indent="-571500"/>
            <a:r>
              <a:rPr lang="en-US" altLang="zh-TW" sz="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marL="571500" indent="-571500">
              <a:buAutoNum type="romanUcPeriod" startAt="4"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/>
              </a:rPr>
              <a:t>  </a:t>
            </a:r>
            <a:r>
              <a:rPr lang="en-US" altLang="zh-TW" sz="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Comic Sans MS"/>
              </a:rPr>
              <a:t>What Then</a:t>
            </a:r>
            <a:r>
              <a:rPr lang="en-US" altLang="zh-TW" sz="2800" dirty="0" smtClean="0">
                <a:solidFill>
                  <a:srgbClr val="000000"/>
                </a:solidFill>
              </a:rPr>
              <a:t>?    </a:t>
            </a:r>
            <a:r>
              <a:rPr lang="en-US" altLang="zh-TW" sz="2500" dirty="0" smtClean="0">
                <a:solidFill>
                  <a:srgbClr val="000000"/>
                </a:solidFill>
              </a:rPr>
              <a:t>―  </a:t>
            </a:r>
            <a:r>
              <a:rPr lang="en-US" altLang="zh-TW" sz="2500" dirty="0" smtClean="0">
                <a:solidFill>
                  <a:srgbClr val="000000"/>
                </a:solidFill>
                <a:latin typeface="Comic Sans MS"/>
              </a:rPr>
              <a:t>an Illustration of Impact</a:t>
            </a:r>
            <a:endParaRPr lang="en-US" altLang="zh-TW" sz="2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lvl="0" indent="-571500"/>
            <a:r>
              <a:rPr lang="en-US" altLang="zh-TW" sz="2900" dirty="0" smtClean="0">
                <a:solidFill>
                  <a:srgbClr val="000000"/>
                </a:solidFill>
              </a:rPr>
              <a:t>         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 smtClean="0">
                <a:solidFill>
                  <a:srgbClr val="0000FF"/>
                </a:solidFill>
              </a:rPr>
              <a:t>Exotic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22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</a:rPr>
              <a:t>Rare K &amp; B Decays</a:t>
            </a:r>
            <a:endParaRPr lang="en-US" altLang="zh-TW" sz="1000" dirty="0" smtClean="0">
              <a:solidFill>
                <a:srgbClr val="FF43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lvl="0" indent="-571500"/>
            <a:r>
              <a:rPr lang="en-US" altLang="zh-TW" sz="600" dirty="0" smtClean="0">
                <a:solidFill>
                  <a:srgbClr val="FF43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TW" altLang="en-US" sz="600" dirty="0" smtClean="0">
              <a:solidFill>
                <a:srgbClr val="FF43FF"/>
              </a:solidFill>
            </a:endParaRPr>
          </a:p>
          <a:p>
            <a:pPr marL="571500" lvl="0" indent="-571500"/>
            <a:r>
              <a:rPr lang="en-US" altLang="zh-TW" sz="3000" dirty="0" smtClean="0">
                <a:solidFill>
                  <a:srgbClr val="000000"/>
                </a:solidFill>
              </a:rPr>
              <a:t>V.    </a:t>
            </a:r>
            <a:r>
              <a:rPr lang="en-US" altLang="zh-TW" sz="6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Conclusion</a:t>
            </a:r>
            <a:r>
              <a:rPr lang="en-US" altLang="zh-TW" sz="3000" u="sng" dirty="0" smtClean="0">
                <a:solidFill>
                  <a:srgbClr val="000000"/>
                </a:solidFill>
              </a:rPr>
              <a:t> </a:t>
            </a:r>
            <a:endParaRPr lang="zh-TW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48164" y="609968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</a:t>
            </a:r>
            <a:r>
              <a:rPr lang="en-US" altLang="zh-TW" sz="1200" u="sng" dirty="0" smtClean="0"/>
              <a:t>1412.4397 (PRL’15)</a:t>
            </a:r>
          </a:p>
          <a:p>
            <a:r>
              <a:rPr lang="en-US" altLang="zh-TW" sz="1200" dirty="0" smtClean="0"/>
              <a:t>                         </a:t>
            </a:r>
            <a:r>
              <a:rPr lang="en-US" altLang="zh-TW" sz="500" dirty="0" smtClean="0"/>
              <a:t> </a:t>
            </a:r>
            <a:r>
              <a:rPr lang="en-US" altLang="zh-TW" sz="1200" dirty="0" smtClean="0"/>
              <a:t>and 1512.09026 </a:t>
            </a:r>
            <a:r>
              <a:rPr lang="en-US" altLang="zh-TW" sz="1120" dirty="0" smtClean="0"/>
              <a:t>(PRD’16)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791252" y="3645024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u="sng" dirty="0" smtClean="0">
                <a:solidFill>
                  <a:srgbClr val="0000FF"/>
                </a:solidFill>
              </a:rPr>
              <a:t>CMS  </a:t>
            </a:r>
            <a:r>
              <a:rPr lang="en-US" altLang="zh-TW" sz="1400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 Kaon</a:t>
            </a:r>
            <a:endParaRPr lang="zh-TW" altLang="en-US" sz="1400" u="sng" dirty="0">
              <a:solidFill>
                <a:srgbClr val="0000FF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1511660" y="3645024"/>
            <a:ext cx="65527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92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4013635" y="1134000"/>
            <a:ext cx="5022861" cy="5427348"/>
            <a:chOff x="4013635" y="1134000"/>
            <a:chExt cx="5022861" cy="542734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3635" y="1520788"/>
              <a:ext cx="5022861" cy="5040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6037354" y="1134000"/>
                  <a:ext cx="1739002" cy="4576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2000" dirty="0" smtClean="0">
                      <a:solidFill>
                        <a:srgbClr val="FF0000"/>
                      </a:solidFill>
                    </a:rPr>
                    <a:t>334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MeV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TW" altLang="en-US" sz="2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354" y="1134000"/>
                  <a:ext cx="1739002" cy="4576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47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43986" y="188640"/>
                <a:ext cx="6468374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 The Light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𝒈</m:t>
                        </m:r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–</m:t>
                        </m:r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𝟐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 Landscape </a:t>
                </a:r>
                <a:r>
                  <a:rPr lang="en-US" altLang="zh-TW" sz="2200" dirty="0" smtClean="0"/>
                  <a:t>(illustration)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zh-TW" altLang="en-US" sz="3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86" y="188640"/>
                <a:ext cx="6468374" cy="610936"/>
              </a:xfrm>
              <a:prstGeom prst="rect">
                <a:avLst/>
              </a:prstGeom>
              <a:blipFill>
                <a:blip r:embed="rId4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35496" y="1871536"/>
            <a:ext cx="4356484" cy="3501680"/>
            <a:chOff x="35496" y="1871536"/>
            <a:chExt cx="4356484" cy="35016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/>
            <a:srcRect l="-396" t="1" r="52035" b="371"/>
            <a:stretch/>
          </p:blipFill>
          <p:spPr>
            <a:xfrm>
              <a:off x="35496" y="2240868"/>
              <a:ext cx="4356484" cy="313234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871700" y="1871536"/>
                  <a:ext cx="1551963" cy="425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u="sng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135</a:t>
                  </a:r>
                  <a:r>
                    <a:rPr lang="en-US" altLang="zh-TW" u="sng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MeV</a:t>
                  </a:r>
                  <a:r>
                    <a:rPr lang="en-US" altLang="zh-TW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TW" altLang="en-US" sz="21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1700" y="1871536"/>
                  <a:ext cx="1551963" cy="425886"/>
                </a:xfrm>
                <a:prstGeom prst="rect">
                  <a:avLst/>
                </a:prstGeom>
                <a:blipFill>
                  <a:blip r:embed="rId6"/>
                  <a:stretch>
                    <a:fillRect l="-3529" b="-257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647564" y="908720"/>
            <a:ext cx="798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Perhaps 100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TeV</a:t>
            </a:r>
            <a:r>
              <a:rPr lang="en-US" altLang="zh-TW" sz="1600" dirty="0" smtClean="0">
                <a:solidFill>
                  <a:srgbClr val="0000FF"/>
                </a:solidFill>
              </a:rPr>
              <a:t> SPPC/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FCChh</a:t>
            </a:r>
            <a:r>
              <a:rPr lang="en-US" altLang="zh-TW" sz="1600" dirty="0" smtClean="0">
                <a:solidFill>
                  <a:srgbClr val="0000FF"/>
                </a:solidFill>
              </a:rPr>
              <a:t> Needed        ....                            Or not?  [50% </a:t>
            </a:r>
            <a:r>
              <a:rPr lang="el-GR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r>
              <a:rPr lang="en-US" altLang="zh-TW" sz="1600" dirty="0" smtClean="0">
                <a:solidFill>
                  <a:srgbClr val="0000FF"/>
                </a:solidFill>
              </a:rPr>
              <a:t>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07257" y="6171691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</a:p>
          <a:p>
            <a:r>
              <a:rPr lang="en-US" altLang="zh-TW" sz="1200" dirty="0"/>
              <a:t> </a:t>
            </a:r>
            <a:r>
              <a:rPr lang="en-US" altLang="zh-TW" sz="1200" dirty="0" smtClean="0"/>
              <a:t>                          and PRD’16</a:t>
            </a:r>
            <a:endParaRPr lang="zh-TW" altLang="en-US" sz="1200" u="sng" dirty="0"/>
          </a:p>
        </p:txBody>
      </p:sp>
      <p:grpSp>
        <p:nvGrpSpPr>
          <p:cNvPr id="34" name="群組 33"/>
          <p:cNvGrpSpPr/>
          <p:nvPr/>
        </p:nvGrpSpPr>
        <p:grpSpPr>
          <a:xfrm>
            <a:off x="-36512" y="1229685"/>
            <a:ext cx="7330386" cy="1875279"/>
            <a:chOff x="-36512" y="1229685"/>
            <a:chExt cx="7330386" cy="1875279"/>
          </a:xfrm>
        </p:grpSpPr>
        <p:grpSp>
          <p:nvGrpSpPr>
            <p:cNvPr id="9" name="群組 8"/>
            <p:cNvGrpSpPr/>
            <p:nvPr/>
          </p:nvGrpSpPr>
          <p:grpSpPr>
            <a:xfrm>
              <a:off x="-36512" y="1229685"/>
              <a:ext cx="4185122" cy="455317"/>
              <a:chOff x="2663788" y="1229685"/>
              <a:chExt cx="4185122" cy="455317"/>
            </a:xfrm>
          </p:grpSpPr>
          <p:sp>
            <p:nvSpPr>
              <p:cNvPr id="11" name="矩形 10"/>
              <p:cNvSpPr/>
              <p:nvPr/>
            </p:nvSpPr>
            <p:spPr bwMode="auto">
              <a:xfrm>
                <a:off x="5256076" y="1268760"/>
                <a:ext cx="1592834" cy="41348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矩形 2"/>
                  <p:cNvSpPr/>
                  <p:nvPr/>
                </p:nvSpPr>
                <p:spPr>
                  <a:xfrm>
                    <a:off x="2663788" y="1229685"/>
                    <a:ext cx="3926011" cy="4553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1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Contour in backdrop is  t </a:t>
                    </a:r>
                    <a:r>
                      <a:rPr lang="en-US" altLang="zh-TW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→ c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𝒈</m:t>
                            </m:r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–</m:t>
                            </m:r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3" name="矩形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88" y="1229685"/>
                    <a:ext cx="3926011" cy="4553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863" t="-9459" b="-1756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線單箭頭接點 4"/>
            <p:cNvCxnSpPr/>
            <p:nvPr/>
          </p:nvCxnSpPr>
          <p:spPr bwMode="auto">
            <a:xfrm>
              <a:off x="2998440" y="1591689"/>
              <a:ext cx="131982" cy="15132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單箭頭接點 24"/>
            <p:cNvCxnSpPr/>
            <p:nvPr/>
          </p:nvCxnSpPr>
          <p:spPr bwMode="auto">
            <a:xfrm>
              <a:off x="3130422" y="1599017"/>
              <a:ext cx="4163452" cy="8927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3" name="文字方塊 32"/>
          <p:cNvSpPr txBox="1"/>
          <p:nvPr/>
        </p:nvSpPr>
        <p:spPr>
          <a:xfrm rot="18072889">
            <a:off x="509819" y="3437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Opportunity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92563" y="3933056"/>
            <a:ext cx="4251292" cy="2297868"/>
            <a:chOff x="192563" y="3933056"/>
            <a:chExt cx="4251292" cy="2297868"/>
          </a:xfrm>
        </p:grpSpPr>
        <p:sp>
          <p:nvSpPr>
            <p:cNvPr id="26" name="文字方塊 25"/>
            <p:cNvSpPr txBox="1"/>
            <p:nvPr/>
          </p:nvSpPr>
          <p:spPr>
            <a:xfrm>
              <a:off x="192563" y="5769259"/>
              <a:ext cx="4251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TW" sz="2600" baseline="-2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Uc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zh-TW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TW" sz="2400" baseline="-2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reasonable in strength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 flipV="1">
              <a:off x="2447764" y="3933056"/>
              <a:ext cx="468052" cy="1836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99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5580112" y="2935732"/>
            <a:ext cx="3502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/>
              <a:t>Blind man blessed by senses.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" t="14359" r="11697" b="2365"/>
          <a:stretch/>
        </p:blipFill>
        <p:spPr>
          <a:xfrm>
            <a:off x="3402000" y="2555984"/>
            <a:ext cx="5983824" cy="4311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" y="-351420"/>
            <a:ext cx="3462171" cy="5040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1148"/>
            <a:ext cx="2916324" cy="123317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 bwMode="auto">
          <a:xfrm>
            <a:off x="359892" y="2149200"/>
            <a:ext cx="29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群組 22"/>
          <p:cNvGrpSpPr/>
          <p:nvPr/>
        </p:nvGrpSpPr>
        <p:grpSpPr>
          <a:xfrm>
            <a:off x="3239852" y="2581200"/>
            <a:ext cx="907321" cy="3692116"/>
            <a:chOff x="3239852" y="2581200"/>
            <a:chExt cx="907321" cy="3692116"/>
          </a:xfrm>
        </p:grpSpPr>
        <p:cxnSp>
          <p:nvCxnSpPr>
            <p:cNvPr id="19" name="直線單箭頭接點 18"/>
            <p:cNvCxnSpPr/>
            <p:nvPr/>
          </p:nvCxnSpPr>
          <p:spPr bwMode="auto">
            <a:xfrm>
              <a:off x="3239852" y="2581200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線單箭頭接點 19"/>
            <p:cNvCxnSpPr>
              <a:cxnSpLocks noChangeAspect="1"/>
            </p:cNvCxnSpPr>
            <p:nvPr/>
          </p:nvCxnSpPr>
          <p:spPr bwMode="auto">
            <a:xfrm>
              <a:off x="3275892" y="3214722"/>
              <a:ext cx="871281" cy="30585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>
            <a:spLocks noChangeAspect="1"/>
          </p:cNvSpPr>
          <p:nvPr/>
        </p:nvSpPr>
        <p:spPr>
          <a:xfrm rot="19140000">
            <a:off x="3884400" y="4683600"/>
            <a:ext cx="1850400" cy="306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Grossman-</a:t>
            </a:r>
            <a:r>
              <a:rPr lang="en-US" altLang="zh-TW" sz="136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endParaRPr lang="zh-TW" altLang="en-US" sz="1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402000" y="3466784"/>
            <a:ext cx="324036" cy="468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35696" y="60119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@ J-PARC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 bwMode="auto">
          <a:xfrm flipV="1">
            <a:off x="3275892" y="0"/>
            <a:ext cx="899992" cy="214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1232756"/>
            <a:ext cx="5040560" cy="878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4319971" y="2145600"/>
            <a:ext cx="46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KOTO @ 100 </a:t>
            </a:r>
            <a:r>
              <a:rPr lang="en-US" altLang="zh-TW" dirty="0" err="1" smtClean="0">
                <a:solidFill>
                  <a:srgbClr val="0000CC"/>
                </a:solidFill>
              </a:rPr>
              <a:t>hrs</a:t>
            </a:r>
            <a:r>
              <a:rPr lang="en-US" altLang="zh-TW" dirty="0" smtClean="0">
                <a:solidFill>
                  <a:srgbClr val="0000CC"/>
                </a:solidFill>
              </a:rPr>
              <a:t>  (2013),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finally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5940152" y="1324800"/>
            <a:ext cx="432000" cy="2520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68144" y="872716"/>
            <a:ext cx="78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smtClean="0">
                <a:latin typeface="Calibri" panose="020F0502020204030204" pitchFamily="34" charset="0"/>
              </a:rPr>
              <a:t>mostly</a:t>
            </a:r>
            <a:endParaRPr lang="zh-TW" altLang="en-US" sz="1700" dirty="0">
              <a:latin typeface="Calibri" panose="020F0502020204030204" pitchFamily="34" charset="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8" y="929134"/>
            <a:ext cx="859580" cy="256495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 bwMode="auto">
          <a:xfrm>
            <a:off x="3959932" y="15927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直線圖說文字 2 5"/>
          <p:cNvSpPr/>
          <p:nvPr/>
        </p:nvSpPr>
        <p:spPr bwMode="auto">
          <a:xfrm rot="20697203">
            <a:off x="6835225" y="177955"/>
            <a:ext cx="1886917" cy="451978"/>
          </a:xfrm>
          <a:prstGeom prst="borderCallout2">
            <a:avLst>
              <a:gd name="adj1" fmla="val 50173"/>
              <a:gd name="adj2" fmla="val -3694"/>
              <a:gd name="adj3" fmla="val 56002"/>
              <a:gd name="adj4" fmla="val -17721"/>
              <a:gd name="adj5" fmla="val 257568"/>
              <a:gd name="adj6" fmla="val -50691"/>
            </a:avLst>
          </a:prstGeom>
          <a:solidFill>
            <a:srgbClr val="C5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Off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TW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72100" y="-171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Now …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78039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Discovery Zone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(2015 Data!)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直角三角形 7"/>
          <p:cNvSpPr/>
          <p:nvPr/>
        </p:nvSpPr>
        <p:spPr bwMode="auto">
          <a:xfrm rot="5400000">
            <a:off x="5103408" y="2411908"/>
            <a:ext cx="2952000" cy="3330000"/>
          </a:xfrm>
          <a:prstGeom prst="rtTriangle">
            <a:avLst/>
          </a:prstGeom>
          <a:solidFill>
            <a:srgbClr val="00FFFF">
              <a:alpha val="6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 rot="2820000">
            <a:off x="7902000" y="2520000"/>
            <a:ext cx="198428" cy="59145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92" y="32489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Zone Open</a:t>
            </a:r>
            <a:endParaRPr kumimoji="1" lang="zh-TW" altLang="en-US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18780000">
            <a:off x="7507775" y="2502717"/>
            <a:ext cx="7681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50" dirty="0" smtClean="0">
                <a:solidFill>
                  <a:srgbClr val="0000FF"/>
                </a:solidFill>
              </a:rPr>
              <a:t>NA62</a:t>
            </a:r>
            <a:endParaRPr lang="zh-TW" altLang="en-US" sz="1650" dirty="0">
              <a:solidFill>
                <a:srgbClr val="0000FF"/>
              </a:solidFill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8226000" y="2502000"/>
            <a:ext cx="120098" cy="1188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5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7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03848" y="77433"/>
            <a:ext cx="2736304" cy="7232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3600" dirty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V.</a:t>
            </a:r>
            <a:r>
              <a:rPr lang="en-US" altLang="zh-TW" sz="36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Conclusion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sz="500" dirty="0">
                <a:solidFill>
                  <a:srgbClr val="FF0000"/>
                </a:solidFill>
              </a:rPr>
              <a:t> </a:t>
            </a:r>
            <a:endParaRPr lang="zh-TW" altLang="en-US" sz="50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1133" y="1066671"/>
            <a:ext cx="88133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K</a:t>
            </a:r>
            <a:r>
              <a:rPr lang="en-US" altLang="zh-TW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nothing:  can occur above 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“Grossman-</a:t>
            </a:r>
            <a:r>
              <a:rPr lang="en-US" altLang="zh-TW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Bound” 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KOTO</a:t>
            </a:r>
            <a:r>
              <a:rPr lang="en-US" altLang="zh-TW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</a:p>
          <a:p>
            <a:endParaRPr lang="en-US" altLang="zh-TW" sz="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If See Early Event(s),    </a:t>
            </a:r>
            <a:r>
              <a:rPr lang="en-US" altLang="zh-TW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Try Hard to Kill  ...  But </a:t>
            </a:r>
            <a:r>
              <a:rPr lang="en-US" altLang="zh-TW" sz="2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Overkill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altLang="zh-TW" sz="1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 Bound, then likely “</a:t>
            </a:r>
            <a:r>
              <a:rPr lang="el-GR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zh-TW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mass object                                      .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KOTO reaches below current “GN Bound”, </a:t>
            </a:r>
            <a:r>
              <a:rPr lang="en-US" altLang="zh-TW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still effective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 KOTO/NA62/Belle(II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(/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LHCb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all in game.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4694771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i="1" dirty="0" smtClean="0">
                <a:solidFill>
                  <a:srgbClr val="0000CC"/>
                </a:solidFill>
              </a:rPr>
              <a:t>Analyze, KOTO, Analyze</a:t>
            </a:r>
            <a:r>
              <a:rPr lang="en-US" altLang="zh-TW" i="1" dirty="0" smtClean="0">
                <a:solidFill>
                  <a:srgbClr val="0000CC"/>
                </a:solidFill>
              </a:rPr>
              <a:t> </a:t>
            </a:r>
            <a:r>
              <a:rPr lang="en-US" altLang="zh-TW" sz="2800" i="1" dirty="0" smtClean="0">
                <a:solidFill>
                  <a:srgbClr val="0000CC"/>
                </a:solidFill>
              </a:rPr>
              <a:t>!</a:t>
            </a:r>
            <a:endParaRPr lang="zh-TW" altLang="en-US" i="1" dirty="0"/>
          </a:p>
        </p:txBody>
      </p:sp>
      <p:sp>
        <p:nvSpPr>
          <p:cNvPr id="7" name="矩形 6"/>
          <p:cNvSpPr/>
          <p:nvPr/>
        </p:nvSpPr>
        <p:spPr>
          <a:xfrm>
            <a:off x="6127777" y="1980000"/>
            <a:ext cx="26693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(that slips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thru NA62)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3465004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59259E-6 L -2.5E-6 -0.07222 " pathEditMode="relative" rAng="0" ptsTypes="AA">
                                      <p:cBhvr>
                                        <p:cTn id="6" dur="1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87" fill="hold">
                                          <p:stCondLst>
                                            <p:cond delay="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87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87" fill="hold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2" presetClass="entr" presetSubtype="8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9512" y="4694771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i="1" dirty="0" smtClean="0">
                <a:solidFill>
                  <a:srgbClr val="0000CC"/>
                </a:solidFill>
              </a:rPr>
              <a:t>Analyze, KOTO, Analyze</a:t>
            </a:r>
            <a:r>
              <a:rPr lang="en-US" altLang="zh-TW" i="1" dirty="0" smtClean="0">
                <a:solidFill>
                  <a:srgbClr val="0000CC"/>
                </a:solidFill>
              </a:rPr>
              <a:t> </a:t>
            </a:r>
            <a:r>
              <a:rPr lang="en-US" altLang="zh-TW" sz="2800" i="1" dirty="0" smtClean="0">
                <a:solidFill>
                  <a:srgbClr val="0000CC"/>
                </a:solidFill>
              </a:rPr>
              <a:t>!</a:t>
            </a:r>
            <a:endParaRPr lang="zh-TW" altLang="en-US" i="1" dirty="0"/>
          </a:p>
        </p:txBody>
      </p:sp>
      <p:sp>
        <p:nvSpPr>
          <p:cNvPr id="4" name="矩形 3"/>
          <p:cNvSpPr/>
          <p:nvPr/>
        </p:nvSpPr>
        <p:spPr>
          <a:xfrm>
            <a:off x="503548" y="1088740"/>
            <a:ext cx="8098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/>
              <a:t>Blessed are the </a:t>
            </a:r>
            <a:r>
              <a:rPr lang="en-US" altLang="zh-TW" sz="2400" dirty="0" smtClean="0"/>
              <a:t>Blind,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for they shall see the Heavens open.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384" r="3797" b="18666"/>
          <a:stretch/>
        </p:blipFill>
        <p:spPr>
          <a:xfrm>
            <a:off x="4932040" y="3140968"/>
            <a:ext cx="3744416" cy="284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113" b="25851"/>
          <a:stretch/>
        </p:blipFill>
        <p:spPr>
          <a:xfrm>
            <a:off x="4896036" y="1991746"/>
            <a:ext cx="3780420" cy="2728814"/>
          </a:xfrm>
          <a:prstGeom prst="rect">
            <a:avLst/>
          </a:prstGeom>
        </p:spPr>
      </p:pic>
      <p:pic>
        <p:nvPicPr>
          <p:cNvPr id="7" name="Picture 2" descr="「blinding light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216" r="7794" b="2218"/>
          <a:stretch/>
        </p:blipFill>
        <p:spPr bwMode="auto">
          <a:xfrm rot="20775897">
            <a:off x="3711841" y="4134186"/>
            <a:ext cx="1433144" cy="22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372200" y="6048581"/>
            <a:ext cx="237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en-US" altLang="zh-TW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nd,</a:t>
            </a:r>
            <a:r>
              <a:rPr lang="en-US" altLang="zh-TW" sz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Connections?</a:t>
            </a:r>
            <a:endParaRPr lang="zh-TW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8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" y="8620"/>
            <a:ext cx="8614395" cy="702320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55576" y="4941168"/>
            <a:ext cx="5303055" cy="43088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Not Good, Not Bad … </a:t>
            </a:r>
            <a:r>
              <a:rPr kumimoji="0" lang="en-US" altLang="zh-TW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Not Too Good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… 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/>
              <a:ea typeface="新細明體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80323" y="6094457"/>
            <a:ext cx="720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3.4</a:t>
            </a:r>
            <a:r>
              <a:rPr lang="en-US" altLang="zh-TW" sz="800" dirty="0" smtClean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200" dirty="0" smtClean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σ</a:t>
            </a:r>
            <a:endParaRPr lang="zh-TW" altLang="en-US" sz="22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8549" y="476672"/>
            <a:ext cx="2117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0000FF"/>
                </a:solidFill>
              </a:rPr>
              <a:t>Ex: </a:t>
            </a:r>
            <a:r>
              <a:rPr lang="en-US" altLang="zh-TW" sz="1300" dirty="0" err="1" smtClean="0">
                <a:solidFill>
                  <a:srgbClr val="0000FF"/>
                </a:solidFill>
              </a:rPr>
              <a:t>Tolk</a:t>
            </a:r>
            <a:r>
              <a:rPr lang="en-US" altLang="zh-TW" sz="1300" dirty="0" smtClean="0">
                <a:solidFill>
                  <a:srgbClr val="0000FF"/>
                </a:solidFill>
              </a:rPr>
              <a:t> yesterday; </a:t>
            </a:r>
          </a:p>
          <a:p>
            <a:r>
              <a:rPr lang="en-US" altLang="zh-TW" sz="1300" dirty="0" err="1" smtClean="0">
                <a:solidFill>
                  <a:srgbClr val="0000FF"/>
                </a:solidFill>
              </a:rPr>
              <a:t>Th</a:t>
            </a:r>
            <a:r>
              <a:rPr lang="en-US" altLang="zh-TW" sz="1300" dirty="0" smtClean="0">
                <a:solidFill>
                  <a:srgbClr val="0000FF"/>
                </a:solidFill>
              </a:rPr>
              <a:t>: </a:t>
            </a:r>
            <a:r>
              <a:rPr lang="en-US" altLang="zh-TW" sz="1300" dirty="0" err="1" smtClean="0">
                <a:solidFill>
                  <a:srgbClr val="0000FF"/>
                </a:solidFill>
              </a:rPr>
              <a:t>Turstall</a:t>
            </a:r>
            <a:r>
              <a:rPr lang="en-US" altLang="zh-TW" sz="1300" dirty="0" smtClean="0">
                <a:solidFill>
                  <a:srgbClr val="0000FF"/>
                </a:solidFill>
              </a:rPr>
              <a:t> this morning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7" y="944724"/>
            <a:ext cx="7452000" cy="5589152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266794" y="261809"/>
            <a:ext cx="498245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200" dirty="0" smtClean="0"/>
              <a:t> Pick </a:t>
            </a:r>
            <a:r>
              <a:rPr lang="en-US" altLang="zh-TW" sz="2200" dirty="0"/>
              <a:t>up  t </a:t>
            </a:r>
            <a:r>
              <a:rPr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200" dirty="0"/>
              <a:t> </a:t>
            </a:r>
            <a:r>
              <a:rPr lang="en-US" altLang="zh-TW" sz="2200" dirty="0" err="1"/>
              <a:t>cZ</a:t>
            </a:r>
            <a:r>
              <a:rPr lang="en-US" altLang="zh-TW" sz="2200" dirty="0"/>
              <a:t>' topic </a:t>
            </a:r>
            <a:r>
              <a:rPr lang="en-US" altLang="zh-TW" sz="2200" dirty="0" smtClean="0"/>
              <a:t>at LHCP2014 </a:t>
            </a:r>
            <a:endParaRPr lang="zh-TW" altLang="en-US" sz="2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00092" y="4849200"/>
            <a:ext cx="3672408" cy="486000"/>
          </a:xfrm>
          <a:prstGeom prst="rect">
            <a:avLst/>
          </a:prstGeom>
          <a:solidFill>
            <a:srgbClr val="BDFF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 I ask from back of room:  “How to Search?”.  </a:t>
            </a:r>
          </a:p>
          <a:p>
            <a:r>
              <a:rPr lang="en-US" altLang="zh-TW" sz="1300" dirty="0" smtClean="0"/>
              <a:t> Came the reply: “</a:t>
            </a:r>
            <a:r>
              <a:rPr lang="en-US" altLang="zh-TW" sz="1300" b="1" dirty="0" smtClean="0">
                <a:latin typeface="Symbol" panose="05050102010706020507" pitchFamily="18" charset="2"/>
              </a:rPr>
              <a:t>mm</a:t>
            </a:r>
            <a:r>
              <a:rPr lang="en-US" altLang="zh-TW" sz="1300" dirty="0" smtClean="0"/>
              <a:t> or </a:t>
            </a:r>
            <a:r>
              <a:rPr lang="en-US" altLang="zh-TW" sz="1300" b="1" dirty="0" err="1" smtClean="0">
                <a:latin typeface="Symbol" panose="05050102010706020507" pitchFamily="18" charset="2"/>
              </a:rPr>
              <a:t>tt</a:t>
            </a:r>
            <a:r>
              <a:rPr lang="en-US" altLang="zh-TW" sz="1300" dirty="0" smtClean="0"/>
              <a:t>” mode.</a:t>
            </a:r>
            <a:endParaRPr lang="zh-TW" altLang="en-US" sz="1300" dirty="0"/>
          </a:p>
        </p:txBody>
      </p:sp>
      <p:sp>
        <p:nvSpPr>
          <p:cNvPr id="6" name="橢圓 5"/>
          <p:cNvSpPr/>
          <p:nvPr/>
        </p:nvSpPr>
        <p:spPr bwMode="auto">
          <a:xfrm>
            <a:off x="4139952" y="1664804"/>
            <a:ext cx="3024336" cy="414000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08497" y="2020488"/>
            <a:ext cx="19720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/>
              <a:t>X.G. He et al., PRD1991</a:t>
            </a:r>
            <a:endParaRPr lang="zh-TW" altLang="en-US" sz="13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93295" y="2728800"/>
            <a:ext cx="9829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3333FF"/>
                </a:solidFill>
              </a:rPr>
              <a:t>1403.1269</a:t>
            </a:r>
            <a:endParaRPr lang="zh-TW" altLang="en-US" sz="1300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51820" y="1989711"/>
            <a:ext cx="49863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u="sng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r>
              <a:rPr lang="en-US" altLang="zh-TW" sz="15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ifference between </a:t>
            </a:r>
            <a:r>
              <a:rPr lang="en-US" altLang="zh-TW" sz="15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muon</a:t>
            </a:r>
            <a:r>
              <a:rPr lang="en-US" altLang="zh-TW" sz="1500" u="sng" dirty="0">
                <a:solidFill>
                  <a:srgbClr val="FF0000"/>
                </a:solidFill>
                <a:latin typeface="Calibri" panose="020F0502020204030204" pitchFamily="34" charset="0"/>
              </a:rPr>
              <a:t>- and tau-lepton number</a:t>
            </a:r>
            <a:endParaRPr lang="zh-TW" altLang="en-US" sz="15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6417"/>
            <a:ext cx="3948025" cy="36280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0728"/>
            <a:ext cx="4318946" cy="292172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 bwMode="auto">
          <a:xfrm>
            <a:off x="1439651" y="1964429"/>
            <a:ext cx="0" cy="3375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字方塊 6"/>
          <p:cNvSpPr txBox="1"/>
          <p:nvPr/>
        </p:nvSpPr>
        <p:spPr>
          <a:xfrm rot="17882484">
            <a:off x="1600702" y="1421918"/>
            <a:ext cx="1047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u="sng" dirty="0" smtClean="0">
                <a:solidFill>
                  <a:srgbClr val="FF0000"/>
                </a:solidFill>
              </a:rPr>
              <a:t>285</a:t>
            </a:r>
            <a:r>
              <a:rPr lang="en-US" altLang="zh-TW" sz="10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1600" u="sng" dirty="0" smtClean="0">
                <a:solidFill>
                  <a:srgbClr val="FF0000"/>
                </a:solidFill>
              </a:rPr>
              <a:t>MeV</a:t>
            </a:r>
            <a:endParaRPr lang="zh-TW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17882484">
            <a:off x="2210932" y="163697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300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右大括弧 8"/>
          <p:cNvSpPr/>
          <p:nvPr/>
        </p:nvSpPr>
        <p:spPr bwMode="auto">
          <a:xfrm>
            <a:off x="4055530" y="2352083"/>
            <a:ext cx="120426" cy="648072"/>
          </a:xfrm>
          <a:prstGeom prst="rightBrace">
            <a:avLst>
              <a:gd name="adj1" fmla="val 68579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32756"/>
            <a:ext cx="1567390" cy="32403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文字方塊 5"/>
          <p:cNvSpPr txBox="1"/>
          <p:nvPr/>
        </p:nvSpPr>
        <p:spPr>
          <a:xfrm rot="17882484">
            <a:off x="1224725" y="163697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260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 rot="16200000">
            <a:off x="3444890" y="247178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u="sng" dirty="0" smtClean="0"/>
              <a:t>Range of 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1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l="50844" r="2"/>
          <a:stretch/>
        </p:blipFill>
        <p:spPr>
          <a:xfrm>
            <a:off x="4572000" y="188640"/>
            <a:ext cx="4464496" cy="31440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92996"/>
            <a:ext cx="4466840" cy="3138717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5004048" y="4826787"/>
            <a:ext cx="830436" cy="222393"/>
            <a:chOff x="4677668" y="6345323"/>
            <a:chExt cx="1296144" cy="29440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/>
            <a:srcRect l="7884" t="63739" r="7086" b="-1"/>
            <a:stretch/>
          </p:blipFill>
          <p:spPr>
            <a:xfrm>
              <a:off x="4677668" y="6345323"/>
              <a:ext cx="1296144" cy="290203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15" name="矩形 14"/>
            <p:cNvSpPr/>
            <p:nvPr/>
          </p:nvSpPr>
          <p:spPr bwMode="auto">
            <a:xfrm>
              <a:off x="4677668" y="6345324"/>
              <a:ext cx="506400" cy="29440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71915" y="4103784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</a:t>
            </a:r>
            <a:r>
              <a:rPr lang="en-US" altLang="zh-TW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 bwMode="auto">
          <a:xfrm flipH="1">
            <a:off x="5325755" y="4345504"/>
            <a:ext cx="1120797" cy="806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字方塊 21"/>
          <p:cNvSpPr txBox="1"/>
          <p:nvPr/>
        </p:nvSpPr>
        <p:spPr>
          <a:xfrm>
            <a:off x="510139" y="5592442"/>
            <a:ext cx="3244799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en-US" altLang="zh-TW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</a:t>
            </a:r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by NA62 </a:t>
            </a:r>
            <a:endParaRPr lang="zh-TW" altLang="en-US" sz="20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012" y="3865717"/>
            <a:ext cx="1740608" cy="28336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0865" y="4164874"/>
            <a:ext cx="725947" cy="27223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907704" y="416277"/>
            <a:ext cx="2624400" cy="492443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The 2</a:t>
            </a:r>
            <a:r>
              <a:rPr lang="en-US" altLang="zh-TW" sz="2600" baseline="30000" dirty="0" smtClean="0"/>
              <a:t>nd</a:t>
            </a:r>
            <a:r>
              <a:rPr lang="en-US" altLang="zh-TW" sz="2600" dirty="0" smtClean="0"/>
              <a:t> Window</a:t>
            </a:r>
            <a:endParaRPr lang="zh-TW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330429" y="5312901"/>
            <a:ext cx="846814" cy="694219"/>
            <a:chOff x="5508104" y="5409220"/>
            <a:chExt cx="972108" cy="864096"/>
          </a:xfrm>
        </p:grpSpPr>
        <p:cxnSp>
          <p:nvCxnSpPr>
            <p:cNvPr id="25" name="直線單箭頭接點 24"/>
            <p:cNvCxnSpPr/>
            <p:nvPr/>
          </p:nvCxnSpPr>
          <p:spPr bwMode="auto">
            <a:xfrm flipV="1">
              <a:off x="5508104" y="5425482"/>
              <a:ext cx="0" cy="8478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6" name="直線單箭頭接點 25"/>
            <p:cNvCxnSpPr/>
            <p:nvPr/>
          </p:nvCxnSpPr>
          <p:spPr bwMode="auto">
            <a:xfrm flipV="1">
              <a:off x="6480212" y="5409220"/>
              <a:ext cx="0" cy="8478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7" name="文字方塊 26"/>
          <p:cNvSpPr txBox="1"/>
          <p:nvPr/>
        </p:nvSpPr>
        <p:spPr>
          <a:xfrm>
            <a:off x="8538" y="6304964"/>
            <a:ext cx="24032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dirty="0" err="1" smtClean="0"/>
              <a:t>Fuyoto</a:t>
            </a:r>
            <a:r>
              <a:rPr lang="en-US" altLang="zh-TW" sz="1300" dirty="0" smtClean="0"/>
              <a:t>, WSH, </a:t>
            </a:r>
            <a:r>
              <a:rPr lang="en-US" altLang="zh-TW" sz="1300" dirty="0" err="1" smtClean="0"/>
              <a:t>Kohda</a:t>
            </a:r>
            <a:r>
              <a:rPr lang="en-US" altLang="zh-TW" sz="1300" dirty="0" smtClean="0"/>
              <a:t>, PRL</a:t>
            </a:r>
            <a:r>
              <a:rPr lang="en-US" altLang="zh-TW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TW" sz="1300" dirty="0" smtClean="0"/>
              <a:t>15</a:t>
            </a:r>
            <a:endParaRPr lang="zh-TW" altLang="en-US" sz="1300" dirty="0"/>
          </a:p>
        </p:txBody>
      </p:sp>
      <p:sp>
        <p:nvSpPr>
          <p:cNvPr id="20" name="文字方塊 19"/>
          <p:cNvSpPr txBox="1"/>
          <p:nvPr/>
        </p:nvSpPr>
        <p:spPr>
          <a:xfrm rot="19668882">
            <a:off x="4841776" y="1312606"/>
            <a:ext cx="439415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OUTDATED BY </a:t>
            </a:r>
            <a:r>
              <a:rPr lang="en-US" altLang="zh-TW" sz="2800" dirty="0" err="1" smtClean="0"/>
              <a:t>LHCb</a:t>
            </a:r>
            <a:r>
              <a:rPr lang="en-US" altLang="zh-TW" sz="2800" dirty="0" smtClean="0"/>
              <a:t> DB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19254" y="-27384"/>
                <a:ext cx="2616742" cy="441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54" y="-27384"/>
                <a:ext cx="2616742" cy="441788"/>
              </a:xfrm>
              <a:prstGeom prst="rect">
                <a:avLst/>
              </a:prstGeom>
              <a:blipFill rotWithShape="0">
                <a:blip r:embed="rId10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2735796" y="5985284"/>
            <a:ext cx="20233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err="1" smtClean="0">
                <a:solidFill>
                  <a:srgbClr val="0000FF"/>
                </a:solidFill>
              </a:rPr>
              <a:t>Piccini</a:t>
            </a:r>
            <a:r>
              <a:rPr lang="en-US" altLang="zh-TW" sz="1300" dirty="0" smtClean="0">
                <a:solidFill>
                  <a:srgbClr val="0000FF"/>
                </a:solidFill>
              </a:rPr>
              <a:t> talk this morning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9" y="1907191"/>
            <a:ext cx="4484697" cy="41140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86452" y="3861048"/>
            <a:ext cx="1473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b</a:t>
            </a:r>
            <a:r>
              <a:rPr lang="en-US" altLang="zh-TW" sz="1700" dirty="0" smtClean="0">
                <a:solidFill>
                  <a:srgbClr val="FF0000"/>
                </a:solidFill>
              </a:rPr>
              <a:t>linding</a:t>
            </a:r>
            <a:r>
              <a:rPr lang="en-US" altLang="zh-TW" sz="1700" dirty="0" smtClean="0">
                <a:solidFill>
                  <a:srgbClr val="0000FF"/>
                </a:solidFill>
              </a:rPr>
              <a:t> spot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49073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384" r="3797" b="18666"/>
          <a:stretch/>
        </p:blipFill>
        <p:spPr>
          <a:xfrm>
            <a:off x="4932040" y="3140968"/>
            <a:ext cx="3744416" cy="284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直線圖說文字 1 (無框線) 18"/>
          <p:cNvSpPr/>
          <p:nvPr/>
        </p:nvSpPr>
        <p:spPr bwMode="auto">
          <a:xfrm>
            <a:off x="5184068" y="1304764"/>
            <a:ext cx="3240360" cy="906197"/>
          </a:xfrm>
          <a:prstGeom prst="callout1">
            <a:avLst>
              <a:gd name="adj1" fmla="val 36843"/>
              <a:gd name="adj2" fmla="val -927"/>
              <a:gd name="adj3" fmla="val 177218"/>
              <a:gd name="adj4" fmla="val -53684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I (We) </a:t>
            </a:r>
            <a:r>
              <a:rPr lang="en-US" altLang="zh-TW" dirty="0">
                <a:solidFill>
                  <a:srgbClr val="000000"/>
                </a:solidFill>
              </a:rPr>
              <a:t>have </a:t>
            </a:r>
            <a:r>
              <a:rPr lang="en-US" altLang="zh-TW" dirty="0" smtClean="0">
                <a:solidFill>
                  <a:srgbClr val="000000"/>
                </a:solidFill>
              </a:rPr>
              <a:t>(all) </a:t>
            </a:r>
            <a:r>
              <a:rPr lang="en-US" altLang="zh-TW" dirty="0">
                <a:solidFill>
                  <a:srgbClr val="000000"/>
                </a:solidFill>
              </a:rPr>
              <a:t>stared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at this gazillion </a:t>
            </a:r>
            <a:r>
              <a:rPr lang="en-US" altLang="zh-TW" dirty="0">
                <a:solidFill>
                  <a:srgbClr val="000000"/>
                </a:solidFill>
              </a:rPr>
              <a:t>times,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and became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dirty="0">
                <a:solidFill>
                  <a:srgbClr val="000000"/>
                </a:solidFill>
              </a:rPr>
              <a:t>numb.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113" b="25851"/>
          <a:stretch/>
        </p:blipFill>
        <p:spPr>
          <a:xfrm>
            <a:off x="4920529" y="3140968"/>
            <a:ext cx="3755927" cy="2119651"/>
          </a:xfrm>
          <a:prstGeom prst="rect">
            <a:avLst/>
          </a:prstGeom>
        </p:spPr>
      </p:pic>
      <p:pic>
        <p:nvPicPr>
          <p:cNvPr id="1026" name="Picture 2" descr="「blinding light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216" r="7794" b="2218"/>
          <a:stretch/>
        </p:blipFill>
        <p:spPr bwMode="auto">
          <a:xfrm rot="20775897">
            <a:off x="3711841" y="4134186"/>
            <a:ext cx="1433144" cy="22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3429000"/>
            <a:ext cx="7776864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000" dirty="0" smtClean="0">
                <a:solidFill>
                  <a:srgbClr val="000000"/>
                </a:solidFill>
              </a:rPr>
              <a:t>I.  Intro:   Kaon, as old as Particle Physics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34662" y="4329100"/>
            <a:ext cx="36455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V particles from cosmic</a:t>
            </a: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g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= </a:t>
            </a:r>
            <a:r>
              <a:rPr lang="el-GR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at one loop</a:t>
            </a:r>
          </a:p>
          <a:p>
            <a:endParaRPr lang="en-US" altLang="zh-TW" sz="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19972" y="306896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69+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45567" y="5738707"/>
            <a:ext cx="382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/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400" b="1" baseline="30000" dirty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+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+</a:t>
            </a:r>
            <a:r>
              <a:rPr lang="en-US" altLang="zh-TW" sz="2400" b="1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vs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300" dirty="0">
              <a:solidFill>
                <a:srgbClr val="FF43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0" y="5593757"/>
            <a:ext cx="1814552" cy="7560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92" y="5589240"/>
            <a:ext cx="1814551" cy="760601"/>
          </a:xfrm>
          <a:prstGeom prst="rect">
            <a:avLst/>
          </a:prstGeom>
        </p:spPr>
      </p:pic>
      <p:pic>
        <p:nvPicPr>
          <p:cNvPr id="1032" name="Picture 8" descr="「munsingwear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r="34385" b="36722"/>
          <a:stretch/>
        </p:blipFill>
        <p:spPr bwMode="auto">
          <a:xfrm>
            <a:off x="8460432" y="3717032"/>
            <a:ext cx="683568" cy="5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836800" y="5148000"/>
            <a:ext cx="33105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But still NP Frontier:</a:t>
            </a:r>
          </a:p>
        </p:txBody>
      </p:sp>
      <p:pic>
        <p:nvPicPr>
          <p:cNvPr id="2050" name="Picture 2" descr="http://server2.phys.uniroma1.it/gr/HETG/imgs/home_gallery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04248" y="1229145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82558" y="6273316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@ CERN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23913" y="627331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@ J-PARC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72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9" grpId="0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925200"/>
            <a:ext cx="7500520" cy="5616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96857" y="188640"/>
            <a:ext cx="57502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CC"/>
                </a:solidFill>
              </a:rPr>
              <a:t> KOTO SP at FPCP2016, Caltech  </a:t>
            </a:r>
            <a:endParaRPr lang="zh-TW" alt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1050354">
            <a:off x="6472351" y="134801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>
                <a:solidFill>
                  <a:srgbClr val="0000FF"/>
                </a:solidFill>
              </a:rPr>
              <a:t>Relative Mute @ ICHEP</a:t>
            </a:r>
            <a:endParaRPr lang="zh-TW" altLang="en-US" u="sng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59838" y="6273316"/>
            <a:ext cx="5966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p. 14</a:t>
            </a:r>
            <a:endParaRPr lang="zh-TW" altLang="en-US" sz="1500" dirty="0"/>
          </a:p>
        </p:txBody>
      </p:sp>
      <p:sp>
        <p:nvSpPr>
          <p:cNvPr id="9" name="矩形 8"/>
          <p:cNvSpPr/>
          <p:nvPr/>
        </p:nvSpPr>
        <p:spPr bwMode="auto">
          <a:xfrm rot="19176572">
            <a:off x="2233826" y="3300443"/>
            <a:ext cx="24048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163" y="692696"/>
            <a:ext cx="3784776" cy="2408354"/>
            <a:chOff x="10163" y="692696"/>
            <a:chExt cx="3784776" cy="24083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3" y="745200"/>
              <a:ext cx="3733341" cy="23558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文字方塊 6"/>
            <p:cNvSpPr txBox="1"/>
            <p:nvPr/>
          </p:nvSpPr>
          <p:spPr>
            <a:xfrm>
              <a:off x="3167844" y="692696"/>
              <a:ext cx="6270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/>
                <a:t>p. 26</a:t>
              </a:r>
              <a:endParaRPr lang="zh-TW" altLang="en-US" sz="1500" dirty="0"/>
            </a:p>
          </p:txBody>
        </p:sp>
      </p:grpSp>
      <p:sp>
        <p:nvSpPr>
          <p:cNvPr id="11" name="矩形 10"/>
          <p:cNvSpPr/>
          <p:nvPr/>
        </p:nvSpPr>
        <p:spPr bwMode="auto">
          <a:xfrm>
            <a:off x="1767600" y="1490400"/>
            <a:ext cx="15840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3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43708" y="188640"/>
            <a:ext cx="5272597" cy="5386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571500" lvl="0" indent="-571500"/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900" dirty="0" smtClean="0">
                <a:solidFill>
                  <a:srgbClr val="0000FF"/>
                </a:solidFill>
              </a:rPr>
              <a:t>… </a:t>
            </a:r>
            <a:r>
              <a:rPr lang="en-US" altLang="zh-TW" sz="2200" dirty="0" smtClean="0">
                <a:solidFill>
                  <a:srgbClr val="0000FF"/>
                </a:solidFill>
              </a:rPr>
              <a:t>KOTO’s </a:t>
            </a:r>
            <a:r>
              <a:rPr lang="en-US" altLang="zh-TW" sz="2200" dirty="0">
                <a:solidFill>
                  <a:srgbClr val="0000FF"/>
                </a:solidFill>
              </a:rPr>
              <a:t>public neglect,  </a:t>
            </a:r>
            <a:r>
              <a:rPr lang="en-US" altLang="zh-TW" sz="2200" u="sng" dirty="0">
                <a:solidFill>
                  <a:srgbClr val="0000FF"/>
                </a:solidFill>
              </a:rPr>
              <a:t>Until Now</a:t>
            </a:r>
            <a:r>
              <a:rPr lang="en-US" altLang="zh-TW" sz="2200" dirty="0" smtClean="0">
                <a:solidFill>
                  <a:srgbClr val="0000FF"/>
                </a:solidFill>
              </a:rPr>
              <a:t>!</a:t>
            </a:r>
            <a:r>
              <a:rPr lang="zh-TW" altLang="en-US" sz="2800" dirty="0">
                <a:solidFill>
                  <a:srgbClr val="0000CC"/>
                </a:solidFill>
              </a:rPr>
              <a:t> </a:t>
            </a:r>
            <a:endParaRPr lang="en-US" altLang="zh-TW" sz="2200" u="sng" dirty="0" smtClean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" y="745200"/>
            <a:ext cx="3733341" cy="235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048164" y="642174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1609.03637</a:t>
            </a:r>
            <a:endParaRPr lang="zh-TW" alt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51200" y="951068"/>
            <a:ext cx="5357304" cy="2879199"/>
            <a:chOff x="3751200" y="951068"/>
            <a:chExt cx="5357304" cy="287919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1200" y="951068"/>
              <a:ext cx="5357304" cy="1613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9912" y="2605722"/>
              <a:ext cx="5314986" cy="1224545"/>
            </a:xfrm>
            <a:prstGeom prst="rect">
              <a:avLst/>
            </a:prstGeom>
          </p:spPr>
        </p:pic>
      </p:grpSp>
      <p:sp>
        <p:nvSpPr>
          <p:cNvPr id="12" name="弧形箭號 (下彎) 11"/>
          <p:cNvSpPr/>
          <p:nvPr/>
        </p:nvSpPr>
        <p:spPr bwMode="auto">
          <a:xfrm rot="1597693">
            <a:off x="1166008" y="1344764"/>
            <a:ext cx="4889993" cy="900095"/>
          </a:xfrm>
          <a:prstGeom prst="curvedDownArrow">
            <a:avLst/>
          </a:prstGeom>
          <a:solidFill>
            <a:srgbClr val="00FFFF">
              <a:alpha val="6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496" y="3666510"/>
            <a:ext cx="4057781" cy="2805995"/>
            <a:chOff x="35496" y="3666510"/>
            <a:chExt cx="4057781" cy="280599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6" y="3866452"/>
              <a:ext cx="4057781" cy="2606053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354330" y="3666510"/>
              <a:ext cx="3534942" cy="327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0000FF"/>
                  </a:solidFill>
                </a:rPr>
                <a:t>One Event,  0.34 </a:t>
              </a:r>
              <a:r>
                <a:rPr lang="en-US" altLang="zh-TW" sz="15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±</a:t>
              </a:r>
              <a:r>
                <a:rPr lang="en-US" altLang="zh-TW" sz="1500" dirty="0" smtClean="0">
                  <a:solidFill>
                    <a:srgbClr val="0000FF"/>
                  </a:solidFill>
                </a:rPr>
                <a:t> 0.16 BG expected</a:t>
              </a:r>
              <a:endParaRPr lang="zh-TW" altLang="en-US" sz="15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644008" y="3866451"/>
            <a:ext cx="4104456" cy="2675555"/>
            <a:chOff x="4644008" y="3866451"/>
            <a:chExt cx="4104456" cy="2675555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4008" y="3866451"/>
              <a:ext cx="4104456" cy="267555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1793" y="3994292"/>
              <a:ext cx="1448440" cy="40354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  <p:sp>
        <p:nvSpPr>
          <p:cNvPr id="17" name="矩形 16"/>
          <p:cNvSpPr/>
          <p:nvPr/>
        </p:nvSpPr>
        <p:spPr bwMode="auto">
          <a:xfrm>
            <a:off x="1767600" y="1490400"/>
            <a:ext cx="15840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67231" y="5805264"/>
            <a:ext cx="17171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u="sng" dirty="0" smtClean="0">
                <a:solidFill>
                  <a:srgbClr val="0000FF"/>
                </a:solidFill>
              </a:rPr>
              <a:t>slightly better limit</a:t>
            </a:r>
            <a:endParaRPr lang="zh-TW" altLang="en-US" sz="1300" u="sng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77947" y="5260848"/>
            <a:ext cx="19864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300" u="sng" dirty="0" smtClean="0">
                <a:solidFill>
                  <a:srgbClr val="0000FF"/>
                </a:solidFill>
              </a:rPr>
              <a:t>slightly worse vs E391a</a:t>
            </a:r>
            <a:endParaRPr lang="zh-TW" altLang="en-US" sz="1300" u="sng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67844" y="692696"/>
            <a:ext cx="627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p. 26</a:t>
            </a:r>
            <a:endParaRPr lang="zh-TW" altLang="en-US" sz="1500" dirty="0"/>
          </a:p>
        </p:txBody>
      </p:sp>
      <p:sp>
        <p:nvSpPr>
          <p:cNvPr id="10" name="矩形 9"/>
          <p:cNvSpPr/>
          <p:nvPr/>
        </p:nvSpPr>
        <p:spPr bwMode="auto">
          <a:xfrm>
            <a:off x="4327200" y="2852936"/>
            <a:ext cx="277200" cy="15840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11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47764" y="141550"/>
            <a:ext cx="4500500" cy="61114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b="0" dirty="0" smtClean="0">
                <a:solidFill>
                  <a:srgbClr val="0000FF"/>
                </a:solidFill>
              </a:rPr>
              <a:t>Grossman-</a:t>
            </a:r>
            <a:r>
              <a:rPr kumimoji="1" lang="en-US" altLang="ja-JP" b="0" dirty="0" err="1" smtClean="0">
                <a:solidFill>
                  <a:srgbClr val="0000FF"/>
                </a:solidFill>
              </a:rPr>
              <a:t>Nir</a:t>
            </a:r>
            <a:r>
              <a:rPr kumimoji="1" lang="en-US" altLang="ja-JP" b="0" dirty="0" smtClean="0">
                <a:solidFill>
                  <a:srgbClr val="0000FF"/>
                </a:solidFill>
              </a:rPr>
              <a:t> Bound</a:t>
            </a:r>
            <a:endParaRPr kumimoji="1" lang="ja-JP" altLang="en-US" b="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99448" y="908720"/>
            <a:ext cx="3681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Grossman and </a:t>
            </a:r>
            <a:r>
              <a:rPr lang="en-US" altLang="ja-JP" sz="1500" dirty="0" err="1" smtClean="0"/>
              <a:t>Nir</a:t>
            </a:r>
            <a:r>
              <a:rPr lang="en-US" altLang="ja-JP" sz="1500" dirty="0" smtClean="0"/>
              <a:t>, PLB 398, 163 (1997)</a:t>
            </a:r>
            <a:endParaRPr kumimoji="1" lang="ja-JP" altLang="en-US" sz="1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548" y="1373867"/>
            <a:ext cx="831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/>
              <a:t> </a:t>
            </a:r>
            <a:r>
              <a:rPr kumimoji="1" lang="en-US" altLang="ja-JP" sz="2400" dirty="0" smtClean="0"/>
              <a:t>The following model-independent (solid) relation</a:t>
            </a:r>
            <a:r>
              <a:rPr lang="en-US" altLang="ja-JP" sz="2400" dirty="0" smtClean="0"/>
              <a:t> holds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due to isospin symmetry</a:t>
            </a: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6" y="2309971"/>
            <a:ext cx="519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3548" y="3030051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/>
              <a:t> </a:t>
            </a:r>
            <a:r>
              <a:rPr lang="en-US" altLang="ja-JP" sz="2400" dirty="0" smtClean="0"/>
              <a:t>Using </a:t>
            </a:r>
            <a:r>
              <a:rPr lang="en-US" altLang="ja-JP" sz="2400" dirty="0"/>
              <a:t>E949 </a:t>
            </a:r>
            <a:r>
              <a:rPr lang="en-US" altLang="ja-JP" sz="2400" dirty="0" smtClean="0"/>
              <a:t>90% CL upper limit</a:t>
            </a:r>
            <a:r>
              <a:rPr lang="en-US" altLang="ja-JP" sz="2400" dirty="0"/>
              <a:t>,</a:t>
            </a:r>
            <a:endParaRPr kumimoji="1" lang="ja-JP" altLang="en-US" sz="24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19" y="3635732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35732"/>
            <a:ext cx="1381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03548" y="4295809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/>
              <a:t> </a:t>
            </a:r>
            <a:r>
              <a:rPr lang="en-US" altLang="ja-JP" sz="2400" dirty="0" smtClean="0"/>
              <a:t>Much better than E391a 90% CL upper limit</a:t>
            </a:r>
            <a:endParaRPr kumimoji="1" lang="ja-JP" altLang="en-US" sz="2400" dirty="0" smtClean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757474"/>
            <a:ext cx="384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966372" y="3642119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“GN bound”</a:t>
            </a:r>
            <a:r>
              <a:rPr kumimoji="1" lang="en-US" altLang="ja-JP" sz="2000" dirty="0" smtClean="0"/>
              <a:t>)</a:t>
            </a:r>
            <a:endParaRPr kumimoji="1" lang="ja-JP" altLang="en-US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1103" y="5633661"/>
            <a:ext cx="763382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Folklore: KOTO will start to probe New Physics only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                    </a:t>
            </a:r>
            <a:r>
              <a:rPr lang="en-US" altLang="ja-JP" sz="2400" i="1" dirty="0" smtClean="0">
                <a:solidFill>
                  <a:srgbClr val="0000FF"/>
                </a:solidFill>
              </a:rPr>
              <a:t>after</a:t>
            </a:r>
            <a:r>
              <a:rPr lang="en-US" altLang="ja-JP" sz="2400" dirty="0" smtClean="0">
                <a:solidFill>
                  <a:srgbClr val="0000FF"/>
                </a:solidFill>
              </a:rPr>
              <a:t> the GN bound is reached </a:t>
            </a:r>
            <a:endParaRPr kumimoji="1" lang="ja-JP" alt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6053" y="48290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~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0.5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x KOTO w/ 100h data</a:t>
            </a:r>
            <a:endParaRPr kumimoji="1" lang="ja-JP" alt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6C12C8D-75A1-4773-A869-20546B50D99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5580112" y="2935732"/>
            <a:ext cx="3502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/>
              <a:t>Blind man blessed by senses.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" t="14359" r="11697" b="2365"/>
          <a:stretch/>
        </p:blipFill>
        <p:spPr>
          <a:xfrm>
            <a:off x="3402000" y="2555984"/>
            <a:ext cx="5983824" cy="4311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" y="-351420"/>
            <a:ext cx="3462171" cy="5040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1148"/>
            <a:ext cx="2916324" cy="123317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 bwMode="auto">
          <a:xfrm>
            <a:off x="359892" y="2149200"/>
            <a:ext cx="29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群組 22"/>
          <p:cNvGrpSpPr/>
          <p:nvPr/>
        </p:nvGrpSpPr>
        <p:grpSpPr>
          <a:xfrm>
            <a:off x="3239852" y="2581200"/>
            <a:ext cx="907321" cy="3692116"/>
            <a:chOff x="3239852" y="2581200"/>
            <a:chExt cx="907321" cy="3692116"/>
          </a:xfrm>
        </p:grpSpPr>
        <p:cxnSp>
          <p:nvCxnSpPr>
            <p:cNvPr id="19" name="直線單箭頭接點 18"/>
            <p:cNvCxnSpPr/>
            <p:nvPr/>
          </p:nvCxnSpPr>
          <p:spPr bwMode="auto">
            <a:xfrm>
              <a:off x="3239852" y="2581200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線單箭頭接點 19"/>
            <p:cNvCxnSpPr>
              <a:cxnSpLocks noChangeAspect="1"/>
            </p:cNvCxnSpPr>
            <p:nvPr/>
          </p:nvCxnSpPr>
          <p:spPr bwMode="auto">
            <a:xfrm>
              <a:off x="3275892" y="3214722"/>
              <a:ext cx="871281" cy="30585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>
            <a:spLocks noChangeAspect="1"/>
          </p:cNvSpPr>
          <p:nvPr/>
        </p:nvSpPr>
        <p:spPr>
          <a:xfrm rot="19140000">
            <a:off x="3884400" y="4683600"/>
            <a:ext cx="1850400" cy="306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Grossman-</a:t>
            </a:r>
            <a:r>
              <a:rPr lang="en-US" altLang="zh-TW" sz="136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endParaRPr lang="zh-TW" altLang="en-US" sz="1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402000" y="3466784"/>
            <a:ext cx="324036" cy="468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35696" y="60119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@ J-PARC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 bwMode="auto">
          <a:xfrm flipV="1">
            <a:off x="3275892" y="0"/>
            <a:ext cx="899992" cy="214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1232756"/>
            <a:ext cx="5040560" cy="878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4319971" y="2145600"/>
            <a:ext cx="46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KOTO @ 100 </a:t>
            </a:r>
            <a:r>
              <a:rPr lang="en-US" altLang="zh-TW" dirty="0" err="1" smtClean="0">
                <a:solidFill>
                  <a:srgbClr val="0000CC"/>
                </a:solidFill>
              </a:rPr>
              <a:t>hrs</a:t>
            </a:r>
            <a:r>
              <a:rPr lang="en-US" altLang="zh-TW" dirty="0" smtClean="0">
                <a:solidFill>
                  <a:srgbClr val="0000CC"/>
                </a:solidFill>
              </a:rPr>
              <a:t>  (2013),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finally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5940152" y="1324800"/>
            <a:ext cx="432000" cy="2520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68144" y="872716"/>
            <a:ext cx="78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smtClean="0">
                <a:latin typeface="Calibri" panose="020F0502020204030204" pitchFamily="34" charset="0"/>
              </a:rPr>
              <a:t>mostly</a:t>
            </a:r>
            <a:endParaRPr lang="zh-TW" altLang="en-US" sz="1700" dirty="0">
              <a:latin typeface="Calibri" panose="020F0502020204030204" pitchFamily="34" charset="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8" y="929134"/>
            <a:ext cx="859580" cy="256495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 bwMode="auto">
          <a:xfrm>
            <a:off x="3959932" y="15927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直線圖說文字 2 5"/>
          <p:cNvSpPr/>
          <p:nvPr/>
        </p:nvSpPr>
        <p:spPr bwMode="auto">
          <a:xfrm rot="20697203">
            <a:off x="6835225" y="177955"/>
            <a:ext cx="1886917" cy="451978"/>
          </a:xfrm>
          <a:prstGeom prst="borderCallout2">
            <a:avLst>
              <a:gd name="adj1" fmla="val 50173"/>
              <a:gd name="adj2" fmla="val -3694"/>
              <a:gd name="adj3" fmla="val 56002"/>
              <a:gd name="adj4" fmla="val -17721"/>
              <a:gd name="adj5" fmla="val 257568"/>
              <a:gd name="adj6" fmla="val -50691"/>
            </a:avLst>
          </a:prstGeom>
          <a:solidFill>
            <a:srgbClr val="C5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Off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TW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8226000" y="2502000"/>
            <a:ext cx="120098" cy="1188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72100" y="-171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Now …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3294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新細明體" pitchFamily="18" charset="-120"/>
              </a:rPr>
              <a:t>          </a:t>
            </a:r>
            <a:r>
              <a:rPr kumimoji="1" lang="en-US" altLang="zh-TW" sz="3600" b="0" i="0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r>
              <a:rPr kumimoji="1" lang="en-US" altLang="zh-TW" sz="4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新細明體" pitchFamily="18" charset="-120"/>
              </a:rPr>
              <a:t>?</a:t>
            </a:r>
            <a:endParaRPr kumimoji="1" lang="zh-TW" altLang="en-US" sz="4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6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75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6" grpId="0" animBg="1"/>
      <p:bldP spid="22" grpId="0" animBg="1"/>
      <p:bldP spid="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3440033"/>
            <a:ext cx="80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800" dirty="0" smtClean="0">
                <a:solidFill>
                  <a:srgbClr val="000000"/>
                </a:solidFill>
              </a:rPr>
              <a:t> II. Blinding </a:t>
            </a:r>
            <a:r>
              <a:rPr lang="en-US" altLang="zh-TW" sz="2800" dirty="0">
                <a:solidFill>
                  <a:srgbClr val="000000"/>
                </a:solidFill>
              </a:rPr>
              <a:t>[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TW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>
                <a:solidFill>
                  <a:srgbClr val="000000"/>
                </a:solidFill>
              </a:rPr>
              <a:t> → </a:t>
            </a:r>
            <a:r>
              <a:rPr lang="el-GR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>
                <a:solidFill>
                  <a:srgbClr val="000000"/>
                </a:solidFill>
              </a:rPr>
              <a:t>]</a:t>
            </a:r>
            <a:r>
              <a:rPr lang="el-GR" altLang="zh-TW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800" dirty="0">
                <a:solidFill>
                  <a:srgbClr val="000000"/>
                </a:solidFill>
              </a:rPr>
              <a:t>:  </a:t>
            </a:r>
            <a:r>
              <a:rPr lang="en-US" altLang="zh-TW" sz="2800" dirty="0" smtClean="0">
                <a:solidFill>
                  <a:srgbClr val="000000"/>
                </a:solidFill>
              </a:rPr>
              <a:t>Blessed </a:t>
            </a:r>
            <a:r>
              <a:rPr lang="en-US" altLang="zh-TW" sz="2800" dirty="0">
                <a:solidFill>
                  <a:srgbClr val="000000"/>
                </a:solidFill>
              </a:rPr>
              <a:t>are the </a:t>
            </a:r>
            <a:r>
              <a:rPr lang="en-US" altLang="zh-TW" sz="2800" dirty="0" smtClean="0">
                <a:solidFill>
                  <a:srgbClr val="000000"/>
                </a:solidFill>
              </a:rPr>
              <a:t>Blind</a:t>
            </a:r>
          </a:p>
          <a:p>
            <a:pPr lvl="0"/>
            <a:endParaRPr lang="en-US" altLang="zh-TW" sz="4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6076" y="4031776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7C00A8"/>
                </a:solidFill>
              </a:rPr>
              <a:t>Or: </a:t>
            </a:r>
            <a:r>
              <a:rPr lang="zh-TW" altLang="en-US" dirty="0" smtClean="0">
                <a:solidFill>
                  <a:srgbClr val="7C00A8"/>
                </a:solidFill>
              </a:rPr>
              <a:t>Stupid </a:t>
            </a:r>
            <a:r>
              <a:rPr lang="zh-TW" altLang="en-US" dirty="0">
                <a:solidFill>
                  <a:srgbClr val="7C00A8"/>
                </a:solidFill>
              </a:rPr>
              <a:t>is as stupid </a:t>
            </a:r>
            <a:r>
              <a:rPr lang="zh-TW" altLang="en-US" dirty="0" smtClean="0">
                <a:solidFill>
                  <a:srgbClr val="7C00A8"/>
                </a:solidFill>
              </a:rPr>
              <a:t>does</a:t>
            </a:r>
            <a:r>
              <a:rPr lang="en-US" altLang="zh-TW" dirty="0" smtClean="0">
                <a:solidFill>
                  <a:srgbClr val="7C00A8"/>
                </a:solidFill>
              </a:rPr>
              <a:t>.</a:t>
            </a:r>
            <a:endParaRPr lang="zh-TW" altLang="en-US" dirty="0">
              <a:solidFill>
                <a:srgbClr val="7C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presentation">
  <a:themeElements>
    <a:clrScheme name="mypresentatio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resentation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ypresentatio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ypresentation">
  <a:themeElements>
    <a:clrScheme name="mypresentatio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resentation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ypresentatio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25823</TotalTime>
  <Words>1580</Words>
  <Application>Microsoft Office PowerPoint</Application>
  <PresentationFormat>如螢幕大小 (4:3)</PresentationFormat>
  <Paragraphs>342</Paragraphs>
  <Slides>38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56" baseType="lpstr">
      <vt:lpstr>Arial Unicode MS</vt:lpstr>
      <vt:lpstr>CMR10</vt:lpstr>
      <vt:lpstr>Mathematica1</vt:lpstr>
      <vt:lpstr>Monotype Sorts</vt:lpstr>
      <vt:lpstr>ＭＳ Ｐゴシック</vt:lpstr>
      <vt:lpstr>新細明體</vt:lpstr>
      <vt:lpstr>Arial</vt:lpstr>
      <vt:lpstr>Calibri</vt:lpstr>
      <vt:lpstr>Cambria Math</vt:lpstr>
      <vt:lpstr>Comic Sans MS</vt:lpstr>
      <vt:lpstr>Garamond</vt:lpstr>
      <vt:lpstr>Monotype Corsiva</vt:lpstr>
      <vt:lpstr>Symbol</vt:lpstr>
      <vt:lpstr>Tahoma</vt:lpstr>
      <vt:lpstr>Times New Roman</vt:lpstr>
      <vt:lpstr>Wingdings</vt:lpstr>
      <vt:lpstr>mypresentation</vt:lpstr>
      <vt:lpstr>1_mypresentation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Grossman-Nir Bound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wshou</dc:creator>
  <cp:lastModifiedBy>wshou</cp:lastModifiedBy>
  <cp:revision>529</cp:revision>
  <cp:lastPrinted>2016-09-15T12:10:29Z</cp:lastPrinted>
  <dcterms:created xsi:type="dcterms:W3CDTF">2012-05-21T16:13:04Z</dcterms:created>
  <dcterms:modified xsi:type="dcterms:W3CDTF">2016-09-30T12:16:30Z</dcterms:modified>
</cp:coreProperties>
</file>