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50"/>
  </p:notesMasterIdLst>
  <p:sldIdLst>
    <p:sldId id="257" r:id="rId5"/>
    <p:sldId id="319" r:id="rId6"/>
    <p:sldId id="258" r:id="rId7"/>
    <p:sldId id="323" r:id="rId8"/>
    <p:sldId id="324" r:id="rId9"/>
    <p:sldId id="339" r:id="rId10"/>
    <p:sldId id="383" r:id="rId11"/>
    <p:sldId id="381" r:id="rId12"/>
    <p:sldId id="382" r:id="rId13"/>
    <p:sldId id="384" r:id="rId14"/>
    <p:sldId id="262" r:id="rId15"/>
    <p:sldId id="385" r:id="rId16"/>
    <p:sldId id="263" r:id="rId17"/>
    <p:sldId id="256" r:id="rId18"/>
    <p:sldId id="264" r:id="rId19"/>
    <p:sldId id="265" r:id="rId20"/>
    <p:sldId id="290" r:id="rId21"/>
    <p:sldId id="289" r:id="rId22"/>
    <p:sldId id="291" r:id="rId23"/>
    <p:sldId id="341" r:id="rId24"/>
    <p:sldId id="287" r:id="rId25"/>
    <p:sldId id="270" r:id="rId26"/>
    <p:sldId id="284" r:id="rId27"/>
    <p:sldId id="285" r:id="rId28"/>
    <p:sldId id="352" r:id="rId29"/>
    <p:sldId id="288" r:id="rId30"/>
    <p:sldId id="404" r:id="rId31"/>
    <p:sldId id="293" r:id="rId32"/>
    <p:sldId id="297" r:id="rId33"/>
    <p:sldId id="300" r:id="rId34"/>
    <p:sldId id="353" r:id="rId35"/>
    <p:sldId id="310" r:id="rId36"/>
    <p:sldId id="386" r:id="rId37"/>
    <p:sldId id="388" r:id="rId38"/>
    <p:sldId id="403" r:id="rId39"/>
    <p:sldId id="387" r:id="rId40"/>
    <p:sldId id="316" r:id="rId41"/>
    <p:sldId id="371" r:id="rId42"/>
    <p:sldId id="372" r:id="rId43"/>
    <p:sldId id="373" r:id="rId44"/>
    <p:sldId id="374" r:id="rId45"/>
    <p:sldId id="375" r:id="rId46"/>
    <p:sldId id="376" r:id="rId47"/>
    <p:sldId id="400" r:id="rId48"/>
    <p:sldId id="401" r:id="rId4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2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88" autoAdjust="0"/>
  </p:normalViewPr>
  <p:slideViewPr>
    <p:cSldViewPr snapToGrid="0" snapToObjects="1">
      <p:cViewPr>
        <p:scale>
          <a:sx n="90" d="100"/>
          <a:sy n="90" d="100"/>
        </p:scale>
        <p:origin x="-784" y="-168"/>
      </p:cViewPr>
      <p:guideLst>
        <p:guide orient="horz" pos="4090"/>
        <p:guide pos="314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CD3C5-2E18-FA4B-89E0-5377D96B57FC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9BB2B-5690-0148-916D-3212BA7DE87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316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Mention</a:t>
            </a:r>
            <a:r>
              <a:rPr lang="en-US" baseline="0" dirty="0" smtClean="0"/>
              <a:t> ERC large grant there will be positions associated with it</a:t>
            </a:r>
          </a:p>
          <a:p>
            <a:r>
              <a:rPr lang="en-US" baseline="0" dirty="0" smtClean="0"/>
              <a:t>Mention ICC and </a:t>
            </a:r>
            <a:r>
              <a:rPr lang="en-US" baseline="0" dirty="0" err="1" smtClean="0"/>
              <a:t>maria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Maeztu</a:t>
            </a:r>
            <a:r>
              <a:rPr lang="en-US" baseline="0" dirty="0" smtClean="0"/>
              <a:t> distinction excellence 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D856F-065D-3E4B-9757-A21A31D8920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5985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err="1" smtClean="0"/>
              <a:t>Explain</a:t>
            </a:r>
            <a:r>
              <a:rPr lang="es-ES" dirty="0" smtClean="0"/>
              <a:t> BAO</a:t>
            </a:r>
          </a:p>
          <a:p>
            <a:r>
              <a:rPr lang="es-ES" dirty="0" err="1" smtClean="0"/>
              <a:t>Mention</a:t>
            </a:r>
            <a:r>
              <a:rPr lang="es-ES" dirty="0" smtClean="0"/>
              <a:t> </a:t>
            </a:r>
            <a:r>
              <a:rPr lang="es-ES" dirty="0" err="1" smtClean="0"/>
              <a:t>Nikhil</a:t>
            </a:r>
            <a:r>
              <a:rPr lang="es-ES" dirty="0" smtClean="0"/>
              <a:t> P.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9BB2B-5690-0148-916D-3212BA7DE87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12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err="1" smtClean="0"/>
              <a:t>Something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also</a:t>
            </a:r>
            <a:r>
              <a:rPr lang="es-ES" dirty="0" smtClean="0"/>
              <a:t> </a:t>
            </a:r>
            <a:r>
              <a:rPr lang="es-ES" dirty="0" err="1" smtClean="0"/>
              <a:t>pioneered</a:t>
            </a:r>
            <a:r>
              <a:rPr lang="es-ES" dirty="0" smtClean="0"/>
              <a:t> at </a:t>
            </a:r>
            <a:r>
              <a:rPr lang="es-ES" dirty="0" err="1" smtClean="0"/>
              <a:t>the</a:t>
            </a:r>
            <a:r>
              <a:rPr lang="es-ES" dirty="0" smtClean="0"/>
              <a:t> ICC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21D1-26B9-8F4C-9329-9995C53BB6A5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4636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Of </a:t>
            </a:r>
            <a:r>
              <a:rPr lang="es-ES" dirty="0" err="1" smtClean="0"/>
              <a:t>course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r>
              <a:rPr lang="es-ES" dirty="0" smtClean="0"/>
              <a:t> can </a:t>
            </a:r>
            <a:r>
              <a:rPr lang="es-ES" dirty="0" err="1" smtClean="0"/>
              <a:t>take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side</a:t>
            </a:r>
            <a:r>
              <a:rPr lang="es-ES" dirty="0" smtClean="0"/>
              <a:t> of G. </a:t>
            </a:r>
            <a:r>
              <a:rPr lang="es-ES" dirty="0" err="1" smtClean="0"/>
              <a:t>Efstathiou</a:t>
            </a:r>
            <a:r>
              <a:rPr lang="es-ES" dirty="0" smtClean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</a:t>
            </a:r>
            <a:r>
              <a:rPr lang="es-ES" dirty="0" err="1" smtClean="0"/>
              <a:t>Mukhanov</a:t>
            </a:r>
            <a:r>
              <a:rPr lang="es-ES" dirty="0" smtClean="0"/>
              <a:t> and </a:t>
            </a:r>
            <a:r>
              <a:rPr lang="es-ES" dirty="0" err="1" smtClean="0"/>
              <a:t>just</a:t>
            </a:r>
            <a:r>
              <a:rPr lang="es-ES" dirty="0" smtClean="0"/>
              <a:t> </a:t>
            </a:r>
            <a:r>
              <a:rPr lang="es-ES" dirty="0" err="1" smtClean="0"/>
              <a:t>say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Riess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wrong</a:t>
            </a:r>
            <a:r>
              <a:rPr lang="es-ES" baseline="0" dirty="0" smtClean="0"/>
              <a:t> and H0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actually</a:t>
            </a:r>
            <a:r>
              <a:rPr lang="es-ES" baseline="0" dirty="0" smtClean="0"/>
              <a:t> 68. a posteriori  </a:t>
            </a:r>
            <a:r>
              <a:rPr lang="es-ES" baseline="0" dirty="0" err="1" smtClean="0"/>
              <a:t>just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because</a:t>
            </a:r>
            <a:r>
              <a:rPr lang="es-ES" baseline="0" dirty="0" smtClean="0"/>
              <a:t> I </a:t>
            </a:r>
            <a:r>
              <a:rPr lang="es-ES" baseline="0" dirty="0" err="1" smtClean="0"/>
              <a:t>say</a:t>
            </a:r>
            <a:r>
              <a:rPr lang="es-ES" baseline="0" dirty="0" smtClean="0"/>
              <a:t> so.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9BB2B-5690-0148-916D-3212BA7DE877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4365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err="1" smtClean="0"/>
              <a:t>Independent</a:t>
            </a:r>
            <a:r>
              <a:rPr lang="es-ES" dirty="0" smtClean="0"/>
              <a:t> of </a:t>
            </a:r>
            <a:r>
              <a:rPr lang="es-ES" dirty="0" err="1" smtClean="0"/>
              <a:t>many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and </a:t>
            </a:r>
            <a:r>
              <a:rPr lang="es-ES" dirty="0" err="1" smtClean="0"/>
              <a:t>physics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assumptions</a:t>
            </a:r>
            <a:r>
              <a:rPr lang="es-ES" baseline="0" dirty="0" smtClean="0"/>
              <a:t>!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9BB2B-5690-0148-916D-3212BA7DE877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320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88814-73E1-F44F-9FF4-71CF314CA8E1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176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err="1" smtClean="0"/>
              <a:t>But</a:t>
            </a:r>
            <a:r>
              <a:rPr lang="es-ES" dirty="0" smtClean="0"/>
              <a:t> look at </a:t>
            </a:r>
            <a:r>
              <a:rPr lang="es-ES" dirty="0" err="1" smtClean="0"/>
              <a:t>the</a:t>
            </a:r>
            <a:r>
              <a:rPr lang="es-ES" dirty="0" smtClean="0"/>
              <a:t> case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Neff</a:t>
            </a:r>
            <a:r>
              <a:rPr lang="es-ES" dirty="0" smtClean="0"/>
              <a:t>!!!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9BB2B-5690-0148-916D-3212BA7DE877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547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There</a:t>
            </a:r>
            <a:r>
              <a:rPr lang="es-ES" dirty="0" smtClean="0"/>
              <a:t> are 4 </a:t>
            </a:r>
            <a:r>
              <a:rPr lang="es-ES" dirty="0" err="1" smtClean="0"/>
              <a:t>independent</a:t>
            </a:r>
            <a:r>
              <a:rPr lang="es-ES" dirty="0" smtClean="0"/>
              <a:t> </a:t>
            </a:r>
            <a:r>
              <a:rPr lang="es-ES" dirty="0" err="1" smtClean="0"/>
              <a:t>events</a:t>
            </a:r>
            <a:r>
              <a:rPr lang="es-ES" dirty="0" smtClean="0"/>
              <a:t>: </a:t>
            </a:r>
            <a:r>
              <a:rPr lang="es-ES" dirty="0" err="1" smtClean="0"/>
              <a:t>could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there</a:t>
            </a:r>
            <a:r>
              <a:rPr lang="es-ES" baseline="0" dirty="0" smtClean="0"/>
              <a:t> be </a:t>
            </a:r>
            <a:r>
              <a:rPr lang="es-ES" baseline="0" dirty="0" err="1" smtClean="0"/>
              <a:t>unknown</a:t>
            </a:r>
            <a:r>
              <a:rPr lang="es-ES" baseline="0" dirty="0" smtClean="0"/>
              <a:t>  </a:t>
            </a:r>
            <a:r>
              <a:rPr lang="es-ES" baseline="0" dirty="0" err="1" smtClean="0"/>
              <a:t>correlations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which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may</a:t>
            </a:r>
            <a:r>
              <a:rPr lang="es-ES" baseline="0" dirty="0" smtClean="0"/>
              <a:t> reduce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number</a:t>
            </a:r>
            <a:r>
              <a:rPr lang="es-ES" baseline="0" dirty="0" smtClean="0"/>
              <a:t>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9BB2B-5690-0148-916D-3212BA7DE877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9990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neutrinos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fuid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motivated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approximate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equivalence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neutrino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dark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(i.e. \rho_lambda^1/4)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Neutrinos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mass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varying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problems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perturbations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9BB2B-5690-0148-916D-3212BA7DE877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393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 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positive,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become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frozen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climbs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uphill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be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maintained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vanishingly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injection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Conversely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 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negative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leads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extraction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kinetic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scalar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9BB2B-5690-0148-916D-3212BA7DE877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22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satisfies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supernova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cooling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solar neutrino,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kaon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decay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-beta</a:t>
            </a:r>
          </a:p>
          <a:p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decay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bounds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proposal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scalar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truly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massless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carries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lepton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majoron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scheme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suggests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heavy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isosinglet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neutrinos in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range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hundred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MeV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signicant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mixing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electron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neutrino [27].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heavy neutrinos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could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manifest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themselves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decays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including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neutrinoless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double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beta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decay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9BB2B-5690-0148-916D-3212BA7DE877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633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first</a:t>
            </a:r>
            <a:r>
              <a:rPr lang="es-ES" dirty="0" smtClean="0"/>
              <a:t> </a:t>
            </a:r>
            <a:r>
              <a:rPr lang="es-ES" dirty="0" err="1" smtClean="0"/>
              <a:t>decade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years</a:t>
            </a:r>
            <a:r>
              <a:rPr lang="es-ES" dirty="0" smtClean="0"/>
              <a:t> 2000 </a:t>
            </a:r>
            <a:r>
              <a:rPr lang="es-ES" dirty="0" err="1" smtClean="0"/>
              <a:t>saw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establishment</a:t>
            </a:r>
            <a:r>
              <a:rPr lang="es-ES" dirty="0" smtClean="0"/>
              <a:t> of </a:t>
            </a:r>
            <a:r>
              <a:rPr lang="es-ES" dirty="0" err="1" smtClean="0"/>
              <a:t>precision</a:t>
            </a:r>
            <a:r>
              <a:rPr lang="es-ES" dirty="0" smtClean="0"/>
              <a:t> </a:t>
            </a:r>
            <a:r>
              <a:rPr lang="es-ES" dirty="0" err="1" smtClean="0"/>
              <a:t>cosmology</a:t>
            </a:r>
            <a:r>
              <a:rPr lang="es-ES" dirty="0" smtClean="0"/>
              <a:t>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baseline="0" dirty="0" smtClean="0"/>
              <a:t>Thanks to a massive observational effort...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Like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establishment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standard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particle</a:t>
            </a:r>
            <a:r>
              <a:rPr lang="es-ES" dirty="0" smtClean="0"/>
              <a:t> </a:t>
            </a:r>
            <a:r>
              <a:rPr lang="es-ES" dirty="0" err="1" smtClean="0"/>
              <a:t>physics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70. </a:t>
            </a:r>
            <a:r>
              <a:rPr lang="es-ES" dirty="0" err="1" smtClean="0"/>
              <a:t>cosmology</a:t>
            </a:r>
            <a:r>
              <a:rPr lang="es-ES" dirty="0" smtClean="0"/>
              <a:t> has s </a:t>
            </a:r>
            <a:r>
              <a:rPr lang="es-ES" dirty="0" err="1" smtClean="0"/>
              <a:t>standard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.</a:t>
            </a:r>
          </a:p>
          <a:p>
            <a:r>
              <a:rPr lang="es-ES" dirty="0" smtClean="0"/>
              <a:t>A </a:t>
            </a:r>
            <a:r>
              <a:rPr lang="es-ES" dirty="0" err="1" smtClean="0"/>
              <a:t>standard</a:t>
            </a:r>
            <a:r>
              <a:rPr lang="es-ES" dirty="0" smtClean="0"/>
              <a:t> </a:t>
            </a:r>
            <a:r>
              <a:rPr lang="es-ES" dirty="0" err="1" smtClean="0"/>
              <a:t>cosmological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  <a:r>
              <a:rPr lang="es-ES" dirty="0" err="1" smtClean="0"/>
              <a:t>just</a:t>
            </a:r>
            <a:r>
              <a:rPr lang="es-ES" dirty="0" smtClean="0"/>
              <a:t> 6 </a:t>
            </a:r>
            <a:r>
              <a:rPr lang="es-ES" dirty="0" err="1" smtClean="0"/>
              <a:t>numbers</a:t>
            </a:r>
            <a:r>
              <a:rPr lang="es-ES" dirty="0" smtClean="0"/>
              <a:t> describe</a:t>
            </a:r>
            <a:r>
              <a:rPr lang="es-ES" baseline="0" dirty="0" smtClean="0"/>
              <a:t> as fas as </a:t>
            </a:r>
            <a:r>
              <a:rPr lang="es-ES" baseline="0" dirty="0" err="1" smtClean="0"/>
              <a:t>we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tell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composition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evolution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universe</a:t>
            </a:r>
            <a:r>
              <a:rPr lang="is-IS" baseline="0" dirty="0" smtClean="0"/>
              <a:t>…</a:t>
            </a:r>
          </a:p>
          <a:p>
            <a:r>
              <a:rPr lang="es-ES" baseline="0" dirty="0" smtClean="0"/>
              <a:t>O</a:t>
            </a:r>
            <a:r>
              <a:rPr lang="is-IS" baseline="0" dirty="0" smtClean="0"/>
              <a:t>h well observations of thereof</a:t>
            </a:r>
          </a:p>
          <a:p>
            <a:r>
              <a:rPr lang="is-IS" baseline="0" dirty="0" smtClean="0"/>
              <a:t> this is not the end of the game because in this model there are things we do not understand (deeply disturbing..)</a:t>
            </a:r>
          </a:p>
          <a:p>
            <a:endParaRPr lang="is-IS" baseline="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21D1-26B9-8F4C-9329-9995C53BB6A5}" type="slidenum">
              <a:rPr lang="es-E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s-E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051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attractive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derivative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coupling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explicit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contribution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efefctive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does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contribute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 \phi.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 h perturbations remain stable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Stability of perturbations: no DE perturbations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9BB2B-5690-0148-916D-3212BA7DE877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3518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2F1F5-890C-4749-AB6D-4564F065D6A9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414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2F1F5-890C-4749-AB6D-4564F065D6A9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117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F4E0E7-C65E-4447-9427-820EADE0A08B}" type="slidenum">
              <a:rPr lang="en-US" sz="1200">
                <a:solidFill>
                  <a:prstClr val="black"/>
                </a:solidFill>
              </a:rPr>
              <a:pPr/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 so we have observed as much as possible of it</a:t>
            </a:r>
            <a:r>
              <a:rPr lang="is-IS" dirty="0" smtClean="0"/>
              <a:t>…</a:t>
            </a:r>
          </a:p>
          <a:p>
            <a:r>
              <a:rPr lang="es-ES" dirty="0" smtClean="0"/>
              <a:t>A</a:t>
            </a:r>
            <a:r>
              <a:rPr lang="is-IS" dirty="0" smtClean="0"/>
              <a:t>valache of data: CMB planck the information content of the primary temperature anisotropies has been saturated i.e no extra –statistical-infornmation... LSS larve</a:t>
            </a:r>
            <a:r>
              <a:rPr lang="is-IS" baseline="0" dirty="0" smtClean="0"/>
              <a:t> volume surveyed</a:t>
            </a:r>
            <a:endParaRPr lang="is-IS" dirty="0" smtClean="0"/>
          </a:p>
          <a:p>
            <a:endParaRPr lang="is-IS" dirty="0" smtClean="0"/>
          </a:p>
          <a:p>
            <a:r>
              <a:rPr lang="is-IS" dirty="0" smtClean="0"/>
              <a:t>we observe and we therfore observed as much as possible of it</a:t>
            </a:r>
          </a:p>
          <a:p>
            <a:endParaRPr lang="is-IS" dirty="0" smtClean="0"/>
          </a:p>
          <a:p>
            <a:r>
              <a:rPr lang="is-IS" dirty="0" smtClean="0"/>
              <a:t>add slide of sdss 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 </a:t>
            </a:r>
            <a:r>
              <a:rPr lang="es-ES" dirty="0" err="1" smtClean="0"/>
              <a:t>what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does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massive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high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precison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amount</a:t>
            </a:r>
            <a:r>
              <a:rPr lang="es-ES" baseline="0" dirty="0" smtClean="0"/>
              <a:t> of data mean???</a:t>
            </a:r>
          </a:p>
          <a:p>
            <a:endParaRPr lang="es-ES" dirty="0" smtClean="0"/>
          </a:p>
          <a:p>
            <a:r>
              <a:rPr lang="es-ES" dirty="0" err="1" smtClean="0"/>
              <a:t>Take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base </a:t>
            </a:r>
            <a:r>
              <a:rPr lang="es-ES" dirty="0" err="1" smtClean="0"/>
              <a:t>model</a:t>
            </a:r>
            <a:r>
              <a:rPr lang="es-ES" dirty="0" smtClean="0"/>
              <a:t> and </a:t>
            </a:r>
            <a:r>
              <a:rPr lang="es-ES" dirty="0" err="1" smtClean="0"/>
              <a:t>extend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, 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considering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thing</a:t>
            </a:r>
            <a:r>
              <a:rPr lang="es-ES" baseline="0" dirty="0" smtClean="0"/>
              <a:t> at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time</a:t>
            </a:r>
            <a:endParaRPr lang="es-ES" dirty="0" smtClean="0"/>
          </a:p>
          <a:p>
            <a:r>
              <a:rPr lang="es-ES" dirty="0" smtClean="0"/>
              <a:t>Neutrino </a:t>
            </a:r>
            <a:r>
              <a:rPr lang="es-ES" dirty="0" err="1" smtClean="0"/>
              <a:t>masses</a:t>
            </a:r>
            <a:r>
              <a:rPr lang="es-ES" dirty="0" smtClean="0"/>
              <a:t>**, </a:t>
            </a:r>
            <a:r>
              <a:rPr lang="es-ES" dirty="0" err="1" smtClean="0"/>
              <a:t>properties</a:t>
            </a:r>
            <a:r>
              <a:rPr lang="es-ES" dirty="0" smtClean="0"/>
              <a:t> of </a:t>
            </a:r>
            <a:r>
              <a:rPr lang="es-ES" dirty="0" err="1" smtClean="0"/>
              <a:t>dark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energy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properties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dark</a:t>
            </a:r>
            <a:r>
              <a:rPr lang="es-ES" baseline="0" dirty="0" smtClean="0"/>
              <a:t> </a:t>
            </a:r>
            <a:r>
              <a:rPr lang="es-ES" baseline="0" dirty="0" err="1" smtClean="0"/>
              <a:t>matter</a:t>
            </a:r>
            <a:r>
              <a:rPr lang="es-ES" baseline="0" dirty="0" smtClean="0"/>
              <a:t>…</a:t>
            </a:r>
          </a:p>
          <a:p>
            <a:endParaRPr lang="es-ES" dirty="0" smtClean="0"/>
          </a:p>
          <a:p>
            <a:r>
              <a:rPr lang="es-ES" dirty="0" smtClean="0"/>
              <a:t>Once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a </a:t>
            </a:r>
            <a:r>
              <a:rPr lang="es-ES" dirty="0" err="1" smtClean="0"/>
              <a:t>standard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(</a:t>
            </a:r>
            <a:r>
              <a:rPr lang="es-ES" dirty="0" err="1" smtClean="0"/>
              <a:t>like</a:t>
            </a:r>
            <a:r>
              <a:rPr lang="es-ES" dirty="0" smtClean="0"/>
              <a:t> </a:t>
            </a:r>
            <a:r>
              <a:rPr lang="es-ES" dirty="0" err="1" smtClean="0"/>
              <a:t>particle</a:t>
            </a:r>
            <a:r>
              <a:rPr lang="es-ES" dirty="0" smtClean="0"/>
              <a:t> </a:t>
            </a:r>
            <a:r>
              <a:rPr lang="es-ES" dirty="0" err="1" smtClean="0"/>
              <a:t>physics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70). Once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have</a:t>
            </a:r>
            <a:r>
              <a:rPr lang="es-ES" dirty="0" smtClean="0"/>
              <a:t> a </a:t>
            </a:r>
            <a:r>
              <a:rPr lang="es-ES" dirty="0" err="1" smtClean="0"/>
              <a:t>standard</a:t>
            </a:r>
            <a:r>
              <a:rPr lang="es-ES" dirty="0" smtClean="0"/>
              <a:t>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searched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distinctive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signatures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natural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extension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supersymmetry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doing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cosmology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30-40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</a:t>
            </a:r>
            <a:r>
              <a:rPr lang="is-I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…)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CC44D-910C-5A4E-B34E-D22482A8953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82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smtClean="0"/>
              <a:t>Planck+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biggest</a:t>
            </a:r>
            <a:r>
              <a:rPr lang="es-ES" dirty="0" smtClean="0"/>
              <a:t> 3D </a:t>
            </a:r>
            <a:r>
              <a:rPr lang="es-ES" dirty="0" err="1" smtClean="0"/>
              <a:t>maps</a:t>
            </a:r>
            <a:r>
              <a:rPr lang="es-ES" dirty="0" smtClean="0"/>
              <a:t> of </a:t>
            </a:r>
            <a:r>
              <a:rPr lang="es-ES" dirty="0" err="1" smtClean="0"/>
              <a:t>galaxies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Universe</a:t>
            </a:r>
            <a:r>
              <a:rPr lang="is-IS" dirty="0" smtClean="0"/>
              <a:t>….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First</a:t>
            </a:r>
            <a:r>
              <a:rPr lang="es-ES" dirty="0" smtClean="0"/>
              <a:t> </a:t>
            </a:r>
            <a:r>
              <a:rPr lang="es-ES" dirty="0" err="1" smtClean="0"/>
              <a:t>order</a:t>
            </a:r>
            <a:r>
              <a:rPr lang="es-ES" dirty="0" smtClean="0"/>
              <a:t> </a:t>
            </a:r>
            <a:r>
              <a:rPr lang="es-ES" dirty="0" err="1" smtClean="0"/>
              <a:t>answer</a:t>
            </a:r>
            <a:r>
              <a:rPr lang="es-ES" dirty="0" smtClean="0"/>
              <a:t>. 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want</a:t>
            </a:r>
            <a:r>
              <a:rPr lang="es-ES" dirty="0" smtClean="0"/>
              <a:t> a </a:t>
            </a:r>
            <a:r>
              <a:rPr lang="es-ES" dirty="0" err="1" smtClean="0"/>
              <a:t>second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order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answer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or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loop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answer</a:t>
            </a:r>
            <a:r>
              <a:rPr lang="is-IS" baseline="0" dirty="0" smtClean="0"/>
              <a:t>… I am happy to discuss it during the questions...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C21D1-26B9-8F4C-9329-9995C53BB6A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5605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3D </a:t>
            </a:r>
            <a:r>
              <a:rPr lang="es-ES" dirty="0" err="1" smtClean="0"/>
              <a:t>information</a:t>
            </a:r>
            <a:r>
              <a:rPr lang="es-ES" dirty="0" smtClean="0"/>
              <a:t> , </a:t>
            </a:r>
            <a:r>
              <a:rPr lang="es-ES" dirty="0" err="1" smtClean="0"/>
              <a:t>across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cosmic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ages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cosmic</a:t>
            </a:r>
            <a:r>
              <a:rPr lang="es-ES" baseline="0" dirty="0" smtClean="0"/>
              <a:t> </a:t>
            </a:r>
            <a:r>
              <a:rPr lang="es-ES" baseline="0" dirty="0" err="1" smtClean="0"/>
              <a:t>gravitational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evolution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571022-5724-1B40-AAF7-E5EB7451652B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8359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B61BFC-7353-C545-8195-42DC5F4CDE59}" type="slidenum">
              <a:rPr lang="en-US" sz="1200">
                <a:solidFill>
                  <a:prstClr val="black"/>
                </a:solidFill>
              </a:rPr>
              <a:pPr/>
              <a:t>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Rich info not just clustering if you have to break degeneracies! Meaning you could be measuring something  completely else  and still constrain nu properties!!!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err="1" smtClean="0"/>
              <a:t>Something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I </a:t>
            </a:r>
            <a:r>
              <a:rPr lang="es-ES" dirty="0" err="1" smtClean="0"/>
              <a:t>have</a:t>
            </a:r>
            <a:r>
              <a:rPr lang="es-ES" dirty="0" smtClean="0"/>
              <a:t> </a:t>
            </a:r>
            <a:r>
              <a:rPr lang="es-ES" dirty="0" err="1" smtClean="0"/>
              <a:t>started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explore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my</a:t>
            </a:r>
            <a:r>
              <a:rPr lang="es-ES" dirty="0" smtClean="0"/>
              <a:t> </a:t>
            </a:r>
            <a:r>
              <a:rPr lang="es-ES" dirty="0" err="1" smtClean="0"/>
              <a:t>group</a:t>
            </a:r>
            <a:r>
              <a:rPr lang="es-ES" dirty="0" smtClean="0"/>
              <a:t> </a:t>
            </a:r>
            <a:r>
              <a:rPr lang="es-ES" dirty="0" err="1" smtClean="0"/>
              <a:t>over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past</a:t>
            </a:r>
            <a:r>
              <a:rPr lang="es-ES" dirty="0" smtClean="0"/>
              <a:t> ~2 </a:t>
            </a:r>
            <a:r>
              <a:rPr lang="es-ES" dirty="0" err="1" smtClean="0"/>
              <a:t>yrs</a:t>
            </a:r>
            <a:r>
              <a:rPr lang="es-ES" dirty="0" smtClean="0"/>
              <a:t> </a:t>
            </a:r>
            <a:r>
              <a:rPr lang="es-ES" dirty="0" err="1" smtClean="0"/>
              <a:t>or</a:t>
            </a:r>
            <a:r>
              <a:rPr lang="es-ES" baseline="0" dirty="0" smtClean="0"/>
              <a:t> so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9BB2B-5690-0148-916D-3212BA7DE87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9956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dirty="0" err="1" smtClean="0"/>
              <a:t>Direct</a:t>
            </a:r>
            <a:r>
              <a:rPr lang="es-ES" dirty="0" smtClean="0"/>
              <a:t> vs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  <a:r>
              <a:rPr lang="es-ES" dirty="0" err="1" smtClean="0"/>
              <a:t>dependent</a:t>
            </a:r>
            <a:r>
              <a:rPr lang="es-ES" dirty="0" smtClean="0"/>
              <a:t> </a:t>
            </a:r>
            <a:r>
              <a:rPr lang="es-ES" dirty="0" err="1" smtClean="0"/>
              <a:t>measurements</a:t>
            </a:r>
            <a:r>
              <a:rPr lang="es-ES" dirty="0" smtClean="0"/>
              <a:t>!  </a:t>
            </a:r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should</a:t>
            </a:r>
            <a:r>
              <a:rPr lang="es-ES" dirty="0" smtClean="0"/>
              <a:t> </a:t>
            </a:r>
            <a:r>
              <a:rPr lang="es-ES" dirty="0" err="1" smtClean="0"/>
              <a:t>take</a:t>
            </a:r>
            <a:r>
              <a:rPr lang="es-ES" dirty="0" smtClean="0"/>
              <a:t> </a:t>
            </a:r>
            <a:r>
              <a:rPr lang="es-ES" dirty="0" err="1" smtClean="0"/>
              <a:t>notice</a:t>
            </a:r>
            <a:r>
              <a:rPr lang="es-ES" dirty="0" smtClean="0"/>
              <a:t>!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9BB2B-5690-0148-916D-3212BA7DE87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757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373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484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03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0236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4748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186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436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5108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148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3331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92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4906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1739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526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6587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E1D3B-E265-F64E-BDEB-13E3E532813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9936-F047-4D42-86F2-34E3ECDAE71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05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C1E61-1711-4D49-B4B6-AED183D8F70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1084A-69AF-2742-9048-CE84D682004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5637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18DF7-113F-384F-9AC3-70381FC134C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2C35A-6CD7-584B-B09F-3765D1EEDB1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068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FDC71-317F-DB44-ABB8-15EF3CA5297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5C748-1379-D343-8802-0D49C6DA74D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059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9176B-F3AC-364E-9AB0-1D8DDDBA0F1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8ED7C-AFF8-E143-950B-80E18B498DD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363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495D9-FF40-6B4E-A4BD-4A260532EA6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5F5A3-F7AC-EA4F-B65D-F3F096C4C2E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276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3F4E4-8866-CF42-B572-91C9D81E7D7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9D86-2951-C446-887E-B1EFC7B7580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32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05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4AC30-C0FD-824A-BEBA-5C1643D37BF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C7976-71A0-4D49-AE1B-B25FB0621C9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881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8EAF8-EE8D-4B4E-B966-AF8CD5C7179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D3774-83AF-5E4B-861A-6ABAD900EB1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976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85FA4-0DB1-4747-BEE0-A42FAF6D345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1342F-35B7-2E41-A9A1-E6DCB2FEF4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012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B671-B69E-B94F-AB99-21283E0F5A5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A4474-A9FC-294B-BF09-905A435C0C3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751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23AAA-F828-C646-98C8-391EE6C8CB6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581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159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3139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1839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951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1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24091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7385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557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085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4752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4519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208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owerpoint vectors copy 4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5765800"/>
            <a:ext cx="1321594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8039582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771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023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328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9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784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21A6A-2849-6146-AE72-BEC1F520CB9E}" type="datetimeFigureOut">
              <a:rPr lang="es-ES" smtClean="0"/>
              <a:t>15/03/17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9A30-7F6F-324B-94D0-3673C5A78BE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982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26870-AF6B-F249-AE03-EA19B6AEA48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C1D72-C063-604C-A9E9-29C4374FCA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51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38D9AF6E-6B66-394C-BB88-EA15D0B640D8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15/03/17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4FCBFCA-F885-7E49-8F4A-5FCE2E7BF1F7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394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92150-D797-4E49-B7AE-5F9E2E13E2E5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15/03/17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8BE33-DA2B-D945-A814-B310E96A941E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32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7" Type="http://schemas.openxmlformats.org/officeDocument/2006/relationships/image" Target="../media/image6.png"/><Relationship Id="rId8" Type="http://schemas.openxmlformats.org/officeDocument/2006/relationships/image" Target="../media/image7.emf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sciencedirect.com/science/article/pii/0378375894901538" TargetMode="External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emf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3.emf"/><Relationship Id="rId5" Type="http://schemas.openxmlformats.org/officeDocument/2006/relationships/image" Target="../media/image64.png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emf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7" y="2663528"/>
            <a:ext cx="4325329" cy="324399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2590800"/>
            <a:ext cx="2862262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666" y="2590800"/>
            <a:ext cx="2862262" cy="3433763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810" y="1274781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Raul Jimenez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0" y="6305514"/>
            <a:ext cx="160813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46" y="6179052"/>
            <a:ext cx="1972913" cy="658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3545631" y="2611232"/>
            <a:ext cx="2442195" cy="83099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>
                    <a:lumMod val="8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ICREA &amp; </a:t>
            </a:r>
            <a:r>
              <a:rPr lang="en-US" sz="2400" dirty="0" smtClean="0">
                <a:solidFill>
                  <a:srgbClr val="FFFFFF">
                    <a:lumMod val="8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ICCUB</a:t>
            </a:r>
            <a:endParaRPr lang="en-US" sz="2400" dirty="0">
              <a:solidFill>
                <a:srgbClr val="FFFFFF">
                  <a:lumMod val="85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FFFFFF">
                    <a:lumMod val="8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BARCELONA</a:t>
            </a:r>
            <a:endParaRPr lang="en-US" sz="2400" dirty="0">
              <a:solidFill>
                <a:srgbClr val="FFFFFF">
                  <a:lumMod val="85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190112" y="5355911"/>
            <a:ext cx="184666" cy="400110"/>
          </a:xfrm>
          <a:prstGeom prst="rect">
            <a:avLst/>
          </a:prstGeom>
          <a:solidFill>
            <a:srgbClr val="0000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17" name="Picture 16" descr="baobanner.png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66" y="0"/>
            <a:ext cx="2945334" cy="2301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0" y="72728"/>
            <a:ext cx="25685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035836" y="3939686"/>
            <a:ext cx="5828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prstClr val="white"/>
                </a:solidFill>
                <a:latin typeface="Calibri"/>
              </a:rPr>
              <a:t>Beyond</a:t>
            </a:r>
            <a:r>
              <a:rPr lang="es-E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prstClr val="white"/>
                </a:solidFill>
                <a:latin typeface="Calibri"/>
              </a:rPr>
              <a:t>precision</a:t>
            </a:r>
            <a:r>
              <a:rPr lang="es-E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prstClr val="white"/>
                </a:solidFill>
                <a:latin typeface="Calibri"/>
              </a:rPr>
              <a:t>cosmology</a:t>
            </a:r>
            <a:r>
              <a:rPr lang="es-ES" sz="2400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s-ES" sz="2400" dirty="0" err="1" smtClean="0">
                <a:solidFill>
                  <a:prstClr val="white"/>
                </a:solidFill>
                <a:latin typeface="Calibri"/>
              </a:rPr>
              <a:t>some</a:t>
            </a:r>
            <a:r>
              <a:rPr lang="es-ES" sz="2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prstClr val="white"/>
                </a:solidFill>
                <a:latin typeface="Calibri"/>
              </a:rPr>
              <a:t>examples</a:t>
            </a:r>
            <a:endParaRPr lang="es-ES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Imagen 3" descr="Screen Shot 2016-10-05 at 15.16.2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08" y="6076736"/>
            <a:ext cx="2387904" cy="7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1784" y="1119944"/>
            <a:ext cx="4778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Forthcoming</a:t>
            </a:r>
            <a:r>
              <a:rPr lang="es-E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new </a:t>
            </a:r>
            <a:r>
              <a:rPr lang="es-ES" dirty="0" err="1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a</a:t>
            </a:r>
            <a:r>
              <a:rPr lang="es-ES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valanche</a:t>
            </a:r>
            <a:r>
              <a:rPr lang="es-E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s-ES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of </a:t>
            </a:r>
            <a:r>
              <a:rPr lang="es-E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data  </a:t>
            </a:r>
            <a:r>
              <a:rPr lang="es-ES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enables</a:t>
            </a:r>
            <a:endParaRPr lang="es-ES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81083" y="514087"/>
            <a:ext cx="313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WHY SHOULD YOU CARE?</a:t>
            </a:r>
            <a:endParaRPr lang="es-ES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41784" y="1748433"/>
            <a:ext cx="4867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PRECISION </a:t>
            </a:r>
            <a:r>
              <a:rPr lang="es-ES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tests</a:t>
            </a:r>
            <a:r>
              <a:rPr lang="es-E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beyond</a:t>
            </a:r>
            <a:r>
              <a:rPr lang="es-E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the</a:t>
            </a:r>
            <a:r>
              <a:rPr lang="es-E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standard</a:t>
            </a:r>
            <a:r>
              <a:rPr lang="es-ES" dirty="0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s-ES" dirty="0" err="1" smtClean="0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rPr>
              <a:t>model</a:t>
            </a:r>
            <a:endParaRPr lang="es-ES" dirty="0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480" y="143139"/>
            <a:ext cx="3658520" cy="19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84" y="2707349"/>
            <a:ext cx="3271030" cy="327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02484" y="2415788"/>
            <a:ext cx="7378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FF"/>
                </a:solidFill>
              </a:rPr>
              <a:t>N</a:t>
            </a:r>
            <a:r>
              <a:rPr lang="en-US" sz="2000" dirty="0" smtClean="0">
                <a:solidFill>
                  <a:srgbClr val="FFFFFF"/>
                </a:solidFill>
              </a:rPr>
              <a:t>eutrinos </a:t>
            </a:r>
            <a:r>
              <a:rPr lang="en-US" sz="2000" dirty="0">
                <a:solidFill>
                  <a:srgbClr val="FFFFFF"/>
                </a:solidFill>
              </a:rPr>
              <a:t>contribute at least to ~0.5% of the total matter density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31338" y="4389385"/>
            <a:ext cx="402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6600"/>
                </a:solidFill>
                <a:latin typeface="Arial"/>
                <a:ea typeface="ＭＳ Ｐゴシック"/>
                <a:cs typeface="ＭＳ Ｐゴシック"/>
              </a:rPr>
              <a:t>Use </a:t>
            </a:r>
            <a:r>
              <a:rPr lang="es-ES" dirty="0" err="1">
                <a:solidFill>
                  <a:srgbClr val="FF6600"/>
                </a:solidFill>
                <a:latin typeface="Arial"/>
                <a:ea typeface="ＭＳ Ｐゴシック"/>
                <a:cs typeface="ＭＳ Ｐゴシック"/>
              </a:rPr>
              <a:t>the</a:t>
            </a:r>
            <a:r>
              <a:rPr lang="es-ES" dirty="0">
                <a:solidFill>
                  <a:srgbClr val="FF66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s-ES" dirty="0" err="1">
                <a:solidFill>
                  <a:srgbClr val="FF6600"/>
                </a:solidFill>
                <a:latin typeface="Arial"/>
                <a:ea typeface="ＭＳ Ｐゴシック"/>
                <a:cs typeface="ＭＳ Ｐゴシック"/>
              </a:rPr>
              <a:t>entire</a:t>
            </a:r>
            <a:r>
              <a:rPr lang="es-ES" dirty="0">
                <a:solidFill>
                  <a:srgbClr val="FF6600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es-ES" dirty="0" err="1">
                <a:solidFill>
                  <a:srgbClr val="FF6600"/>
                </a:solidFill>
                <a:latin typeface="Arial"/>
                <a:ea typeface="ＭＳ Ｐゴシック"/>
                <a:cs typeface="ＭＳ Ｐゴシック"/>
              </a:rPr>
              <a:t>Universe</a:t>
            </a:r>
            <a:r>
              <a:rPr lang="es-ES" dirty="0">
                <a:solidFill>
                  <a:srgbClr val="FF6600"/>
                </a:solidFill>
                <a:latin typeface="Arial"/>
                <a:ea typeface="ＭＳ Ｐゴシック"/>
                <a:cs typeface="ＭＳ Ｐゴシック"/>
              </a:rPr>
              <a:t> as “detector”!</a:t>
            </a:r>
          </a:p>
        </p:txBody>
      </p:sp>
    </p:spTree>
    <p:extLst>
      <p:ext uri="{BB962C8B-B14F-4D97-AF65-F5344CB8AC3E}">
        <p14:creationId xmlns:p14="http://schemas.microsoft.com/office/powerpoint/2010/main" val="153822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45180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In </a:t>
            </a:r>
            <a:r>
              <a:rPr lang="es-ES" dirty="0" err="1" smtClean="0">
                <a:solidFill>
                  <a:srgbClr val="FFFFFF"/>
                </a:solidFill>
              </a:rPr>
              <a:t>its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infancy</a:t>
            </a:r>
            <a:r>
              <a:rPr lang="es-ES" dirty="0" smtClean="0">
                <a:solidFill>
                  <a:srgbClr val="FFFFFF"/>
                </a:solidFill>
              </a:rPr>
              <a:t>…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617134" y="1788180"/>
            <a:ext cx="5196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 smtClean="0">
                <a:solidFill>
                  <a:srgbClr val="FFFFFF"/>
                </a:solidFill>
              </a:rPr>
              <a:t>her</a:t>
            </a:r>
            <a:r>
              <a:rPr lang="es-ES" sz="2800" dirty="0" err="1">
                <a:solidFill>
                  <a:srgbClr val="FFFFFF"/>
                </a:solidFill>
              </a:rPr>
              <a:t>e</a:t>
            </a:r>
            <a:r>
              <a:rPr lang="es-ES" sz="2800" dirty="0" err="1" smtClean="0">
                <a:solidFill>
                  <a:srgbClr val="FFFFFF"/>
                </a:solidFill>
              </a:rPr>
              <a:t>’s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some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exploratory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examples</a:t>
            </a:r>
            <a:endParaRPr lang="es-ES" sz="2800" dirty="0">
              <a:solidFill>
                <a:srgbClr val="FFFFFF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60400" y="3183467"/>
            <a:ext cx="5408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>
                <a:solidFill>
                  <a:srgbClr val="FFFFFF"/>
                </a:solidFill>
              </a:rPr>
              <a:t>The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trouble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with</a:t>
            </a:r>
            <a:r>
              <a:rPr lang="es-ES" i="1" dirty="0" smtClean="0">
                <a:solidFill>
                  <a:srgbClr val="FFFFFF"/>
                </a:solidFill>
              </a:rPr>
              <a:t> Ho</a:t>
            </a:r>
            <a:r>
              <a:rPr lang="es-ES" dirty="0" smtClean="0">
                <a:solidFill>
                  <a:srgbClr val="FFFFFF"/>
                </a:solidFill>
              </a:rPr>
              <a:t>; Bernal, Verde, </a:t>
            </a:r>
            <a:r>
              <a:rPr lang="es-ES" dirty="0" err="1" smtClean="0">
                <a:solidFill>
                  <a:srgbClr val="FFFFFF"/>
                </a:solidFill>
              </a:rPr>
              <a:t>Riess</a:t>
            </a:r>
            <a:r>
              <a:rPr lang="es-ES" dirty="0" smtClean="0">
                <a:solidFill>
                  <a:srgbClr val="FFFFFF"/>
                </a:solidFill>
              </a:rPr>
              <a:t>,  2016, JCAP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60400" y="3843867"/>
            <a:ext cx="816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 smtClean="0">
                <a:solidFill>
                  <a:srgbClr val="FFFFFF"/>
                </a:solidFill>
              </a:rPr>
              <a:t>The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length</a:t>
            </a:r>
            <a:r>
              <a:rPr lang="es-ES" i="1" dirty="0" smtClean="0">
                <a:solidFill>
                  <a:srgbClr val="FFFFFF"/>
                </a:solidFill>
              </a:rPr>
              <a:t> of </a:t>
            </a:r>
            <a:r>
              <a:rPr lang="es-ES" i="1" dirty="0" err="1" smtClean="0">
                <a:solidFill>
                  <a:srgbClr val="FFFFFF"/>
                </a:solidFill>
              </a:rPr>
              <a:t>the</a:t>
            </a:r>
            <a:r>
              <a:rPr lang="es-ES" i="1" dirty="0" smtClean="0">
                <a:solidFill>
                  <a:srgbClr val="FFFFFF"/>
                </a:solidFill>
              </a:rPr>
              <a:t> local </a:t>
            </a:r>
            <a:r>
              <a:rPr lang="es-ES" i="1" dirty="0" err="1" smtClean="0">
                <a:solidFill>
                  <a:srgbClr val="FFFFFF"/>
                </a:solidFill>
              </a:rPr>
              <a:t>standard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ruler</a:t>
            </a:r>
            <a:r>
              <a:rPr lang="es-ES" dirty="0">
                <a:solidFill>
                  <a:srgbClr val="FFFFFF"/>
                </a:solidFill>
              </a:rPr>
              <a:t>;</a:t>
            </a:r>
            <a:r>
              <a:rPr lang="es-ES" dirty="0" smtClean="0">
                <a:solidFill>
                  <a:srgbClr val="FFFFFF"/>
                </a:solidFill>
              </a:rPr>
              <a:t> Verde, Bernal, </a:t>
            </a:r>
            <a:r>
              <a:rPr lang="es-ES" dirty="0" err="1" smtClean="0">
                <a:solidFill>
                  <a:srgbClr val="FFFFFF"/>
                </a:solidFill>
              </a:rPr>
              <a:t>Heavens</a:t>
            </a:r>
            <a:r>
              <a:rPr lang="es-ES" dirty="0" smtClean="0">
                <a:solidFill>
                  <a:srgbClr val="FFFFFF"/>
                </a:solidFill>
              </a:rPr>
              <a:t>, </a:t>
            </a:r>
            <a:r>
              <a:rPr lang="es-ES" dirty="0" err="1" smtClean="0">
                <a:solidFill>
                  <a:srgbClr val="FFFFFF"/>
                </a:solidFill>
              </a:rPr>
              <a:t>Jimenez</a:t>
            </a:r>
            <a:r>
              <a:rPr lang="es-ES" dirty="0" smtClean="0">
                <a:solidFill>
                  <a:srgbClr val="FFFFFF"/>
                </a:solidFill>
              </a:rPr>
              <a:t> 2017, MNRAS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60400" y="4607467"/>
            <a:ext cx="584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 err="1">
                <a:solidFill>
                  <a:srgbClr val="FFFFFF"/>
                </a:solidFill>
              </a:rPr>
              <a:t>E</a:t>
            </a:r>
            <a:r>
              <a:rPr lang="es-ES" i="1" dirty="0" err="1" smtClean="0">
                <a:solidFill>
                  <a:srgbClr val="FFFFFF"/>
                </a:solidFill>
              </a:rPr>
              <a:t>arly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cosmology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Constrained</a:t>
            </a:r>
            <a:r>
              <a:rPr lang="es-ES" dirty="0" smtClean="0">
                <a:solidFill>
                  <a:srgbClr val="FFFFFF"/>
                </a:solidFill>
              </a:rPr>
              <a:t>; Verde, </a:t>
            </a:r>
            <a:r>
              <a:rPr lang="es-ES" dirty="0" err="1" smtClean="0">
                <a:solidFill>
                  <a:srgbClr val="FFFFFF"/>
                </a:solidFill>
              </a:rPr>
              <a:t>Bellini</a:t>
            </a:r>
            <a:r>
              <a:rPr lang="es-ES" dirty="0" smtClean="0">
                <a:solidFill>
                  <a:srgbClr val="FFFFFF"/>
                </a:solidFill>
              </a:rPr>
              <a:t> et al. 2017, JCAP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63600" y="322014"/>
            <a:ext cx="7053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prstClr val="white"/>
                </a:solidFill>
              </a:rPr>
              <a:t>The</a:t>
            </a:r>
            <a:r>
              <a:rPr lang="es-ES" dirty="0" smtClean="0">
                <a:solidFill>
                  <a:prstClr val="white"/>
                </a:solidFill>
              </a:rPr>
              <a:t> </a:t>
            </a:r>
            <a:r>
              <a:rPr lang="es-ES" dirty="0" err="1" smtClean="0">
                <a:solidFill>
                  <a:prstClr val="white"/>
                </a:solidFill>
              </a:rPr>
              <a:t>question</a:t>
            </a:r>
            <a:r>
              <a:rPr lang="es-ES" dirty="0" smtClean="0">
                <a:solidFill>
                  <a:prstClr val="white"/>
                </a:solidFill>
              </a:rPr>
              <a:t> </a:t>
            </a:r>
            <a:r>
              <a:rPr lang="es-ES" dirty="0" err="1" smtClean="0">
                <a:solidFill>
                  <a:prstClr val="white"/>
                </a:solidFill>
              </a:rPr>
              <a:t>is</a:t>
            </a:r>
            <a:r>
              <a:rPr lang="es-ES" dirty="0" smtClean="0">
                <a:solidFill>
                  <a:prstClr val="white"/>
                </a:solidFill>
              </a:rPr>
              <a:t>: </a:t>
            </a:r>
            <a:r>
              <a:rPr lang="es-ES" dirty="0" err="1" smtClean="0">
                <a:solidFill>
                  <a:prstClr val="white"/>
                </a:solidFill>
              </a:rPr>
              <a:t>It</a:t>
            </a:r>
            <a:r>
              <a:rPr lang="es-ES" dirty="0" smtClean="0">
                <a:solidFill>
                  <a:prstClr val="white"/>
                </a:solidFill>
              </a:rPr>
              <a:t> </a:t>
            </a:r>
            <a:r>
              <a:rPr lang="es-ES" dirty="0" err="1">
                <a:solidFill>
                  <a:prstClr val="white"/>
                </a:solidFill>
              </a:rPr>
              <a:t>is</a:t>
            </a:r>
            <a:r>
              <a:rPr lang="es-ES" dirty="0">
                <a:solidFill>
                  <a:prstClr val="white"/>
                </a:solidFill>
              </a:rPr>
              <a:t> </a:t>
            </a:r>
            <a:r>
              <a:rPr lang="es-ES" dirty="0" err="1">
                <a:solidFill>
                  <a:prstClr val="white"/>
                </a:solidFill>
              </a:rPr>
              <a:t>possible</a:t>
            </a:r>
            <a:r>
              <a:rPr lang="es-ES" dirty="0">
                <a:solidFill>
                  <a:prstClr val="white"/>
                </a:solidFill>
              </a:rPr>
              <a:t> </a:t>
            </a:r>
            <a:r>
              <a:rPr lang="es-ES" dirty="0" err="1">
                <a:solidFill>
                  <a:prstClr val="white"/>
                </a:solidFill>
              </a:rPr>
              <a:t>to</a:t>
            </a:r>
            <a:r>
              <a:rPr lang="es-ES" dirty="0">
                <a:solidFill>
                  <a:prstClr val="white"/>
                </a:solidFill>
              </a:rPr>
              <a:t> be </a:t>
            </a:r>
            <a:r>
              <a:rPr lang="es-ES" dirty="0" err="1">
                <a:solidFill>
                  <a:prstClr val="white"/>
                </a:solidFill>
              </a:rPr>
              <a:t>less</a:t>
            </a:r>
            <a:r>
              <a:rPr lang="es-ES" dirty="0">
                <a:solidFill>
                  <a:prstClr val="white"/>
                </a:solidFill>
              </a:rPr>
              <a:t> </a:t>
            </a:r>
            <a:r>
              <a:rPr lang="es-ES" dirty="0" err="1">
                <a:solidFill>
                  <a:prstClr val="white"/>
                </a:solidFill>
              </a:rPr>
              <a:t>model</a:t>
            </a:r>
            <a:r>
              <a:rPr lang="es-ES" dirty="0">
                <a:solidFill>
                  <a:prstClr val="white"/>
                </a:solidFill>
              </a:rPr>
              <a:t> </a:t>
            </a:r>
            <a:r>
              <a:rPr lang="es-ES" dirty="0" err="1">
                <a:solidFill>
                  <a:prstClr val="white"/>
                </a:solidFill>
              </a:rPr>
              <a:t>dependent</a:t>
            </a:r>
            <a:r>
              <a:rPr lang="es-ES" dirty="0">
                <a:solidFill>
                  <a:prstClr val="white"/>
                </a:solidFill>
              </a:rPr>
              <a:t>? At </a:t>
            </a:r>
            <a:r>
              <a:rPr lang="es-ES" dirty="0" err="1">
                <a:solidFill>
                  <a:prstClr val="white"/>
                </a:solidFill>
              </a:rPr>
              <a:t>what</a:t>
            </a:r>
            <a:r>
              <a:rPr lang="es-ES" dirty="0">
                <a:solidFill>
                  <a:prstClr val="white"/>
                </a:solidFill>
              </a:rPr>
              <a:t> </a:t>
            </a:r>
            <a:r>
              <a:rPr lang="es-ES" dirty="0" err="1">
                <a:solidFill>
                  <a:prstClr val="white"/>
                </a:solidFill>
              </a:rPr>
              <a:t>price</a:t>
            </a:r>
            <a:r>
              <a:rPr lang="es-ES" dirty="0">
                <a:solidFill>
                  <a:prstClr val="white"/>
                </a:solidFill>
              </a:rPr>
              <a:t>?</a:t>
            </a:r>
          </a:p>
          <a:p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660400" y="5363613"/>
            <a:ext cx="835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i="1" dirty="0" err="1">
                <a:solidFill>
                  <a:srgbClr val="FFFFFF"/>
                </a:solidFill>
              </a:rPr>
              <a:t>S</a:t>
            </a:r>
            <a:r>
              <a:rPr lang="es-ES" i="1" dirty="0" err="1" smtClean="0">
                <a:solidFill>
                  <a:srgbClr val="FFFFFF"/>
                </a:solidFill>
              </a:rPr>
              <a:t>trong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Evidence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for</a:t>
            </a:r>
            <a:r>
              <a:rPr lang="es-ES" i="1" dirty="0" smtClean="0">
                <a:solidFill>
                  <a:srgbClr val="FFFFFF"/>
                </a:solidFill>
              </a:rPr>
              <a:t> </a:t>
            </a:r>
            <a:r>
              <a:rPr lang="es-ES" i="1" dirty="0" err="1" smtClean="0">
                <a:solidFill>
                  <a:srgbClr val="FFFFFF"/>
                </a:solidFill>
              </a:rPr>
              <a:t>the</a:t>
            </a:r>
            <a:r>
              <a:rPr lang="es-ES" i="1" dirty="0" smtClean="0">
                <a:solidFill>
                  <a:srgbClr val="FFFFFF"/>
                </a:solidFill>
              </a:rPr>
              <a:t> Normal Neutrino </a:t>
            </a:r>
            <a:r>
              <a:rPr lang="es-ES" i="1" dirty="0" err="1" smtClean="0">
                <a:solidFill>
                  <a:srgbClr val="FFFFFF"/>
                </a:solidFill>
              </a:rPr>
              <a:t>Hierarchy</a:t>
            </a:r>
            <a:r>
              <a:rPr lang="es-ES" dirty="0" smtClean="0">
                <a:solidFill>
                  <a:srgbClr val="FFFFFF"/>
                </a:solidFill>
              </a:rPr>
              <a:t>; </a:t>
            </a:r>
            <a:r>
              <a:rPr lang="es-ES" dirty="0" err="1" smtClean="0">
                <a:solidFill>
                  <a:srgbClr val="FFFFFF"/>
                </a:solidFill>
              </a:rPr>
              <a:t>Fergus</a:t>
            </a:r>
            <a:r>
              <a:rPr lang="es-ES" dirty="0" smtClean="0">
                <a:solidFill>
                  <a:srgbClr val="FFFFFF"/>
                </a:solidFill>
              </a:rPr>
              <a:t> Simpson et </a:t>
            </a:r>
            <a:r>
              <a:rPr lang="es-ES" dirty="0">
                <a:solidFill>
                  <a:srgbClr val="FFFFFF"/>
                </a:solidFill>
              </a:rPr>
              <a:t>al. 2017, JCAP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60400" y="6026835"/>
            <a:ext cx="791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Dark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Energy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from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Motions</a:t>
            </a:r>
            <a:r>
              <a:rPr lang="es-ES" dirty="0" smtClean="0">
                <a:solidFill>
                  <a:srgbClr val="FFFFFF"/>
                </a:solidFill>
              </a:rPr>
              <a:t> of Neutrinos; </a:t>
            </a:r>
            <a:r>
              <a:rPr lang="es-ES" dirty="0" err="1" smtClean="0">
                <a:solidFill>
                  <a:srgbClr val="FFFFFF"/>
                </a:solidFill>
              </a:rPr>
              <a:t>Fergus</a:t>
            </a:r>
            <a:r>
              <a:rPr lang="es-ES" dirty="0" smtClean="0">
                <a:solidFill>
                  <a:srgbClr val="FFFFFF"/>
                </a:solidFill>
              </a:rPr>
              <a:t> Simpson </a:t>
            </a:r>
            <a:r>
              <a:rPr lang="es-ES" dirty="0">
                <a:solidFill>
                  <a:srgbClr val="FFFFFF"/>
                </a:solidFill>
              </a:rPr>
              <a:t>et al. 2017, </a:t>
            </a:r>
            <a:r>
              <a:rPr lang="es-ES" dirty="0" smtClean="0">
                <a:solidFill>
                  <a:srgbClr val="FFFFFF"/>
                </a:solidFill>
              </a:rPr>
              <a:t>PRL 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84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 a </a:t>
            </a:r>
            <a:r>
              <a:rPr lang="es-ES" dirty="0" err="1" smtClean="0"/>
              <a:t>nutshell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225272" y="1417638"/>
            <a:ext cx="8693456" cy="4736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ES" dirty="0" err="1" smtClean="0"/>
              <a:t>The</a:t>
            </a:r>
            <a:r>
              <a:rPr lang="es-ES" dirty="0" smtClean="0"/>
              <a:t> LCDM </a:t>
            </a:r>
            <a:r>
              <a:rPr lang="es-ES" dirty="0" err="1" smtClean="0"/>
              <a:t>paradigm</a:t>
            </a:r>
            <a:r>
              <a:rPr lang="es-ES" dirty="0" smtClean="0"/>
              <a:t> describes </a:t>
            </a:r>
            <a:r>
              <a:rPr lang="es-ES" dirty="0" err="1" smtClean="0"/>
              <a:t>well</a:t>
            </a:r>
            <a:r>
              <a:rPr lang="es-ES" dirty="0" smtClean="0"/>
              <a:t> </a:t>
            </a:r>
            <a:r>
              <a:rPr lang="es-ES" dirty="0" err="1" smtClean="0"/>
              <a:t>all</a:t>
            </a:r>
            <a:r>
              <a:rPr lang="es-ES" dirty="0" smtClean="0"/>
              <a:t> </a:t>
            </a:r>
            <a:r>
              <a:rPr lang="es-ES" dirty="0" err="1" smtClean="0"/>
              <a:t>observations</a:t>
            </a:r>
            <a:r>
              <a:rPr lang="es-ES" dirty="0" smtClean="0"/>
              <a:t>. </a:t>
            </a:r>
            <a:r>
              <a:rPr lang="es-ES" dirty="0" err="1" smtClean="0"/>
              <a:t>However</a:t>
            </a:r>
            <a:r>
              <a:rPr lang="es-ES" dirty="0" smtClean="0"/>
              <a:t>, </a:t>
            </a:r>
            <a:r>
              <a:rPr lang="es-ES" dirty="0" err="1" smtClean="0"/>
              <a:t>there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a </a:t>
            </a:r>
            <a:r>
              <a:rPr lang="es-ES" dirty="0" err="1" smtClean="0"/>
              <a:t>tension</a:t>
            </a:r>
            <a:r>
              <a:rPr lang="es-ES" dirty="0" smtClean="0"/>
              <a:t> </a:t>
            </a:r>
            <a:r>
              <a:rPr lang="es-ES" dirty="0" err="1" smtClean="0"/>
              <a:t>between</a:t>
            </a:r>
            <a:r>
              <a:rPr lang="es-ES" dirty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local </a:t>
            </a:r>
            <a:r>
              <a:rPr lang="es-ES" dirty="0" err="1" smtClean="0"/>
              <a:t>value</a:t>
            </a:r>
            <a:r>
              <a:rPr lang="es-ES" dirty="0" smtClean="0"/>
              <a:t> of H0 and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one</a:t>
            </a:r>
            <a:r>
              <a:rPr lang="es-ES" dirty="0" smtClean="0"/>
              <a:t> </a:t>
            </a:r>
            <a:r>
              <a:rPr lang="es-ES" dirty="0" err="1" smtClean="0"/>
              <a:t>derived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CMB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significant</a:t>
            </a:r>
            <a:r>
              <a:rPr lang="es-ES" dirty="0" smtClean="0"/>
              <a:t>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endParaRPr lang="es-ES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tension</a:t>
            </a:r>
            <a:r>
              <a:rPr lang="es-ES" dirty="0" smtClean="0"/>
              <a:t> can be </a:t>
            </a:r>
            <a:r>
              <a:rPr lang="es-ES" dirty="0" err="1" smtClean="0"/>
              <a:t>alleviated</a:t>
            </a:r>
            <a:r>
              <a:rPr lang="es-ES" dirty="0" smtClean="0"/>
              <a:t> 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there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extra </a:t>
            </a:r>
            <a:r>
              <a:rPr lang="es-ES" dirty="0" err="1" smtClean="0"/>
              <a:t>radiation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form</a:t>
            </a:r>
            <a:r>
              <a:rPr lang="es-ES" dirty="0" smtClean="0"/>
              <a:t> of </a:t>
            </a:r>
            <a:r>
              <a:rPr lang="es-ES" dirty="0" err="1" smtClean="0"/>
              <a:t>Neff</a:t>
            </a:r>
            <a:r>
              <a:rPr lang="es-ES" dirty="0" smtClean="0"/>
              <a:t> = 0.4; HOWEVER,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solution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disfavoured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Planck </a:t>
            </a:r>
            <a:r>
              <a:rPr lang="es-ES" dirty="0" err="1" smtClean="0"/>
              <a:t>high</a:t>
            </a:r>
            <a:r>
              <a:rPr lang="es-ES" dirty="0" smtClean="0"/>
              <a:t>-l </a:t>
            </a:r>
            <a:r>
              <a:rPr lang="es-ES" dirty="0" err="1" smtClean="0"/>
              <a:t>polarization</a:t>
            </a:r>
            <a:r>
              <a:rPr lang="es-ES" dirty="0" smtClean="0"/>
              <a:t>.</a:t>
            </a:r>
          </a:p>
          <a:p>
            <a:pPr>
              <a:lnSpc>
                <a:spcPct val="120000"/>
              </a:lnSpc>
            </a:pPr>
            <a:endParaRPr lang="es-ES" dirty="0" smtClean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ES" dirty="0" smtClean="0"/>
              <a:t>(</a:t>
            </a:r>
            <a:r>
              <a:rPr lang="es-ES" dirty="0" err="1" smtClean="0"/>
              <a:t>Cosmology</a:t>
            </a:r>
            <a:r>
              <a:rPr lang="es-ES" dirty="0" smtClean="0"/>
              <a:t>) </a:t>
            </a:r>
            <a:r>
              <a:rPr lang="es-ES" dirty="0" err="1" smtClean="0"/>
              <a:t>Model</a:t>
            </a:r>
            <a:r>
              <a:rPr lang="es-ES" dirty="0" smtClean="0"/>
              <a:t> </a:t>
            </a:r>
            <a:r>
              <a:rPr lang="es-ES" dirty="0" err="1" smtClean="0"/>
              <a:t>independent</a:t>
            </a:r>
            <a:r>
              <a:rPr lang="es-ES" dirty="0" smtClean="0"/>
              <a:t> </a:t>
            </a:r>
            <a:r>
              <a:rPr lang="es-ES" dirty="0" err="1" smtClean="0"/>
              <a:t>measurements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expansion</a:t>
            </a:r>
            <a:r>
              <a:rPr lang="es-ES" dirty="0" smtClean="0"/>
              <a:t> </a:t>
            </a:r>
            <a:r>
              <a:rPr lang="es-ES" dirty="0" err="1" smtClean="0"/>
              <a:t>history</a:t>
            </a:r>
            <a:r>
              <a:rPr lang="es-ES" dirty="0" smtClean="0"/>
              <a:t> </a:t>
            </a:r>
            <a:r>
              <a:rPr lang="es-ES" dirty="0" err="1" smtClean="0"/>
              <a:t>indicate</a:t>
            </a:r>
            <a:r>
              <a:rPr lang="es-ES" dirty="0" smtClean="0"/>
              <a:t> </a:t>
            </a:r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consistent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LCDM.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problem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anchors</a:t>
            </a:r>
            <a:r>
              <a:rPr lang="es-ES" dirty="0" smtClean="0"/>
              <a:t>: </a:t>
            </a:r>
            <a:r>
              <a:rPr lang="es-ES" dirty="0" err="1" smtClean="0"/>
              <a:t>either</a:t>
            </a:r>
            <a:r>
              <a:rPr lang="es-ES" dirty="0" smtClean="0"/>
              <a:t> </a:t>
            </a:r>
            <a:r>
              <a:rPr lang="es-ES" dirty="0" err="1" smtClean="0"/>
              <a:t>low</a:t>
            </a:r>
            <a:r>
              <a:rPr lang="es-ES" dirty="0" smtClean="0"/>
              <a:t> </a:t>
            </a:r>
            <a:r>
              <a:rPr lang="es-ES" dirty="0" err="1" smtClean="0"/>
              <a:t>or</a:t>
            </a:r>
            <a:r>
              <a:rPr lang="es-ES" dirty="0" smtClean="0"/>
              <a:t> at </a:t>
            </a:r>
            <a:r>
              <a:rPr lang="es-ES" dirty="0" err="1" smtClean="0"/>
              <a:t>the</a:t>
            </a:r>
            <a:r>
              <a:rPr lang="es-ES" dirty="0" smtClean="0"/>
              <a:t> CMB.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endParaRPr lang="es-ES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ES" dirty="0" err="1" smtClean="0"/>
              <a:t>There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already</a:t>
            </a:r>
            <a:r>
              <a:rPr lang="es-ES" dirty="0" smtClean="0"/>
              <a:t> </a:t>
            </a:r>
            <a:r>
              <a:rPr lang="es-ES" dirty="0" err="1" smtClean="0"/>
              <a:t>strong</a:t>
            </a:r>
            <a:r>
              <a:rPr lang="es-ES" dirty="0" smtClean="0"/>
              <a:t> </a:t>
            </a:r>
            <a:r>
              <a:rPr lang="es-ES" dirty="0" err="1" smtClean="0"/>
              <a:t>evidence</a:t>
            </a:r>
            <a:r>
              <a:rPr lang="es-ES" dirty="0" smtClean="0"/>
              <a:t> </a:t>
            </a:r>
            <a:r>
              <a:rPr lang="es-ES" dirty="0" err="1" smtClean="0"/>
              <a:t>that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Normal neutrino </a:t>
            </a:r>
            <a:r>
              <a:rPr lang="es-ES" dirty="0" err="1" smtClean="0"/>
              <a:t>hierrachy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prefered</a:t>
            </a:r>
            <a:r>
              <a:rPr lang="es-ES" dirty="0" smtClean="0"/>
              <a:t> </a:t>
            </a:r>
            <a:r>
              <a:rPr lang="es-ES" dirty="0" err="1" smtClean="0"/>
              <a:t>one</a:t>
            </a:r>
            <a:r>
              <a:rPr lang="es-ES" dirty="0" smtClean="0"/>
              <a:t> (</a:t>
            </a:r>
            <a:r>
              <a:rPr lang="es-ES" dirty="0" err="1" smtClean="0"/>
              <a:t>odds</a:t>
            </a:r>
            <a:r>
              <a:rPr lang="es-ES" dirty="0" smtClean="0"/>
              <a:t> 50:1).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endParaRPr lang="es-ES" dirty="0"/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s-ES" dirty="0" smtClean="0"/>
              <a:t>Neutrinos </a:t>
            </a:r>
            <a:r>
              <a:rPr lang="es-ES" dirty="0" err="1" smtClean="0"/>
              <a:t>could</a:t>
            </a:r>
            <a:r>
              <a:rPr lang="es-ES" dirty="0" smtClean="0"/>
              <a:t> </a:t>
            </a:r>
            <a:r>
              <a:rPr lang="es-ES" dirty="0" err="1" smtClean="0"/>
              <a:t>play</a:t>
            </a:r>
            <a:r>
              <a:rPr lang="es-ES" dirty="0" smtClean="0"/>
              <a:t> a role at </a:t>
            </a:r>
            <a:r>
              <a:rPr lang="es-ES" dirty="0" err="1" smtClean="0"/>
              <a:t>freesing</a:t>
            </a:r>
            <a:r>
              <a:rPr lang="es-ES" dirty="0" smtClean="0"/>
              <a:t> </a:t>
            </a:r>
            <a:r>
              <a:rPr lang="es-ES" dirty="0" err="1" smtClean="0"/>
              <a:t>scalar</a:t>
            </a:r>
            <a:r>
              <a:rPr lang="es-ES" dirty="0" smtClean="0"/>
              <a:t> </a:t>
            </a:r>
            <a:r>
              <a:rPr lang="es-ES" dirty="0" err="1" smtClean="0"/>
              <a:t>fields</a:t>
            </a:r>
            <a:r>
              <a:rPr lang="es-ES" dirty="0" smtClean="0"/>
              <a:t> and </a:t>
            </a:r>
            <a:r>
              <a:rPr lang="es-ES" dirty="0" err="1" smtClean="0"/>
              <a:t>thus</a:t>
            </a:r>
            <a:r>
              <a:rPr lang="es-ES" dirty="0" smtClean="0"/>
              <a:t> </a:t>
            </a:r>
            <a:r>
              <a:rPr lang="es-ES" dirty="0" err="1" smtClean="0"/>
              <a:t>explain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Dark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endParaRPr lang="es-ES" dirty="0" smtClean="0"/>
          </a:p>
          <a:p>
            <a:pPr marL="342900" indent="-342900">
              <a:buFont typeface="+mj-lt"/>
              <a:buAutoNum type="arabicPeriod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8088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108"/>
            <a:ext cx="8229600" cy="1143000"/>
          </a:xfrm>
        </p:spPr>
        <p:txBody>
          <a:bodyPr/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trouble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H</a:t>
            </a:r>
            <a:r>
              <a:rPr lang="es-ES" baseline="-25000" dirty="0" smtClean="0">
                <a:solidFill>
                  <a:srgbClr val="FFFFFF"/>
                </a:solidFill>
              </a:rPr>
              <a:t>0</a:t>
            </a:r>
            <a:endParaRPr lang="es-ES" baseline="-250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142066"/>
            <a:ext cx="8415867" cy="4525963"/>
          </a:xfrm>
        </p:spPr>
        <p:txBody>
          <a:bodyPr/>
          <a:lstStyle/>
          <a:p>
            <a:r>
              <a:rPr lang="es-ES" dirty="0" err="1" smtClean="0">
                <a:solidFill>
                  <a:srgbClr val="FFFFFF"/>
                </a:solidFill>
              </a:rPr>
              <a:t>Direct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measurement</a:t>
            </a:r>
            <a:r>
              <a:rPr lang="es-ES" dirty="0" smtClean="0">
                <a:solidFill>
                  <a:srgbClr val="FFFFFF"/>
                </a:solidFill>
              </a:rPr>
              <a:t>: </a:t>
            </a:r>
            <a:r>
              <a:rPr lang="hr-HR" dirty="0" smtClean="0">
                <a:solidFill>
                  <a:srgbClr val="FFFFFF"/>
                </a:solidFill>
              </a:rPr>
              <a:t>73.24 ± 1.74 km/s/Mpc (Riess et al 2016; verified with GAIA parallaxes) </a:t>
            </a:r>
          </a:p>
          <a:p>
            <a:r>
              <a:rPr lang="es-ES" dirty="0" smtClean="0">
                <a:solidFill>
                  <a:srgbClr val="FFFFFF"/>
                </a:solidFill>
              </a:rPr>
              <a:t>Planck (</a:t>
            </a:r>
            <a:r>
              <a:rPr lang="es-E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L</a:t>
            </a:r>
            <a:r>
              <a:rPr lang="es-ES" dirty="0" smtClean="0">
                <a:solidFill>
                  <a:srgbClr val="FFFFFF"/>
                </a:solidFill>
              </a:rPr>
              <a:t>CDM): 67.8</a:t>
            </a:r>
            <a:r>
              <a:rPr lang="hr-HR" dirty="0" smtClean="0">
                <a:solidFill>
                  <a:srgbClr val="FFFFFF"/>
                </a:solidFill>
              </a:rPr>
              <a:t>± 0.9(66.9</a:t>
            </a:r>
            <a:r>
              <a:rPr lang="hr-HR" dirty="0">
                <a:solidFill>
                  <a:srgbClr val="FFFFFF"/>
                </a:solidFill>
              </a:rPr>
              <a:t>±</a:t>
            </a:r>
            <a:r>
              <a:rPr lang="hr-HR" dirty="0" smtClean="0">
                <a:solidFill>
                  <a:srgbClr val="FFFFFF"/>
                </a:solidFill>
              </a:rPr>
              <a:t>0.6) </a:t>
            </a:r>
            <a:r>
              <a:rPr lang="hr-HR" dirty="0">
                <a:solidFill>
                  <a:srgbClr val="FFFFFF"/>
                </a:solidFill>
              </a:rPr>
              <a:t>km/s/Mpc </a:t>
            </a:r>
            <a:endParaRPr lang="hr-HR" dirty="0" smtClean="0">
              <a:solidFill>
                <a:srgbClr val="FFFFFF"/>
              </a:solidFill>
            </a:endParaRPr>
          </a:p>
          <a:p>
            <a:r>
              <a:rPr lang="es-ES" dirty="0" smtClean="0">
                <a:solidFill>
                  <a:srgbClr val="FFFFFF"/>
                </a:solidFill>
              </a:rPr>
              <a:t>F</a:t>
            </a:r>
            <a:r>
              <a:rPr lang="hr-HR" dirty="0" smtClean="0">
                <a:solidFill>
                  <a:srgbClr val="FFFFFF"/>
                </a:solidFill>
              </a:rPr>
              <a:t>ormally </a:t>
            </a:r>
            <a:r>
              <a:rPr lang="hr-HR" sz="4000" dirty="0" smtClean="0">
                <a:solidFill>
                  <a:srgbClr val="FFFFFF"/>
                </a:solidFill>
              </a:rPr>
              <a:t>3.4 </a:t>
            </a:r>
            <a:r>
              <a:rPr lang="hr-HR" sz="4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lang="hr-HR" dirty="0" smtClean="0">
                <a:solidFill>
                  <a:srgbClr val="FFFFFF"/>
                </a:solidFill>
                <a:cs typeface="Symbol" charset="2"/>
              </a:rPr>
              <a:t>, </a:t>
            </a:r>
            <a:r>
              <a:rPr lang="hr-HR" sz="2800" dirty="0" smtClean="0">
                <a:solidFill>
                  <a:srgbClr val="FFFFFF"/>
                </a:solidFill>
                <a:cs typeface="Symbol" charset="2"/>
              </a:rPr>
              <a:t>maybe we should pay attention</a:t>
            </a:r>
            <a:endParaRPr lang="hr-HR" sz="2800" dirty="0">
              <a:solidFill>
                <a:srgbClr val="FFFFFF"/>
              </a:solidFill>
              <a:cs typeface="Symbol" charset="2"/>
            </a:endParaRPr>
          </a:p>
          <a:p>
            <a:r>
              <a:rPr lang="es-ES" sz="2800" dirty="0" err="1" smtClean="0">
                <a:solidFill>
                  <a:srgbClr val="FFFFFF"/>
                </a:solidFill>
              </a:rPr>
              <a:t>Possibly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worst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with</a:t>
            </a:r>
            <a:r>
              <a:rPr lang="es-ES" sz="2800" dirty="0" smtClean="0">
                <a:solidFill>
                  <a:srgbClr val="FFFFFF"/>
                </a:solidFill>
              </a:rPr>
              <a:t> Planck  </a:t>
            </a:r>
            <a:r>
              <a:rPr lang="es-ES" sz="2800" dirty="0" err="1" smtClean="0">
                <a:solidFill>
                  <a:srgbClr val="FFFFFF"/>
                </a:solidFill>
              </a:rPr>
              <a:t>low</a:t>
            </a:r>
            <a:r>
              <a:rPr lang="es-ES" sz="2800" dirty="0" smtClean="0">
                <a:solidFill>
                  <a:srgbClr val="FFFFFF"/>
                </a:solidFill>
              </a:rPr>
              <a:t> l </a:t>
            </a:r>
            <a:r>
              <a:rPr lang="es-ES" sz="2800" dirty="0" err="1" smtClean="0">
                <a:solidFill>
                  <a:srgbClr val="FFFFFF"/>
                </a:solidFill>
              </a:rPr>
              <a:t>polarization</a:t>
            </a:r>
            <a:r>
              <a:rPr lang="es-ES" sz="2800" dirty="0" smtClean="0">
                <a:solidFill>
                  <a:srgbClr val="FFFFFF"/>
                </a:solidFill>
              </a:rPr>
              <a:t> re-</a:t>
            </a:r>
            <a:r>
              <a:rPr lang="es-ES" sz="2800" dirty="0" err="1" smtClean="0">
                <a:solidFill>
                  <a:srgbClr val="FFFFFF"/>
                </a:solidFill>
              </a:rPr>
              <a:t>analysis</a:t>
            </a:r>
            <a:endParaRPr lang="es-ES" sz="2800" dirty="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821981" y="1113442"/>
            <a:ext cx="3603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rgbClr val="FFFFFF"/>
                </a:solidFill>
              </a:rPr>
              <a:t>JL Bernal</a:t>
            </a:r>
            <a:r>
              <a:rPr lang="es-ES" b="1" dirty="0" smtClean="0">
                <a:solidFill>
                  <a:srgbClr val="FFFFFF"/>
                </a:solidFill>
              </a:rPr>
              <a:t>, Verde, A </a:t>
            </a:r>
            <a:r>
              <a:rPr lang="es-ES" b="1" dirty="0" err="1" smtClean="0">
                <a:solidFill>
                  <a:srgbClr val="FFFFFF"/>
                </a:solidFill>
              </a:rPr>
              <a:t>Riess</a:t>
            </a:r>
            <a:r>
              <a:rPr lang="es-ES" b="1" dirty="0" smtClean="0">
                <a:solidFill>
                  <a:srgbClr val="FFFFFF"/>
                </a:solidFill>
              </a:rPr>
              <a:t>, JACP 2016</a:t>
            </a:r>
            <a:endParaRPr lang="es-E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5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125862" y="6488668"/>
            <a:ext cx="201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trouble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H</a:t>
            </a:r>
            <a:r>
              <a:rPr lang="es-ES" baseline="-25000" dirty="0" smtClean="0"/>
              <a:t>0</a:t>
            </a:r>
            <a:endParaRPr lang="es-ES" baseline="-25000" dirty="0"/>
          </a:p>
        </p:txBody>
      </p:sp>
      <p:pic>
        <p:nvPicPr>
          <p:cNvPr id="6" name="Imagen 5" descr="Screen Shot 2016-10-06 at 13.00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829"/>
            <a:ext cx="9144000" cy="577725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132667" y="237067"/>
            <a:ext cx="25695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/>
              <a:t>The</a:t>
            </a:r>
            <a:r>
              <a:rPr lang="es-ES" sz="3200" dirty="0" smtClean="0"/>
              <a:t> </a:t>
            </a:r>
            <a:r>
              <a:rPr lang="es-ES" sz="3200" dirty="0" err="1" smtClean="0"/>
              <a:t>landscape</a:t>
            </a:r>
            <a:endParaRPr lang="es-E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605" y="67739"/>
            <a:ext cx="2432794" cy="2438400"/>
          </a:xfrm>
          <a:prstGeom prst="rect">
            <a:avLst/>
          </a:prstGeom>
        </p:spPr>
      </p:pic>
      <p:pic>
        <p:nvPicPr>
          <p:cNvPr id="5" name="Imagen 4" descr="Screen Shot 2016-10-10 at 15.14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069" y="2346416"/>
            <a:ext cx="2195728" cy="5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8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8711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 err="1" smtClean="0">
                <a:solidFill>
                  <a:srgbClr val="FFFFFF"/>
                </a:solidFill>
              </a:rPr>
              <a:t>Without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invoking</a:t>
            </a:r>
            <a:r>
              <a:rPr lang="es-ES" sz="2800" dirty="0" smtClean="0">
                <a:solidFill>
                  <a:srgbClr val="FFFFFF"/>
                </a:solidFill>
              </a:rPr>
              <a:t>  </a:t>
            </a:r>
            <a:r>
              <a:rPr lang="es-ES" sz="2800" dirty="0" err="1" smtClean="0">
                <a:solidFill>
                  <a:srgbClr val="FFFFFF"/>
                </a:solidFill>
              </a:rPr>
              <a:t>systematics</a:t>
            </a:r>
            <a:r>
              <a:rPr lang="es-ES" sz="2800" dirty="0" smtClean="0">
                <a:solidFill>
                  <a:srgbClr val="FFFFFF"/>
                </a:solidFill>
              </a:rPr>
              <a:t> (</a:t>
            </a:r>
            <a:r>
              <a:rPr lang="es-ES" sz="2800" dirty="0" err="1" smtClean="0">
                <a:solidFill>
                  <a:srgbClr val="FFFFFF"/>
                </a:solidFill>
              </a:rPr>
              <a:t>beside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those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declared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by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the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authors</a:t>
            </a:r>
            <a:r>
              <a:rPr lang="es-ES" sz="2800" dirty="0" smtClean="0">
                <a:solidFill>
                  <a:srgbClr val="FFFFFF"/>
                </a:solidFill>
              </a:rPr>
              <a:t>  </a:t>
            </a:r>
            <a:r>
              <a:rPr lang="es-ES" sz="2800" dirty="0" err="1" smtClean="0">
                <a:solidFill>
                  <a:srgbClr val="FFFFFF"/>
                </a:solidFill>
              </a:rPr>
              <a:t>themselves</a:t>
            </a:r>
            <a:r>
              <a:rPr lang="es-ES" sz="2800" dirty="0" smtClean="0">
                <a:solidFill>
                  <a:srgbClr val="FFFFFF"/>
                </a:solidFill>
              </a:rPr>
              <a:t>)</a:t>
            </a:r>
          </a:p>
          <a:p>
            <a:pPr marL="0" indent="0">
              <a:buNone/>
            </a:pPr>
            <a:endParaRPr lang="es-ES" sz="2800" dirty="0"/>
          </a:p>
          <a:p>
            <a:r>
              <a:rPr lang="es-ES" sz="2800" dirty="0" err="1" smtClean="0">
                <a:solidFill>
                  <a:srgbClr val="FFFFFF"/>
                </a:solidFill>
              </a:rPr>
              <a:t>Allow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early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cosmology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to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deviate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from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L</a:t>
            </a:r>
            <a:r>
              <a:rPr lang="es-ES" sz="2800" dirty="0" smtClean="0">
                <a:solidFill>
                  <a:srgbClr val="FFFFFF"/>
                </a:solidFill>
              </a:rPr>
              <a:t>CDM (</a:t>
            </a:r>
            <a:r>
              <a:rPr lang="es-ES" sz="2800" dirty="0" err="1" smtClean="0">
                <a:solidFill>
                  <a:srgbClr val="FFFFFF"/>
                </a:solidFill>
              </a:rPr>
              <a:t>unaltered</a:t>
            </a:r>
            <a:r>
              <a:rPr lang="es-ES" sz="2800" dirty="0" smtClean="0">
                <a:solidFill>
                  <a:srgbClr val="FFFFFF"/>
                </a:solidFill>
              </a:rPr>
              <a:t> late-time </a:t>
            </a:r>
            <a:r>
              <a:rPr lang="es-ES" sz="2800" dirty="0" err="1" smtClean="0">
                <a:solidFill>
                  <a:srgbClr val="FFFFFF"/>
                </a:solidFill>
              </a:rPr>
              <a:t>cosmology</a:t>
            </a:r>
            <a:r>
              <a:rPr lang="es-ES" sz="2800" dirty="0" smtClean="0">
                <a:solidFill>
                  <a:srgbClr val="FFFFFF"/>
                </a:solidFill>
              </a:rPr>
              <a:t>)</a:t>
            </a:r>
          </a:p>
          <a:p>
            <a:r>
              <a:rPr lang="es-ES" sz="2800" dirty="0" err="1" smtClean="0">
                <a:solidFill>
                  <a:srgbClr val="FFFFFF"/>
                </a:solidFill>
              </a:rPr>
              <a:t>Give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freedom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to</a:t>
            </a:r>
            <a:r>
              <a:rPr lang="es-ES" sz="2800" dirty="0" smtClean="0">
                <a:solidFill>
                  <a:srgbClr val="FFFFFF"/>
                </a:solidFill>
              </a:rPr>
              <a:t> late </a:t>
            </a:r>
            <a:r>
              <a:rPr lang="es-ES" sz="2800" dirty="0" err="1" smtClean="0">
                <a:solidFill>
                  <a:srgbClr val="FFFFFF"/>
                </a:solidFill>
              </a:rPr>
              <a:t>cosmology</a:t>
            </a:r>
            <a:r>
              <a:rPr lang="es-ES" sz="2800" dirty="0" smtClean="0">
                <a:solidFill>
                  <a:srgbClr val="FFFFFF"/>
                </a:solidFill>
              </a:rPr>
              <a:t> (</a:t>
            </a:r>
            <a:r>
              <a:rPr lang="es-ES" sz="2800" dirty="0" err="1" smtClean="0">
                <a:solidFill>
                  <a:srgbClr val="FFFFFF"/>
                </a:solidFill>
              </a:rPr>
              <a:t>unaltered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early</a:t>
            </a:r>
            <a:r>
              <a:rPr lang="es-ES" sz="2800" dirty="0" smtClean="0">
                <a:solidFill>
                  <a:srgbClr val="FFFFFF"/>
                </a:solidFill>
              </a:rPr>
              <a:t> time </a:t>
            </a:r>
            <a:r>
              <a:rPr lang="es-ES" sz="2800" dirty="0" err="1" smtClean="0">
                <a:solidFill>
                  <a:srgbClr val="FFFFFF"/>
                </a:solidFill>
              </a:rPr>
              <a:t>physics</a:t>
            </a:r>
            <a:r>
              <a:rPr lang="es-ES" sz="2800" dirty="0" smtClean="0">
                <a:solidFill>
                  <a:srgbClr val="FFFFFF"/>
                </a:solidFill>
              </a:rPr>
              <a:t>*)</a:t>
            </a:r>
          </a:p>
          <a:p>
            <a:r>
              <a:rPr lang="es-ES" sz="2800" u="sng" dirty="0" err="1" smtClean="0">
                <a:solidFill>
                  <a:srgbClr val="FFFFFF"/>
                </a:solidFill>
              </a:rPr>
              <a:t>Model</a:t>
            </a:r>
            <a:r>
              <a:rPr lang="es-ES" sz="2800" u="sng" dirty="0" err="1">
                <a:solidFill>
                  <a:srgbClr val="FFFFFF"/>
                </a:solidFill>
              </a:rPr>
              <a:t>-</a:t>
            </a:r>
            <a:r>
              <a:rPr lang="es-ES" sz="2800" u="sng" dirty="0" err="1" smtClean="0">
                <a:solidFill>
                  <a:srgbClr val="FFFFFF"/>
                </a:solidFill>
              </a:rPr>
              <a:t>independent</a:t>
            </a:r>
            <a:r>
              <a:rPr lang="es-ES" sz="2800" u="sng" dirty="0" smtClean="0">
                <a:solidFill>
                  <a:srgbClr val="FFFFFF"/>
                </a:solidFill>
              </a:rPr>
              <a:t> </a:t>
            </a:r>
            <a:endParaRPr lang="es-ES" sz="2800" u="sng" dirty="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118292" y="336589"/>
            <a:ext cx="2931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err="1" smtClean="0">
                <a:solidFill>
                  <a:srgbClr val="FFFFFF"/>
                </a:solidFill>
              </a:rPr>
              <a:t>Three</a:t>
            </a:r>
            <a:r>
              <a:rPr lang="es-ES" sz="3600" dirty="0" smtClean="0">
                <a:solidFill>
                  <a:srgbClr val="FFFFFF"/>
                </a:solidFill>
              </a:rPr>
              <a:t> </a:t>
            </a:r>
            <a:r>
              <a:rPr lang="es-ES" sz="3600" dirty="0" err="1" smtClean="0">
                <a:solidFill>
                  <a:srgbClr val="FFFFFF"/>
                </a:solidFill>
              </a:rPr>
              <a:t>avenues</a:t>
            </a:r>
            <a:endParaRPr lang="es-ES" sz="3600" dirty="0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125862" y="6488668"/>
            <a:ext cx="201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trouble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H</a:t>
            </a:r>
            <a:r>
              <a:rPr lang="es-ES" baseline="-25000" dirty="0" smtClean="0">
                <a:solidFill>
                  <a:srgbClr val="FFFFFF"/>
                </a:solidFill>
              </a:rPr>
              <a:t>0</a:t>
            </a:r>
            <a:endParaRPr lang="es-E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4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Data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CMB: Planck TT, </a:t>
            </a:r>
            <a:r>
              <a:rPr lang="es-E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lowP</a:t>
            </a:r>
            <a:r>
              <a:rPr lang="es-E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, TEEE*, </a:t>
            </a:r>
            <a:r>
              <a:rPr lang="es-E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Lensing</a:t>
            </a:r>
            <a:r>
              <a:rPr lang="es-E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(</a:t>
            </a:r>
            <a:r>
              <a:rPr lang="es-E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even</a:t>
            </a:r>
            <a:r>
              <a:rPr lang="es-E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l&gt;1000 </a:t>
            </a:r>
            <a:r>
              <a:rPr lang="es-E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or</a:t>
            </a:r>
            <a:r>
              <a:rPr lang="es-E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l&lt;1000 </a:t>
            </a:r>
            <a:r>
              <a:rPr lang="es-ES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for</a:t>
            </a:r>
            <a:r>
              <a:rPr lang="es-E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TT)</a:t>
            </a:r>
            <a:r>
              <a:rPr lang="es-ES" baseline="300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#</a:t>
            </a:r>
          </a:p>
          <a:p>
            <a:r>
              <a:rPr lang="es-E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BAO: </a:t>
            </a:r>
            <a:r>
              <a:rPr lang="es-E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compilation</a:t>
            </a:r>
            <a:r>
              <a:rPr lang="es-E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6dF, SDSS MGS, LOWZ, CMASS, </a:t>
            </a:r>
            <a:r>
              <a:rPr lang="es-E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WiggleZ</a:t>
            </a:r>
            <a:endParaRPr lang="es-E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s-E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SNe</a:t>
            </a:r>
            <a:r>
              <a:rPr lang="es-E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JLA  </a:t>
            </a:r>
            <a:r>
              <a:rPr lang="es-ES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compilation</a:t>
            </a:r>
            <a:endParaRPr lang="es-E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s-ES" dirty="0" err="1" smtClean="0">
                <a:solidFill>
                  <a:srgbClr val="E6B9B8"/>
                </a:solidFill>
              </a:rPr>
              <a:t>Riess</a:t>
            </a:r>
            <a:r>
              <a:rPr lang="es-ES" dirty="0" smtClean="0">
                <a:solidFill>
                  <a:srgbClr val="E6B9B8"/>
                </a:solidFill>
              </a:rPr>
              <a:t> 2016 H</a:t>
            </a:r>
            <a:r>
              <a:rPr lang="es-ES" baseline="-25000" dirty="0" smtClean="0">
                <a:solidFill>
                  <a:srgbClr val="E6B9B8"/>
                </a:solidFill>
              </a:rPr>
              <a:t>0</a:t>
            </a:r>
            <a:r>
              <a:rPr lang="es-ES" dirty="0" smtClean="0">
                <a:solidFill>
                  <a:srgbClr val="E6B9B8"/>
                </a:solidFill>
              </a:rPr>
              <a:t> </a:t>
            </a:r>
            <a:r>
              <a:rPr lang="es-ES" dirty="0" err="1" smtClean="0">
                <a:solidFill>
                  <a:srgbClr val="E6B9B8"/>
                </a:solidFill>
              </a:rPr>
              <a:t>measurement</a:t>
            </a:r>
            <a:endParaRPr lang="es-ES" dirty="0">
              <a:solidFill>
                <a:srgbClr val="E6B9B8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7200" y="5802730"/>
            <a:ext cx="621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# Addison et al. 2016, response of Planck </a:t>
            </a:r>
            <a:r>
              <a:rPr lang="es-ES" dirty="0" err="1" smtClean="0">
                <a:solidFill>
                  <a:srgbClr val="FFFFFF"/>
                </a:solidFill>
              </a:rPr>
              <a:t>team</a:t>
            </a:r>
            <a:r>
              <a:rPr lang="es-ES" dirty="0" smtClean="0">
                <a:solidFill>
                  <a:srgbClr val="FFFFFF"/>
                </a:solidFill>
              </a:rPr>
              <a:t> (Planck 2016)</a:t>
            </a:r>
          </a:p>
          <a:p>
            <a:r>
              <a:rPr lang="es-ES" dirty="0" smtClean="0">
                <a:solidFill>
                  <a:srgbClr val="FFFFFF"/>
                </a:solidFill>
              </a:rPr>
              <a:t>* Planck </a:t>
            </a:r>
            <a:r>
              <a:rPr lang="es-ES" dirty="0" err="1" smtClean="0">
                <a:solidFill>
                  <a:srgbClr val="FFFFFF"/>
                </a:solidFill>
              </a:rPr>
              <a:t>high</a:t>
            </a:r>
            <a:r>
              <a:rPr lang="es-ES" dirty="0" smtClean="0">
                <a:solidFill>
                  <a:srgbClr val="FFFFFF"/>
                </a:solidFill>
              </a:rPr>
              <a:t> l  </a:t>
            </a:r>
            <a:r>
              <a:rPr lang="es-ES" dirty="0" err="1" smtClean="0">
                <a:solidFill>
                  <a:srgbClr val="FFFFFF"/>
                </a:solidFill>
              </a:rPr>
              <a:t>polarization</a:t>
            </a:r>
            <a:r>
              <a:rPr lang="es-ES" dirty="0" smtClean="0">
                <a:solidFill>
                  <a:srgbClr val="FFFFFF"/>
                </a:solidFill>
              </a:rPr>
              <a:t> “ok </a:t>
            </a:r>
            <a:r>
              <a:rPr lang="es-ES" dirty="0" err="1" smtClean="0">
                <a:solidFill>
                  <a:srgbClr val="FFFFFF"/>
                </a:solidFill>
              </a:rPr>
              <a:t>for</a:t>
            </a:r>
            <a:r>
              <a:rPr lang="es-ES" dirty="0" smtClean="0">
                <a:solidFill>
                  <a:srgbClr val="FFFFFF"/>
                </a:solidFill>
              </a:rPr>
              <a:t> LCDM </a:t>
            </a:r>
            <a:r>
              <a:rPr lang="es-ES" dirty="0" err="1" smtClean="0">
                <a:solidFill>
                  <a:srgbClr val="FFFFFF"/>
                </a:solidFill>
              </a:rPr>
              <a:t>not</a:t>
            </a:r>
            <a:r>
              <a:rPr lang="es-ES" dirty="0" smtClean="0">
                <a:solidFill>
                  <a:srgbClr val="FFFFFF"/>
                </a:solidFill>
              </a:rPr>
              <a:t> ok </a:t>
            </a:r>
            <a:r>
              <a:rPr lang="es-ES" dirty="0" err="1" smtClean="0">
                <a:solidFill>
                  <a:srgbClr val="FFFFFF"/>
                </a:solidFill>
              </a:rPr>
              <a:t>beyond</a:t>
            </a:r>
            <a:r>
              <a:rPr lang="es-ES" dirty="0" smtClean="0">
                <a:solidFill>
                  <a:srgbClr val="FFFFFF"/>
                </a:solidFill>
              </a:rPr>
              <a:t> LCDM”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125862" y="6488668"/>
            <a:ext cx="201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trouble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H</a:t>
            </a:r>
            <a:r>
              <a:rPr lang="es-ES" baseline="-25000" dirty="0" smtClean="0">
                <a:solidFill>
                  <a:srgbClr val="FFFFFF"/>
                </a:solidFill>
              </a:rPr>
              <a:t>0</a:t>
            </a:r>
            <a:endParaRPr lang="es-E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83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11" y="707270"/>
            <a:ext cx="7366000" cy="55245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3371" y="368091"/>
            <a:ext cx="3971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 smtClean="0">
                <a:solidFill>
                  <a:srgbClr val="FFFFFF"/>
                </a:solidFill>
                <a:latin typeface="Calibri"/>
              </a:rPr>
              <a:t>SNe</a:t>
            </a:r>
            <a:r>
              <a:rPr lang="es-ES" sz="3200" dirty="0" smtClean="0">
                <a:solidFill>
                  <a:srgbClr val="FFFFFF"/>
                </a:solidFill>
                <a:latin typeface="Calibri"/>
              </a:rPr>
              <a:t> : </a:t>
            </a:r>
            <a:r>
              <a:rPr lang="es-ES" sz="3200" dirty="0" err="1" smtClean="0">
                <a:solidFill>
                  <a:srgbClr val="FFFFFF"/>
                </a:solidFill>
                <a:latin typeface="Calibri"/>
              </a:rPr>
              <a:t>standard</a:t>
            </a:r>
            <a:r>
              <a:rPr lang="es-ES" sz="3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  <a:latin typeface="Calibri"/>
              </a:rPr>
              <a:t>candles</a:t>
            </a:r>
            <a:endParaRPr lang="es-ES" sz="32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Imagen 5" descr="Screen Shot 2014-10-22 at 14.59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911" y="1889100"/>
            <a:ext cx="3632200" cy="1663700"/>
          </a:xfrm>
          <a:prstGeom prst="rect">
            <a:avLst/>
          </a:prstGeom>
        </p:spPr>
      </p:pic>
      <p:pic>
        <p:nvPicPr>
          <p:cNvPr id="7" name="Imagen 6" descr="Screen Shot 2014-10-22 at 14.59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97" y="4733398"/>
            <a:ext cx="4328119" cy="80045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58044" y="5816271"/>
            <a:ext cx="6069167" cy="83099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solidFill>
                  <a:srgbClr val="FFFFFF"/>
                </a:solidFill>
                <a:latin typeface="Calibri"/>
              </a:rPr>
              <a:t>Since</a:t>
            </a:r>
            <a:r>
              <a:rPr lang="es-ES" sz="2400" dirty="0" smtClean="0">
                <a:solidFill>
                  <a:srgbClr val="FFFFFF"/>
                </a:solidFill>
                <a:latin typeface="Calibri"/>
              </a:rPr>
              <a:t> L </a:t>
            </a:r>
            <a:r>
              <a:rPr lang="es-ES" sz="2400" dirty="0" err="1" smtClean="0">
                <a:solidFill>
                  <a:srgbClr val="FFFFFF"/>
                </a:solidFill>
                <a:latin typeface="Calibri"/>
              </a:rPr>
              <a:t>is</a:t>
            </a:r>
            <a:r>
              <a:rPr lang="es-ES" sz="24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latin typeface="Calibri"/>
              </a:rPr>
              <a:t>poorly</a:t>
            </a:r>
            <a:r>
              <a:rPr lang="es-ES" sz="24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latin typeface="Calibri"/>
              </a:rPr>
              <a:t>known</a:t>
            </a:r>
            <a:r>
              <a:rPr lang="es-ES" sz="24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latin typeface="Calibri"/>
              </a:rPr>
              <a:t>this</a:t>
            </a:r>
            <a:r>
              <a:rPr lang="es-ES" sz="24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latin typeface="Calibri"/>
              </a:rPr>
              <a:t>is</a:t>
            </a:r>
            <a:r>
              <a:rPr lang="es-ES" sz="2400" dirty="0" smtClean="0">
                <a:solidFill>
                  <a:srgbClr val="FFFFFF"/>
                </a:solidFill>
                <a:latin typeface="Calibri"/>
              </a:rPr>
              <a:t>  “</a:t>
            </a:r>
            <a:r>
              <a:rPr lang="es-ES" sz="2400" dirty="0" err="1" smtClean="0">
                <a:solidFill>
                  <a:srgbClr val="FFFFFF"/>
                </a:solidFill>
                <a:latin typeface="Calibri"/>
              </a:rPr>
              <a:t>uncalibrated</a:t>
            </a:r>
            <a:r>
              <a:rPr lang="es-ES" sz="2400" dirty="0" smtClean="0">
                <a:solidFill>
                  <a:srgbClr val="FFFFFF"/>
                </a:solidFill>
                <a:latin typeface="Calibri"/>
              </a:rPr>
              <a:t>”,  </a:t>
            </a:r>
          </a:p>
          <a:p>
            <a:r>
              <a:rPr lang="es-ES" sz="2400" dirty="0" err="1" smtClean="0">
                <a:solidFill>
                  <a:srgbClr val="FFFFFF"/>
                </a:solidFill>
                <a:latin typeface="Calibri"/>
              </a:rPr>
              <a:t>usually</a:t>
            </a:r>
            <a:r>
              <a:rPr lang="es-ES" sz="24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latin typeface="Calibri"/>
              </a:rPr>
              <a:t>calibrated</a:t>
            </a:r>
            <a:r>
              <a:rPr lang="es-ES" sz="24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latin typeface="Calibri"/>
              </a:rPr>
              <a:t>using</a:t>
            </a:r>
            <a:r>
              <a:rPr lang="es-ES" sz="24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latin typeface="Calibri"/>
              </a:rPr>
              <a:t>measurements</a:t>
            </a:r>
            <a:r>
              <a:rPr lang="es-ES" sz="2400" dirty="0" smtClean="0">
                <a:solidFill>
                  <a:srgbClr val="FFFFFF"/>
                </a:solidFill>
                <a:latin typeface="Calibri"/>
              </a:rPr>
              <a:t> of H0</a:t>
            </a:r>
            <a:endParaRPr lang="es-ES" sz="24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" name="dropped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14623" y="102201"/>
            <a:ext cx="2416789" cy="1621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ropped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27211" y="100237"/>
            <a:ext cx="2416789" cy="162196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uadroTexto 1"/>
          <p:cNvSpPr txBox="1"/>
          <p:nvPr/>
        </p:nvSpPr>
        <p:spPr>
          <a:xfrm>
            <a:off x="7450183" y="5571200"/>
            <a:ext cx="1608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  <a:latin typeface="Calibri"/>
              </a:rPr>
              <a:t>DA: </a:t>
            </a:r>
            <a:r>
              <a:rPr lang="es-ES" dirty="0" err="1" smtClean="0">
                <a:solidFill>
                  <a:srgbClr val="FFFFFF"/>
                </a:solidFill>
                <a:latin typeface="Calibri"/>
              </a:rPr>
              <a:t>function</a:t>
            </a:r>
            <a:r>
              <a:rPr lang="es-ES" dirty="0" smtClean="0">
                <a:solidFill>
                  <a:srgbClr val="FFFFFF"/>
                </a:solidFill>
                <a:latin typeface="Calibri"/>
              </a:rPr>
              <a:t> of </a:t>
            </a:r>
          </a:p>
          <a:p>
            <a:r>
              <a:rPr lang="es-ES" dirty="0" err="1" smtClean="0">
                <a:solidFill>
                  <a:srgbClr val="FFFFFF"/>
                </a:solidFill>
                <a:latin typeface="Calibri"/>
              </a:rPr>
              <a:t>geomerty</a:t>
            </a:r>
            <a:r>
              <a:rPr lang="es-ES" dirty="0" smtClean="0">
                <a:solidFill>
                  <a:srgbClr val="FFFFFF"/>
                </a:solidFill>
                <a:latin typeface="Calibri"/>
              </a:rPr>
              <a:t> and </a:t>
            </a:r>
          </a:p>
          <a:p>
            <a:r>
              <a:rPr lang="es-ES" dirty="0" smtClean="0">
                <a:solidFill>
                  <a:srgbClr val="FFFFFF"/>
                </a:solidFill>
                <a:latin typeface="Calibri"/>
              </a:rPr>
              <a:t>integral of 1/H</a:t>
            </a:r>
            <a:endParaRPr lang="es-E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04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845669" y="208917"/>
            <a:ext cx="58402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 err="1" smtClean="0">
                <a:solidFill>
                  <a:srgbClr val="FFFFFF"/>
                </a:solidFill>
                <a:latin typeface="Calibri"/>
              </a:rPr>
              <a:t>Baryon</a:t>
            </a:r>
            <a:r>
              <a:rPr lang="es-ES" sz="3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  <a:latin typeface="Calibri"/>
              </a:rPr>
              <a:t>acoustic</a:t>
            </a:r>
            <a:r>
              <a:rPr lang="es-ES" sz="3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  <a:latin typeface="Calibri"/>
              </a:rPr>
              <a:t>oscillations</a:t>
            </a:r>
            <a:r>
              <a:rPr lang="es-ES" sz="3200" dirty="0" smtClean="0">
                <a:solidFill>
                  <a:srgbClr val="FFFFFF"/>
                </a:solidFill>
                <a:latin typeface="Calibri"/>
              </a:rPr>
              <a:t> (BAO)</a:t>
            </a:r>
          </a:p>
          <a:p>
            <a:pPr algn="ctr"/>
            <a:r>
              <a:rPr lang="es-ES" sz="2800" dirty="0" smtClean="0">
                <a:solidFill>
                  <a:srgbClr val="FFFFFF"/>
                </a:solidFill>
                <a:latin typeface="Calibri"/>
              </a:rPr>
              <a:t>Standard </a:t>
            </a:r>
            <a:r>
              <a:rPr lang="es-ES" sz="2800" dirty="0" err="1" smtClean="0">
                <a:solidFill>
                  <a:srgbClr val="FFFFFF"/>
                </a:solidFill>
                <a:latin typeface="Calibri"/>
              </a:rPr>
              <a:t>ruler</a:t>
            </a:r>
            <a:endParaRPr lang="es-ES" sz="2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Shape 117"/>
          <p:cNvSpPr txBox="1">
            <a:spLocks/>
          </p:cNvSpPr>
          <p:nvPr/>
        </p:nvSpPr>
        <p:spPr>
          <a:xfrm>
            <a:off x="0" y="1251527"/>
            <a:ext cx="4642291" cy="5038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9321" indent="-289321">
              <a:defRPr sz="1800">
                <a:uFillTx/>
              </a:defRPr>
            </a:pP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Physics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: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sound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waves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in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early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Universe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propagate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until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radiation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and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matter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decouple</a:t>
            </a:r>
            <a:endParaRPr lang="es-ES" sz="2400" dirty="0" smtClean="0">
              <a:solidFill>
                <a:srgbClr val="FFFFFF"/>
              </a:solidFill>
              <a:uFill>
                <a:solidFill/>
              </a:uFill>
              <a:latin typeface="Calibri"/>
            </a:endParaRPr>
          </a:p>
          <a:p>
            <a:pPr marL="289321" indent="-289321">
              <a:defRPr sz="1800">
                <a:uFillTx/>
              </a:defRPr>
            </a:pPr>
            <a:r>
              <a:rPr lang="es-ES" sz="2400" dirty="0" err="1" smtClean="0">
                <a:solidFill>
                  <a:srgbClr val="0096FF"/>
                </a:solidFill>
                <a:uFill>
                  <a:solidFill/>
                </a:uFill>
                <a:latin typeface="Calibri"/>
              </a:rPr>
              <a:t>Imprints</a:t>
            </a:r>
            <a:r>
              <a:rPr lang="es-ES" sz="2400" dirty="0" smtClean="0">
                <a:solidFill>
                  <a:srgbClr val="0096FF"/>
                </a:solidFill>
                <a:uFill>
                  <a:solidFill/>
                </a:uFill>
                <a:latin typeface="Calibri"/>
              </a:rPr>
              <a:t> a </a:t>
            </a:r>
            <a:r>
              <a:rPr lang="es-ES" sz="2400" dirty="0" err="1" smtClean="0">
                <a:solidFill>
                  <a:srgbClr val="0096FF"/>
                </a:solidFill>
                <a:uFill>
                  <a:solidFill/>
                </a:uFill>
                <a:latin typeface="Calibri"/>
              </a:rPr>
              <a:t>scale</a:t>
            </a:r>
            <a:r>
              <a:rPr lang="es-ES" sz="2400" dirty="0" smtClean="0">
                <a:solidFill>
                  <a:srgbClr val="0096FF"/>
                </a:solidFill>
                <a:uFill>
                  <a:solidFill/>
                </a:uFill>
                <a:latin typeface="Calibri"/>
              </a:rPr>
              <a:t> - </a:t>
            </a:r>
            <a:r>
              <a:rPr lang="es-ES" sz="2400" dirty="0" err="1" smtClean="0">
                <a:solidFill>
                  <a:srgbClr val="0096FF"/>
                </a:solidFill>
                <a:uFill>
                  <a:solidFill/>
                </a:uFill>
                <a:latin typeface="Calibri"/>
              </a:rPr>
              <a:t>standard</a:t>
            </a:r>
            <a:r>
              <a:rPr lang="es-ES" sz="2400" dirty="0" smtClean="0">
                <a:solidFill>
                  <a:srgbClr val="0096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0096FF"/>
                </a:solidFill>
                <a:uFill>
                  <a:solidFill/>
                </a:uFill>
                <a:latin typeface="Calibri"/>
              </a:rPr>
              <a:t>ruler</a:t>
            </a:r>
            <a:endParaRPr lang="es-ES" sz="2400" dirty="0" smtClean="0">
              <a:solidFill>
                <a:srgbClr val="0096FF"/>
              </a:solidFill>
              <a:uFill>
                <a:solidFill/>
              </a:uFill>
              <a:latin typeface="Calibri"/>
            </a:endParaRPr>
          </a:p>
          <a:p>
            <a:pPr marL="289321" indent="-289321">
              <a:defRPr sz="1800">
                <a:uFillTx/>
              </a:defRPr>
            </a:pPr>
            <a:r>
              <a:rPr lang="es-ES" sz="2400" dirty="0" smtClean="0">
                <a:solidFill>
                  <a:srgbClr val="FF2F92"/>
                </a:solidFill>
                <a:uFill>
                  <a:solidFill/>
                </a:uFill>
                <a:latin typeface="Calibri"/>
              </a:rPr>
              <a:t>Key Observable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.</a:t>
            </a:r>
          </a:p>
          <a:p>
            <a:pPr marL="289321" indent="-289321">
              <a:defRPr sz="1800">
                <a:uFillTx/>
              </a:defRPr>
            </a:pP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Useful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for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:</a:t>
            </a:r>
          </a:p>
          <a:p>
            <a:pPr marL="732744" lvl="1" indent="-275544">
              <a:spcBef>
                <a:spcPts val="700"/>
              </a:spcBef>
              <a:defRPr sz="1800">
                <a:uFillTx/>
              </a:defRPr>
            </a:pP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geometry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of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Universe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0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(</a:t>
            </a:r>
            <a:r>
              <a:rPr lang="es-ES" sz="20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Dark</a:t>
            </a:r>
            <a:r>
              <a:rPr lang="es-ES" sz="20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0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Energy</a:t>
            </a:r>
            <a:r>
              <a:rPr lang="es-ES" sz="20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0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equation</a:t>
            </a:r>
            <a:r>
              <a:rPr lang="es-ES" sz="20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of </a:t>
            </a:r>
            <a:r>
              <a:rPr lang="es-ES" sz="20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state</a:t>
            </a:r>
            <a:r>
              <a:rPr lang="es-ES" sz="20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, </a:t>
            </a:r>
            <a:r>
              <a:rPr lang="es-ES" sz="20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or</a:t>
            </a:r>
            <a:r>
              <a:rPr lang="es-ES" sz="20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0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modifications</a:t>
            </a:r>
            <a:r>
              <a:rPr lang="es-ES" sz="20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0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to</a:t>
            </a:r>
            <a:r>
              <a:rPr lang="es-ES" sz="20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GR)</a:t>
            </a:r>
          </a:p>
          <a:p>
            <a:pPr marL="732744" lvl="1" indent="-275544">
              <a:spcBef>
                <a:spcPts val="700"/>
              </a:spcBef>
              <a:defRPr sz="1800">
                <a:uFillTx/>
              </a:defRPr>
            </a:pP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early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Universe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physics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(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well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known</a:t>
            </a:r>
            <a:r>
              <a:rPr lang="es-ES" sz="2400" dirty="0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) sets </a:t>
            </a:r>
            <a:r>
              <a:rPr lang="es-ES" sz="2400" dirty="0" err="1" smtClean="0">
                <a:solidFill>
                  <a:srgbClr val="FFFFFF"/>
                </a:solidFill>
                <a:uFill>
                  <a:solidFill/>
                </a:uFill>
                <a:latin typeface="Calibri"/>
              </a:rPr>
              <a:t>it</a:t>
            </a:r>
            <a:r>
              <a:rPr lang="es-ES" sz="2400" dirty="0" smtClean="0">
                <a:solidFill>
                  <a:prstClr val="black"/>
                </a:solidFill>
                <a:uFill>
                  <a:solidFill/>
                </a:uFill>
                <a:latin typeface="Calibri"/>
              </a:rPr>
              <a:t>)</a:t>
            </a:r>
            <a:endParaRPr lang="es-ES" sz="2400" dirty="0">
              <a:solidFill>
                <a:prstClr val="black"/>
              </a:solidFill>
              <a:uFill>
                <a:solidFill/>
              </a:uFill>
              <a:latin typeface="Calibri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925053" y="62900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291" y="1765965"/>
            <a:ext cx="4501709" cy="347859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86267" y="6233067"/>
            <a:ext cx="811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E6B9B8"/>
                </a:solidFill>
              </a:rPr>
              <a:t>CMB  and </a:t>
            </a:r>
            <a:r>
              <a:rPr lang="es-ES" dirty="0" err="1" smtClean="0">
                <a:solidFill>
                  <a:srgbClr val="E6B9B8"/>
                </a:solidFill>
              </a:rPr>
              <a:t>early</a:t>
            </a:r>
            <a:r>
              <a:rPr lang="es-ES" dirty="0" smtClean="0">
                <a:solidFill>
                  <a:srgbClr val="E6B9B8"/>
                </a:solidFill>
              </a:rPr>
              <a:t> </a:t>
            </a:r>
            <a:r>
              <a:rPr lang="es-ES" dirty="0" err="1" smtClean="0">
                <a:solidFill>
                  <a:srgbClr val="E6B9B8"/>
                </a:solidFill>
              </a:rPr>
              <a:t>universe</a:t>
            </a:r>
            <a:r>
              <a:rPr lang="es-ES" dirty="0" smtClean="0">
                <a:solidFill>
                  <a:srgbClr val="E6B9B8"/>
                </a:solidFill>
              </a:rPr>
              <a:t> </a:t>
            </a:r>
            <a:r>
              <a:rPr lang="es-ES" dirty="0" err="1" smtClean="0">
                <a:solidFill>
                  <a:srgbClr val="E6B9B8"/>
                </a:solidFill>
              </a:rPr>
              <a:t>physics</a:t>
            </a:r>
            <a:r>
              <a:rPr lang="es-ES" dirty="0" smtClean="0">
                <a:solidFill>
                  <a:srgbClr val="E6B9B8"/>
                </a:solidFill>
              </a:rPr>
              <a:t> in LCDM  </a:t>
            </a:r>
            <a:r>
              <a:rPr lang="es-ES" dirty="0" err="1" smtClean="0">
                <a:solidFill>
                  <a:srgbClr val="E6B9B8"/>
                </a:solidFill>
              </a:rPr>
              <a:t>constrain</a:t>
            </a:r>
            <a:r>
              <a:rPr lang="es-ES" dirty="0" smtClean="0">
                <a:solidFill>
                  <a:srgbClr val="E6B9B8"/>
                </a:solidFill>
              </a:rPr>
              <a:t> </a:t>
            </a:r>
            <a:r>
              <a:rPr lang="es-ES" dirty="0" err="1" smtClean="0">
                <a:solidFill>
                  <a:srgbClr val="E6B9B8"/>
                </a:solidFill>
              </a:rPr>
              <a:t>the</a:t>
            </a:r>
            <a:r>
              <a:rPr lang="es-ES" dirty="0" smtClean="0">
                <a:solidFill>
                  <a:srgbClr val="E6B9B8"/>
                </a:solidFill>
              </a:rPr>
              <a:t> </a:t>
            </a:r>
            <a:r>
              <a:rPr lang="es-ES" dirty="0" err="1" smtClean="0">
                <a:solidFill>
                  <a:srgbClr val="E6B9B8"/>
                </a:solidFill>
              </a:rPr>
              <a:t>standard</a:t>
            </a:r>
            <a:r>
              <a:rPr lang="es-ES" dirty="0" smtClean="0">
                <a:solidFill>
                  <a:srgbClr val="E6B9B8"/>
                </a:solidFill>
              </a:rPr>
              <a:t> </a:t>
            </a:r>
            <a:r>
              <a:rPr lang="es-ES" dirty="0" err="1" smtClean="0">
                <a:solidFill>
                  <a:srgbClr val="E6B9B8"/>
                </a:solidFill>
              </a:rPr>
              <a:t>ruler</a:t>
            </a:r>
            <a:r>
              <a:rPr lang="es-ES" dirty="0" smtClean="0">
                <a:solidFill>
                  <a:srgbClr val="E6B9B8"/>
                </a:solidFill>
              </a:rPr>
              <a:t> </a:t>
            </a:r>
            <a:r>
              <a:rPr lang="es-ES" dirty="0" err="1" smtClean="0">
                <a:solidFill>
                  <a:srgbClr val="E6B9B8"/>
                </a:solidFill>
              </a:rPr>
              <a:t>length</a:t>
            </a:r>
            <a:r>
              <a:rPr lang="es-ES" dirty="0" smtClean="0">
                <a:solidFill>
                  <a:srgbClr val="E6B9B8"/>
                </a:solidFill>
              </a:rPr>
              <a:t> </a:t>
            </a:r>
            <a:r>
              <a:rPr lang="es-ES" dirty="0" err="1" smtClean="0">
                <a:solidFill>
                  <a:srgbClr val="E6B9B8"/>
                </a:solidFill>
              </a:rPr>
              <a:t>to</a:t>
            </a:r>
            <a:r>
              <a:rPr lang="es-ES" dirty="0" smtClean="0">
                <a:solidFill>
                  <a:srgbClr val="E6B9B8"/>
                </a:solidFill>
              </a:rPr>
              <a:t> 0.2% </a:t>
            </a:r>
            <a:endParaRPr lang="es-ES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87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bldLvl="5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creen Shot 2014-12-16 at 23.20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37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072957" y="5445522"/>
            <a:ext cx="822461" cy="461665"/>
          </a:xfrm>
          <a:prstGeom prst="rect">
            <a:avLst/>
          </a:prstGeom>
          <a:solidFill>
            <a:srgbClr val="454455"/>
          </a:solidFill>
        </p:spPr>
        <p:txBody>
          <a:bodyPr wrap="none" rtlCol="0">
            <a:spAutoFit/>
          </a:bodyPr>
          <a:lstStyle/>
          <a:p>
            <a:r>
              <a:rPr lang="es-ES" sz="2400" b="1" dirty="0" err="1" smtClean="0">
                <a:solidFill>
                  <a:srgbClr val="FFFFFF"/>
                </a:solidFill>
                <a:latin typeface="Calibri"/>
              </a:rPr>
              <a:t>large</a:t>
            </a:r>
            <a:endParaRPr lang="es-ES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0794449" y="6181070"/>
            <a:ext cx="194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Cuesta et al (2015)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873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3174" y="187316"/>
            <a:ext cx="69445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/>
              </a:rPr>
              <a:t>        First </a:t>
            </a: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decade or so </a:t>
            </a:r>
            <a:r>
              <a:rPr lang="en-US" sz="2400" dirty="0">
                <a:solidFill>
                  <a:srgbClr val="FFFFFF"/>
                </a:solidFill>
                <a:latin typeface="Calibri"/>
              </a:rPr>
              <a:t>of 2000: Precision cosmology </a:t>
            </a:r>
          </a:p>
          <a:p>
            <a:pPr algn="ctr"/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(WMAP, Boomerang, </a:t>
            </a:r>
            <a:r>
              <a:rPr lang="en-US" sz="2000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Acbar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, …SDSS</a:t>
            </a:r>
            <a:r>
              <a:rPr lang="en-US" sz="24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, </a:t>
            </a: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2dF, </a:t>
            </a:r>
            <a:r>
              <a:rPr lang="en-US" sz="24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Supernovae  </a:t>
            </a:r>
            <a:r>
              <a:rPr lang="en-US" sz="20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etc..)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Symbol" charset="2"/>
                <a:cs typeface="Symbol" charset="2"/>
              </a:rPr>
              <a:t>L</a:t>
            </a:r>
            <a:r>
              <a:rPr lang="en-US" sz="2400" dirty="0">
                <a:solidFill>
                  <a:srgbClr val="FFFFFF"/>
                </a:solidFill>
                <a:latin typeface="Calibri"/>
              </a:rPr>
              <a:t>CDM: The standard cosmological </a:t>
            </a:r>
            <a:r>
              <a:rPr lang="en-US" sz="2400" b="1" dirty="0">
                <a:solidFill>
                  <a:srgbClr val="FFFFFF"/>
                </a:solidFill>
                <a:latin typeface="Calibri"/>
              </a:rPr>
              <a:t>model</a:t>
            </a:r>
            <a:r>
              <a:rPr lang="en-US" sz="2400" dirty="0">
                <a:solidFill>
                  <a:srgbClr val="FFFFFF"/>
                </a:solidFill>
                <a:latin typeface="Calibri"/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9800" y="1292443"/>
            <a:ext cx="206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Calibri"/>
              </a:rPr>
              <a:t>Just 6 numbers…..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182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63700" y="1644380"/>
            <a:ext cx="6057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FFFFFF"/>
                </a:solidFill>
              </a:rPr>
              <a:t>describe </a:t>
            </a:r>
            <a:r>
              <a:rPr lang="en-US" sz="2000" dirty="0">
                <a:solidFill>
                  <a:srgbClr val="FFFFFF"/>
                </a:solidFill>
              </a:rPr>
              <a:t>the Universe composition and evolution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9" y="2544374"/>
            <a:ext cx="7815221" cy="420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66800" y="2128862"/>
            <a:ext cx="28281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</a:rPr>
              <a:t>Homogenous background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42000" y="2096591"/>
            <a:ext cx="15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FFFFF"/>
                </a:solidFill>
              </a:rPr>
              <a:t>Perturbations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6908801" y="4605867"/>
            <a:ext cx="304800" cy="35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62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Screen Shot 2014-10-22 at 15.02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0"/>
            <a:ext cx="9144000" cy="36814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706662" y="5516057"/>
            <a:ext cx="1437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FFFFFF"/>
                </a:solidFill>
              </a:rPr>
              <a:t>r</a:t>
            </a:r>
            <a:r>
              <a:rPr lang="es-ES" dirty="0" err="1" smtClean="0">
                <a:solidFill>
                  <a:srgbClr val="FFFFFF"/>
                </a:solidFill>
              </a:rPr>
              <a:t>d</a:t>
            </a:r>
            <a:r>
              <a:rPr lang="es-ES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s-ES" dirty="0" err="1" smtClean="0">
                <a:solidFill>
                  <a:srgbClr val="FFFFFF"/>
                </a:solidFill>
              </a:rPr>
              <a:t>high</a:t>
            </a:r>
            <a:r>
              <a:rPr lang="es-ES" dirty="0" smtClean="0">
                <a:solidFill>
                  <a:srgbClr val="FFFFFF"/>
                </a:solidFill>
              </a:rPr>
              <a:t> z anchor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8633" y="5516057"/>
            <a:ext cx="6537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H0:  </a:t>
            </a:r>
            <a:r>
              <a:rPr lang="es-ES" dirty="0" err="1" smtClean="0">
                <a:solidFill>
                  <a:srgbClr val="FFFFFF"/>
                </a:solidFill>
              </a:rPr>
              <a:t>Direct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measurement</a:t>
            </a:r>
            <a:r>
              <a:rPr lang="es-ES" dirty="0" smtClean="0">
                <a:solidFill>
                  <a:srgbClr val="FFFFFF"/>
                </a:solidFill>
              </a:rPr>
              <a:t>: </a:t>
            </a:r>
            <a:r>
              <a:rPr lang="hr-HR" dirty="0" smtClean="0">
                <a:solidFill>
                  <a:srgbClr val="FFFFFF"/>
                </a:solidFill>
              </a:rPr>
              <a:t>73.24 ± 1.74 km/s/Mpc  (Riess et al 2016) </a:t>
            </a:r>
          </a:p>
          <a:p>
            <a:endParaRPr lang="es-ES" dirty="0" smtClean="0">
              <a:solidFill>
                <a:srgbClr val="FFFFFF"/>
              </a:solidFill>
            </a:endParaRPr>
          </a:p>
          <a:p>
            <a:r>
              <a:rPr lang="es-ES" dirty="0" err="1" smtClean="0">
                <a:solidFill>
                  <a:srgbClr val="FFFFFF"/>
                </a:solidFill>
              </a:rPr>
              <a:t>Low</a:t>
            </a:r>
            <a:r>
              <a:rPr lang="es-ES" dirty="0" smtClean="0">
                <a:solidFill>
                  <a:srgbClr val="FFFFFF"/>
                </a:solidFill>
              </a:rPr>
              <a:t> z anchor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81987" y="3422385"/>
            <a:ext cx="3757265" cy="529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Clocks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202962" y="509715"/>
            <a:ext cx="8496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3600" dirty="0" smtClean="0">
                <a:solidFill>
                  <a:srgbClr val="FFFFFF"/>
                </a:solidFill>
              </a:rPr>
              <a:t>At </a:t>
            </a:r>
            <a:r>
              <a:rPr lang="es-ES" sz="3600" dirty="0" err="1" smtClean="0">
                <a:solidFill>
                  <a:srgbClr val="FFFFFF"/>
                </a:solidFill>
              </a:rPr>
              <a:t>glance</a:t>
            </a:r>
            <a:r>
              <a:rPr lang="es-ES" sz="3600" dirty="0" smtClean="0">
                <a:solidFill>
                  <a:srgbClr val="FFFFFF"/>
                </a:solidFill>
              </a:rPr>
              <a:t>: </a:t>
            </a:r>
            <a:r>
              <a:rPr lang="es-ES" sz="3600" dirty="0" err="1" smtClean="0">
                <a:solidFill>
                  <a:srgbClr val="FFFFFF"/>
                </a:solidFill>
              </a:rPr>
              <a:t>direct</a:t>
            </a:r>
            <a:r>
              <a:rPr lang="es-ES" sz="3600" dirty="0" smtClean="0">
                <a:solidFill>
                  <a:srgbClr val="FFFFFF"/>
                </a:solidFill>
              </a:rPr>
              <a:t> and </a:t>
            </a:r>
            <a:r>
              <a:rPr lang="es-ES" sz="3600" dirty="0" err="1" smtClean="0">
                <a:solidFill>
                  <a:srgbClr val="FFFFFF"/>
                </a:solidFill>
              </a:rPr>
              <a:t>inverse</a:t>
            </a:r>
            <a:r>
              <a:rPr lang="es-ES" sz="3600" dirty="0" smtClean="0">
                <a:solidFill>
                  <a:srgbClr val="FFFFFF"/>
                </a:solidFill>
              </a:rPr>
              <a:t> </a:t>
            </a:r>
            <a:r>
              <a:rPr lang="es-ES" sz="3600" dirty="0" err="1" smtClean="0">
                <a:solidFill>
                  <a:srgbClr val="FFFFFF"/>
                </a:solidFill>
              </a:rPr>
              <a:t>distance</a:t>
            </a:r>
            <a:r>
              <a:rPr lang="es-ES" sz="3600" dirty="0" smtClean="0">
                <a:solidFill>
                  <a:srgbClr val="FFFFFF"/>
                </a:solidFill>
              </a:rPr>
              <a:t> </a:t>
            </a:r>
            <a:r>
              <a:rPr lang="es-ES" sz="3600" dirty="0" err="1" smtClean="0">
                <a:solidFill>
                  <a:srgbClr val="FFFFFF"/>
                </a:solidFill>
              </a:rPr>
              <a:t>ladder</a:t>
            </a:r>
            <a:endParaRPr lang="es-ES" sz="3600" dirty="0">
              <a:solidFill>
                <a:srgbClr val="FFFFF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723467" y="6456320"/>
            <a:ext cx="3498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Cuesta et al 2014, Bernal et al 2016</a:t>
            </a:r>
            <a:endParaRPr lang="es-ES" dirty="0">
              <a:solidFill>
                <a:srgbClr val="FFFFFF"/>
              </a:solidFill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2738801" y="2546260"/>
            <a:ext cx="0" cy="33658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 flipH="1">
            <a:off x="3081867" y="2675467"/>
            <a:ext cx="5266266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curvado 11"/>
          <p:cNvCxnSpPr/>
          <p:nvPr/>
        </p:nvCxnSpPr>
        <p:spPr>
          <a:xfrm rot="10800000" flipV="1">
            <a:off x="881989" y="2882848"/>
            <a:ext cx="1217744" cy="24981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86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FFFFFF"/>
                </a:solidFill>
              </a:rPr>
              <a:t>Why</a:t>
            </a:r>
            <a:r>
              <a:rPr lang="es-ES" dirty="0" smtClean="0">
                <a:solidFill>
                  <a:srgbClr val="FFFFFF"/>
                </a:solidFill>
              </a:rPr>
              <a:t> so </a:t>
            </a:r>
            <a:r>
              <a:rPr lang="es-ES" dirty="0" err="1" smtClean="0">
                <a:solidFill>
                  <a:srgbClr val="FFFFFF"/>
                </a:solidFill>
              </a:rPr>
              <a:t>much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interest</a:t>
            </a:r>
            <a:r>
              <a:rPr lang="es-ES" dirty="0" smtClean="0">
                <a:solidFill>
                  <a:srgbClr val="FFFFFF"/>
                </a:solidFill>
              </a:rPr>
              <a:t> in </a:t>
            </a:r>
            <a:r>
              <a:rPr lang="es-ES" dirty="0" err="1" smtClean="0">
                <a:solidFill>
                  <a:srgbClr val="FFFFFF"/>
                </a:solidFill>
              </a:rPr>
              <a:t>Neff</a:t>
            </a:r>
            <a:r>
              <a:rPr lang="is-IS" dirty="0" smtClean="0">
                <a:solidFill>
                  <a:srgbClr val="FFFFFF"/>
                </a:solidFill>
              </a:rPr>
              <a:t>…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4" name="Imagen 3" descr="Screen Shot 2016-10-06 at 17.14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0"/>
            <a:ext cx="9144000" cy="29819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04875" y="5619750"/>
            <a:ext cx="693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s-ES" dirty="0" err="1" smtClean="0">
                <a:solidFill>
                  <a:srgbClr val="FFFFFF"/>
                </a:solidFill>
              </a:rPr>
              <a:t>Neff</a:t>
            </a:r>
            <a:r>
              <a:rPr lang="es-ES" dirty="0" smtClean="0">
                <a:solidFill>
                  <a:srgbClr val="FFFFFF"/>
                </a:solidFill>
              </a:rPr>
              <a:t> ~0.4 </a:t>
            </a:r>
            <a:r>
              <a:rPr lang="es-ES" dirty="0" err="1" smtClean="0">
                <a:solidFill>
                  <a:srgbClr val="FFFFFF"/>
                </a:solidFill>
              </a:rPr>
              <a:t>fixes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everything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but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disfavored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by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high</a:t>
            </a:r>
            <a:r>
              <a:rPr lang="es-ES" dirty="0" smtClean="0">
                <a:solidFill>
                  <a:srgbClr val="FFFFFF"/>
                </a:solidFill>
              </a:rPr>
              <a:t> l Planck </a:t>
            </a:r>
            <a:r>
              <a:rPr lang="es-ES" dirty="0" err="1" smtClean="0">
                <a:solidFill>
                  <a:srgbClr val="FFFFFF"/>
                </a:solidFill>
              </a:rPr>
              <a:t>polarization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57250" y="1582210"/>
            <a:ext cx="236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high</a:t>
            </a:r>
            <a:r>
              <a:rPr lang="es-ES" dirty="0" smtClean="0">
                <a:solidFill>
                  <a:srgbClr val="FFFFFF"/>
                </a:solidFill>
              </a:rPr>
              <a:t> l </a:t>
            </a:r>
            <a:r>
              <a:rPr lang="es-ES" dirty="0" err="1" smtClean="0">
                <a:solidFill>
                  <a:srgbClr val="FFFFFF"/>
                </a:solidFill>
              </a:rPr>
              <a:t>polarization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30875" y="1527179"/>
            <a:ext cx="228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w/o </a:t>
            </a:r>
            <a:r>
              <a:rPr lang="es-ES" dirty="0" err="1" smtClean="0">
                <a:solidFill>
                  <a:srgbClr val="FFFFFF"/>
                </a:solidFill>
              </a:rPr>
              <a:t>high</a:t>
            </a:r>
            <a:r>
              <a:rPr lang="es-ES" dirty="0" smtClean="0">
                <a:solidFill>
                  <a:srgbClr val="FFFFFF"/>
                </a:solidFill>
              </a:rPr>
              <a:t> l </a:t>
            </a:r>
            <a:r>
              <a:rPr lang="es-ES" dirty="0" err="1" smtClean="0">
                <a:solidFill>
                  <a:srgbClr val="FFFFFF"/>
                </a:solidFill>
              </a:rPr>
              <a:t>polarization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25862" y="6488668"/>
            <a:ext cx="201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trouble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H</a:t>
            </a:r>
            <a:r>
              <a:rPr lang="es-ES" baseline="-25000" dirty="0" smtClean="0">
                <a:solidFill>
                  <a:srgbClr val="FFFFFF"/>
                </a:solidFill>
              </a:rPr>
              <a:t>0</a:t>
            </a:r>
            <a:endParaRPr lang="es-E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2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7705"/>
            <a:ext cx="8229600" cy="1143000"/>
          </a:xfrm>
        </p:spPr>
        <p:txBody>
          <a:bodyPr/>
          <a:lstStyle/>
          <a:p>
            <a:r>
              <a:rPr lang="es-ES" dirty="0" err="1" smtClean="0">
                <a:solidFill>
                  <a:srgbClr val="FFFFFF"/>
                </a:solidFill>
              </a:rPr>
              <a:t>Changing</a:t>
            </a:r>
            <a:r>
              <a:rPr lang="es-ES" dirty="0" smtClean="0">
                <a:solidFill>
                  <a:srgbClr val="FFFFFF"/>
                </a:solidFill>
              </a:rPr>
              <a:t> late-time </a:t>
            </a:r>
            <a:r>
              <a:rPr lang="es-ES" dirty="0" err="1" smtClean="0">
                <a:solidFill>
                  <a:srgbClr val="FFFFFF"/>
                </a:solidFill>
              </a:rPr>
              <a:t>cosmology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s-ES" sz="2800" dirty="0" err="1" smtClean="0">
                <a:solidFill>
                  <a:srgbClr val="FFFFFF"/>
                </a:solidFill>
              </a:rPr>
              <a:t>Spline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reconstruction</a:t>
            </a:r>
            <a:r>
              <a:rPr lang="es-ES" sz="2800" dirty="0" smtClean="0">
                <a:solidFill>
                  <a:srgbClr val="FFFFFF"/>
                </a:solidFill>
              </a:rPr>
              <a:t> of </a:t>
            </a:r>
            <a:r>
              <a:rPr lang="es-ES" sz="2800" dirty="0" err="1" smtClean="0">
                <a:solidFill>
                  <a:srgbClr val="FFFFFF"/>
                </a:solidFill>
              </a:rPr>
              <a:t>the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expansion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history</a:t>
            </a:r>
            <a:endParaRPr lang="es-ES" sz="28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s-ES" sz="2800" dirty="0" smtClean="0">
                <a:solidFill>
                  <a:srgbClr val="FFFFFF"/>
                </a:solidFill>
              </a:rPr>
              <a:t>H(z) </a:t>
            </a:r>
            <a:r>
              <a:rPr lang="es-ES" sz="2800" dirty="0" err="1" smtClean="0">
                <a:solidFill>
                  <a:srgbClr val="FFFFFF"/>
                </a:solidFill>
              </a:rPr>
              <a:t>with</a:t>
            </a:r>
            <a:r>
              <a:rPr lang="es-ES" sz="2800" dirty="0" smtClean="0">
                <a:solidFill>
                  <a:srgbClr val="FFFFFF"/>
                </a:solidFill>
              </a:rPr>
              <a:t> 4 (5 </a:t>
            </a:r>
            <a:r>
              <a:rPr lang="es-ES" sz="2800" dirty="0" err="1" smtClean="0">
                <a:solidFill>
                  <a:srgbClr val="FFFFFF"/>
                </a:solidFill>
              </a:rPr>
              <a:t>with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SNe</a:t>
            </a:r>
            <a:r>
              <a:rPr lang="es-ES" sz="2800" dirty="0" smtClean="0">
                <a:solidFill>
                  <a:srgbClr val="FFFFFF"/>
                </a:solidFill>
              </a:rPr>
              <a:t>) </a:t>
            </a:r>
            <a:r>
              <a:rPr lang="es-ES" sz="2800" dirty="0" err="1" smtClean="0">
                <a:solidFill>
                  <a:srgbClr val="FFFFFF"/>
                </a:solidFill>
              </a:rPr>
              <a:t>knots</a:t>
            </a:r>
            <a:r>
              <a:rPr lang="es-ES" sz="2800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r>
              <a:rPr lang="es-ES" sz="2800" dirty="0" err="1" smtClean="0">
                <a:solidFill>
                  <a:srgbClr val="FFFFFF"/>
                </a:solidFill>
              </a:rPr>
              <a:t>Direct</a:t>
            </a:r>
            <a:r>
              <a:rPr lang="es-ES" sz="2800" dirty="0" smtClean="0">
                <a:solidFill>
                  <a:srgbClr val="FFFFFF"/>
                </a:solidFill>
              </a:rPr>
              <a:t> and </a:t>
            </a:r>
            <a:r>
              <a:rPr lang="es-ES" sz="2800" dirty="0" err="1" smtClean="0">
                <a:solidFill>
                  <a:srgbClr val="FFFFFF"/>
                </a:solidFill>
              </a:rPr>
              <a:t>inverse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cosmic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distance</a:t>
            </a:r>
            <a:r>
              <a:rPr lang="es-ES" sz="2800" dirty="0" smtClean="0">
                <a:solidFill>
                  <a:srgbClr val="FFFFFF"/>
                </a:solidFill>
              </a:rPr>
              <a:t> </a:t>
            </a:r>
            <a:r>
              <a:rPr lang="es-ES" sz="2800" dirty="0" err="1" smtClean="0">
                <a:solidFill>
                  <a:srgbClr val="FFFFFF"/>
                </a:solidFill>
              </a:rPr>
              <a:t>ladder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sz="2000" dirty="0" smtClean="0">
                <a:solidFill>
                  <a:srgbClr val="FFFFFF"/>
                </a:solidFill>
              </a:rPr>
              <a:t>(Cuesta et al 2015)</a:t>
            </a:r>
            <a:endParaRPr lang="es-ES" sz="2000" dirty="0">
              <a:solidFill>
                <a:srgbClr val="FFFFFF"/>
              </a:solidFill>
            </a:endParaRPr>
          </a:p>
        </p:txBody>
      </p:sp>
      <p:pic>
        <p:nvPicPr>
          <p:cNvPr id="4" name="Imagen 3" descr="Screen Shot 2016-10-06 at 15.13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6" y="3528951"/>
            <a:ext cx="6848915" cy="280268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00554" y="4895839"/>
            <a:ext cx="34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r</a:t>
            </a:r>
            <a:r>
              <a:rPr lang="es-ES" sz="2400" baseline="-25000" dirty="0" err="1" smtClean="0"/>
              <a:t>s</a:t>
            </a:r>
            <a:endParaRPr lang="es-ES" sz="2400" baseline="-25000" dirty="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2738801" y="4222660"/>
            <a:ext cx="0" cy="33658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7125862" y="6488668"/>
            <a:ext cx="201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trouble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H</a:t>
            </a:r>
            <a:r>
              <a:rPr lang="es-ES" baseline="-25000" dirty="0" smtClean="0">
                <a:solidFill>
                  <a:srgbClr val="FFFFFF"/>
                </a:solidFill>
              </a:rPr>
              <a:t>0</a:t>
            </a:r>
            <a:endParaRPr lang="es-E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96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 SHAPE of </a:t>
            </a:r>
            <a:r>
              <a:rPr lang="es-ES" dirty="0" err="1" smtClean="0">
                <a:solidFill>
                  <a:srgbClr val="FFFFFF"/>
                </a:solidFill>
              </a:rPr>
              <a:t>expansion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history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well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constrained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4" name="Imagen 3" descr="Screen Shot 2016-10-06 at 17.11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9" y="1700478"/>
            <a:ext cx="7064375" cy="48704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125862" y="6488668"/>
            <a:ext cx="201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trouble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H</a:t>
            </a:r>
            <a:r>
              <a:rPr lang="es-ES" baseline="-25000" dirty="0" smtClean="0">
                <a:solidFill>
                  <a:srgbClr val="FFFFFF"/>
                </a:solidFill>
              </a:rPr>
              <a:t>0</a:t>
            </a:r>
            <a:endParaRPr lang="es-ES" baseline="-25000" dirty="0">
              <a:solidFill>
                <a:srgbClr val="FFFFF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06400" y="6485467"/>
            <a:ext cx="3434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issue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normalization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0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H</a:t>
            </a:r>
            <a:r>
              <a:rPr lang="es-ES" baseline="-25000" dirty="0" smtClean="0">
                <a:solidFill>
                  <a:srgbClr val="FFFFFF"/>
                </a:solidFill>
              </a:rPr>
              <a:t>0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problem</a:t>
            </a:r>
            <a:r>
              <a:rPr lang="es-ES" dirty="0" smtClean="0">
                <a:solidFill>
                  <a:srgbClr val="FFFFFF"/>
                </a:solidFill>
              </a:rPr>
              <a:t> as a </a:t>
            </a:r>
            <a:r>
              <a:rPr lang="es-ES" dirty="0" err="1" smtClean="0">
                <a:solidFill>
                  <a:srgbClr val="FFFFFF"/>
                </a:solidFill>
              </a:rPr>
              <a:t>r</a:t>
            </a:r>
            <a:r>
              <a:rPr lang="es-ES" baseline="-25000" dirty="0" err="1" smtClean="0">
                <a:solidFill>
                  <a:srgbClr val="FFFFFF"/>
                </a:solidFill>
              </a:rPr>
              <a:t>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problem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4" name="Imagen 3" descr="Screen Shot 2016-10-06 at 17.12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9" y="1576296"/>
            <a:ext cx="7496175" cy="472290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125862" y="6488668"/>
            <a:ext cx="201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trouble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H</a:t>
            </a:r>
            <a:r>
              <a:rPr lang="es-ES" baseline="-25000" dirty="0" smtClean="0">
                <a:solidFill>
                  <a:srgbClr val="FFFFFF"/>
                </a:solidFill>
              </a:rPr>
              <a:t>0</a:t>
            </a:r>
            <a:endParaRPr lang="es-E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5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In a </a:t>
            </a:r>
            <a:r>
              <a:rPr lang="es-ES" dirty="0" err="1" smtClean="0">
                <a:solidFill>
                  <a:srgbClr val="FFFFFF"/>
                </a:solidFill>
              </a:rPr>
              <a:t>nutshell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8667" y="1828801"/>
            <a:ext cx="880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>
                <a:solidFill>
                  <a:srgbClr val="FFFFFF"/>
                </a:solidFill>
              </a:rPr>
              <a:t>The</a:t>
            </a:r>
            <a:r>
              <a:rPr lang="es-ES" sz="3200" dirty="0" smtClean="0">
                <a:solidFill>
                  <a:srgbClr val="FFFFFF"/>
                </a:solidFill>
              </a:rPr>
              <a:t> H0 </a:t>
            </a:r>
            <a:r>
              <a:rPr lang="es-ES" sz="3200" dirty="0" err="1" smtClean="0">
                <a:solidFill>
                  <a:srgbClr val="FFFFFF"/>
                </a:solidFill>
              </a:rPr>
              <a:t>problem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is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an</a:t>
            </a:r>
            <a:r>
              <a:rPr lang="es-ES" sz="3200" dirty="0" smtClean="0">
                <a:solidFill>
                  <a:srgbClr val="FFFFFF"/>
                </a:solidFill>
              </a:rPr>
              <a:t> anchor </a:t>
            </a:r>
            <a:r>
              <a:rPr lang="es-ES" sz="3200" dirty="0" err="1" smtClean="0">
                <a:solidFill>
                  <a:srgbClr val="FFFFFF"/>
                </a:solidFill>
              </a:rPr>
              <a:t>problem</a:t>
            </a:r>
            <a:r>
              <a:rPr lang="es-ES" sz="3200" dirty="0" smtClean="0">
                <a:solidFill>
                  <a:srgbClr val="FFFFFF"/>
                </a:solidFill>
              </a:rPr>
              <a:t> (</a:t>
            </a:r>
            <a:r>
              <a:rPr lang="es-ES" sz="3200" dirty="0" err="1" smtClean="0">
                <a:solidFill>
                  <a:srgbClr val="FFFFFF"/>
                </a:solidFill>
              </a:rPr>
              <a:t>either</a:t>
            </a:r>
            <a:r>
              <a:rPr lang="es-ES" sz="3200" dirty="0" smtClean="0">
                <a:solidFill>
                  <a:srgbClr val="FFFFFF"/>
                </a:solidFill>
              </a:rPr>
              <a:t> at z=0  </a:t>
            </a:r>
            <a:r>
              <a:rPr lang="es-ES" sz="3200" dirty="0" err="1" smtClean="0">
                <a:solidFill>
                  <a:srgbClr val="FFFFFF"/>
                </a:solidFill>
              </a:rPr>
              <a:t>or</a:t>
            </a:r>
            <a:r>
              <a:rPr lang="es-ES" sz="3200" dirty="0" smtClean="0">
                <a:solidFill>
                  <a:srgbClr val="FFFFFF"/>
                </a:solidFill>
              </a:rPr>
              <a:t> at z=1100), </a:t>
            </a:r>
            <a:r>
              <a:rPr lang="es-ES" sz="3200" dirty="0" err="1" smtClean="0">
                <a:solidFill>
                  <a:srgbClr val="FFFFFF"/>
                </a:solidFill>
              </a:rPr>
              <a:t>which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cannot</a:t>
            </a:r>
            <a:r>
              <a:rPr lang="es-ES" sz="3200" dirty="0" smtClean="0">
                <a:solidFill>
                  <a:srgbClr val="FFFFFF"/>
                </a:solidFill>
              </a:rPr>
              <a:t> be </a:t>
            </a:r>
            <a:r>
              <a:rPr lang="es-ES" sz="3200" dirty="0" err="1" smtClean="0">
                <a:solidFill>
                  <a:srgbClr val="FFFFFF"/>
                </a:solidFill>
              </a:rPr>
              <a:t>solved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by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tweaking</a:t>
            </a:r>
            <a:r>
              <a:rPr lang="es-ES" sz="3200" dirty="0" smtClean="0">
                <a:solidFill>
                  <a:srgbClr val="FFFFFF"/>
                </a:solidFill>
              </a:rPr>
              <a:t> (</a:t>
            </a:r>
            <a:r>
              <a:rPr lang="es-ES" sz="3200" dirty="0" err="1" smtClean="0">
                <a:solidFill>
                  <a:srgbClr val="FFFFFF"/>
                </a:solidFill>
              </a:rPr>
              <a:t>or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bending</a:t>
            </a:r>
            <a:r>
              <a:rPr lang="es-ES" sz="3200" dirty="0" smtClean="0">
                <a:solidFill>
                  <a:srgbClr val="FFFFFF"/>
                </a:solidFill>
              </a:rPr>
              <a:t>)  </a:t>
            </a:r>
            <a:r>
              <a:rPr lang="es-ES" sz="3200" dirty="0" err="1" smtClean="0">
                <a:solidFill>
                  <a:srgbClr val="FFFFFF"/>
                </a:solidFill>
              </a:rPr>
              <a:t>the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expansion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history</a:t>
            </a:r>
            <a:endParaRPr lang="es-ES" sz="3200" dirty="0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38667" y="3632242"/>
            <a:ext cx="880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 smtClean="0">
                <a:solidFill>
                  <a:srgbClr val="FFFFFF"/>
                </a:solidFill>
              </a:rPr>
              <a:t>It</a:t>
            </a:r>
            <a:r>
              <a:rPr lang="es-ES" sz="3200" dirty="0" smtClean="0">
                <a:solidFill>
                  <a:srgbClr val="FFFFFF"/>
                </a:solidFill>
              </a:rPr>
              <a:t> can be </a:t>
            </a:r>
            <a:r>
              <a:rPr lang="es-ES" sz="3200" dirty="0" err="1" smtClean="0">
                <a:solidFill>
                  <a:srgbClr val="FFFFFF"/>
                </a:solidFill>
              </a:rPr>
              <a:t>solved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by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changing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rs</a:t>
            </a:r>
            <a:r>
              <a:rPr lang="es-ES" sz="3200" dirty="0" smtClean="0">
                <a:solidFill>
                  <a:srgbClr val="FFFFFF"/>
                </a:solidFill>
              </a:rPr>
              <a:t> (</a:t>
            </a:r>
            <a:r>
              <a:rPr lang="es-ES" sz="3200" dirty="0" err="1" smtClean="0">
                <a:solidFill>
                  <a:srgbClr val="FFFFFF"/>
                </a:solidFill>
              </a:rPr>
              <a:t>thus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early</a:t>
            </a:r>
            <a:r>
              <a:rPr lang="es-ES" sz="3200" dirty="0" smtClean="0">
                <a:solidFill>
                  <a:srgbClr val="FFFFFF"/>
                </a:solidFill>
              </a:rPr>
              <a:t> time </a:t>
            </a:r>
            <a:r>
              <a:rPr lang="es-ES" sz="3200" dirty="0" err="1" smtClean="0">
                <a:solidFill>
                  <a:srgbClr val="FFFFFF"/>
                </a:solidFill>
              </a:rPr>
              <a:t>physics</a:t>
            </a:r>
            <a:r>
              <a:rPr lang="es-ES" sz="3200" dirty="0" smtClean="0">
                <a:solidFill>
                  <a:srgbClr val="FFFFFF"/>
                </a:solidFill>
              </a:rPr>
              <a:t>) </a:t>
            </a:r>
            <a:r>
              <a:rPr lang="es-ES" sz="3200" dirty="0" err="1" smtClean="0">
                <a:solidFill>
                  <a:srgbClr val="FFFFFF"/>
                </a:solidFill>
              </a:rPr>
              <a:t>but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polarization</a:t>
            </a:r>
            <a:r>
              <a:rPr lang="es-ES" sz="3200" dirty="0" smtClean="0">
                <a:solidFill>
                  <a:srgbClr val="FFFFFF"/>
                </a:solidFill>
              </a:rPr>
              <a:t> data  </a:t>
            </a:r>
            <a:r>
              <a:rPr lang="es-ES" sz="3200" dirty="0" err="1" smtClean="0">
                <a:solidFill>
                  <a:srgbClr val="FFFFFF"/>
                </a:solidFill>
              </a:rPr>
              <a:t>impose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some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tight</a:t>
            </a:r>
            <a:r>
              <a:rPr lang="es-ES" sz="3200" dirty="0" smtClean="0">
                <a:solidFill>
                  <a:srgbClr val="FFFFFF"/>
                </a:solidFill>
              </a:rPr>
              <a:t> </a:t>
            </a:r>
            <a:r>
              <a:rPr lang="es-ES" sz="3200" dirty="0" err="1" smtClean="0">
                <a:solidFill>
                  <a:srgbClr val="FFFFFF"/>
                </a:solidFill>
              </a:rPr>
              <a:t>limits</a:t>
            </a:r>
            <a:r>
              <a:rPr lang="es-ES" sz="3200" dirty="0" smtClean="0">
                <a:solidFill>
                  <a:srgbClr val="FFFFFF"/>
                </a:solidFill>
              </a:rPr>
              <a:t>.    </a:t>
            </a:r>
            <a:endParaRPr lang="es-E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48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low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redshift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standard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ruler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4" name="Imagen 3" descr="Screen Shot 2016-10-06 at 15.13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0" y="2257915"/>
            <a:ext cx="7851460" cy="3212947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3117491" y="3104299"/>
            <a:ext cx="0" cy="359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3361246" y="3104300"/>
            <a:ext cx="4477385" cy="5259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6876442" y="3260902"/>
            <a:ext cx="35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rs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197460" y="6402401"/>
            <a:ext cx="294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low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redshift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standar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ruler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434667" y="1407067"/>
            <a:ext cx="244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Verde, Bernal et al 2016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288379" y="3845710"/>
            <a:ext cx="3757265" cy="5292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/>
              <a:t>Clocks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790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64071"/>
            <a:ext cx="8229600" cy="1143000"/>
          </a:xfrm>
        </p:spPr>
        <p:txBody>
          <a:bodyPr/>
          <a:lstStyle/>
          <a:p>
            <a:r>
              <a:rPr lang="es-ES" dirty="0" err="1" smtClean="0">
                <a:solidFill>
                  <a:srgbClr val="FFFFFF"/>
                </a:solidFill>
              </a:rPr>
              <a:t>How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long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standard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ruler</a:t>
            </a:r>
            <a:r>
              <a:rPr lang="es-ES" dirty="0" smtClean="0">
                <a:solidFill>
                  <a:srgbClr val="FFFFFF"/>
                </a:solidFill>
              </a:rPr>
              <a:t>?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7" name="Imagen 6" descr="Screen Shot 2014-10-22 at 15.10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707"/>
            <a:ext cx="9144000" cy="3647090"/>
          </a:xfrm>
          <a:prstGeom prst="rect">
            <a:avLst/>
          </a:prstGeom>
        </p:spPr>
      </p:pic>
      <p:pic>
        <p:nvPicPr>
          <p:cNvPr id="8" name="Imagen 7" descr="Screen Shot 2014-10-22 at 15.10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1562"/>
            <a:ext cx="9144000" cy="90583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871408" y="6488668"/>
            <a:ext cx="6934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And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existence</a:t>
            </a:r>
            <a:r>
              <a:rPr lang="es-ES" dirty="0" smtClean="0">
                <a:solidFill>
                  <a:srgbClr val="FFFFFF"/>
                </a:solidFill>
              </a:rPr>
              <a:t> of a </a:t>
            </a:r>
            <a:r>
              <a:rPr lang="es-ES" dirty="0" err="1" smtClean="0">
                <a:solidFill>
                  <a:srgbClr val="FFFFFF"/>
                </a:solidFill>
              </a:rPr>
              <a:t>standard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ruler</a:t>
            </a:r>
            <a:r>
              <a:rPr lang="es-ES" dirty="0" smtClean="0">
                <a:solidFill>
                  <a:srgbClr val="FFFFFF"/>
                </a:solidFill>
              </a:rPr>
              <a:t>,  of </a:t>
            </a:r>
            <a:r>
              <a:rPr lang="es-ES" dirty="0" err="1" smtClean="0">
                <a:solidFill>
                  <a:srgbClr val="FFFFFF"/>
                </a:solidFill>
              </a:rPr>
              <a:t>course</a:t>
            </a:r>
            <a:r>
              <a:rPr lang="es-ES" dirty="0" smtClean="0">
                <a:solidFill>
                  <a:srgbClr val="FFFFFF"/>
                </a:solidFill>
              </a:rPr>
              <a:t> (</a:t>
            </a:r>
            <a:r>
              <a:rPr lang="es-ES" dirty="0" err="1" smtClean="0">
                <a:solidFill>
                  <a:srgbClr val="FFFFFF"/>
                </a:solidFill>
              </a:rPr>
              <a:t>standard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candles</a:t>
            </a:r>
            <a:r>
              <a:rPr lang="es-ES" dirty="0" smtClean="0">
                <a:solidFill>
                  <a:srgbClr val="FFFFFF"/>
                </a:solidFill>
              </a:rPr>
              <a:t> etc..)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FFFFFF"/>
                </a:solidFill>
              </a:rPr>
              <a:t>How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long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standard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ruler</a:t>
            </a:r>
            <a:r>
              <a:rPr lang="es-ES" dirty="0" smtClean="0">
                <a:solidFill>
                  <a:srgbClr val="FFFFFF"/>
                </a:solidFill>
              </a:rPr>
              <a:t>?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57200" y="1383375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Normally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model-dependent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5" name="Imagen 4" descr="Screen Shot 2014-12-11 at 15.13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707"/>
            <a:ext cx="2865747" cy="640482"/>
          </a:xfrm>
          <a:prstGeom prst="rect">
            <a:avLst/>
          </a:prstGeom>
        </p:spPr>
      </p:pic>
      <p:pic>
        <p:nvPicPr>
          <p:cNvPr id="6" name="Imagen 5" descr="Screen Shot 2014-12-11 at 15.15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87" y="1417638"/>
            <a:ext cx="3199423" cy="255250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57200" y="3288492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“</a:t>
            </a:r>
            <a:r>
              <a:rPr lang="es-ES" dirty="0" err="1" smtClean="0">
                <a:solidFill>
                  <a:srgbClr val="FFFFFF"/>
                </a:solidFill>
              </a:rPr>
              <a:t>Only</a:t>
            </a:r>
            <a:r>
              <a:rPr lang="es-ES" dirty="0" smtClean="0">
                <a:solidFill>
                  <a:srgbClr val="FFFFFF"/>
                </a:solidFill>
              </a:rPr>
              <a:t>” </a:t>
            </a:r>
            <a:r>
              <a:rPr lang="es-ES" dirty="0" err="1" smtClean="0">
                <a:solidFill>
                  <a:srgbClr val="FFFFFF"/>
                </a:solidFill>
              </a:rPr>
              <a:t>measure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angles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9" name="Imagen 8" descr="Screen Shot 2014-12-11 at 15.22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40" y="3309745"/>
            <a:ext cx="2032000" cy="6604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460623" y="4590150"/>
            <a:ext cx="6006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8606" lvl="0" indent="-278606"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lang="es-ES" sz="2000" dirty="0" err="1">
                <a:solidFill>
                  <a:srgbClr val="0096FF"/>
                </a:solidFill>
              </a:rPr>
              <a:t>The</a:t>
            </a:r>
            <a:r>
              <a:rPr lang="es-ES" sz="2000" dirty="0">
                <a:solidFill>
                  <a:srgbClr val="0096FF"/>
                </a:solidFill>
              </a:rPr>
              <a:t> </a:t>
            </a:r>
            <a:r>
              <a:rPr lang="es-ES" sz="2000" dirty="0" err="1">
                <a:solidFill>
                  <a:srgbClr val="0096FF"/>
                </a:solidFill>
              </a:rPr>
              <a:t>geometry</a:t>
            </a:r>
            <a:r>
              <a:rPr lang="es-ES" sz="2000" dirty="0">
                <a:solidFill>
                  <a:srgbClr val="0096FF"/>
                </a:solidFill>
              </a:rPr>
              <a:t> can be </a:t>
            </a:r>
            <a:r>
              <a:rPr lang="es-ES" sz="2000" dirty="0" err="1">
                <a:solidFill>
                  <a:srgbClr val="0096FF"/>
                </a:solidFill>
              </a:rPr>
              <a:t>measured</a:t>
            </a:r>
            <a:r>
              <a:rPr lang="es-ES" sz="2000" dirty="0">
                <a:solidFill>
                  <a:srgbClr val="0096FF"/>
                </a:solidFill>
              </a:rPr>
              <a:t> </a:t>
            </a:r>
            <a:r>
              <a:rPr lang="es-ES" sz="2000" dirty="0" err="1">
                <a:solidFill>
                  <a:srgbClr val="0096FF"/>
                </a:solidFill>
              </a:rPr>
              <a:t>with</a:t>
            </a:r>
            <a:r>
              <a:rPr lang="es-ES" sz="2000" dirty="0">
                <a:solidFill>
                  <a:srgbClr val="0096FF"/>
                </a:solidFill>
              </a:rPr>
              <a:t> a </a:t>
            </a:r>
            <a:r>
              <a:rPr lang="es-ES" sz="2000" dirty="0" err="1">
                <a:solidFill>
                  <a:srgbClr val="0096FF"/>
                </a:solidFill>
              </a:rPr>
              <a:t>standard</a:t>
            </a:r>
            <a:r>
              <a:rPr lang="es-ES" sz="2000" dirty="0">
                <a:solidFill>
                  <a:srgbClr val="0096FF"/>
                </a:solidFill>
              </a:rPr>
              <a:t> </a:t>
            </a:r>
            <a:r>
              <a:rPr lang="es-ES" sz="2000" dirty="0" err="1" smtClean="0">
                <a:solidFill>
                  <a:srgbClr val="0096FF"/>
                </a:solidFill>
              </a:rPr>
              <a:t>ruler</a:t>
            </a:r>
            <a:endParaRPr lang="es-ES" sz="2000" dirty="0" smtClean="0">
              <a:solidFill>
                <a:srgbClr val="0096FF"/>
              </a:solidFill>
            </a:endParaRPr>
          </a:p>
          <a:p>
            <a:pPr marL="278606" lvl="0" indent="-278606"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lang="es-ES" sz="2000" dirty="0" smtClean="0">
                <a:solidFill>
                  <a:srgbClr val="0096FF"/>
                </a:solidFill>
              </a:rPr>
              <a:t> </a:t>
            </a:r>
            <a:r>
              <a:rPr lang="es-ES" sz="2000" dirty="0" err="1" smtClean="0">
                <a:solidFill>
                  <a:srgbClr val="0096FF"/>
                </a:solidFill>
              </a:rPr>
              <a:t>whose</a:t>
            </a:r>
            <a:r>
              <a:rPr lang="es-ES" sz="2000" dirty="0" smtClean="0">
                <a:solidFill>
                  <a:srgbClr val="0096FF"/>
                </a:solidFill>
              </a:rPr>
              <a:t> </a:t>
            </a:r>
            <a:r>
              <a:rPr lang="es-ES" sz="2000" dirty="0" err="1">
                <a:solidFill>
                  <a:srgbClr val="0096FF"/>
                </a:solidFill>
              </a:rPr>
              <a:t>length</a:t>
            </a:r>
            <a:r>
              <a:rPr lang="es-ES" sz="2000" dirty="0">
                <a:solidFill>
                  <a:srgbClr val="0096FF"/>
                </a:solidFill>
              </a:rPr>
              <a:t> </a:t>
            </a:r>
            <a:r>
              <a:rPr lang="es-ES" sz="2000" dirty="0" err="1">
                <a:solidFill>
                  <a:srgbClr val="0096FF"/>
                </a:solidFill>
              </a:rPr>
              <a:t>is</a:t>
            </a:r>
            <a:r>
              <a:rPr lang="es-ES" sz="2000" dirty="0">
                <a:solidFill>
                  <a:srgbClr val="0096FF"/>
                </a:solidFill>
              </a:rPr>
              <a:t> </a:t>
            </a:r>
            <a:r>
              <a:rPr lang="es-ES" sz="2000" dirty="0" err="1">
                <a:solidFill>
                  <a:srgbClr val="0096FF"/>
                </a:solidFill>
              </a:rPr>
              <a:t>not</a:t>
            </a:r>
            <a:r>
              <a:rPr lang="es-ES" sz="2000" dirty="0">
                <a:solidFill>
                  <a:srgbClr val="0096FF"/>
                </a:solidFill>
              </a:rPr>
              <a:t> </a:t>
            </a:r>
            <a:r>
              <a:rPr lang="es-ES" sz="2000" dirty="0" err="1">
                <a:solidFill>
                  <a:srgbClr val="0096FF"/>
                </a:solidFill>
              </a:rPr>
              <a:t>necessarily</a:t>
            </a:r>
            <a:r>
              <a:rPr lang="es-ES" sz="2000" dirty="0">
                <a:solidFill>
                  <a:srgbClr val="0096FF"/>
                </a:solidFill>
              </a:rPr>
              <a:t> </a:t>
            </a:r>
            <a:r>
              <a:rPr lang="es-ES" sz="2000" dirty="0" err="1">
                <a:solidFill>
                  <a:srgbClr val="0096FF"/>
                </a:solidFill>
              </a:rPr>
              <a:t>important</a:t>
            </a:r>
            <a:endParaRPr lang="es-ES" sz="2000" dirty="0">
              <a:solidFill>
                <a:srgbClr val="0096FF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57200" y="5345927"/>
            <a:ext cx="7759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FFFFFF"/>
                </a:solidFill>
              </a:rPr>
              <a:t>Can </a:t>
            </a:r>
            <a:r>
              <a:rPr lang="es-ES" sz="2400" dirty="0" err="1" smtClean="0">
                <a:solidFill>
                  <a:srgbClr val="FFFFFF"/>
                </a:solidFill>
              </a:rPr>
              <a:t>we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measure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how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long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it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is</a:t>
            </a:r>
            <a:r>
              <a:rPr lang="es-ES" sz="2400" dirty="0" smtClean="0">
                <a:solidFill>
                  <a:srgbClr val="FFFFFF"/>
                </a:solidFill>
              </a:rPr>
              <a:t> in a </a:t>
            </a:r>
            <a:r>
              <a:rPr lang="es-ES" sz="2400" dirty="0" err="1" smtClean="0">
                <a:solidFill>
                  <a:srgbClr val="FFFFFF"/>
                </a:solidFill>
              </a:rPr>
              <a:t>model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independent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 err="1" smtClean="0">
                <a:solidFill>
                  <a:srgbClr val="FFFFFF"/>
                </a:solidFill>
              </a:rPr>
              <a:t>way</a:t>
            </a:r>
            <a:r>
              <a:rPr lang="es-ES" sz="2400" dirty="0" smtClean="0">
                <a:solidFill>
                  <a:srgbClr val="FFFFFF"/>
                </a:solidFill>
              </a:rPr>
              <a:t>?</a:t>
            </a:r>
            <a:endParaRPr lang="es-ES" sz="2400" dirty="0">
              <a:solidFill>
                <a:srgbClr val="FFFFF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824548" y="5865686"/>
            <a:ext cx="3212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2F92"/>
                </a:solidFill>
              </a:rPr>
              <a:t>(</a:t>
            </a:r>
            <a:r>
              <a:rPr lang="es-ES" dirty="0">
                <a:solidFill>
                  <a:srgbClr val="FF2F92"/>
                </a:solidFill>
              </a:rPr>
              <a:t>so </a:t>
            </a:r>
            <a:r>
              <a:rPr lang="es-ES" dirty="0" err="1">
                <a:solidFill>
                  <a:srgbClr val="FF2F92"/>
                </a:solidFill>
              </a:rPr>
              <a:t>we</a:t>
            </a:r>
            <a:r>
              <a:rPr lang="es-ES" dirty="0">
                <a:solidFill>
                  <a:srgbClr val="FF2F92"/>
                </a:solidFill>
              </a:rPr>
              <a:t> can use </a:t>
            </a:r>
            <a:r>
              <a:rPr lang="es-ES" dirty="0" err="1">
                <a:solidFill>
                  <a:srgbClr val="FF2F92"/>
                </a:solidFill>
              </a:rPr>
              <a:t>it</a:t>
            </a:r>
            <a:r>
              <a:rPr lang="es-ES" dirty="0">
                <a:solidFill>
                  <a:srgbClr val="FF2F92"/>
                </a:solidFill>
              </a:rPr>
              <a:t> </a:t>
            </a:r>
            <a:r>
              <a:rPr lang="es-ES" dirty="0" err="1">
                <a:solidFill>
                  <a:srgbClr val="FF2F92"/>
                </a:solidFill>
              </a:rPr>
              <a:t>to</a:t>
            </a:r>
            <a:r>
              <a:rPr lang="es-ES" dirty="0">
                <a:solidFill>
                  <a:srgbClr val="FF2F92"/>
                </a:solidFill>
              </a:rPr>
              <a:t> test </a:t>
            </a:r>
            <a:r>
              <a:rPr lang="es-ES" dirty="0" err="1">
                <a:solidFill>
                  <a:srgbClr val="FF2F92"/>
                </a:solidFill>
              </a:rPr>
              <a:t>models</a:t>
            </a:r>
            <a:r>
              <a:rPr lang="es-ES" dirty="0">
                <a:solidFill>
                  <a:srgbClr val="FF2F92"/>
                </a:solidFill>
              </a:rPr>
              <a:t>)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34779" y="6438358"/>
            <a:ext cx="755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PS similar </a:t>
            </a:r>
            <a:r>
              <a:rPr lang="es-ES" dirty="0" err="1" smtClean="0">
                <a:solidFill>
                  <a:srgbClr val="FFFFFF"/>
                </a:solidFill>
              </a:rPr>
              <a:t>philosophy</a:t>
            </a:r>
            <a:r>
              <a:rPr lang="es-ES" dirty="0" smtClean="0">
                <a:solidFill>
                  <a:srgbClr val="FFFFFF"/>
                </a:solidFill>
              </a:rPr>
              <a:t> of Sutherland  2012 MNRAS </a:t>
            </a:r>
            <a:r>
              <a:rPr lang="es-ES" sz="1600" dirty="0" smtClean="0">
                <a:solidFill>
                  <a:srgbClr val="FFFFFF"/>
                </a:solidFill>
              </a:rPr>
              <a:t>(</a:t>
            </a:r>
            <a:r>
              <a:rPr lang="es-ES" sz="1600" dirty="0" err="1" smtClean="0">
                <a:solidFill>
                  <a:srgbClr val="FFFFFF"/>
                </a:solidFill>
              </a:rPr>
              <a:t>but</a:t>
            </a:r>
            <a:r>
              <a:rPr lang="es-ES" sz="1600" dirty="0" smtClean="0">
                <a:solidFill>
                  <a:srgbClr val="FFFFFF"/>
                </a:solidFill>
              </a:rPr>
              <a:t> in a </a:t>
            </a:r>
            <a:r>
              <a:rPr lang="es-ES" sz="1600" dirty="0" err="1" smtClean="0">
                <a:solidFill>
                  <a:srgbClr val="FFFFFF"/>
                </a:solidFill>
              </a:rPr>
              <a:t>model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dependent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way</a:t>
            </a:r>
            <a:r>
              <a:rPr lang="es-ES" sz="1600" dirty="0" smtClean="0">
                <a:solidFill>
                  <a:srgbClr val="FFFFFF"/>
                </a:solidFill>
              </a:rPr>
              <a:t>)</a:t>
            </a:r>
            <a:endParaRPr lang="es-ES" sz="1600" dirty="0">
              <a:solidFill>
                <a:srgbClr val="FFFFFF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608667" y="6201152"/>
            <a:ext cx="5761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B2CFF"/>
                </a:solidFill>
              </a:rPr>
              <a:t> A. Heavens, R. Jimenez, </a:t>
            </a:r>
            <a:r>
              <a:rPr lang="en-US" dirty="0" smtClean="0">
                <a:solidFill>
                  <a:srgbClr val="CB2CFF"/>
                </a:solidFill>
              </a:rPr>
              <a:t>Verde </a:t>
            </a:r>
            <a:r>
              <a:rPr lang="en-US" dirty="0">
                <a:solidFill>
                  <a:srgbClr val="CB2CFF"/>
                </a:solidFill>
              </a:rPr>
              <a:t>,  PRL 2014, arXiv:1409.6217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011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type="title" idx="4294967295"/>
          </p:nvPr>
        </p:nvSpPr>
        <p:spPr>
          <a:xfrm>
            <a:off x="647700" y="249237"/>
            <a:ext cx="8229600" cy="16099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effectLst/>
              </a:defRPr>
            </a:pPr>
            <a:r>
              <a:rPr sz="4800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Basic model parameters and assumptions</a:t>
            </a:r>
          </a:p>
        </p:txBody>
      </p:sp>
      <p:sp>
        <p:nvSpPr>
          <p:cNvPr id="271" name="Shape 271"/>
          <p:cNvSpPr/>
          <p:nvPr/>
        </p:nvSpPr>
        <p:spPr>
          <a:xfrm>
            <a:off x="294904" y="1900376"/>
            <a:ext cx="3590727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400" dirty="0">
                <a:solidFill>
                  <a:srgbClr val="FFFFFF"/>
                </a:solidFill>
              </a:rPr>
              <a:t>Assume only:</a:t>
            </a:r>
          </a:p>
          <a:p>
            <a:pPr lvl="0">
              <a:defRPr sz="1800"/>
            </a:pPr>
            <a:endParaRPr sz="2400" dirty="0">
              <a:solidFill>
                <a:srgbClr val="011993"/>
              </a:solidFill>
            </a:endParaRPr>
          </a:p>
          <a:p>
            <a:pPr marL="235743" lvl="0" indent="-235743"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sz="2400" dirty="0">
                <a:solidFill>
                  <a:srgbClr val="FFFFFF"/>
                </a:solidFill>
              </a:rPr>
              <a:t>Cosmological Principle</a:t>
            </a:r>
          </a:p>
          <a:p>
            <a:pPr lvl="0">
              <a:defRPr sz="1800"/>
            </a:pPr>
            <a:r>
              <a:rPr sz="2400" dirty="0">
                <a:solidFill>
                  <a:srgbClr val="FFFFFF"/>
                </a:solidFill>
              </a:rPr>
              <a:t>  (Homogeneity, Isotropy)</a:t>
            </a:r>
          </a:p>
          <a:p>
            <a:pPr marL="235743" lvl="0" indent="-235743"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endParaRPr sz="2400" dirty="0">
              <a:solidFill>
                <a:srgbClr val="FFFFFF"/>
              </a:solidFill>
            </a:endParaRPr>
          </a:p>
          <a:p>
            <a:pPr marL="235743" lvl="0" indent="-235743"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sz="2400" dirty="0">
                <a:solidFill>
                  <a:srgbClr val="FFFFFF"/>
                </a:solidFill>
              </a:rPr>
              <a:t>A metric theory of gravity</a:t>
            </a:r>
          </a:p>
          <a:p>
            <a:pPr marL="235743" lvl="0" indent="-235743"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endParaRPr sz="2400" dirty="0">
              <a:solidFill>
                <a:srgbClr val="FFFFFF"/>
              </a:solidFill>
            </a:endParaRPr>
          </a:p>
          <a:p>
            <a:pPr marL="235743" lvl="0" indent="-235743"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sz="2400" dirty="0">
                <a:solidFill>
                  <a:srgbClr val="FFFFFF"/>
                </a:solidFill>
              </a:rPr>
              <a:t>Smooth expansion history</a:t>
            </a:r>
          </a:p>
        </p:txBody>
      </p:sp>
      <p:sp>
        <p:nvSpPr>
          <p:cNvPr id="272" name="Shape 272"/>
          <p:cNvSpPr/>
          <p:nvPr/>
        </p:nvSpPr>
        <p:spPr>
          <a:xfrm>
            <a:off x="5187308" y="2517683"/>
            <a:ext cx="3564918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400">
                <a:solidFill>
                  <a:srgbClr val="0096FF"/>
                </a:solidFill>
              </a:rPr>
              <a:t>Equation of state (of dark energy etc) is not assumed</a:t>
            </a:r>
          </a:p>
          <a:p>
            <a:pPr lvl="0">
              <a:defRPr sz="1800"/>
            </a:pPr>
            <a:endParaRPr sz="2400">
              <a:solidFill>
                <a:srgbClr val="0096FF"/>
              </a:solidFill>
            </a:endParaRPr>
          </a:p>
          <a:p>
            <a:pPr lvl="0">
              <a:defRPr sz="1800"/>
            </a:pPr>
            <a:r>
              <a:rPr sz="2400">
                <a:solidFill>
                  <a:srgbClr val="0096FF"/>
                </a:solidFill>
              </a:rPr>
              <a:t>Independent of Cosmological Model</a:t>
            </a:r>
          </a:p>
        </p:txBody>
      </p:sp>
      <p:sp>
        <p:nvSpPr>
          <p:cNvPr id="273" name="Shape 273"/>
          <p:cNvSpPr/>
          <p:nvPr/>
        </p:nvSpPr>
        <p:spPr>
          <a:xfrm>
            <a:off x="2048425" y="5177320"/>
            <a:ext cx="664416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400" dirty="0">
                <a:solidFill>
                  <a:srgbClr val="FF2F92"/>
                </a:solidFill>
              </a:rPr>
              <a:t>Late-time data </a:t>
            </a:r>
            <a:r>
              <a:rPr lang="en-US" sz="2400" dirty="0" smtClean="0">
                <a:solidFill>
                  <a:srgbClr val="FF2F92"/>
                </a:solidFill>
              </a:rPr>
              <a:t>, </a:t>
            </a:r>
            <a:r>
              <a:rPr sz="2400" dirty="0" smtClean="0">
                <a:solidFill>
                  <a:srgbClr val="FF2F92"/>
                </a:solidFill>
              </a:rPr>
              <a:t>z</a:t>
            </a:r>
            <a:r>
              <a:rPr sz="2400" dirty="0">
                <a:solidFill>
                  <a:srgbClr val="FF2F92"/>
                </a:solidFill>
              </a:rPr>
              <a:t>&lt;</a:t>
            </a:r>
            <a:r>
              <a:rPr sz="2400" dirty="0" smtClean="0">
                <a:solidFill>
                  <a:srgbClr val="FF2F92"/>
                </a:solidFill>
              </a:rPr>
              <a:t>1.3</a:t>
            </a:r>
            <a:r>
              <a:rPr lang="en-US" sz="2400" dirty="0" smtClean="0">
                <a:solidFill>
                  <a:srgbClr val="FF2F92"/>
                </a:solidFill>
              </a:rPr>
              <a:t>(1.8</a:t>
            </a:r>
            <a:r>
              <a:rPr sz="2400" dirty="0" smtClean="0">
                <a:solidFill>
                  <a:srgbClr val="FF2F92"/>
                </a:solidFill>
              </a:rPr>
              <a:t>) </a:t>
            </a:r>
            <a:r>
              <a:rPr sz="2400" dirty="0">
                <a:solidFill>
                  <a:srgbClr val="FF2F92"/>
                </a:solidFill>
              </a:rPr>
              <a:t>tells us the length of the standard ruler.</a:t>
            </a:r>
          </a:p>
          <a:p>
            <a:pPr lvl="0">
              <a:defRPr sz="1800"/>
            </a:pPr>
            <a:endParaRPr sz="2400" dirty="0">
              <a:solidFill>
                <a:srgbClr val="FF2F92"/>
              </a:solidFill>
            </a:endParaRPr>
          </a:p>
          <a:p>
            <a:pPr lvl="0">
              <a:defRPr sz="1800"/>
            </a:pPr>
            <a:r>
              <a:rPr dirty="0">
                <a:solidFill>
                  <a:srgbClr val="FF2F92"/>
                </a:solidFill>
              </a:rPr>
              <a:t>Physics of the early Universe sets it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" y="5615375"/>
            <a:ext cx="1726594" cy="868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6197460" y="6402401"/>
            <a:ext cx="294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low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redshift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standar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ruler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9245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 animBg="1" advAuto="0"/>
      <p:bldP spid="272" grpId="0" animBg="1" advAuto="0"/>
      <p:bldP spid="273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6647"/>
            <a:ext cx="7772400" cy="1143000"/>
          </a:xfrm>
          <a:noFill/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Context and overview 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59647"/>
            <a:ext cx="8839200" cy="5029200"/>
          </a:xfrm>
        </p:spPr>
        <p:txBody>
          <a:bodyPr/>
          <a:lstStyle/>
          <a:p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Cosmology over the past 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</a:rPr>
              <a:t>20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years has made  the transition to </a:t>
            </a:r>
            <a:r>
              <a:rPr lang="en-US" sz="280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precision cosmology</a:t>
            </a:r>
          </a:p>
          <a:p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Cosmology 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has now a</a:t>
            </a:r>
            <a:r>
              <a:rPr lang="en-US" sz="280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standard model. 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800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standard cosmological model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only needs few parameters to describe origin composition and evolution of the Universe</a:t>
            </a:r>
          </a:p>
          <a:p>
            <a:r>
              <a:rPr lang="en-US" sz="2800" u="sng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Big difference between modeling and </a:t>
            </a:r>
            <a:r>
              <a:rPr lang="en-US" sz="2800" u="sng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understanding</a:t>
            </a:r>
          </a:p>
          <a:p>
            <a:r>
              <a:rPr lang="en-US" sz="2800" u="sng" dirty="0" smtClean="0">
                <a:solidFill>
                  <a:srgbClr val="FFFFFF"/>
                </a:solidFill>
                <a:latin typeface="Arial" charset="0"/>
              </a:rPr>
              <a:t>Implies Challenges and opportunities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2800" i="1" dirty="0" err="1" smtClean="0">
                <a:solidFill>
                  <a:srgbClr val="FFFFFF"/>
                </a:solidFill>
                <a:latin typeface="Arial" charset="0"/>
              </a:rPr>
              <a:t>Comology</a:t>
            </a:r>
            <a:r>
              <a:rPr lang="en-US" sz="2800" i="1" dirty="0" smtClean="0">
                <a:solidFill>
                  <a:srgbClr val="FFFFFF"/>
                </a:solidFill>
                <a:latin typeface="Arial" charset="0"/>
              </a:rPr>
              <a:t> is special: </a:t>
            </a:r>
            <a:r>
              <a:rPr lang="en-US" sz="28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we can’t make experiments, only observations. </a:t>
            </a:r>
            <a:r>
              <a:rPr lang="es-ES" sz="2400" dirty="0" err="1">
                <a:solidFill>
                  <a:srgbClr val="FFFFFF"/>
                </a:solidFill>
              </a:rPr>
              <a:t>We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have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to</a:t>
            </a:r>
            <a:r>
              <a:rPr lang="es-ES" sz="2400" dirty="0">
                <a:solidFill>
                  <a:srgbClr val="FFFFFF"/>
                </a:solidFill>
              </a:rPr>
              <a:t> use </a:t>
            </a:r>
            <a:r>
              <a:rPr lang="es-ES" sz="2400" dirty="0" err="1">
                <a:solidFill>
                  <a:srgbClr val="FFFFFF"/>
                </a:solidFill>
              </a:rPr>
              <a:t>the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entire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Universe</a:t>
            </a:r>
            <a:r>
              <a:rPr lang="es-ES" sz="2400" dirty="0">
                <a:solidFill>
                  <a:srgbClr val="FFFFFF"/>
                </a:solidFill>
              </a:rPr>
              <a:t> as a </a:t>
            </a:r>
            <a:r>
              <a:rPr lang="es-ES" sz="2400" dirty="0" smtClean="0">
                <a:solidFill>
                  <a:srgbClr val="FFFFFF"/>
                </a:solidFill>
              </a:rPr>
              <a:t>detector: </a:t>
            </a:r>
            <a:r>
              <a:rPr lang="es-ES" sz="2400" dirty="0" err="1" smtClean="0">
                <a:solidFill>
                  <a:srgbClr val="FFFFFF"/>
                </a:solidFill>
              </a:rPr>
              <a:t>the</a:t>
            </a:r>
            <a:r>
              <a:rPr lang="es-ES" sz="2400" dirty="0" smtClean="0">
                <a:solidFill>
                  <a:srgbClr val="FFFFFF"/>
                </a:solidFill>
              </a:rPr>
              <a:t> </a:t>
            </a:r>
            <a:r>
              <a:rPr lang="es-ES" sz="2400" dirty="0">
                <a:solidFill>
                  <a:srgbClr val="FFFFFF"/>
                </a:solidFill>
              </a:rPr>
              <a:t>detector </a:t>
            </a:r>
            <a:r>
              <a:rPr lang="es-ES" sz="2400" dirty="0" err="1">
                <a:solidFill>
                  <a:srgbClr val="FFFFFF"/>
                </a:solidFill>
              </a:rPr>
              <a:t>is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given</a:t>
            </a:r>
            <a:r>
              <a:rPr lang="es-ES" sz="2400" dirty="0">
                <a:solidFill>
                  <a:srgbClr val="FFFFFF"/>
                </a:solidFill>
              </a:rPr>
              <a:t>, </a:t>
            </a:r>
            <a:r>
              <a:rPr lang="es-ES" sz="2400" dirty="0" err="1">
                <a:solidFill>
                  <a:srgbClr val="FFFFFF"/>
                </a:solidFill>
              </a:rPr>
              <a:t>we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can’t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tinker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with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it</a:t>
            </a:r>
            <a:r>
              <a:rPr lang="es-ES" sz="2400" dirty="0">
                <a:solidFill>
                  <a:srgbClr val="FFFFFF"/>
                </a:solidFill>
              </a:rPr>
              <a:t>.</a:t>
            </a:r>
          </a:p>
          <a:p>
            <a:endParaRPr lang="en-US" sz="28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92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" y="5615375"/>
            <a:ext cx="1726594" cy="868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2% </a:t>
            </a:r>
            <a:r>
              <a:rPr lang="es-ES" dirty="0" err="1" smtClean="0">
                <a:solidFill>
                  <a:srgbClr val="FF0000"/>
                </a:solidFill>
              </a:rPr>
              <a:t>measure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3" name="Imagen 2" descr="Screen Shot 2016-10-07 at 18.17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948"/>
            <a:ext cx="9144000" cy="405944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556000" y="524934"/>
            <a:ext cx="1678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err="1" smtClean="0">
                <a:solidFill>
                  <a:schemeClr val="bg1"/>
                </a:solidFill>
              </a:rPr>
              <a:t>Results</a:t>
            </a:r>
            <a:endParaRPr lang="es-ES" sz="40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271889" y="3172178"/>
            <a:ext cx="1831623" cy="2709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2271889" y="4834467"/>
            <a:ext cx="1831623" cy="2709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6197460" y="6402401"/>
            <a:ext cx="294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low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redshift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standar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ruler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675467" y="5825067"/>
            <a:ext cx="331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Planck, LCDM: 147.27 ± 0.31 </a:t>
            </a:r>
            <a:r>
              <a:rPr lang="es-ES" dirty="0" err="1" smtClean="0">
                <a:solidFill>
                  <a:srgbClr val="FFFFFF"/>
                </a:solidFill>
              </a:rPr>
              <a:t>Mpc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088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" y="5615375"/>
            <a:ext cx="1726594" cy="8685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3166534" y="568123"/>
            <a:ext cx="1968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</a:rPr>
              <a:t>In a </a:t>
            </a:r>
            <a:r>
              <a:rPr lang="es-ES" sz="2800" dirty="0" err="1" smtClean="0">
                <a:solidFill>
                  <a:schemeClr val="bg1"/>
                </a:solidFill>
              </a:rPr>
              <a:t>nutshell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92666" y="1574800"/>
            <a:ext cx="7140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It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possible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to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measure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standard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ruler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from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low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redshift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observations</a:t>
            </a:r>
            <a:endParaRPr lang="es-ES" dirty="0" smtClean="0">
              <a:solidFill>
                <a:srgbClr val="FFFFFF"/>
              </a:solidFill>
            </a:endParaRPr>
          </a:p>
          <a:p>
            <a:r>
              <a:rPr lang="es-ES" dirty="0">
                <a:solidFill>
                  <a:srgbClr val="FFFFFF"/>
                </a:solidFill>
              </a:rPr>
              <a:t>i</a:t>
            </a:r>
            <a:r>
              <a:rPr lang="es-ES" dirty="0" smtClean="0">
                <a:solidFill>
                  <a:srgbClr val="FFFFFF"/>
                </a:solidFill>
              </a:rPr>
              <a:t>n a </a:t>
            </a:r>
            <a:r>
              <a:rPr lang="es-ES" dirty="0" err="1" smtClean="0">
                <a:solidFill>
                  <a:srgbClr val="FFFFFF"/>
                </a:solidFill>
              </a:rPr>
              <a:t>model-independent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way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w</a:t>
            </a:r>
            <a:r>
              <a:rPr lang="es-ES" dirty="0" err="1" smtClean="0">
                <a:solidFill>
                  <a:srgbClr val="FFFFFF"/>
                </a:solidFill>
              </a:rPr>
              <a:t>ithout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making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any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assumptions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about</a:t>
            </a:r>
            <a:endParaRPr lang="es-ES" dirty="0" smtClean="0">
              <a:solidFill>
                <a:srgbClr val="FFFFFF"/>
              </a:solidFill>
            </a:endParaRPr>
          </a:p>
          <a:p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g</a:t>
            </a:r>
            <a:r>
              <a:rPr lang="es-ES" dirty="0" err="1" smtClean="0">
                <a:solidFill>
                  <a:srgbClr val="FFFFFF"/>
                </a:solidFill>
              </a:rPr>
              <a:t>ravity</a:t>
            </a:r>
            <a:r>
              <a:rPr lang="es-ES" dirty="0" smtClean="0">
                <a:solidFill>
                  <a:srgbClr val="FFFFFF"/>
                </a:solidFill>
              </a:rPr>
              <a:t>, GR, </a:t>
            </a:r>
            <a:r>
              <a:rPr lang="es-ES" dirty="0" err="1">
                <a:solidFill>
                  <a:srgbClr val="FFFFFF"/>
                </a:solidFill>
              </a:rPr>
              <a:t>d</a:t>
            </a:r>
            <a:r>
              <a:rPr lang="es-ES" dirty="0" err="1" smtClean="0">
                <a:solidFill>
                  <a:srgbClr val="FFFFFF"/>
                </a:solidFill>
              </a:rPr>
              <a:t>ark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energy</a:t>
            </a:r>
            <a:r>
              <a:rPr lang="es-ES" dirty="0" smtClean="0">
                <a:solidFill>
                  <a:srgbClr val="FFFFFF"/>
                </a:solidFill>
              </a:rPr>
              <a:t>, </a:t>
            </a:r>
            <a:r>
              <a:rPr lang="es-ES" dirty="0" err="1" smtClean="0">
                <a:solidFill>
                  <a:srgbClr val="FFFFFF"/>
                </a:solidFill>
              </a:rPr>
              <a:t>or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early</a:t>
            </a:r>
            <a:r>
              <a:rPr lang="es-ES" dirty="0" smtClean="0">
                <a:solidFill>
                  <a:srgbClr val="FFFFFF"/>
                </a:solidFill>
              </a:rPr>
              <a:t> time </a:t>
            </a:r>
            <a:r>
              <a:rPr lang="es-ES" dirty="0" err="1" smtClean="0">
                <a:solidFill>
                  <a:srgbClr val="FFFFFF"/>
                </a:solidFill>
              </a:rPr>
              <a:t>physics</a:t>
            </a:r>
            <a:r>
              <a:rPr lang="es-ES" dirty="0" smtClean="0">
                <a:solidFill>
                  <a:srgbClr val="FFFFFF"/>
                </a:solidFill>
              </a:rPr>
              <a:t> etc.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18046" y="3577398"/>
            <a:ext cx="9025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error-</a:t>
            </a:r>
            <a:r>
              <a:rPr lang="es-ES" dirty="0" err="1" smtClean="0">
                <a:solidFill>
                  <a:srgbClr val="FFFFFF"/>
                </a:solidFill>
              </a:rPr>
              <a:t>bars</a:t>
            </a:r>
            <a:r>
              <a:rPr lang="es-ES" dirty="0" smtClean="0">
                <a:solidFill>
                  <a:srgbClr val="FFFFFF"/>
                </a:solidFill>
              </a:rPr>
              <a:t> are </a:t>
            </a:r>
            <a:r>
              <a:rPr lang="es-ES" dirty="0" err="1" smtClean="0">
                <a:solidFill>
                  <a:srgbClr val="FFFFFF"/>
                </a:solidFill>
              </a:rPr>
              <a:t>still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an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order</a:t>
            </a:r>
            <a:r>
              <a:rPr lang="es-ES" dirty="0" smtClean="0">
                <a:solidFill>
                  <a:srgbClr val="FFFFFF"/>
                </a:solidFill>
              </a:rPr>
              <a:t> of </a:t>
            </a:r>
            <a:r>
              <a:rPr lang="es-ES" dirty="0" err="1" smtClean="0">
                <a:solidFill>
                  <a:srgbClr val="FFFFFF"/>
                </a:solidFill>
              </a:rPr>
              <a:t>magnitude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larger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than</a:t>
            </a:r>
            <a:r>
              <a:rPr lang="es-ES" dirty="0" smtClean="0">
                <a:solidFill>
                  <a:srgbClr val="FFFFFF"/>
                </a:solidFill>
              </a:rPr>
              <a:t>  </a:t>
            </a:r>
            <a:r>
              <a:rPr lang="es-ES" dirty="0" err="1" smtClean="0">
                <a:solidFill>
                  <a:srgbClr val="FFFFFF"/>
                </a:solidFill>
              </a:rPr>
              <a:t>that</a:t>
            </a:r>
            <a:r>
              <a:rPr lang="es-ES" dirty="0" smtClean="0">
                <a:solidFill>
                  <a:srgbClr val="FFFFFF"/>
                </a:solidFill>
              </a:rPr>
              <a:t> of  CMB-</a:t>
            </a:r>
            <a:r>
              <a:rPr lang="es-ES" dirty="0" err="1" smtClean="0">
                <a:solidFill>
                  <a:srgbClr val="FFFFFF"/>
                </a:solidFill>
              </a:rPr>
              <a:t>inferred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value</a:t>
            </a:r>
            <a:r>
              <a:rPr lang="es-ES" dirty="0" smtClean="0">
                <a:solidFill>
                  <a:srgbClr val="FFFFFF"/>
                </a:solidFill>
              </a:rPr>
              <a:t> in LCDM</a:t>
            </a:r>
          </a:p>
          <a:p>
            <a:r>
              <a:rPr lang="es-ES" b="1" dirty="0" err="1" smtClean="0">
                <a:solidFill>
                  <a:srgbClr val="FFFFFF"/>
                </a:solidFill>
              </a:rPr>
              <a:t>The</a:t>
            </a:r>
            <a:r>
              <a:rPr lang="es-ES" b="1" dirty="0" smtClean="0">
                <a:solidFill>
                  <a:srgbClr val="FFFFFF"/>
                </a:solidFill>
              </a:rPr>
              <a:t> error </a:t>
            </a:r>
            <a:r>
              <a:rPr lang="es-ES" b="1" dirty="0" err="1" smtClean="0">
                <a:solidFill>
                  <a:srgbClr val="FFFFFF"/>
                </a:solidFill>
              </a:rPr>
              <a:t>bars</a:t>
            </a:r>
            <a:r>
              <a:rPr lang="es-ES" b="1" dirty="0" smtClean="0">
                <a:solidFill>
                  <a:srgbClr val="FFFFFF"/>
                </a:solidFill>
              </a:rPr>
              <a:t> are </a:t>
            </a:r>
            <a:r>
              <a:rPr lang="es-ES" b="1" dirty="0" err="1" smtClean="0">
                <a:solidFill>
                  <a:srgbClr val="FFFFFF"/>
                </a:solidFill>
              </a:rPr>
              <a:t>however</a:t>
            </a:r>
            <a:r>
              <a:rPr lang="es-ES" b="1" dirty="0" smtClean="0">
                <a:solidFill>
                  <a:srgbClr val="FFFFFF"/>
                </a:solidFill>
              </a:rPr>
              <a:t> (</a:t>
            </a:r>
            <a:r>
              <a:rPr lang="es-ES" b="1" dirty="0" err="1" smtClean="0">
                <a:solidFill>
                  <a:srgbClr val="FFFFFF"/>
                </a:solidFill>
              </a:rPr>
              <a:t>slightly</a:t>
            </a:r>
            <a:r>
              <a:rPr lang="es-ES" b="1" dirty="0" smtClean="0">
                <a:solidFill>
                  <a:srgbClr val="FFFFFF"/>
                </a:solidFill>
              </a:rPr>
              <a:t>) </a:t>
            </a:r>
            <a:r>
              <a:rPr lang="es-ES" b="1" dirty="0" err="1" smtClean="0">
                <a:solidFill>
                  <a:srgbClr val="FFFFFF"/>
                </a:solidFill>
              </a:rPr>
              <a:t>smaller</a:t>
            </a:r>
            <a:r>
              <a:rPr lang="es-ES" b="1" dirty="0" smtClean="0">
                <a:solidFill>
                  <a:srgbClr val="FFFFFF"/>
                </a:solidFill>
              </a:rPr>
              <a:t> </a:t>
            </a:r>
            <a:r>
              <a:rPr lang="es-ES" b="1" dirty="0" err="1" smtClean="0">
                <a:solidFill>
                  <a:srgbClr val="FFFFFF"/>
                </a:solidFill>
              </a:rPr>
              <a:t>that</a:t>
            </a:r>
            <a:r>
              <a:rPr lang="es-ES" b="1" dirty="0" smtClean="0">
                <a:solidFill>
                  <a:srgbClr val="FFFFFF"/>
                </a:solidFill>
              </a:rPr>
              <a:t> CMB-</a:t>
            </a:r>
            <a:r>
              <a:rPr lang="es-ES" b="1" dirty="0" err="1" smtClean="0">
                <a:solidFill>
                  <a:srgbClr val="FFFFFF"/>
                </a:solidFill>
              </a:rPr>
              <a:t>inferred</a:t>
            </a:r>
            <a:r>
              <a:rPr lang="es-ES" b="1" dirty="0" smtClean="0">
                <a:solidFill>
                  <a:srgbClr val="FFFFFF"/>
                </a:solidFill>
              </a:rPr>
              <a:t> </a:t>
            </a:r>
            <a:r>
              <a:rPr lang="es-ES" b="1" dirty="0" err="1" smtClean="0">
                <a:solidFill>
                  <a:srgbClr val="FFFFFF"/>
                </a:solidFill>
              </a:rPr>
              <a:t>ones</a:t>
            </a:r>
            <a:r>
              <a:rPr lang="es-ES" b="1" dirty="0" smtClean="0">
                <a:solidFill>
                  <a:srgbClr val="FFFFFF"/>
                </a:solidFill>
              </a:rPr>
              <a:t> </a:t>
            </a:r>
            <a:r>
              <a:rPr lang="es-ES" b="1" dirty="0" err="1" smtClean="0">
                <a:solidFill>
                  <a:srgbClr val="FFFFFF"/>
                </a:solidFill>
              </a:rPr>
              <a:t>for</a:t>
            </a:r>
            <a:r>
              <a:rPr lang="es-ES" b="1" dirty="0" smtClean="0">
                <a:solidFill>
                  <a:srgbClr val="FFFFFF"/>
                </a:solidFill>
              </a:rPr>
              <a:t> </a:t>
            </a:r>
            <a:r>
              <a:rPr lang="es-ES" b="1" dirty="0" err="1" smtClean="0">
                <a:solidFill>
                  <a:srgbClr val="FFFFFF"/>
                </a:solidFill>
              </a:rPr>
              <a:t>NeffLCDM</a:t>
            </a:r>
            <a:r>
              <a:rPr lang="es-ES" b="1" dirty="0" smtClean="0">
                <a:solidFill>
                  <a:srgbClr val="FFFFFF"/>
                </a:solidFill>
              </a:rPr>
              <a:t> </a:t>
            </a:r>
            <a:r>
              <a:rPr lang="es-ES" b="1" dirty="0" err="1" smtClean="0">
                <a:solidFill>
                  <a:srgbClr val="FFFFFF"/>
                </a:solidFill>
              </a:rPr>
              <a:t>model</a:t>
            </a:r>
            <a:r>
              <a:rPr lang="es-ES" b="1" dirty="0" smtClean="0">
                <a:solidFill>
                  <a:srgbClr val="FFFFFF"/>
                </a:solidFill>
              </a:rPr>
              <a:t>.</a:t>
            </a:r>
          </a:p>
          <a:p>
            <a:r>
              <a:rPr lang="es-ES" b="1" dirty="0" smtClean="0">
                <a:solidFill>
                  <a:srgbClr val="FFFFFF"/>
                </a:solidFill>
              </a:rPr>
              <a:t>Can be </a:t>
            </a:r>
            <a:r>
              <a:rPr lang="es-ES" b="1" dirty="0" err="1" smtClean="0">
                <a:solidFill>
                  <a:srgbClr val="FFFFFF"/>
                </a:solidFill>
              </a:rPr>
              <a:t>used</a:t>
            </a:r>
            <a:r>
              <a:rPr lang="es-ES" b="1" dirty="0" smtClean="0">
                <a:solidFill>
                  <a:srgbClr val="FFFFFF"/>
                </a:solidFill>
              </a:rPr>
              <a:t> </a:t>
            </a:r>
            <a:r>
              <a:rPr lang="es-ES" b="1" dirty="0" err="1" smtClean="0">
                <a:solidFill>
                  <a:srgbClr val="FFFFFF"/>
                </a:solidFill>
              </a:rPr>
              <a:t>to</a:t>
            </a:r>
            <a:r>
              <a:rPr lang="es-ES" b="1" dirty="0" smtClean="0">
                <a:solidFill>
                  <a:srgbClr val="FFFFFF"/>
                </a:solidFill>
              </a:rPr>
              <a:t> </a:t>
            </a:r>
            <a:r>
              <a:rPr lang="es-ES" b="1" dirty="0" err="1" smtClean="0">
                <a:solidFill>
                  <a:srgbClr val="FFFFFF"/>
                </a:solidFill>
              </a:rPr>
              <a:t>constrain</a:t>
            </a:r>
            <a:r>
              <a:rPr lang="es-ES" b="1" dirty="0" smtClean="0">
                <a:solidFill>
                  <a:srgbClr val="FFFFFF"/>
                </a:solidFill>
              </a:rPr>
              <a:t> </a:t>
            </a:r>
            <a:r>
              <a:rPr lang="es-ES" b="1" dirty="0" err="1" smtClean="0">
                <a:solidFill>
                  <a:srgbClr val="FFFFFF"/>
                </a:solidFill>
              </a:rPr>
              <a:t>Neff</a:t>
            </a:r>
            <a:endParaRPr lang="es-ES" b="1" dirty="0">
              <a:solidFill>
                <a:srgbClr val="FFFFFF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63600" y="2746401"/>
            <a:ext cx="773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Value</a:t>
            </a:r>
            <a:r>
              <a:rPr lang="es-ES" dirty="0" smtClean="0">
                <a:solidFill>
                  <a:schemeClr val="bg1"/>
                </a:solidFill>
              </a:rPr>
              <a:t> so </a:t>
            </a:r>
            <a:r>
              <a:rPr lang="es-ES" dirty="0" err="1" smtClean="0">
                <a:solidFill>
                  <a:schemeClr val="bg1"/>
                </a:solidFill>
              </a:rPr>
              <a:t>measured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is</a:t>
            </a:r>
            <a:r>
              <a:rPr lang="es-ES" dirty="0" smtClean="0">
                <a:solidFill>
                  <a:schemeClr val="bg1"/>
                </a:solidFill>
              </a:rPr>
              <a:t> in </a:t>
            </a:r>
            <a:r>
              <a:rPr lang="es-ES" dirty="0" err="1" smtClean="0">
                <a:solidFill>
                  <a:schemeClr val="bg1"/>
                </a:solidFill>
              </a:rPr>
              <a:t>agreement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with</a:t>
            </a:r>
            <a:r>
              <a:rPr lang="es-ES" dirty="0" smtClean="0">
                <a:solidFill>
                  <a:schemeClr val="bg1"/>
                </a:solidFill>
              </a:rPr>
              <a:t> CMB-LCDM </a:t>
            </a:r>
            <a:r>
              <a:rPr lang="es-ES" dirty="0" err="1" smtClean="0">
                <a:solidFill>
                  <a:schemeClr val="bg1"/>
                </a:solidFill>
              </a:rPr>
              <a:t>except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for</a:t>
            </a:r>
            <a:r>
              <a:rPr lang="es-ES" dirty="0" smtClean="0">
                <a:solidFill>
                  <a:schemeClr val="bg1"/>
                </a:solidFill>
              </a:rPr>
              <a:t> SBH </a:t>
            </a:r>
            <a:r>
              <a:rPr lang="es-ES" dirty="0" err="1" smtClean="0">
                <a:solidFill>
                  <a:schemeClr val="bg1"/>
                </a:solidFill>
              </a:rPr>
              <a:t>combination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23333" y="5350933"/>
            <a:ext cx="367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Error </a:t>
            </a:r>
            <a:r>
              <a:rPr lang="es-ES" dirty="0" err="1" smtClean="0">
                <a:solidFill>
                  <a:srgbClr val="FFFFFF"/>
                </a:solidFill>
              </a:rPr>
              <a:t>on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dominated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by</a:t>
            </a:r>
            <a:r>
              <a:rPr lang="es-ES" dirty="0" smtClean="0">
                <a:solidFill>
                  <a:srgbClr val="FFFFFF"/>
                </a:solidFill>
              </a:rPr>
              <a:t> error </a:t>
            </a:r>
            <a:r>
              <a:rPr lang="es-ES" dirty="0" err="1" smtClean="0">
                <a:solidFill>
                  <a:srgbClr val="FFFFFF"/>
                </a:solidFill>
              </a:rPr>
              <a:t>on</a:t>
            </a:r>
            <a:r>
              <a:rPr lang="es-ES" dirty="0" smtClean="0">
                <a:solidFill>
                  <a:srgbClr val="FFFFFF"/>
                </a:solidFill>
              </a:rPr>
              <a:t> H0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585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In </a:t>
            </a:r>
            <a:r>
              <a:rPr lang="es-ES" dirty="0" err="1" smtClean="0">
                <a:solidFill>
                  <a:srgbClr val="FFFFFF"/>
                </a:solidFill>
              </a:rPr>
              <a:t>summary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``Ho </a:t>
            </a:r>
            <a:r>
              <a:rPr lang="es-ES" dirty="0" err="1" smtClean="0">
                <a:solidFill>
                  <a:srgbClr val="FFFFFF"/>
                </a:solidFill>
              </a:rPr>
              <a:t>trouble</a:t>
            </a:r>
            <a:r>
              <a:rPr lang="es-ES" dirty="0" smtClean="0">
                <a:solidFill>
                  <a:srgbClr val="FFFFFF"/>
                </a:solidFill>
              </a:rPr>
              <a:t>”: </a:t>
            </a:r>
            <a:r>
              <a:rPr lang="es-ES" dirty="0" err="1" smtClean="0">
                <a:solidFill>
                  <a:srgbClr val="FFFFFF"/>
                </a:solidFill>
              </a:rPr>
              <a:t>It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is</a:t>
            </a:r>
            <a:r>
              <a:rPr lang="es-ES" dirty="0" smtClean="0">
                <a:solidFill>
                  <a:srgbClr val="FFFFFF"/>
                </a:solidFill>
              </a:rPr>
              <a:t> a mis-match of </a:t>
            </a:r>
            <a:r>
              <a:rPr lang="es-ES" dirty="0" err="1" smtClean="0">
                <a:solidFill>
                  <a:srgbClr val="FFFFFF"/>
                </a:solidFill>
              </a:rPr>
              <a:t>anchors</a:t>
            </a:r>
            <a:r>
              <a:rPr lang="es-ES" dirty="0" smtClean="0">
                <a:solidFill>
                  <a:srgbClr val="FFFFFF"/>
                </a:solidFill>
              </a:rPr>
              <a:t> no </a:t>
            </a:r>
            <a:r>
              <a:rPr lang="es-ES" dirty="0" err="1" smtClean="0">
                <a:solidFill>
                  <a:srgbClr val="FFFFFF"/>
                </a:solidFill>
              </a:rPr>
              <a:t>evidence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for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strange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expansion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history</a:t>
            </a:r>
            <a:r>
              <a:rPr lang="es-ES" dirty="0" smtClean="0">
                <a:solidFill>
                  <a:srgbClr val="FFFFFF"/>
                </a:solidFill>
              </a:rPr>
              <a:t>.</a:t>
            </a:r>
          </a:p>
          <a:p>
            <a:r>
              <a:rPr lang="es-ES" dirty="0" smtClean="0">
                <a:solidFill>
                  <a:srgbClr val="FFFFFF"/>
                </a:solidFill>
              </a:rPr>
              <a:t>Can </a:t>
            </a:r>
            <a:r>
              <a:rPr lang="es-ES" dirty="0" err="1" smtClean="0">
                <a:solidFill>
                  <a:srgbClr val="FFFFFF"/>
                </a:solidFill>
              </a:rPr>
              <a:t>shift</a:t>
            </a:r>
            <a:r>
              <a:rPr lang="es-ES" dirty="0" smtClean="0">
                <a:solidFill>
                  <a:srgbClr val="FFFFFF"/>
                </a:solidFill>
              </a:rPr>
              <a:t> Ho </a:t>
            </a:r>
            <a:r>
              <a:rPr lang="es-ES" dirty="0" err="1" smtClean="0">
                <a:solidFill>
                  <a:srgbClr val="FFFFFF"/>
                </a:solidFill>
              </a:rPr>
              <a:t>or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</a:t>
            </a:r>
            <a:r>
              <a:rPr lang="es-ES" baseline="-25000" dirty="0" err="1" smtClean="0">
                <a:solidFill>
                  <a:srgbClr val="FFFFFF"/>
                </a:solidFill>
              </a:rPr>
              <a:t>s</a:t>
            </a:r>
            <a:r>
              <a:rPr lang="es-ES" dirty="0" smtClean="0">
                <a:solidFill>
                  <a:srgbClr val="FFFFFF"/>
                </a:solidFill>
              </a:rPr>
              <a:t>. (</a:t>
            </a:r>
            <a:r>
              <a:rPr lang="es-ES" dirty="0" err="1" smtClean="0">
                <a:solidFill>
                  <a:srgbClr val="FFFFFF"/>
                </a:solidFill>
              </a:rPr>
              <a:t>keep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this</a:t>
            </a:r>
            <a:r>
              <a:rPr lang="es-ES" dirty="0" smtClean="0">
                <a:solidFill>
                  <a:srgbClr val="FFFFFF"/>
                </a:solidFill>
              </a:rPr>
              <a:t> in </a:t>
            </a:r>
            <a:r>
              <a:rPr lang="es-ES" dirty="0" err="1" smtClean="0">
                <a:solidFill>
                  <a:srgbClr val="FFFFFF"/>
                </a:solidFill>
              </a:rPr>
              <a:t>mind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if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looking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for</a:t>
            </a:r>
            <a:r>
              <a:rPr lang="es-ES" dirty="0" smtClean="0">
                <a:solidFill>
                  <a:srgbClr val="FFFFFF"/>
                </a:solidFill>
              </a:rPr>
              <a:t> new </a:t>
            </a:r>
            <a:r>
              <a:rPr lang="es-ES" dirty="0" err="1" smtClean="0">
                <a:solidFill>
                  <a:srgbClr val="FFFFFF"/>
                </a:solidFill>
              </a:rPr>
              <a:t>physics</a:t>
            </a:r>
            <a:r>
              <a:rPr lang="es-E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s-E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D</a:t>
            </a:r>
            <a:r>
              <a:rPr lang="es-ES" dirty="0">
                <a:solidFill>
                  <a:srgbClr val="FFFFFF"/>
                </a:solidFill>
              </a:rPr>
              <a:t>N</a:t>
            </a:r>
            <a:r>
              <a:rPr lang="es-ES" dirty="0" smtClean="0">
                <a:solidFill>
                  <a:srgbClr val="FFFFFF"/>
                </a:solidFill>
              </a:rPr>
              <a:t>eff~0.4 </a:t>
            </a:r>
            <a:r>
              <a:rPr lang="es-ES" dirty="0" err="1" smtClean="0">
                <a:solidFill>
                  <a:srgbClr val="FFFFFF"/>
                </a:solidFill>
              </a:rPr>
              <a:t>would</a:t>
            </a:r>
            <a:r>
              <a:rPr lang="es-ES" dirty="0" smtClean="0">
                <a:solidFill>
                  <a:srgbClr val="FFFFFF"/>
                </a:solidFill>
              </a:rPr>
              <a:t> do (</a:t>
            </a:r>
            <a:r>
              <a:rPr lang="es-ES" dirty="0" err="1" smtClean="0">
                <a:solidFill>
                  <a:srgbClr val="FFFFFF"/>
                </a:solidFill>
              </a:rPr>
              <a:t>if</a:t>
            </a:r>
            <a:r>
              <a:rPr lang="es-ES" dirty="0" smtClean="0">
                <a:solidFill>
                  <a:srgbClr val="FFFFFF"/>
                </a:solidFill>
              </a:rPr>
              <a:t> no Planck </a:t>
            </a:r>
            <a:r>
              <a:rPr lang="es-ES" dirty="0" err="1" smtClean="0">
                <a:solidFill>
                  <a:srgbClr val="FFFFFF"/>
                </a:solidFill>
              </a:rPr>
              <a:t>polarization</a:t>
            </a:r>
            <a:r>
              <a:rPr lang="es-E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s-ES" dirty="0" smtClean="0">
                <a:solidFill>
                  <a:srgbClr val="FFFFFF"/>
                </a:solidFill>
              </a:rPr>
              <a:t>Can </a:t>
            </a:r>
            <a:r>
              <a:rPr lang="es-ES" dirty="0" err="1" smtClean="0">
                <a:solidFill>
                  <a:srgbClr val="FFFFFF"/>
                </a:solidFill>
              </a:rPr>
              <a:t>measure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standard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ruler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length</a:t>
            </a:r>
            <a:r>
              <a:rPr lang="es-ES" dirty="0" smtClean="0">
                <a:solidFill>
                  <a:srgbClr val="FFFFFF"/>
                </a:solidFill>
              </a:rPr>
              <a:t> in a </a:t>
            </a:r>
            <a:r>
              <a:rPr lang="es-ES" dirty="0" err="1" smtClean="0">
                <a:solidFill>
                  <a:srgbClr val="FFFFFF"/>
                </a:solidFill>
              </a:rPr>
              <a:t>model-independent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way</a:t>
            </a:r>
            <a:endParaRPr lang="es-ES" dirty="0" smtClean="0">
              <a:solidFill>
                <a:srgbClr val="FFFFFF"/>
              </a:solidFill>
            </a:endParaRPr>
          </a:p>
          <a:p>
            <a:r>
              <a:rPr lang="es-ES" dirty="0" smtClean="0">
                <a:solidFill>
                  <a:srgbClr val="FFFFFF"/>
                </a:solidFill>
              </a:rPr>
              <a:t>More </a:t>
            </a:r>
            <a:r>
              <a:rPr lang="es-ES" dirty="0" err="1" smtClean="0">
                <a:solidFill>
                  <a:srgbClr val="FFFFFF"/>
                </a:solidFill>
              </a:rPr>
              <a:t>better</a:t>
            </a:r>
            <a:r>
              <a:rPr lang="es-ES" dirty="0" smtClean="0">
                <a:solidFill>
                  <a:srgbClr val="FFFFFF"/>
                </a:solidFill>
              </a:rPr>
              <a:t> data are </a:t>
            </a:r>
            <a:r>
              <a:rPr lang="es-ES" dirty="0" err="1" smtClean="0">
                <a:solidFill>
                  <a:srgbClr val="FFFFFF"/>
                </a:solidFill>
              </a:rPr>
              <a:t>coming</a:t>
            </a:r>
            <a:r>
              <a:rPr lang="es-ES" dirty="0" smtClean="0">
                <a:solidFill>
                  <a:srgbClr val="FFFFFF"/>
                </a:solidFill>
              </a:rPr>
              <a:t> in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0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59"/>
          <p:cNvSpPr/>
          <p:nvPr/>
        </p:nvSpPr>
        <p:spPr>
          <a:xfrm>
            <a:off x="177884" y="0"/>
            <a:ext cx="8788232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800">
                <a:latin typeface="+mj-lt"/>
                <a:ea typeface="+mj-ea"/>
                <a:cs typeface="+mj-cs"/>
                <a:sym typeface="Helvetica Neue Light"/>
              </a:defRPr>
            </a:pPr>
            <a:r>
              <a:rPr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Neutrino masses ( &lt; 0.11eV @ 95% CL)</a:t>
            </a:r>
          </a:p>
          <a:p>
            <a:pPr defTabSz="584200">
              <a:defRPr sz="3800">
                <a:latin typeface="+mj-lt"/>
                <a:ea typeface="+mj-ea"/>
                <a:cs typeface="+mj-cs"/>
                <a:sym typeface="Helvetica Neue Light"/>
              </a:defRPr>
            </a:pPr>
            <a:r>
              <a:rPr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Cosmology Faces Neutrino Physics</a:t>
            </a:r>
          </a:p>
        </p:txBody>
      </p:sp>
      <p:pic>
        <p:nvPicPr>
          <p:cNvPr id="10" name="Screen Shot 2015-12-07 at 08.14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2143"/>
            <a:ext cx="3048000" cy="2941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creen Shot 2015-12-07 at 09.14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80557" y="1272142"/>
            <a:ext cx="5263444" cy="3697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Screen Shot 2015-12-07 at 09.24.3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213994"/>
            <a:ext cx="3470296" cy="2501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creen Shot 2015-12-07 at 14.33.3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47333" y="5033821"/>
            <a:ext cx="2496667" cy="152890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ángulo 13"/>
          <p:cNvSpPr/>
          <p:nvPr/>
        </p:nvSpPr>
        <p:spPr>
          <a:xfrm>
            <a:off x="3598041" y="5033821"/>
            <a:ext cx="28792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Great </a:t>
            </a:r>
            <a:r>
              <a:rPr lang="es-ES" dirty="0" err="1">
                <a:solidFill>
                  <a:srgbClr val="FFFFFF"/>
                </a:solidFill>
              </a:rPr>
              <a:t>potential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for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discovery</a:t>
            </a:r>
            <a:endParaRPr lang="es-ES" dirty="0" smtClean="0">
              <a:solidFill>
                <a:srgbClr val="FFFFFF"/>
              </a:solidFill>
            </a:endParaRPr>
          </a:p>
          <a:p>
            <a:endParaRPr lang="es-ES" dirty="0">
              <a:solidFill>
                <a:srgbClr val="FFFFFF"/>
              </a:solidFill>
            </a:endParaRPr>
          </a:p>
          <a:p>
            <a:r>
              <a:rPr lang="es-ES" dirty="0" smtClean="0">
                <a:solidFill>
                  <a:srgbClr val="FFFFFF"/>
                </a:solidFill>
              </a:rPr>
              <a:t>RJ et al. 2010, JCAP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5" name="Shape 662"/>
          <p:cNvSpPr/>
          <p:nvPr/>
        </p:nvSpPr>
        <p:spPr>
          <a:xfrm>
            <a:off x="425338" y="3126316"/>
            <a:ext cx="50159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95%</a:t>
            </a:r>
          </a:p>
        </p:txBody>
      </p:sp>
      <p:sp>
        <p:nvSpPr>
          <p:cNvPr id="16" name="Shape 661"/>
          <p:cNvSpPr/>
          <p:nvPr/>
        </p:nvSpPr>
        <p:spPr>
          <a:xfrm>
            <a:off x="425338" y="3505907"/>
            <a:ext cx="647536" cy="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 defTabSz="584200"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365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-128239" y="-1768"/>
            <a:ext cx="9567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 smtClean="0">
                <a:solidFill>
                  <a:schemeClr val="bg1"/>
                </a:solidFill>
              </a:rPr>
              <a:t>Strong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smtClean="0">
                <a:solidFill>
                  <a:schemeClr val="bg1"/>
                </a:solidFill>
              </a:rPr>
              <a:t>(</a:t>
            </a:r>
            <a:r>
              <a:rPr lang="es-ES" sz="2800" b="1" dirty="0" err="1" smtClean="0">
                <a:solidFill>
                  <a:schemeClr val="bg1"/>
                </a:solidFill>
              </a:rPr>
              <a:t>Bayesian</a:t>
            </a:r>
            <a:r>
              <a:rPr lang="es-ES" sz="2800" b="1" dirty="0" smtClean="0">
                <a:solidFill>
                  <a:schemeClr val="bg1"/>
                </a:solidFill>
              </a:rPr>
              <a:t>) </a:t>
            </a:r>
            <a:r>
              <a:rPr lang="es-ES" sz="2800" b="1" dirty="0" err="1" smtClean="0">
                <a:solidFill>
                  <a:schemeClr val="bg1"/>
                </a:solidFill>
              </a:rPr>
              <a:t>Evidence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for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the</a:t>
            </a:r>
            <a:r>
              <a:rPr lang="es-ES" sz="2800" b="1" dirty="0" smtClean="0">
                <a:solidFill>
                  <a:schemeClr val="bg1"/>
                </a:solidFill>
              </a:rPr>
              <a:t> Normal Neutrino </a:t>
            </a:r>
            <a:r>
              <a:rPr lang="es-ES" sz="2800" b="1" dirty="0" err="1" smtClean="0">
                <a:solidFill>
                  <a:schemeClr val="bg1"/>
                </a:solidFill>
              </a:rPr>
              <a:t>Hierarchy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912556" y="587780"/>
            <a:ext cx="312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Simpson, RJ  et al.  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smtClean="0">
                <a:solidFill>
                  <a:srgbClr val="FFFFFF"/>
                </a:solidFill>
              </a:rPr>
              <a:t>1703.03425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6443" y="587780"/>
            <a:ext cx="55174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In particular </a:t>
            </a:r>
            <a:r>
              <a:rPr lang="es-ES" dirty="0" err="1">
                <a:solidFill>
                  <a:srgbClr val="FFFFFF"/>
                </a:solidFill>
              </a:rPr>
              <a:t>we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argue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that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if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we</a:t>
            </a:r>
            <a:r>
              <a:rPr lang="es-ES" dirty="0">
                <a:solidFill>
                  <a:srgbClr val="FFFFFF"/>
                </a:solidFill>
              </a:rPr>
              <a:t> are </a:t>
            </a:r>
            <a:r>
              <a:rPr lang="es-ES" dirty="0" err="1">
                <a:solidFill>
                  <a:srgbClr val="FFFFFF"/>
                </a:solidFill>
              </a:rPr>
              <a:t>dealing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with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the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three</a:t>
            </a:r>
            <a:r>
              <a:rPr lang="es-ES" dirty="0">
                <a:solidFill>
                  <a:srgbClr val="FFFFFF"/>
                </a:solidFill>
              </a:rPr>
              <a:t> neutrino </a:t>
            </a:r>
            <a:r>
              <a:rPr lang="es-ES" dirty="0" err="1">
                <a:solidFill>
                  <a:srgbClr val="FFFFFF"/>
                </a:solidFill>
              </a:rPr>
              <a:t>masses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dirty="0" err="1">
                <a:solidFill>
                  <a:srgbClr val="FFFFFF"/>
                </a:solidFill>
              </a:rPr>
              <a:t>which</a:t>
            </a:r>
            <a:r>
              <a:rPr lang="es-ES" dirty="0">
                <a:solidFill>
                  <a:srgbClr val="FFFFFF"/>
                </a:solidFill>
              </a:rPr>
              <a:t> in </a:t>
            </a:r>
            <a:r>
              <a:rPr lang="es-ES" dirty="0" err="1">
                <a:solidFill>
                  <a:srgbClr val="FFFFFF"/>
                </a:solidFill>
              </a:rPr>
              <a:t>the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absence</a:t>
            </a:r>
            <a:r>
              <a:rPr lang="es-ES" dirty="0">
                <a:solidFill>
                  <a:srgbClr val="FFFFFF"/>
                </a:solidFill>
              </a:rPr>
              <a:t> of data —</a:t>
            </a:r>
            <a:r>
              <a:rPr lang="es-ES" dirty="0" err="1">
                <a:solidFill>
                  <a:srgbClr val="FFFFFF"/>
                </a:solidFill>
              </a:rPr>
              <a:t>even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oscillation</a:t>
            </a:r>
            <a:r>
              <a:rPr lang="es-ES" dirty="0">
                <a:solidFill>
                  <a:srgbClr val="FFFFFF"/>
                </a:solidFill>
              </a:rPr>
              <a:t> data—, </a:t>
            </a:r>
            <a:r>
              <a:rPr lang="es-ES" dirty="0" err="1">
                <a:solidFill>
                  <a:srgbClr val="FFFFFF"/>
                </a:solidFill>
              </a:rPr>
              <a:t>could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range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over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many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orders</a:t>
            </a:r>
            <a:r>
              <a:rPr lang="es-ES" dirty="0">
                <a:solidFill>
                  <a:srgbClr val="FFFFFF"/>
                </a:solidFill>
              </a:rPr>
              <a:t> of </a:t>
            </a:r>
            <a:r>
              <a:rPr lang="es-ES" dirty="0" err="1">
                <a:solidFill>
                  <a:srgbClr val="FFFFFF"/>
                </a:solidFill>
              </a:rPr>
              <a:t>magnitude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dirty="0" err="1">
                <a:solidFill>
                  <a:srgbClr val="FFFFFF"/>
                </a:solidFill>
              </a:rPr>
              <a:t>then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an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uninformative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Jeffreys</a:t>
            </a:r>
            <a:r>
              <a:rPr lang="es-ES" dirty="0">
                <a:solidFill>
                  <a:srgbClr val="FFFFFF"/>
                </a:solidFill>
              </a:rPr>
              <a:t>’ prior </a:t>
            </a:r>
            <a:r>
              <a:rPr lang="es-ES" dirty="0" err="1">
                <a:solidFill>
                  <a:srgbClr val="FFFFFF"/>
                </a:solidFill>
              </a:rPr>
              <a:t>should</a:t>
            </a:r>
            <a:r>
              <a:rPr lang="es-ES" dirty="0">
                <a:solidFill>
                  <a:srgbClr val="FFFFFF"/>
                </a:solidFill>
              </a:rPr>
              <a:t> be </a:t>
            </a:r>
            <a:r>
              <a:rPr lang="es-ES" dirty="0" err="1">
                <a:solidFill>
                  <a:srgbClr val="FFFFFF"/>
                </a:solidFill>
              </a:rPr>
              <a:t>used</a:t>
            </a:r>
            <a:r>
              <a:rPr lang="es-ES" dirty="0">
                <a:solidFill>
                  <a:srgbClr val="FFFFFF"/>
                </a:solidFill>
              </a:rPr>
              <a:t>. </a:t>
            </a:r>
            <a:r>
              <a:rPr lang="es-ES" dirty="0" err="1">
                <a:solidFill>
                  <a:srgbClr val="FFFFFF"/>
                </a:solidFill>
              </a:rPr>
              <a:t>For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those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not</a:t>
            </a:r>
            <a:r>
              <a:rPr lang="es-ES" dirty="0">
                <a:solidFill>
                  <a:srgbClr val="FFFFFF"/>
                </a:solidFill>
              </a:rPr>
              <a:t> familiar </a:t>
            </a:r>
            <a:r>
              <a:rPr lang="es-ES" dirty="0" err="1">
                <a:solidFill>
                  <a:srgbClr val="FFFFFF"/>
                </a:solidFill>
              </a:rPr>
              <a:t>with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this</a:t>
            </a:r>
            <a:r>
              <a:rPr lang="es-ES" dirty="0">
                <a:solidFill>
                  <a:srgbClr val="FFFFFF"/>
                </a:solidFill>
              </a:rPr>
              <a:t> prior </a:t>
            </a:r>
            <a:r>
              <a:rPr lang="es-ES" dirty="0" err="1">
                <a:solidFill>
                  <a:srgbClr val="FFFFFF"/>
                </a:solidFill>
              </a:rPr>
              <a:t>it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is</a:t>
            </a:r>
            <a:r>
              <a:rPr lang="es-ES" dirty="0">
                <a:solidFill>
                  <a:srgbClr val="FFFFFF"/>
                </a:solidFill>
              </a:rPr>
              <a:t> a </a:t>
            </a:r>
            <a:r>
              <a:rPr lang="es-ES" dirty="0" err="1">
                <a:solidFill>
                  <a:srgbClr val="FFFFFF"/>
                </a:solidFill>
              </a:rPr>
              <a:t>uniform</a:t>
            </a:r>
            <a:r>
              <a:rPr lang="es-ES" dirty="0">
                <a:solidFill>
                  <a:srgbClr val="FFFFFF"/>
                </a:solidFill>
              </a:rPr>
              <a:t> prior in log </a:t>
            </a:r>
            <a:r>
              <a:rPr lang="es-ES" dirty="0" err="1">
                <a:solidFill>
                  <a:srgbClr val="FFFFFF"/>
                </a:solidFill>
              </a:rPr>
              <a:t>which</a:t>
            </a:r>
            <a:r>
              <a:rPr lang="es-ES" dirty="0">
                <a:solidFill>
                  <a:srgbClr val="FFFFFF"/>
                </a:solidFill>
              </a:rPr>
              <a:t> in </a:t>
            </a:r>
            <a:r>
              <a:rPr lang="es-ES" dirty="0" err="1">
                <a:solidFill>
                  <a:srgbClr val="FFFFFF"/>
                </a:solidFill>
              </a:rPr>
              <a:t>this</a:t>
            </a:r>
            <a:r>
              <a:rPr lang="es-ES" dirty="0">
                <a:solidFill>
                  <a:srgbClr val="FFFFFF"/>
                </a:solidFill>
              </a:rPr>
              <a:t> case </a:t>
            </a:r>
            <a:r>
              <a:rPr lang="es-ES" dirty="0" err="1">
                <a:solidFill>
                  <a:srgbClr val="FFFFFF"/>
                </a:solidFill>
              </a:rPr>
              <a:t>is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the</a:t>
            </a:r>
            <a:r>
              <a:rPr lang="es-ES" dirty="0">
                <a:solidFill>
                  <a:srgbClr val="FFFFFF"/>
                </a:solidFill>
              </a:rPr>
              <a:t> log of </a:t>
            </a:r>
            <a:r>
              <a:rPr lang="es-ES" dirty="0" err="1">
                <a:solidFill>
                  <a:srgbClr val="FFFFFF"/>
                </a:solidFill>
              </a:rPr>
              <a:t>each</a:t>
            </a:r>
            <a:r>
              <a:rPr lang="es-ES" dirty="0">
                <a:solidFill>
                  <a:srgbClr val="FFFFFF"/>
                </a:solidFill>
              </a:rPr>
              <a:t> of </a:t>
            </a:r>
            <a:r>
              <a:rPr lang="es-ES" dirty="0" err="1">
                <a:solidFill>
                  <a:srgbClr val="FFFFFF"/>
                </a:solidFill>
              </a:rPr>
              <a:t>the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three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masses</a:t>
            </a:r>
            <a:r>
              <a:rPr lang="es-ES" dirty="0">
                <a:solidFill>
                  <a:srgbClr val="FFFFFF"/>
                </a:solidFill>
              </a:rPr>
              <a:t>. </a:t>
            </a:r>
            <a:r>
              <a:rPr lang="es-ES" dirty="0" err="1">
                <a:solidFill>
                  <a:srgbClr val="FFFFFF"/>
                </a:solidFill>
              </a:rPr>
              <a:t>This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point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is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shown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clearly</a:t>
            </a:r>
            <a:r>
              <a:rPr lang="es-ES" dirty="0">
                <a:solidFill>
                  <a:srgbClr val="FFFFFF"/>
                </a:solidFill>
              </a:rPr>
              <a:t> in Clarke &amp; </a:t>
            </a:r>
            <a:r>
              <a:rPr lang="es-ES" dirty="0" err="1">
                <a:solidFill>
                  <a:srgbClr val="FFFFFF"/>
                </a:solidFill>
              </a:rPr>
              <a:t>Barron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smtClean="0">
                <a:solidFill>
                  <a:srgbClr val="FFFFFF"/>
                </a:solidFill>
              </a:rPr>
              <a:t>1994</a:t>
            </a:r>
            <a:endParaRPr lang="es-ES" dirty="0">
              <a:solidFill>
                <a:srgbClr val="FFFFFF"/>
              </a:solidFill>
              <a:hlinkClick r:id="rId2"/>
            </a:endParaRPr>
          </a:p>
        </p:txBody>
      </p:sp>
      <p:pic>
        <p:nvPicPr>
          <p:cNvPr id="9" name="Imagen 8" descr="Screen Shot 2017-03-14 at 11.15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1" y="3081414"/>
            <a:ext cx="4924778" cy="377658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3337873"/>
            <a:ext cx="4572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dirty="0">
                <a:solidFill>
                  <a:srgbClr val="FFFFFF"/>
                </a:solidFill>
              </a:rPr>
              <a:t>Of </a:t>
            </a:r>
            <a:r>
              <a:rPr lang="es-ES" sz="1600" dirty="0" err="1">
                <a:solidFill>
                  <a:srgbClr val="FFFFFF"/>
                </a:solidFill>
              </a:rPr>
              <a:t>course</a:t>
            </a:r>
            <a:r>
              <a:rPr lang="es-ES" sz="1600" dirty="0">
                <a:solidFill>
                  <a:srgbClr val="FFFFFF"/>
                </a:solidFill>
              </a:rPr>
              <a:t>, in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absence</a:t>
            </a:r>
            <a:r>
              <a:rPr lang="es-ES" sz="1600" dirty="0">
                <a:solidFill>
                  <a:srgbClr val="FFFFFF"/>
                </a:solidFill>
              </a:rPr>
              <a:t> of </a:t>
            </a:r>
            <a:r>
              <a:rPr lang="es-ES" sz="1600" dirty="0" err="1">
                <a:solidFill>
                  <a:srgbClr val="FFFFFF"/>
                </a:solidFill>
              </a:rPr>
              <a:t>any</a:t>
            </a:r>
            <a:r>
              <a:rPr lang="es-ES" sz="1600" dirty="0">
                <a:solidFill>
                  <a:srgbClr val="FFFFFF"/>
                </a:solidFill>
              </a:rPr>
              <a:t> data, </a:t>
            </a:r>
            <a:r>
              <a:rPr lang="es-ES" sz="1600" dirty="0" err="1">
                <a:solidFill>
                  <a:srgbClr val="FFFFFF"/>
                </a:solidFill>
              </a:rPr>
              <a:t>such</a:t>
            </a:r>
            <a:r>
              <a:rPr lang="es-ES" sz="1600" dirty="0">
                <a:solidFill>
                  <a:srgbClr val="FFFFFF"/>
                </a:solidFill>
              </a:rPr>
              <a:t> prior </a:t>
            </a:r>
            <a:r>
              <a:rPr lang="es-ES" sz="1600" dirty="0" err="1">
                <a:solidFill>
                  <a:srgbClr val="FFFFFF"/>
                </a:solidFill>
              </a:rPr>
              <a:t>does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not</a:t>
            </a:r>
            <a:r>
              <a:rPr lang="es-ES" sz="1600" dirty="0">
                <a:solidFill>
                  <a:srgbClr val="FFFFFF"/>
                </a:solidFill>
              </a:rPr>
              <a:t> favor </a:t>
            </a:r>
            <a:r>
              <a:rPr lang="es-ES" sz="1600" dirty="0" err="1">
                <a:solidFill>
                  <a:srgbClr val="FFFFFF"/>
                </a:solidFill>
              </a:rPr>
              <a:t>one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hierarchy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over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other</a:t>
            </a:r>
            <a:r>
              <a:rPr lang="es-ES" sz="1600" dirty="0">
                <a:solidFill>
                  <a:srgbClr val="FFFFFF"/>
                </a:solidFill>
              </a:rPr>
              <a:t>. </a:t>
            </a:r>
            <a:r>
              <a:rPr lang="es-ES" sz="1600" dirty="0" err="1">
                <a:solidFill>
                  <a:srgbClr val="FFFFFF"/>
                </a:solidFill>
              </a:rPr>
              <a:t>But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also</a:t>
            </a:r>
            <a:r>
              <a:rPr lang="es-ES" sz="1600" dirty="0">
                <a:solidFill>
                  <a:srgbClr val="FFFFFF"/>
                </a:solidFill>
              </a:rPr>
              <a:t> a </a:t>
            </a:r>
            <a:r>
              <a:rPr lang="es-ES" sz="1600" dirty="0" err="1">
                <a:solidFill>
                  <a:srgbClr val="FFFFFF"/>
                </a:solidFill>
              </a:rPr>
              <a:t>uniform</a:t>
            </a:r>
            <a:r>
              <a:rPr lang="es-ES" sz="1600" dirty="0">
                <a:solidFill>
                  <a:srgbClr val="FFFFFF"/>
                </a:solidFill>
              </a:rPr>
              <a:t> prior in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masses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themselves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would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not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favour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one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ordering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over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other</a:t>
            </a:r>
            <a:r>
              <a:rPr lang="es-ES" sz="1600" dirty="0">
                <a:solidFill>
                  <a:srgbClr val="FFFFFF"/>
                </a:solidFill>
              </a:rPr>
              <a:t>. </a:t>
            </a:r>
            <a:r>
              <a:rPr lang="es-ES" sz="1600" dirty="0" err="1">
                <a:solidFill>
                  <a:srgbClr val="FFFFFF"/>
                </a:solidFill>
              </a:rPr>
              <a:t>Now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we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add</a:t>
            </a:r>
            <a:r>
              <a:rPr lang="es-ES" sz="1600" dirty="0">
                <a:solidFill>
                  <a:srgbClr val="FFFFFF"/>
                </a:solidFill>
              </a:rPr>
              <a:t> in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oscillations</a:t>
            </a:r>
            <a:r>
              <a:rPr lang="es-ES" sz="1600" dirty="0">
                <a:solidFill>
                  <a:srgbClr val="FFFFFF"/>
                </a:solidFill>
              </a:rPr>
              <a:t> data </a:t>
            </a:r>
            <a:r>
              <a:rPr lang="es-ES" sz="1600" dirty="0" err="1">
                <a:solidFill>
                  <a:srgbClr val="FFFFFF"/>
                </a:solidFill>
              </a:rPr>
              <a:t>keeping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our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uninformative</a:t>
            </a:r>
            <a:r>
              <a:rPr lang="es-ES" sz="1600" dirty="0">
                <a:solidFill>
                  <a:srgbClr val="FFFFFF"/>
                </a:solidFill>
              </a:rPr>
              <a:t> prior </a:t>
            </a:r>
            <a:r>
              <a:rPr lang="es-ES" sz="1600" dirty="0" err="1">
                <a:solidFill>
                  <a:srgbClr val="FFFFFF"/>
                </a:solidFill>
              </a:rPr>
              <a:t>on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three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masses</a:t>
            </a:r>
            <a:r>
              <a:rPr lang="es-ES" sz="1600" dirty="0">
                <a:solidFill>
                  <a:srgbClr val="FFFFFF"/>
                </a:solidFill>
              </a:rPr>
              <a:t>. </a:t>
            </a:r>
            <a:r>
              <a:rPr lang="es-ES" sz="1600" dirty="0" err="1">
                <a:solidFill>
                  <a:srgbClr val="FFFFFF"/>
                </a:solidFill>
              </a:rPr>
              <a:t>Since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one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mass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splitting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is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much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smaller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than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other</a:t>
            </a:r>
            <a:r>
              <a:rPr lang="es-ES" sz="1600" dirty="0">
                <a:solidFill>
                  <a:srgbClr val="FFFFFF"/>
                </a:solidFill>
              </a:rPr>
              <a:t>, </a:t>
            </a:r>
            <a:r>
              <a:rPr lang="es-ES" sz="1600" dirty="0" err="1">
                <a:solidFill>
                  <a:srgbClr val="FFFFFF"/>
                </a:solidFill>
              </a:rPr>
              <a:t>this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fact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by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itself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makes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odds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for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normal </a:t>
            </a:r>
            <a:r>
              <a:rPr lang="es-ES" sz="1600" dirty="0" err="1">
                <a:solidFill>
                  <a:srgbClr val="FFFFFF"/>
                </a:solidFill>
              </a:rPr>
              <a:t>ordering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higher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than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those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for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inverted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one</a:t>
            </a:r>
            <a:r>
              <a:rPr lang="es-ES" sz="1600" dirty="0">
                <a:solidFill>
                  <a:srgbClr val="FFFFFF"/>
                </a:solidFill>
              </a:rPr>
              <a:t>, </a:t>
            </a:r>
            <a:r>
              <a:rPr lang="es-ES" sz="1600" dirty="0" err="1">
                <a:solidFill>
                  <a:srgbClr val="FFFFFF"/>
                </a:solidFill>
              </a:rPr>
              <a:t>about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3600" dirty="0">
                <a:solidFill>
                  <a:srgbClr val="FFFFFF"/>
                </a:solidFill>
              </a:rPr>
              <a:t>30:1</a:t>
            </a:r>
            <a:r>
              <a:rPr lang="es-ES" sz="1600" dirty="0">
                <a:solidFill>
                  <a:srgbClr val="FFFFFF"/>
                </a:solidFill>
              </a:rPr>
              <a:t>, </a:t>
            </a:r>
            <a:r>
              <a:rPr lang="es-ES" sz="1600" dirty="0" err="1">
                <a:solidFill>
                  <a:srgbClr val="FFFFFF"/>
                </a:solidFill>
              </a:rPr>
              <a:t>where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this</a:t>
            </a:r>
            <a:r>
              <a:rPr lang="es-ES" sz="1600" dirty="0">
                <a:solidFill>
                  <a:srgbClr val="FFFFFF"/>
                </a:solidFill>
              </a:rPr>
              <a:t> ratio </a:t>
            </a:r>
            <a:r>
              <a:rPr lang="es-ES" sz="1600" dirty="0" err="1">
                <a:solidFill>
                  <a:srgbClr val="FFFFFF"/>
                </a:solidFill>
              </a:rPr>
              <a:t>does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not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depend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on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limits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imposed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on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minimum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 smtClean="0">
                <a:solidFill>
                  <a:srgbClr val="FFFFFF"/>
                </a:solidFill>
              </a:rPr>
              <a:t>mass</a:t>
            </a:r>
            <a:r>
              <a:rPr lang="es-ES" sz="1600" dirty="0" smtClean="0">
                <a:solidFill>
                  <a:srgbClr val="FFFFFF"/>
                </a:solidFill>
              </a:rPr>
              <a:t>. </a:t>
            </a:r>
            <a:r>
              <a:rPr lang="es-ES" sz="1600" dirty="0" err="1" smtClean="0">
                <a:solidFill>
                  <a:srgbClr val="FFFFFF"/>
                </a:solidFill>
              </a:rPr>
              <a:t>When</a:t>
            </a:r>
            <a:r>
              <a:rPr lang="es-ES" sz="1600" dirty="0" smtClean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cosmological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bounds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on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sum of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masses</a:t>
            </a:r>
            <a:r>
              <a:rPr lang="es-ES" sz="1600" dirty="0">
                <a:solidFill>
                  <a:srgbClr val="FFFFFF"/>
                </a:solidFill>
              </a:rPr>
              <a:t> are </a:t>
            </a:r>
            <a:r>
              <a:rPr lang="es-ES" sz="1600" dirty="0" err="1">
                <a:solidFill>
                  <a:srgbClr val="FFFFFF"/>
                </a:solidFill>
              </a:rPr>
              <a:t>imposed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odds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for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the</a:t>
            </a:r>
            <a:r>
              <a:rPr lang="es-ES" sz="1600" dirty="0">
                <a:solidFill>
                  <a:srgbClr val="FFFFFF"/>
                </a:solidFill>
              </a:rPr>
              <a:t> normal </a:t>
            </a:r>
            <a:r>
              <a:rPr lang="es-ES" sz="1600" dirty="0" err="1">
                <a:solidFill>
                  <a:srgbClr val="FFFFFF"/>
                </a:solidFill>
              </a:rPr>
              <a:t>ordering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increase</a:t>
            </a:r>
            <a:r>
              <a:rPr lang="es-ES" sz="1600" dirty="0">
                <a:solidFill>
                  <a:srgbClr val="FFFFFF"/>
                </a:solidFill>
              </a:rPr>
              <a:t> </a:t>
            </a:r>
            <a:r>
              <a:rPr lang="es-ES" sz="1600" dirty="0" err="1">
                <a:solidFill>
                  <a:srgbClr val="FFFFFF"/>
                </a:solidFill>
              </a:rPr>
              <a:t>rapidly</a:t>
            </a:r>
            <a:r>
              <a:rPr lang="es-ES" sz="1600" dirty="0">
                <a:solidFill>
                  <a:srgbClr val="FFFFFF"/>
                </a:solidFill>
              </a:rPr>
              <a:t>.</a:t>
            </a:r>
            <a:endParaRPr lang="es-E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094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creen Shot 2017-03-15 at 15.35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38" y="0"/>
            <a:ext cx="6248400" cy="1422400"/>
          </a:xfrm>
          <a:prstGeom prst="rect">
            <a:avLst/>
          </a:prstGeom>
        </p:spPr>
      </p:pic>
      <p:pic>
        <p:nvPicPr>
          <p:cNvPr id="3" name="Imagen 2" descr="Screen Shot 2017-03-14 at 11.15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07" y="4368789"/>
            <a:ext cx="6015593" cy="2489211"/>
          </a:xfrm>
          <a:prstGeom prst="rect">
            <a:avLst/>
          </a:prstGeom>
        </p:spPr>
      </p:pic>
      <p:pic>
        <p:nvPicPr>
          <p:cNvPr id="5" name="Imagen 4" descr="Screen Shot 2017-03-15 at 15.41.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1964972"/>
            <a:ext cx="3213100" cy="6985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1" y="1309511"/>
            <a:ext cx="593090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U</a:t>
            </a:r>
            <a:r>
              <a:rPr lang="es-ES" dirty="0" smtClean="0">
                <a:solidFill>
                  <a:srgbClr val="FFFFFF"/>
                </a:solidFill>
              </a:rPr>
              <a:t>se </a:t>
            </a:r>
            <a:r>
              <a:rPr lang="es-ES" dirty="0" err="1">
                <a:solidFill>
                  <a:srgbClr val="FFFFFF"/>
                </a:solidFill>
              </a:rPr>
              <a:t>an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Hyperprior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dirty="0" err="1">
                <a:solidFill>
                  <a:srgbClr val="FFFFFF"/>
                </a:solidFill>
              </a:rPr>
              <a:t>that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is</a:t>
            </a:r>
            <a:r>
              <a:rPr lang="es-ES" dirty="0">
                <a:solidFill>
                  <a:srgbClr val="FFFFFF"/>
                </a:solidFill>
              </a:rPr>
              <a:t> a </a:t>
            </a:r>
            <a:r>
              <a:rPr lang="es-ES" dirty="0" err="1">
                <a:solidFill>
                  <a:srgbClr val="FFFFFF"/>
                </a:solidFill>
              </a:rPr>
              <a:t>family</a:t>
            </a:r>
            <a:r>
              <a:rPr lang="es-ES" dirty="0">
                <a:solidFill>
                  <a:srgbClr val="FFFFFF"/>
                </a:solidFill>
              </a:rPr>
              <a:t> of </a:t>
            </a:r>
            <a:r>
              <a:rPr lang="es-ES" dirty="0" err="1">
                <a:solidFill>
                  <a:srgbClr val="FFFFFF"/>
                </a:solidFill>
              </a:rPr>
              <a:t>priors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that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get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marginalized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over</a:t>
            </a:r>
            <a:r>
              <a:rPr lang="es-ES" dirty="0">
                <a:solidFill>
                  <a:srgbClr val="FFFFFF"/>
                </a:solidFill>
              </a:rPr>
              <a:t>. In </a:t>
            </a:r>
            <a:r>
              <a:rPr lang="es-ES" dirty="0" err="1">
                <a:solidFill>
                  <a:srgbClr val="FFFFFF"/>
                </a:solidFill>
              </a:rPr>
              <a:t>this</a:t>
            </a:r>
            <a:r>
              <a:rPr lang="es-ES" dirty="0">
                <a:solidFill>
                  <a:srgbClr val="FFFFFF"/>
                </a:solidFill>
              </a:rPr>
              <a:t> case </a:t>
            </a:r>
            <a:r>
              <a:rPr lang="es-ES" dirty="0" err="1" smtClean="0">
                <a:solidFill>
                  <a:srgbClr val="FFFFFF"/>
                </a:solidFill>
              </a:rPr>
              <a:t>we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take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>
                <a:solidFill>
                  <a:srgbClr val="FFFFFF"/>
                </a:solidFill>
              </a:rPr>
              <a:t>a </a:t>
            </a:r>
            <a:r>
              <a:rPr lang="es-ES" dirty="0" err="1">
                <a:solidFill>
                  <a:srgbClr val="FFFFFF"/>
                </a:solidFill>
              </a:rPr>
              <a:t>Gaussian</a:t>
            </a:r>
            <a:r>
              <a:rPr lang="es-ES" dirty="0">
                <a:solidFill>
                  <a:srgbClr val="FFFFFF"/>
                </a:solidFill>
              </a:rPr>
              <a:t> prior in log </a:t>
            </a:r>
            <a:r>
              <a:rPr lang="es-ES" dirty="0" err="1">
                <a:solidFill>
                  <a:srgbClr val="FFFFFF"/>
                </a:solidFill>
              </a:rPr>
              <a:t>mass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dirty="0" err="1">
                <a:solidFill>
                  <a:srgbClr val="FFFFFF"/>
                </a:solidFill>
              </a:rPr>
              <a:t>with</a:t>
            </a:r>
            <a:r>
              <a:rPr lang="es-ES" dirty="0">
                <a:solidFill>
                  <a:srgbClr val="FFFFFF"/>
                </a:solidFill>
              </a:rPr>
              <a:t> mean and </a:t>
            </a:r>
            <a:r>
              <a:rPr lang="es-ES" dirty="0" err="1">
                <a:solidFill>
                  <a:srgbClr val="FFFFFF"/>
                </a:solidFill>
              </a:rPr>
              <a:t>width</a:t>
            </a:r>
            <a:r>
              <a:rPr lang="es-ES" dirty="0">
                <a:solidFill>
                  <a:srgbClr val="FFFFFF"/>
                </a:solidFill>
              </a:rPr>
              <a:t> as variables </a:t>
            </a:r>
            <a:r>
              <a:rPr lang="es-ES" dirty="0" err="1">
                <a:solidFill>
                  <a:srgbClr val="FFFFFF"/>
                </a:solidFill>
              </a:rPr>
              <a:t>to</a:t>
            </a:r>
            <a:r>
              <a:rPr lang="es-ES" dirty="0">
                <a:solidFill>
                  <a:srgbClr val="FFFFFF"/>
                </a:solidFill>
              </a:rPr>
              <a:t> be </a:t>
            </a:r>
            <a:r>
              <a:rPr lang="es-ES" dirty="0" err="1">
                <a:solidFill>
                  <a:srgbClr val="FFFFFF"/>
                </a:solidFill>
              </a:rPr>
              <a:t>marginalized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over</a:t>
            </a:r>
            <a:r>
              <a:rPr lang="es-ES" dirty="0">
                <a:solidFill>
                  <a:srgbClr val="FFFFFF"/>
                </a:solidFill>
              </a:rPr>
              <a:t>. </a:t>
            </a:r>
            <a:r>
              <a:rPr lang="es-ES" dirty="0" err="1">
                <a:solidFill>
                  <a:srgbClr val="FFFFFF"/>
                </a:solidFill>
              </a:rPr>
              <a:t>You</a:t>
            </a:r>
            <a:r>
              <a:rPr lang="es-ES" dirty="0">
                <a:solidFill>
                  <a:srgbClr val="FFFFFF"/>
                </a:solidFill>
              </a:rPr>
              <a:t> can of </a:t>
            </a:r>
            <a:r>
              <a:rPr lang="es-ES" dirty="0" err="1">
                <a:solidFill>
                  <a:srgbClr val="FFFFFF"/>
                </a:solidFill>
              </a:rPr>
              <a:t>course</a:t>
            </a:r>
            <a:r>
              <a:rPr lang="es-ES" dirty="0">
                <a:solidFill>
                  <a:srgbClr val="FFFFFF"/>
                </a:solidFill>
              </a:rPr>
              <a:t> look at </a:t>
            </a:r>
            <a:r>
              <a:rPr lang="es-ES" dirty="0" err="1">
                <a:solidFill>
                  <a:srgbClr val="FFFFFF"/>
                </a:solidFill>
              </a:rPr>
              <a:t>it</a:t>
            </a:r>
            <a:r>
              <a:rPr lang="es-ES" dirty="0">
                <a:solidFill>
                  <a:srgbClr val="FFFFFF"/>
                </a:solidFill>
              </a:rPr>
              <a:t> in </a:t>
            </a:r>
            <a:r>
              <a:rPr lang="es-ES" dirty="0" err="1">
                <a:solidFill>
                  <a:srgbClr val="FFFFFF"/>
                </a:solidFill>
              </a:rPr>
              <a:t>details</a:t>
            </a:r>
            <a:r>
              <a:rPr lang="es-ES" dirty="0">
                <a:solidFill>
                  <a:srgbClr val="FFFFFF"/>
                </a:solidFill>
              </a:rPr>
              <a:t> in </a:t>
            </a:r>
            <a:r>
              <a:rPr lang="es-ES" dirty="0" err="1">
                <a:solidFill>
                  <a:srgbClr val="FFFFFF"/>
                </a:solidFill>
              </a:rPr>
              <a:t>the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paper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dirty="0" err="1">
                <a:solidFill>
                  <a:srgbClr val="FFFFFF"/>
                </a:solidFill>
              </a:rPr>
              <a:t>but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even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marginalizing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over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an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hyperprior</a:t>
            </a:r>
            <a:r>
              <a:rPr lang="es-ES" dirty="0">
                <a:solidFill>
                  <a:srgbClr val="FFFFFF"/>
                </a:solidFill>
              </a:rPr>
              <a:t>, normal </a:t>
            </a:r>
            <a:r>
              <a:rPr lang="es-ES" dirty="0" err="1">
                <a:solidFill>
                  <a:srgbClr val="FFFFFF"/>
                </a:solidFill>
              </a:rPr>
              <a:t>ordering</a:t>
            </a:r>
            <a:r>
              <a:rPr lang="es-ES" dirty="0">
                <a:solidFill>
                  <a:srgbClr val="FFFFFF"/>
                </a:solidFill>
              </a:rPr>
              <a:t> has </a:t>
            </a:r>
            <a:r>
              <a:rPr lang="es-ES" dirty="0" err="1">
                <a:solidFill>
                  <a:srgbClr val="FFFFFF"/>
                </a:solidFill>
              </a:rPr>
              <a:t>still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much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better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odds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than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the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inverted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one</a:t>
            </a:r>
            <a:r>
              <a:rPr lang="es-ES" dirty="0">
                <a:solidFill>
                  <a:srgbClr val="FFFFFF"/>
                </a:solidFill>
              </a:rPr>
              <a:t>. 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Add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the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cosmological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bounds</a:t>
            </a:r>
            <a:r>
              <a:rPr lang="es-ES" dirty="0">
                <a:solidFill>
                  <a:srgbClr val="FFFFFF"/>
                </a:solidFill>
              </a:rPr>
              <a:t> and </a:t>
            </a:r>
            <a:r>
              <a:rPr lang="es-ES" dirty="0" err="1">
                <a:solidFill>
                  <a:srgbClr val="FFFFFF"/>
                </a:solidFill>
              </a:rPr>
              <a:t>the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odds</a:t>
            </a:r>
            <a:r>
              <a:rPr lang="es-ES" dirty="0">
                <a:solidFill>
                  <a:srgbClr val="FFFFFF"/>
                </a:solidFill>
              </a:rPr>
              <a:t> can </a:t>
            </a:r>
            <a:r>
              <a:rPr lang="es-ES" dirty="0" err="1">
                <a:solidFill>
                  <a:srgbClr val="FFFFFF"/>
                </a:solidFill>
              </a:rPr>
              <a:t>grow</a:t>
            </a:r>
            <a:r>
              <a:rPr lang="es-ES" dirty="0">
                <a:solidFill>
                  <a:srgbClr val="FFFFFF"/>
                </a:solidFill>
              </a:rPr>
              <a:t> up </a:t>
            </a:r>
            <a:r>
              <a:rPr lang="es-ES" dirty="0" err="1">
                <a:solidFill>
                  <a:srgbClr val="FFFFFF"/>
                </a:solidFill>
              </a:rPr>
              <a:t>to</a:t>
            </a:r>
            <a:r>
              <a:rPr lang="es-ES" dirty="0">
                <a:solidFill>
                  <a:srgbClr val="FFFFFF"/>
                </a:solidFill>
              </a:rPr>
              <a:t> 40:1, 50:1 </a:t>
            </a:r>
            <a:r>
              <a:rPr lang="es-ES" dirty="0" err="1">
                <a:solidFill>
                  <a:srgbClr val="FFFFFF"/>
                </a:solidFill>
              </a:rPr>
              <a:t>or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even</a:t>
            </a:r>
            <a:r>
              <a:rPr lang="es-ES" dirty="0">
                <a:solidFill>
                  <a:srgbClr val="FFFFFF"/>
                </a:solidFill>
              </a:rPr>
              <a:t> 90:1 </a:t>
            </a:r>
            <a:r>
              <a:rPr lang="es-ES" dirty="0" err="1">
                <a:solidFill>
                  <a:srgbClr val="FFFFFF"/>
                </a:solidFill>
              </a:rPr>
              <a:t>depending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on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which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datasets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you</a:t>
            </a:r>
            <a:r>
              <a:rPr lang="es-ES" dirty="0">
                <a:solidFill>
                  <a:srgbClr val="FFFFFF"/>
                </a:solidFill>
              </a:rPr>
              <a:t> are </a:t>
            </a:r>
            <a:r>
              <a:rPr lang="es-ES" dirty="0" err="1">
                <a:solidFill>
                  <a:srgbClr val="FFFFFF"/>
                </a:solidFill>
              </a:rPr>
              <a:t>willing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to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consider</a:t>
            </a:r>
            <a:r>
              <a:rPr lang="es-ES" dirty="0" smtClean="0">
                <a:solidFill>
                  <a:srgbClr val="FFFFFF"/>
                </a:solidFill>
              </a:rPr>
              <a:t>. In </a:t>
            </a:r>
            <a:r>
              <a:rPr lang="es-ES" dirty="0" err="1">
                <a:solidFill>
                  <a:srgbClr val="FFFFFF"/>
                </a:solidFill>
              </a:rPr>
              <a:t>other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words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if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you</a:t>
            </a:r>
            <a:r>
              <a:rPr lang="es-ES" dirty="0">
                <a:solidFill>
                  <a:srgbClr val="FFFFFF"/>
                </a:solidFill>
              </a:rPr>
              <a:t> are a </a:t>
            </a:r>
            <a:r>
              <a:rPr lang="es-ES" dirty="0" err="1">
                <a:solidFill>
                  <a:srgbClr val="FFFFFF"/>
                </a:solidFill>
              </a:rPr>
              <a:t>betting</a:t>
            </a:r>
            <a:r>
              <a:rPr lang="es-ES" dirty="0">
                <a:solidFill>
                  <a:srgbClr val="FFFFFF"/>
                </a:solidFill>
              </a:rPr>
              <a:t> </a:t>
            </a:r>
            <a:r>
              <a:rPr lang="es-ES" dirty="0" err="1">
                <a:solidFill>
                  <a:srgbClr val="FFFFFF"/>
                </a:solidFill>
              </a:rPr>
              <a:t>person</a:t>
            </a:r>
            <a:r>
              <a:rPr lang="es-ES" dirty="0">
                <a:solidFill>
                  <a:srgbClr val="FFFFFF"/>
                </a:solidFill>
              </a:rPr>
              <a:t>, </a:t>
            </a:r>
            <a:r>
              <a:rPr lang="es-ES" sz="2800" dirty="0" err="1">
                <a:solidFill>
                  <a:srgbClr val="FFFFFF"/>
                </a:solidFill>
              </a:rPr>
              <a:t>bet</a:t>
            </a:r>
            <a:r>
              <a:rPr lang="es-ES" sz="2800" dirty="0">
                <a:solidFill>
                  <a:srgbClr val="FFFFFF"/>
                </a:solidFill>
              </a:rPr>
              <a:t> </a:t>
            </a:r>
            <a:r>
              <a:rPr lang="es-ES" sz="2800" dirty="0" err="1">
                <a:solidFill>
                  <a:srgbClr val="FFFFFF"/>
                </a:solidFill>
              </a:rPr>
              <a:t>on</a:t>
            </a:r>
            <a:r>
              <a:rPr lang="es-ES" sz="2800" dirty="0">
                <a:solidFill>
                  <a:srgbClr val="FFFFFF"/>
                </a:solidFill>
              </a:rPr>
              <a:t> </a:t>
            </a:r>
            <a:r>
              <a:rPr lang="es-ES" sz="2800" dirty="0" err="1">
                <a:solidFill>
                  <a:srgbClr val="FFFFFF"/>
                </a:solidFill>
              </a:rPr>
              <a:t>the</a:t>
            </a:r>
            <a:r>
              <a:rPr lang="es-ES" sz="2800" dirty="0">
                <a:solidFill>
                  <a:srgbClr val="FFFFFF"/>
                </a:solidFill>
              </a:rPr>
              <a:t> normal </a:t>
            </a:r>
            <a:r>
              <a:rPr lang="es-ES" sz="2800" dirty="0" err="1">
                <a:solidFill>
                  <a:srgbClr val="FFFFFF"/>
                </a:solidFill>
              </a:rPr>
              <a:t>ordering</a:t>
            </a:r>
            <a:r>
              <a:rPr lang="es-ES" sz="2800" dirty="0">
                <a:solidFill>
                  <a:srgbClr val="FFFFFF"/>
                </a:solidFill>
              </a:rPr>
              <a:t>.</a:t>
            </a:r>
            <a:endParaRPr lang="es-E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43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818445" y="112230"/>
            <a:ext cx="7803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err="1" smtClean="0">
                <a:solidFill>
                  <a:schemeClr val="bg1"/>
                </a:solidFill>
              </a:rPr>
              <a:t>Strong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Evidence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for</a:t>
            </a:r>
            <a:r>
              <a:rPr lang="es-ES" sz="2800" b="1" dirty="0" smtClean="0">
                <a:solidFill>
                  <a:schemeClr val="bg1"/>
                </a:solidFill>
              </a:rPr>
              <a:t> </a:t>
            </a:r>
            <a:r>
              <a:rPr lang="es-ES" sz="2800" b="1" dirty="0" err="1" smtClean="0">
                <a:solidFill>
                  <a:schemeClr val="bg1"/>
                </a:solidFill>
              </a:rPr>
              <a:t>the</a:t>
            </a:r>
            <a:r>
              <a:rPr lang="es-ES" sz="2800" b="1" dirty="0" smtClean="0">
                <a:solidFill>
                  <a:schemeClr val="bg1"/>
                </a:solidFill>
              </a:rPr>
              <a:t> Normal Neutrino </a:t>
            </a:r>
            <a:r>
              <a:rPr lang="es-ES" sz="2800" b="1" dirty="0" err="1" smtClean="0">
                <a:solidFill>
                  <a:schemeClr val="bg1"/>
                </a:solidFill>
              </a:rPr>
              <a:t>Hierarchy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348111" y="772446"/>
            <a:ext cx="3597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Simpson, RJ  et al.  2017 1703.03425 </a:t>
            </a:r>
            <a:endParaRPr lang="es-ES" dirty="0">
              <a:solidFill>
                <a:srgbClr val="FFFFFF"/>
              </a:solidFill>
            </a:endParaRPr>
          </a:p>
        </p:txBody>
      </p:sp>
      <p:pic>
        <p:nvPicPr>
          <p:cNvPr id="2" name="Imagen 1" descr="Screen Shot 2017-03-14 at 11.16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985"/>
            <a:ext cx="5517444" cy="3728647"/>
          </a:xfrm>
          <a:prstGeom prst="rect">
            <a:avLst/>
          </a:prstGeom>
        </p:spPr>
      </p:pic>
      <p:pic>
        <p:nvPicPr>
          <p:cNvPr id="3" name="Imagen 2" descr="Screen Shot 2017-03-14 at 11.16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7785"/>
            <a:ext cx="9144000" cy="112154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644444" y="1902557"/>
            <a:ext cx="3301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Odds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current</a:t>
            </a:r>
            <a:r>
              <a:rPr lang="es-ES" dirty="0" smtClean="0">
                <a:solidFill>
                  <a:srgbClr val="FFFFFF"/>
                </a:solidFill>
              </a:rPr>
              <a:t> data (</a:t>
            </a:r>
            <a:r>
              <a:rPr lang="es-ES" dirty="0" err="1" smtClean="0">
                <a:solidFill>
                  <a:srgbClr val="FFFFFF"/>
                </a:solidFill>
              </a:rPr>
              <a:t>both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cosmology</a:t>
            </a:r>
            <a:r>
              <a:rPr lang="es-ES" dirty="0" smtClean="0">
                <a:solidFill>
                  <a:srgbClr val="FFFFFF"/>
                </a:solidFill>
              </a:rPr>
              <a:t> and </a:t>
            </a:r>
            <a:r>
              <a:rPr lang="es-ES" dirty="0" err="1" smtClean="0">
                <a:solidFill>
                  <a:srgbClr val="FFFFFF"/>
                </a:solidFill>
              </a:rPr>
              <a:t>oscillations</a:t>
            </a:r>
            <a:r>
              <a:rPr lang="es-ES" dirty="0" smtClean="0">
                <a:solidFill>
                  <a:srgbClr val="FFFFFF"/>
                </a:solidFill>
              </a:rPr>
              <a:t>) are </a:t>
            </a:r>
            <a:r>
              <a:rPr lang="es-ES" dirty="0" err="1" smtClean="0">
                <a:solidFill>
                  <a:srgbClr val="FFFFFF"/>
                </a:solidFill>
              </a:rPr>
              <a:t>already</a:t>
            </a:r>
            <a:r>
              <a:rPr lang="es-ES" dirty="0" smtClean="0">
                <a:solidFill>
                  <a:srgbClr val="FFFFFF"/>
                </a:solidFill>
              </a:rPr>
              <a:t> 50:1 </a:t>
            </a:r>
            <a:r>
              <a:rPr lang="es-ES" dirty="0" err="1" smtClean="0">
                <a:solidFill>
                  <a:srgbClr val="FFFFFF"/>
                </a:solidFill>
              </a:rPr>
              <a:t>for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normal </a:t>
            </a:r>
            <a:r>
              <a:rPr lang="es-ES" dirty="0" err="1" smtClean="0">
                <a:solidFill>
                  <a:srgbClr val="FFFFFF"/>
                </a:solidFill>
              </a:rPr>
              <a:t>hierarchy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39889" y="6378059"/>
            <a:ext cx="804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Similar </a:t>
            </a:r>
            <a:r>
              <a:rPr lang="es-ES" dirty="0" err="1" smtClean="0">
                <a:solidFill>
                  <a:schemeClr val="bg1"/>
                </a:solidFill>
              </a:rPr>
              <a:t>conclusions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to</a:t>
            </a:r>
            <a:r>
              <a:rPr lang="es-ES" dirty="0" smtClean="0">
                <a:solidFill>
                  <a:schemeClr val="bg1"/>
                </a:solidFill>
              </a:rPr>
              <a:t> a </a:t>
            </a:r>
            <a:r>
              <a:rPr lang="es-ES" dirty="0" err="1" smtClean="0">
                <a:solidFill>
                  <a:schemeClr val="bg1"/>
                </a:solidFill>
              </a:rPr>
              <a:t>later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frequentist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analysis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by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Capozzi</a:t>
            </a:r>
            <a:r>
              <a:rPr lang="es-ES" dirty="0" smtClean="0">
                <a:solidFill>
                  <a:schemeClr val="bg1"/>
                </a:solidFill>
              </a:rPr>
              <a:t> et al. 2017 1703.04471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74529" y="6363785"/>
            <a:ext cx="129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Same</a:t>
            </a:r>
            <a:r>
              <a:rPr lang="es-ES" dirty="0" smtClean="0">
                <a:solidFill>
                  <a:srgbClr val="FFFFFF"/>
                </a:solidFill>
              </a:rPr>
              <a:t> ODDS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9" name="Shape 661"/>
          <p:cNvSpPr/>
          <p:nvPr/>
        </p:nvSpPr>
        <p:spPr>
          <a:xfrm flipH="1">
            <a:off x="2935540" y="1756130"/>
            <a:ext cx="211238" cy="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algn="ctr" defTabSz="584200"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" name="CuadroTexto 9"/>
          <p:cNvSpPr txBox="1"/>
          <p:nvPr/>
        </p:nvSpPr>
        <p:spPr>
          <a:xfrm>
            <a:off x="2853075" y="1876777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H0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21114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FFFF"/>
                </a:solidFill>
              </a:rPr>
              <a:t>Final </a:t>
            </a:r>
            <a:r>
              <a:rPr lang="es-ES" dirty="0" err="1" smtClean="0">
                <a:solidFill>
                  <a:srgbClr val="FFFFFF"/>
                </a:solidFill>
              </a:rPr>
              <a:t>conclusions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44977"/>
            <a:ext cx="8229600" cy="4525963"/>
          </a:xfrm>
        </p:spPr>
        <p:txBody>
          <a:bodyPr>
            <a:noAutofit/>
          </a:bodyPr>
          <a:lstStyle/>
          <a:p>
            <a:r>
              <a:rPr lang="es-ES" sz="2600" dirty="0" err="1" smtClean="0">
                <a:solidFill>
                  <a:srgbClr val="FFFFFF"/>
                </a:solidFill>
              </a:rPr>
              <a:t>All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Cosmology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observations</a:t>
            </a:r>
            <a:r>
              <a:rPr lang="es-ES" sz="2600" dirty="0" smtClean="0">
                <a:solidFill>
                  <a:srgbClr val="FFFFFF"/>
                </a:solidFill>
              </a:rPr>
              <a:t> are </a:t>
            </a:r>
            <a:r>
              <a:rPr lang="es-ES" sz="2600" dirty="0" err="1" smtClean="0">
                <a:solidFill>
                  <a:srgbClr val="FFFFFF"/>
                </a:solidFill>
              </a:rPr>
              <a:t>consistent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with</a:t>
            </a:r>
            <a:r>
              <a:rPr lang="es-ES" sz="2600" dirty="0" smtClean="0">
                <a:solidFill>
                  <a:srgbClr val="FFFFFF"/>
                </a:solidFill>
              </a:rPr>
              <a:t> a </a:t>
            </a:r>
            <a:r>
              <a:rPr lang="es-ES" sz="2600" dirty="0" err="1" smtClean="0">
                <a:solidFill>
                  <a:srgbClr val="FFFFFF"/>
                </a:solidFill>
              </a:rPr>
              <a:t>minimal</a:t>
            </a:r>
            <a:r>
              <a:rPr lang="es-ES" sz="2600" dirty="0" smtClean="0">
                <a:solidFill>
                  <a:srgbClr val="FFFFFF"/>
                </a:solidFill>
              </a:rPr>
              <a:t> LCDM </a:t>
            </a:r>
            <a:r>
              <a:rPr lang="es-ES" sz="2600" dirty="0" err="1" smtClean="0">
                <a:solidFill>
                  <a:srgbClr val="FFFFFF"/>
                </a:solidFill>
              </a:rPr>
              <a:t>model</a:t>
            </a:r>
            <a:r>
              <a:rPr lang="es-ES" sz="2600" dirty="0" smtClean="0">
                <a:solidFill>
                  <a:srgbClr val="FFFFFF"/>
                </a:solidFill>
              </a:rPr>
              <a:t>. </a:t>
            </a:r>
            <a:r>
              <a:rPr lang="es-ES" sz="2600" dirty="0" err="1" smtClean="0">
                <a:solidFill>
                  <a:srgbClr val="FFFFFF"/>
                </a:solidFill>
              </a:rPr>
              <a:t>However</a:t>
            </a:r>
            <a:r>
              <a:rPr lang="es-ES" sz="2600" dirty="0" smtClean="0">
                <a:solidFill>
                  <a:srgbClr val="FFFFFF"/>
                </a:solidFill>
              </a:rPr>
              <a:t>, </a:t>
            </a:r>
            <a:r>
              <a:rPr lang="es-ES" sz="2600" dirty="0" err="1" smtClean="0">
                <a:solidFill>
                  <a:srgbClr val="FFFFFF"/>
                </a:solidFill>
              </a:rPr>
              <a:t>the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tension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between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the</a:t>
            </a:r>
            <a:r>
              <a:rPr lang="es-ES" sz="2600" dirty="0" smtClean="0">
                <a:solidFill>
                  <a:srgbClr val="FFFFFF"/>
                </a:solidFill>
              </a:rPr>
              <a:t> local and CMB </a:t>
            </a:r>
            <a:r>
              <a:rPr lang="es-ES" sz="2600" dirty="0" err="1" smtClean="0">
                <a:solidFill>
                  <a:srgbClr val="FFFFFF"/>
                </a:solidFill>
              </a:rPr>
              <a:t>universe</a:t>
            </a:r>
            <a:r>
              <a:rPr lang="es-ES" sz="2600" dirty="0" smtClean="0">
                <a:solidFill>
                  <a:srgbClr val="FFFFFF"/>
                </a:solidFill>
              </a:rPr>
              <a:t> (H0) </a:t>
            </a:r>
            <a:r>
              <a:rPr lang="es-ES" sz="2600" dirty="0" err="1" smtClean="0">
                <a:solidFill>
                  <a:srgbClr val="FFFFFF"/>
                </a:solidFill>
              </a:rPr>
              <a:t>is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starting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to</a:t>
            </a:r>
            <a:r>
              <a:rPr lang="es-ES" sz="2600" dirty="0" smtClean="0">
                <a:solidFill>
                  <a:srgbClr val="FFFFFF"/>
                </a:solidFill>
              </a:rPr>
              <a:t> be </a:t>
            </a:r>
            <a:r>
              <a:rPr lang="es-ES" sz="2600" dirty="0" err="1" smtClean="0">
                <a:solidFill>
                  <a:srgbClr val="FFFFFF"/>
                </a:solidFill>
              </a:rPr>
              <a:t>significant</a:t>
            </a:r>
            <a:r>
              <a:rPr lang="es-ES" sz="2600" dirty="0" smtClean="0">
                <a:solidFill>
                  <a:srgbClr val="FFFFFF"/>
                </a:solidFill>
              </a:rPr>
              <a:t>.</a:t>
            </a:r>
          </a:p>
          <a:p>
            <a:r>
              <a:rPr lang="es-ES" sz="2600" dirty="0" err="1" smtClean="0">
                <a:solidFill>
                  <a:srgbClr val="FFFFFF"/>
                </a:solidFill>
              </a:rPr>
              <a:t>This</a:t>
            </a:r>
            <a:r>
              <a:rPr lang="es-ES" sz="2600" dirty="0" smtClean="0">
                <a:solidFill>
                  <a:srgbClr val="FFFFFF"/>
                </a:solidFill>
              </a:rPr>
              <a:t> can be </a:t>
            </a:r>
            <a:r>
              <a:rPr lang="es-ES" sz="2600" dirty="0" err="1" smtClean="0">
                <a:solidFill>
                  <a:srgbClr val="FFFFFF"/>
                </a:solidFill>
              </a:rPr>
              <a:t>reconciled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by</a:t>
            </a:r>
            <a:r>
              <a:rPr lang="es-ES" sz="2600" dirty="0" smtClean="0">
                <a:solidFill>
                  <a:srgbClr val="FFFFFF"/>
                </a:solidFill>
              </a:rPr>
              <a:t> extra </a:t>
            </a:r>
            <a:r>
              <a:rPr lang="es-ES" sz="2600" dirty="0" err="1" smtClean="0">
                <a:solidFill>
                  <a:srgbClr val="FFFFFF"/>
                </a:solidFill>
              </a:rPr>
              <a:t>radiation</a:t>
            </a:r>
            <a:r>
              <a:rPr lang="es-ES" sz="2600" dirty="0" smtClean="0">
                <a:solidFill>
                  <a:srgbClr val="FFFFFF"/>
                </a:solidFill>
              </a:rPr>
              <a:t> Neff~0.5. </a:t>
            </a:r>
            <a:r>
              <a:rPr lang="es-ES" sz="2600" dirty="0" err="1" smtClean="0">
                <a:solidFill>
                  <a:srgbClr val="FFFFFF"/>
                </a:solidFill>
              </a:rPr>
              <a:t>However</a:t>
            </a:r>
            <a:r>
              <a:rPr lang="es-ES" sz="2600" dirty="0" smtClean="0">
                <a:solidFill>
                  <a:srgbClr val="FFFFFF"/>
                </a:solidFill>
              </a:rPr>
              <a:t>, </a:t>
            </a:r>
            <a:r>
              <a:rPr lang="es-ES" sz="2600" dirty="0" err="1" smtClean="0">
                <a:solidFill>
                  <a:srgbClr val="FFFFFF"/>
                </a:solidFill>
              </a:rPr>
              <a:t>this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solution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is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disfavoured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by</a:t>
            </a:r>
            <a:r>
              <a:rPr lang="es-ES" sz="2600" dirty="0" smtClean="0">
                <a:solidFill>
                  <a:srgbClr val="FFFFFF"/>
                </a:solidFill>
              </a:rPr>
              <a:t> Planck </a:t>
            </a:r>
            <a:r>
              <a:rPr lang="es-ES" sz="2600" dirty="0" err="1" smtClean="0">
                <a:solidFill>
                  <a:srgbClr val="FFFFFF"/>
                </a:solidFill>
              </a:rPr>
              <a:t>high</a:t>
            </a:r>
            <a:r>
              <a:rPr lang="es-ES" sz="2600" dirty="0" smtClean="0">
                <a:solidFill>
                  <a:srgbClr val="FFFFFF"/>
                </a:solidFill>
              </a:rPr>
              <a:t>-l </a:t>
            </a:r>
            <a:r>
              <a:rPr lang="es-ES" sz="2600" dirty="0" err="1" smtClean="0">
                <a:solidFill>
                  <a:srgbClr val="FFFFFF"/>
                </a:solidFill>
              </a:rPr>
              <a:t>polarization</a:t>
            </a:r>
            <a:r>
              <a:rPr lang="es-ES" sz="2600" dirty="0" smtClean="0">
                <a:solidFill>
                  <a:srgbClr val="FFFFFF"/>
                </a:solidFill>
              </a:rPr>
              <a:t> (</a:t>
            </a:r>
            <a:r>
              <a:rPr lang="es-ES" sz="2600" dirty="0" err="1" smtClean="0">
                <a:solidFill>
                  <a:srgbClr val="FFFFFF"/>
                </a:solidFill>
              </a:rPr>
              <a:t>on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this</a:t>
            </a:r>
            <a:r>
              <a:rPr lang="es-ES" sz="2600" dirty="0" smtClean="0">
                <a:solidFill>
                  <a:srgbClr val="FFFFFF"/>
                </a:solidFill>
              </a:rPr>
              <a:t>, </a:t>
            </a:r>
            <a:r>
              <a:rPr lang="es-ES" sz="2600" dirty="0" err="1" smtClean="0">
                <a:solidFill>
                  <a:srgbClr val="FFFFFF"/>
                </a:solidFill>
              </a:rPr>
              <a:t>jury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still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out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there</a:t>
            </a:r>
            <a:r>
              <a:rPr lang="es-ES" sz="2600" dirty="0" smtClean="0">
                <a:solidFill>
                  <a:srgbClr val="FFFFFF"/>
                </a:solidFill>
              </a:rPr>
              <a:t>).</a:t>
            </a:r>
          </a:p>
          <a:p>
            <a:r>
              <a:rPr lang="es-ES" sz="2600" dirty="0" err="1" smtClean="0">
                <a:solidFill>
                  <a:srgbClr val="FFFFFF"/>
                </a:solidFill>
              </a:rPr>
              <a:t>There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is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strong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evidence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that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the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ordering</a:t>
            </a:r>
            <a:r>
              <a:rPr lang="es-ES" sz="2600" dirty="0" smtClean="0">
                <a:solidFill>
                  <a:srgbClr val="FFFFFF"/>
                </a:solidFill>
              </a:rPr>
              <a:t> of neutrinos </a:t>
            </a:r>
            <a:r>
              <a:rPr lang="es-ES" sz="2600" dirty="0" err="1" smtClean="0">
                <a:solidFill>
                  <a:srgbClr val="FFFFFF"/>
                </a:solidFill>
              </a:rPr>
              <a:t>is</a:t>
            </a:r>
            <a:r>
              <a:rPr lang="es-ES" sz="2600" dirty="0" smtClean="0">
                <a:solidFill>
                  <a:srgbClr val="FFFFFF"/>
                </a:solidFill>
              </a:rPr>
              <a:t> normal </a:t>
            </a:r>
            <a:r>
              <a:rPr lang="es-ES" sz="2600" dirty="0" err="1" smtClean="0">
                <a:solidFill>
                  <a:srgbClr val="FFFFFF"/>
                </a:solidFill>
              </a:rPr>
              <a:t>from</a:t>
            </a:r>
            <a:r>
              <a:rPr lang="es-ES" sz="2600" dirty="0" smtClean="0">
                <a:solidFill>
                  <a:srgbClr val="FFFFFF"/>
                </a:solidFill>
              </a:rPr>
              <a:t> (</a:t>
            </a:r>
            <a:r>
              <a:rPr lang="es-ES" sz="2600" dirty="0" err="1" smtClean="0">
                <a:solidFill>
                  <a:srgbClr val="FFFFFF"/>
                </a:solidFill>
              </a:rPr>
              <a:t>mostly</a:t>
            </a:r>
            <a:r>
              <a:rPr lang="es-ES" sz="2600" dirty="0" smtClean="0">
                <a:solidFill>
                  <a:srgbClr val="FFFFFF"/>
                </a:solidFill>
              </a:rPr>
              <a:t>) </a:t>
            </a:r>
            <a:r>
              <a:rPr lang="es-ES" sz="2600" dirty="0" err="1" smtClean="0">
                <a:solidFill>
                  <a:srgbClr val="FFFFFF"/>
                </a:solidFill>
              </a:rPr>
              <a:t>oscillation</a:t>
            </a:r>
            <a:r>
              <a:rPr lang="es-ES" sz="2600" dirty="0" smtClean="0">
                <a:solidFill>
                  <a:srgbClr val="FFFFFF"/>
                </a:solidFill>
              </a:rPr>
              <a:t> data and (</a:t>
            </a:r>
            <a:r>
              <a:rPr lang="es-ES" sz="2600" dirty="0" err="1" smtClean="0">
                <a:solidFill>
                  <a:srgbClr val="FFFFFF"/>
                </a:solidFill>
              </a:rPr>
              <a:t>less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from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cosmology</a:t>
            </a:r>
            <a:r>
              <a:rPr lang="es-ES" sz="2600" dirty="0" smtClean="0">
                <a:solidFill>
                  <a:srgbClr val="FFFFFF"/>
                </a:solidFill>
              </a:rPr>
              <a:t>).</a:t>
            </a:r>
          </a:p>
          <a:p>
            <a:r>
              <a:rPr lang="es-ES" sz="2600" dirty="0" smtClean="0">
                <a:solidFill>
                  <a:srgbClr val="FFFFFF"/>
                </a:solidFill>
              </a:rPr>
              <a:t>Neutrino </a:t>
            </a:r>
            <a:r>
              <a:rPr lang="es-ES" sz="2600" dirty="0" err="1" smtClean="0">
                <a:solidFill>
                  <a:srgbClr val="FFFFFF"/>
                </a:solidFill>
              </a:rPr>
              <a:t>motions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could</a:t>
            </a:r>
            <a:r>
              <a:rPr lang="es-ES" sz="2600" dirty="0" smtClean="0">
                <a:solidFill>
                  <a:srgbClr val="FFFFFF"/>
                </a:solidFill>
              </a:rPr>
              <a:t> be a </a:t>
            </a:r>
            <a:r>
              <a:rPr lang="es-ES" sz="2600" dirty="0" err="1" smtClean="0">
                <a:solidFill>
                  <a:srgbClr val="FFFFFF"/>
                </a:solidFill>
              </a:rPr>
              <a:t>route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to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freeze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scalar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fields</a:t>
            </a:r>
            <a:r>
              <a:rPr lang="es-ES" sz="2600" dirty="0" smtClean="0">
                <a:solidFill>
                  <a:srgbClr val="FFFFFF"/>
                </a:solidFill>
              </a:rPr>
              <a:t> and </a:t>
            </a:r>
            <a:r>
              <a:rPr lang="es-ES" sz="2600" dirty="0" err="1" smtClean="0">
                <a:solidFill>
                  <a:srgbClr val="FFFFFF"/>
                </a:solidFill>
              </a:rPr>
              <a:t>thus</a:t>
            </a:r>
            <a:r>
              <a:rPr lang="es-ES" sz="2600" dirty="0" smtClean="0">
                <a:solidFill>
                  <a:srgbClr val="FFFFFF"/>
                </a:solidFill>
              </a:rPr>
              <a:t> be </a:t>
            </a:r>
            <a:r>
              <a:rPr lang="es-ES" sz="2600" dirty="0" err="1" smtClean="0">
                <a:solidFill>
                  <a:srgbClr val="FFFFFF"/>
                </a:solidFill>
              </a:rPr>
              <a:t>an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option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to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explain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dark</a:t>
            </a:r>
            <a:r>
              <a:rPr lang="es-ES" sz="2600" dirty="0" smtClean="0">
                <a:solidFill>
                  <a:srgbClr val="FFFFFF"/>
                </a:solidFill>
              </a:rPr>
              <a:t> </a:t>
            </a:r>
            <a:r>
              <a:rPr lang="es-ES" sz="2600" dirty="0" err="1" smtClean="0">
                <a:solidFill>
                  <a:srgbClr val="FFFFFF"/>
                </a:solidFill>
              </a:rPr>
              <a:t>energy</a:t>
            </a:r>
            <a:r>
              <a:rPr lang="es-ES" sz="2600" dirty="0" smtClean="0">
                <a:solidFill>
                  <a:srgbClr val="FFFFFF"/>
                </a:solidFill>
              </a:rPr>
              <a:t>.</a:t>
            </a:r>
          </a:p>
        </p:txBody>
      </p:sp>
      <p:cxnSp>
        <p:nvCxnSpPr>
          <p:cNvPr id="5" name="Conector recto 4"/>
          <p:cNvCxnSpPr/>
          <p:nvPr/>
        </p:nvCxnSpPr>
        <p:spPr>
          <a:xfrm flipV="1">
            <a:off x="152400" y="1180571"/>
            <a:ext cx="8822267" cy="16933"/>
          </a:xfrm>
          <a:prstGeom prst="line">
            <a:avLst/>
          </a:prstGeom>
          <a:ln>
            <a:solidFill>
              <a:srgbClr val="DF24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93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Dark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motion</a:t>
            </a:r>
            <a:r>
              <a:rPr lang="es-ES" dirty="0" smtClean="0"/>
              <a:t> of neutrinos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405467" y="2455333"/>
            <a:ext cx="601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Fergus</a:t>
            </a:r>
            <a:r>
              <a:rPr lang="es-ES" dirty="0" smtClean="0"/>
              <a:t> </a:t>
            </a:r>
            <a:r>
              <a:rPr lang="es-ES" dirty="0"/>
              <a:t>S</a:t>
            </a:r>
            <a:r>
              <a:rPr lang="es-ES" dirty="0" smtClean="0"/>
              <a:t>impson, Carlos </a:t>
            </a:r>
            <a:r>
              <a:rPr lang="es-ES" dirty="0" err="1" smtClean="0"/>
              <a:t>Penya</a:t>
            </a:r>
            <a:r>
              <a:rPr lang="es-ES" dirty="0" smtClean="0"/>
              <a:t> Garay, </a:t>
            </a:r>
            <a:r>
              <a:rPr lang="es-ES" dirty="0" err="1" smtClean="0"/>
              <a:t>Raul</a:t>
            </a:r>
            <a:r>
              <a:rPr lang="es-ES" dirty="0" smtClean="0"/>
              <a:t> </a:t>
            </a:r>
            <a:r>
              <a:rPr lang="es-ES" dirty="0" err="1" smtClean="0"/>
              <a:t>Jimenez</a:t>
            </a:r>
            <a:r>
              <a:rPr lang="es-ES" dirty="0" smtClean="0"/>
              <a:t>, Licia Verde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457199" y="3105835"/>
            <a:ext cx="8009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/>
              <a:t>Or</a:t>
            </a:r>
            <a:r>
              <a:rPr lang="es-ES" dirty="0" smtClean="0"/>
              <a:t> Forbes re-</a:t>
            </a:r>
            <a:r>
              <a:rPr lang="es-ES" dirty="0" err="1" smtClean="0"/>
              <a:t>interpretation</a:t>
            </a:r>
            <a:r>
              <a:rPr lang="es-ES" dirty="0" smtClean="0"/>
              <a:t>: </a:t>
            </a:r>
            <a:r>
              <a:rPr lang="es-ES" dirty="0" err="1" smtClean="0"/>
              <a:t>Could</a:t>
            </a:r>
            <a:r>
              <a:rPr lang="es-ES" dirty="0" smtClean="0"/>
              <a:t> </a:t>
            </a:r>
            <a:r>
              <a:rPr lang="es-ES" dirty="0" err="1"/>
              <a:t>Dark</a:t>
            </a:r>
            <a:r>
              <a:rPr lang="es-ES" dirty="0"/>
              <a:t> </a:t>
            </a:r>
            <a:r>
              <a:rPr lang="es-ES" dirty="0" err="1"/>
              <a:t>Energy</a:t>
            </a:r>
            <a:r>
              <a:rPr lang="es-ES" dirty="0"/>
              <a:t> Be </a:t>
            </a:r>
            <a:r>
              <a:rPr lang="es-ES" dirty="0" err="1"/>
              <a:t>Caused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Frozen</a:t>
            </a:r>
            <a:r>
              <a:rPr lang="es-ES" dirty="0"/>
              <a:t> Neutrinos?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300" y="3830767"/>
            <a:ext cx="2819400" cy="28829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23734" y="1913467"/>
            <a:ext cx="1902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smtClean="0"/>
              <a:t>arXiv:1607.02515</a:t>
            </a:r>
            <a:r>
              <a:rPr lang="nb-NO" i="1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176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13223"/>
            <a:ext cx="8229600" cy="1143000"/>
          </a:xfrm>
        </p:spPr>
        <p:txBody>
          <a:bodyPr/>
          <a:lstStyle/>
          <a:p>
            <a:r>
              <a:rPr lang="es-ES" dirty="0" smtClean="0"/>
              <a:t>“</a:t>
            </a:r>
            <a:r>
              <a:rPr lang="es-ES" dirty="0" err="1" smtClean="0"/>
              <a:t>Why</a:t>
            </a:r>
            <a:r>
              <a:rPr lang="es-ES" dirty="0" smtClean="0"/>
              <a:t> </a:t>
            </a:r>
            <a:r>
              <a:rPr lang="es-ES" dirty="0" err="1" smtClean="0"/>
              <a:t>now</a:t>
            </a:r>
            <a:r>
              <a:rPr lang="es-ES" dirty="0" smtClean="0"/>
              <a:t>?” </a:t>
            </a:r>
            <a:r>
              <a:rPr lang="es-ES" dirty="0" err="1" smtClean="0"/>
              <a:t>problem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866" y="2523065"/>
            <a:ext cx="4779634" cy="37639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1600" y="6163733"/>
            <a:ext cx="8523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minimum</a:t>
            </a:r>
            <a:r>
              <a:rPr lang="es-ES" dirty="0"/>
              <a:t> of </a:t>
            </a:r>
            <a:r>
              <a:rPr lang="es-ES" dirty="0" err="1"/>
              <a:t>three</a:t>
            </a:r>
            <a:r>
              <a:rPr lang="es-ES" dirty="0"/>
              <a:t> </a:t>
            </a:r>
            <a:r>
              <a:rPr lang="es-ES" dirty="0" err="1"/>
              <a:t>distinct</a:t>
            </a:r>
            <a:r>
              <a:rPr lang="es-ES" dirty="0"/>
              <a:t> </a:t>
            </a:r>
            <a:r>
              <a:rPr lang="es-ES" dirty="0" err="1"/>
              <a:t>events</a:t>
            </a:r>
            <a:r>
              <a:rPr lang="es-ES" dirty="0"/>
              <a:t> are </a:t>
            </a:r>
            <a:r>
              <a:rPr lang="es-ES" dirty="0" err="1"/>
              <a:t>required</a:t>
            </a:r>
            <a:r>
              <a:rPr lang="es-ES" dirty="0"/>
              <a:t> in </a:t>
            </a:r>
            <a:r>
              <a:rPr lang="es-ES" dirty="0" err="1"/>
              <a:t>order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four</a:t>
            </a: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dirty="0" err="1" smtClean="0"/>
              <a:t>fuids</a:t>
            </a:r>
            <a:r>
              <a:rPr lang="es-ES" dirty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/>
              <a:t>reverse </a:t>
            </a:r>
            <a:r>
              <a:rPr lang="es-ES" dirty="0" err="1"/>
              <a:t>their</a:t>
            </a:r>
            <a:r>
              <a:rPr lang="es-ES" dirty="0"/>
              <a:t> </a:t>
            </a:r>
            <a:endParaRPr lang="es-ES" dirty="0" smtClean="0"/>
          </a:p>
          <a:p>
            <a:r>
              <a:rPr lang="es-ES" dirty="0" smtClean="0"/>
              <a:t>positions </a:t>
            </a:r>
            <a:r>
              <a:rPr lang="es-ES" dirty="0"/>
              <a:t>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density</a:t>
            </a:r>
            <a:r>
              <a:rPr lang="es-ES" dirty="0"/>
              <a:t> </a:t>
            </a:r>
            <a:r>
              <a:rPr lang="es-ES" dirty="0" err="1"/>
              <a:t>hierarchy</a:t>
            </a:r>
            <a:r>
              <a:rPr lang="es-ES" dirty="0"/>
              <a:t> (</a:t>
            </a:r>
            <a:r>
              <a:rPr lang="es-ES" dirty="0" err="1"/>
              <a:t>since</a:t>
            </a:r>
            <a:r>
              <a:rPr lang="es-ES" dirty="0"/>
              <a:t> </a:t>
            </a:r>
            <a:r>
              <a:rPr lang="es-ES" dirty="0" err="1"/>
              <a:t>reordering</a:t>
            </a:r>
            <a:r>
              <a:rPr lang="es-ES" dirty="0"/>
              <a:t> N </a:t>
            </a:r>
            <a:r>
              <a:rPr lang="es-ES" dirty="0" err="1"/>
              <a:t>objects</a:t>
            </a:r>
            <a:r>
              <a:rPr lang="es-ES" dirty="0"/>
              <a:t> </a:t>
            </a:r>
            <a:r>
              <a:rPr lang="es-ES" dirty="0" err="1"/>
              <a:t>requires</a:t>
            </a:r>
            <a:r>
              <a:rPr lang="es-ES" dirty="0"/>
              <a:t> </a:t>
            </a:r>
            <a:r>
              <a:rPr lang="es-ES" dirty="0" smtClean="0"/>
              <a:t>N- </a:t>
            </a:r>
            <a:r>
              <a:rPr lang="es-ES" dirty="0"/>
              <a:t>1 </a:t>
            </a:r>
            <a:r>
              <a:rPr lang="es-ES" dirty="0" err="1"/>
              <a:t>moves</a:t>
            </a:r>
            <a:r>
              <a:rPr lang="es-ES" dirty="0"/>
              <a:t>)</a:t>
            </a:r>
          </a:p>
        </p:txBody>
      </p:sp>
      <p:pic>
        <p:nvPicPr>
          <p:cNvPr id="6" name="Imagen 5" descr="Screen Shot 2017-02-24 at 09.53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3" y="924581"/>
            <a:ext cx="4148667" cy="159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44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3367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Can </a:t>
            </a:r>
            <a:r>
              <a:rPr lang="es-ES" dirty="0" err="1" smtClean="0">
                <a:solidFill>
                  <a:srgbClr val="FFFFFF"/>
                </a:solidFill>
              </a:rPr>
              <a:t>now</a:t>
            </a:r>
            <a:r>
              <a:rPr lang="es-ES" dirty="0" smtClean="0">
                <a:solidFill>
                  <a:srgbClr val="FFFFFF"/>
                </a:solidFill>
              </a:rPr>
              <a:t> do </a:t>
            </a:r>
            <a:r>
              <a:rPr lang="es-ES" dirty="0" err="1" smtClean="0">
                <a:solidFill>
                  <a:srgbClr val="FFFFFF"/>
                </a:solidFill>
              </a:rPr>
              <a:t>precision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tests</a:t>
            </a:r>
            <a:r>
              <a:rPr lang="es-ES" dirty="0" smtClean="0">
                <a:solidFill>
                  <a:srgbClr val="FFFFFF"/>
                </a:solidFill>
              </a:rPr>
              <a:t> of  fundamental </a:t>
            </a:r>
            <a:r>
              <a:rPr lang="es-ES" dirty="0" err="1" smtClean="0">
                <a:solidFill>
                  <a:srgbClr val="FFFFFF"/>
                </a:solidFill>
              </a:rPr>
              <a:t>physics</a:t>
            </a:r>
            <a:r>
              <a:rPr lang="es-ES" dirty="0" smtClean="0">
                <a:solidFill>
                  <a:srgbClr val="FFFFFF"/>
                </a:solidFill>
              </a:rPr>
              <a:t/>
            </a:r>
            <a:br>
              <a:rPr lang="es-ES" dirty="0" smtClean="0">
                <a:solidFill>
                  <a:srgbClr val="FFFFFF"/>
                </a:solidFill>
              </a:rPr>
            </a:b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cosmological</a:t>
            </a:r>
            <a:r>
              <a:rPr lang="es-ES" dirty="0" smtClean="0">
                <a:solidFill>
                  <a:srgbClr val="FFFFFF"/>
                </a:solidFill>
              </a:rPr>
              <a:t> data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What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 </a:t>
            </a:r>
            <a:r>
              <a:rPr lang="es-ES" dirty="0" err="1" smtClean="0"/>
              <a:t>exchange</a:t>
            </a:r>
            <a:r>
              <a:rPr lang="es-ES" dirty="0" smtClean="0"/>
              <a:t> can </a:t>
            </a:r>
            <a:r>
              <a:rPr lang="es-ES" dirty="0" err="1" smtClean="0"/>
              <a:t>facilitate</a:t>
            </a:r>
            <a:r>
              <a:rPr lang="es-ES" dirty="0" smtClean="0"/>
              <a:t> </a:t>
            </a:r>
            <a:r>
              <a:rPr lang="es-ES" dirty="0" err="1"/>
              <a:t>d</a:t>
            </a:r>
            <a:r>
              <a:rPr lang="es-ES" dirty="0" err="1" smtClean="0"/>
              <a:t>ark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?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a </a:t>
            </a:r>
            <a:r>
              <a:rPr lang="es-ES" sz="2400" dirty="0" err="1"/>
              <a:t>generic</a:t>
            </a:r>
            <a:r>
              <a:rPr lang="es-ES" sz="2400" dirty="0"/>
              <a:t> </a:t>
            </a:r>
            <a:r>
              <a:rPr lang="es-ES" sz="2400" dirty="0" err="1"/>
              <a:t>scalar</a:t>
            </a:r>
            <a:r>
              <a:rPr lang="es-ES" sz="2400" dirty="0"/>
              <a:t> </a:t>
            </a:r>
            <a:r>
              <a:rPr lang="es-ES" sz="2400" dirty="0" err="1"/>
              <a:t>field</a:t>
            </a:r>
            <a:r>
              <a:rPr lang="es-ES" sz="2400" dirty="0"/>
              <a:t> </a:t>
            </a:r>
            <a:r>
              <a:rPr lang="es-ES" sz="2400" dirty="0" err="1"/>
              <a:t>couples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neutrinos </a:t>
            </a:r>
            <a:r>
              <a:rPr lang="es-ES" sz="2400" dirty="0" err="1"/>
              <a:t>we</a:t>
            </a:r>
            <a:r>
              <a:rPr lang="es-ES" sz="2400" dirty="0"/>
              <a:t> </a:t>
            </a:r>
            <a:r>
              <a:rPr lang="es-ES" sz="2400" dirty="0" err="1"/>
              <a:t>have</a:t>
            </a:r>
            <a:r>
              <a:rPr lang="es-ES" sz="2400" dirty="0"/>
              <a:t> in </a:t>
            </a:r>
            <a:r>
              <a:rPr lang="es-ES" sz="2400" dirty="0" err="1"/>
              <a:t>our</a:t>
            </a:r>
            <a:r>
              <a:rPr lang="es-ES" sz="2400" dirty="0"/>
              <a:t> </a:t>
            </a:r>
            <a:r>
              <a:rPr lang="es-ES" sz="2400" dirty="0" err="1"/>
              <a:t>Universe</a:t>
            </a:r>
            <a:r>
              <a:rPr lang="es-ES" sz="2400" dirty="0"/>
              <a:t>, </a:t>
            </a:r>
            <a:r>
              <a:rPr lang="es-ES" sz="2400" dirty="0" err="1"/>
              <a:t>that</a:t>
            </a:r>
            <a:r>
              <a:rPr lang="es-ES" sz="2400" dirty="0"/>
              <a:t> fine-</a:t>
            </a:r>
            <a:r>
              <a:rPr lang="es-ES" sz="2400" dirty="0" err="1"/>
              <a:t>tuning</a:t>
            </a:r>
            <a:r>
              <a:rPr lang="es-ES" sz="2400" dirty="0"/>
              <a:t> </a:t>
            </a:r>
            <a:r>
              <a:rPr lang="es-ES" sz="2400" dirty="0" err="1"/>
              <a:t>goes</a:t>
            </a:r>
            <a:r>
              <a:rPr lang="es-ES" sz="2400" dirty="0"/>
              <a:t> </a:t>
            </a:r>
            <a:r>
              <a:rPr lang="es-ES" sz="2400" dirty="0" err="1"/>
              <a:t>away</a:t>
            </a:r>
            <a:r>
              <a:rPr lang="es-ES" sz="2400" dirty="0"/>
              <a:t>, and </a:t>
            </a:r>
            <a:r>
              <a:rPr lang="es-ES" sz="2400" dirty="0" err="1"/>
              <a:t>that</a:t>
            </a:r>
            <a:r>
              <a:rPr lang="es-ES" sz="2400" dirty="0"/>
              <a:t> </a:t>
            </a:r>
            <a:r>
              <a:rPr lang="es-ES" sz="2400" dirty="0" err="1"/>
              <a:t>scalar</a:t>
            </a:r>
            <a:r>
              <a:rPr lang="es-ES" sz="2400" dirty="0"/>
              <a:t> </a:t>
            </a:r>
            <a:r>
              <a:rPr lang="es-ES" sz="2400" dirty="0" err="1"/>
              <a:t>field</a:t>
            </a:r>
            <a:r>
              <a:rPr lang="es-ES" sz="2400" dirty="0"/>
              <a:t> </a:t>
            </a:r>
            <a:r>
              <a:rPr lang="es-ES" sz="2400" dirty="0" err="1"/>
              <a:t>will</a:t>
            </a:r>
            <a:r>
              <a:rPr lang="es-ES" sz="2400" dirty="0"/>
              <a:t> </a:t>
            </a:r>
            <a:r>
              <a:rPr lang="es-ES" sz="2400" dirty="0" smtClean="0"/>
              <a:t>“</a:t>
            </a:r>
            <a:r>
              <a:rPr lang="es-ES" sz="2400" dirty="0" err="1" smtClean="0"/>
              <a:t>automatically</a:t>
            </a:r>
            <a:r>
              <a:rPr lang="es-ES" sz="2400" dirty="0" smtClean="0"/>
              <a:t>” </a:t>
            </a:r>
            <a:r>
              <a:rPr lang="es-ES" sz="2400" dirty="0" err="1"/>
              <a:t>begin</a:t>
            </a:r>
            <a:r>
              <a:rPr lang="es-ES" sz="2400" dirty="0"/>
              <a:t> </a:t>
            </a:r>
            <a:r>
              <a:rPr lang="es-ES" sz="2400" dirty="0" err="1"/>
              <a:t>behaving</a:t>
            </a:r>
            <a:r>
              <a:rPr lang="es-ES" sz="2400" dirty="0"/>
              <a:t> as a </a:t>
            </a:r>
            <a:r>
              <a:rPr lang="es-ES" sz="2400" dirty="0" err="1"/>
              <a:t>cosmological</a:t>
            </a:r>
            <a:r>
              <a:rPr lang="es-ES" sz="2400" dirty="0"/>
              <a:t> </a:t>
            </a:r>
            <a:r>
              <a:rPr lang="es-ES" sz="2400" dirty="0" err="1" smtClean="0"/>
              <a:t>constant</a:t>
            </a:r>
            <a:r>
              <a:rPr lang="es-ES" sz="2400" dirty="0" smtClean="0"/>
              <a:t> (Forbes)</a:t>
            </a:r>
          </a:p>
          <a:p>
            <a:r>
              <a:rPr lang="es-ES" sz="2400" dirty="0"/>
              <a:t> </a:t>
            </a:r>
            <a:r>
              <a:rPr lang="es-ES" sz="2400" dirty="0" err="1"/>
              <a:t>derivative</a:t>
            </a:r>
            <a:r>
              <a:rPr lang="es-ES" sz="2400" dirty="0"/>
              <a:t> </a:t>
            </a:r>
            <a:r>
              <a:rPr lang="es-ES" sz="2400" dirty="0" err="1"/>
              <a:t>coupling</a:t>
            </a:r>
            <a:r>
              <a:rPr lang="es-ES" sz="2400" dirty="0"/>
              <a:t> at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particle</a:t>
            </a:r>
            <a:r>
              <a:rPr lang="es-ES" sz="2400" dirty="0"/>
              <a:t> </a:t>
            </a:r>
            <a:r>
              <a:rPr lang="es-ES" sz="2400" dirty="0" err="1"/>
              <a:t>level</a:t>
            </a:r>
            <a:r>
              <a:rPr lang="es-ES" sz="2400" dirty="0"/>
              <a:t>, </a:t>
            </a:r>
            <a:r>
              <a:rPr lang="es-ES" sz="2400" dirty="0" err="1"/>
              <a:t>between</a:t>
            </a:r>
            <a:r>
              <a:rPr lang="es-ES" sz="2400" dirty="0"/>
              <a:t> </a:t>
            </a:r>
            <a:r>
              <a:rPr lang="es-ES" sz="2400" dirty="0" smtClean="0"/>
              <a:t>neutrinos and </a:t>
            </a:r>
            <a:r>
              <a:rPr lang="es-ES" sz="2400" dirty="0"/>
              <a:t>a </a:t>
            </a:r>
            <a:r>
              <a:rPr lang="es-ES" sz="2400" dirty="0" err="1"/>
              <a:t>scalar</a:t>
            </a:r>
            <a:r>
              <a:rPr lang="es-ES" sz="2400" dirty="0"/>
              <a:t> </a:t>
            </a:r>
            <a:r>
              <a:rPr lang="es-ES" sz="2400" dirty="0" err="1" smtClean="0"/>
              <a:t>field</a:t>
            </a:r>
            <a:r>
              <a:rPr lang="es-ES" sz="2400" dirty="0"/>
              <a:t>.</a:t>
            </a:r>
          </a:p>
        </p:txBody>
      </p:sp>
      <p:pic>
        <p:nvPicPr>
          <p:cNvPr id="4" name="Imagen 3" descr="Screen Shot 2017-02-24 at 10.01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4075023"/>
            <a:ext cx="2484967" cy="822944"/>
          </a:xfrm>
          <a:prstGeom prst="rect">
            <a:avLst/>
          </a:prstGeom>
        </p:spPr>
      </p:pic>
      <p:pic>
        <p:nvPicPr>
          <p:cNvPr id="6" name="Imagen 5" descr="Screen Shot 2017-02-24 at 10.02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4914900"/>
            <a:ext cx="1231900" cy="355600"/>
          </a:xfrm>
          <a:prstGeom prst="rect">
            <a:avLst/>
          </a:prstGeom>
        </p:spPr>
      </p:pic>
      <p:pic>
        <p:nvPicPr>
          <p:cNvPr id="7" name="Imagen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72" y="4411771"/>
            <a:ext cx="1385519" cy="28982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81226" y="5528733"/>
            <a:ext cx="7203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field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reverse </a:t>
            </a:r>
            <a:r>
              <a:rPr lang="es-ES" dirty="0" err="1" smtClean="0"/>
              <a:t>its</a:t>
            </a:r>
            <a:r>
              <a:rPr lang="es-ES" dirty="0" smtClean="0"/>
              <a:t> </a:t>
            </a:r>
            <a:r>
              <a:rPr lang="es-ES" dirty="0" err="1" smtClean="0"/>
              <a:t>direction</a:t>
            </a:r>
            <a:r>
              <a:rPr lang="es-ES" dirty="0" smtClean="0"/>
              <a:t>     </a:t>
            </a:r>
            <a:r>
              <a:rPr lang="es-ES" dirty="0" err="1" smtClean="0"/>
              <a:t>must</a:t>
            </a:r>
            <a:r>
              <a:rPr lang="es-ES" dirty="0" smtClean="0"/>
              <a:t> </a:t>
            </a:r>
            <a:r>
              <a:rPr lang="es-ES" dirty="0" err="1" smtClean="0"/>
              <a:t>go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zero</a:t>
            </a:r>
            <a:r>
              <a:rPr lang="es-ES" dirty="0"/>
              <a:t>.</a:t>
            </a:r>
            <a:r>
              <a:rPr lang="es-ES" dirty="0" smtClean="0"/>
              <a:t> </a:t>
            </a:r>
            <a:r>
              <a:rPr lang="es-ES" dirty="0" err="1"/>
              <a:t>B</a:t>
            </a:r>
            <a:r>
              <a:rPr lang="es-ES" dirty="0" err="1" smtClean="0"/>
              <a:t>efore</a:t>
            </a:r>
            <a:r>
              <a:rPr lang="es-ES" dirty="0" smtClean="0"/>
              <a:t> </a:t>
            </a:r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happens</a:t>
            </a:r>
            <a:r>
              <a:rPr lang="es-ES" dirty="0" smtClean="0"/>
              <a:t>,   </a:t>
            </a:r>
            <a:endParaRPr lang="es-ES" dirty="0"/>
          </a:p>
        </p:txBody>
      </p:sp>
      <p:pic>
        <p:nvPicPr>
          <p:cNvPr id="11" name="Imagen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23" y="5528733"/>
            <a:ext cx="157976" cy="323850"/>
          </a:xfrm>
          <a:prstGeom prst="rect">
            <a:avLst/>
          </a:prstGeom>
        </p:spPr>
      </p:pic>
      <p:pic>
        <p:nvPicPr>
          <p:cNvPr id="12" name="Imagen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3" y="6017728"/>
            <a:ext cx="3088590" cy="33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69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Then</a:t>
            </a:r>
            <a:r>
              <a:rPr lang="is-IS" dirty="0" smtClean="0"/>
              <a:t>…</a:t>
            </a:r>
            <a:endParaRPr lang="es-ES" dirty="0"/>
          </a:p>
        </p:txBody>
      </p:sp>
      <p:pic>
        <p:nvPicPr>
          <p:cNvPr id="4" name="Imagen 3" descr="Screen Shot 2017-02-24 at 10.09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3" y="1122611"/>
            <a:ext cx="1707776" cy="839166"/>
          </a:xfrm>
          <a:prstGeom prst="rect">
            <a:avLst/>
          </a:prstGeom>
        </p:spPr>
      </p:pic>
      <p:pic>
        <p:nvPicPr>
          <p:cNvPr id="5" name="Imagen 4" descr="Screen Shot 2017-02-24 at 10.09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54" y="1250577"/>
            <a:ext cx="4457700" cy="7112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05528" y="1417638"/>
            <a:ext cx="412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So 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457200" y="2465294"/>
            <a:ext cx="646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Symbol" charset="2"/>
                <a:cs typeface="Symbol" charset="2"/>
              </a:rPr>
              <a:t>f </a:t>
            </a:r>
            <a:r>
              <a:rPr lang="es-ES" dirty="0" err="1" smtClean="0">
                <a:cs typeface="Symbol" charset="2"/>
              </a:rPr>
              <a:t>Is</a:t>
            </a:r>
            <a:r>
              <a:rPr lang="es-ES" dirty="0" smtClean="0">
                <a:cs typeface="Symbol" charset="2"/>
              </a:rPr>
              <a:t> </a:t>
            </a:r>
            <a:r>
              <a:rPr lang="es-ES" dirty="0" err="1" smtClean="0">
                <a:cs typeface="Symbol" charset="2"/>
              </a:rPr>
              <a:t>monotonic</a:t>
            </a:r>
            <a:r>
              <a:rPr lang="es-ES" dirty="0" smtClean="0">
                <a:cs typeface="Symbol" charset="2"/>
              </a:rPr>
              <a:t>. </a:t>
            </a:r>
            <a:r>
              <a:rPr lang="es-ES" dirty="0" err="1" smtClean="0">
                <a:cs typeface="Symbol" charset="2"/>
              </a:rPr>
              <a:t>The</a:t>
            </a:r>
            <a:r>
              <a:rPr lang="es-ES" dirty="0" smtClean="0">
                <a:cs typeface="Symbol" charset="2"/>
              </a:rPr>
              <a:t> </a:t>
            </a:r>
            <a:r>
              <a:rPr lang="es-ES" dirty="0" err="1" smtClean="0">
                <a:cs typeface="Symbol" charset="2"/>
              </a:rPr>
              <a:t>kinetic</a:t>
            </a:r>
            <a:r>
              <a:rPr lang="es-ES" dirty="0" smtClean="0">
                <a:cs typeface="Symbol" charset="2"/>
              </a:rPr>
              <a:t> </a:t>
            </a:r>
            <a:r>
              <a:rPr lang="es-ES" dirty="0" err="1" smtClean="0">
                <a:cs typeface="Symbol" charset="2"/>
              </a:rPr>
              <a:t>term</a:t>
            </a:r>
            <a:r>
              <a:rPr lang="es-ES" dirty="0" smtClean="0">
                <a:cs typeface="Symbol" charset="2"/>
              </a:rPr>
              <a:t> </a:t>
            </a:r>
            <a:r>
              <a:rPr lang="es-ES" dirty="0" err="1" smtClean="0">
                <a:cs typeface="Symbol" charset="2"/>
              </a:rPr>
              <a:t>is</a:t>
            </a:r>
            <a:r>
              <a:rPr lang="es-ES" dirty="0" smtClean="0">
                <a:cs typeface="Symbol" charset="2"/>
              </a:rPr>
              <a:t> </a:t>
            </a:r>
            <a:r>
              <a:rPr lang="es-ES" dirty="0" err="1" smtClean="0">
                <a:cs typeface="Symbol" charset="2"/>
              </a:rPr>
              <a:t>damped</a:t>
            </a:r>
            <a:r>
              <a:rPr lang="es-ES" dirty="0" smtClean="0">
                <a:cs typeface="Symbol" charset="2"/>
              </a:rPr>
              <a:t>. </a:t>
            </a:r>
            <a:r>
              <a:rPr lang="es-ES" dirty="0" err="1" smtClean="0">
                <a:cs typeface="Symbol" charset="2"/>
              </a:rPr>
              <a:t>If</a:t>
            </a:r>
            <a:r>
              <a:rPr lang="es-ES" dirty="0" smtClean="0">
                <a:cs typeface="Symbol" charset="2"/>
              </a:rPr>
              <a:t>               </a:t>
            </a:r>
            <a:r>
              <a:rPr lang="es-ES" dirty="0" err="1" smtClean="0">
                <a:cs typeface="Symbol" charset="2"/>
              </a:rPr>
              <a:t>varies</a:t>
            </a:r>
            <a:r>
              <a:rPr lang="es-ES" dirty="0" smtClean="0">
                <a:cs typeface="Symbol" charset="2"/>
              </a:rPr>
              <a:t> </a:t>
            </a:r>
            <a:r>
              <a:rPr lang="es-ES" dirty="0" err="1" smtClean="0">
                <a:cs typeface="Symbol" charset="2"/>
              </a:rPr>
              <a:t>slowly</a:t>
            </a:r>
            <a:r>
              <a:rPr lang="es-ES" dirty="0" smtClean="0">
                <a:cs typeface="Symbol" charset="2"/>
              </a:rPr>
              <a:t>:</a:t>
            </a:r>
            <a:endParaRPr lang="es-ES" dirty="0">
              <a:latin typeface="Symbol" charset="2"/>
              <a:cs typeface="Symbol" charset="2"/>
            </a:endParaRPr>
          </a:p>
        </p:txBody>
      </p:sp>
      <p:pic>
        <p:nvPicPr>
          <p:cNvPr id="8" name="Imagen 7" descr="Screen Shot 2017-02-24 at 10.13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63" y="2404603"/>
            <a:ext cx="1701800" cy="635000"/>
          </a:xfrm>
          <a:prstGeom prst="rect">
            <a:avLst/>
          </a:prstGeom>
        </p:spPr>
      </p:pic>
      <p:pic>
        <p:nvPicPr>
          <p:cNvPr id="9" name="Imagen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75" y="2540001"/>
            <a:ext cx="509639" cy="219920"/>
          </a:xfrm>
          <a:prstGeom prst="rect">
            <a:avLst/>
          </a:prstGeom>
        </p:spPr>
      </p:pic>
      <p:pic>
        <p:nvPicPr>
          <p:cNvPr id="11" name="Imagen 10" descr="Screen Shot 2017-02-24 at 10.15.5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75" y="4298861"/>
            <a:ext cx="3975100" cy="635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78331" y="3560197"/>
            <a:ext cx="405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Equation</a:t>
            </a:r>
            <a:r>
              <a:rPr lang="es-ES" dirty="0" smtClean="0"/>
              <a:t> of </a:t>
            </a:r>
            <a:r>
              <a:rPr lang="es-ES" dirty="0" err="1" smtClean="0"/>
              <a:t>state</a:t>
            </a:r>
            <a:r>
              <a:rPr lang="es-ES" dirty="0" smtClean="0"/>
              <a:t> </a:t>
            </a:r>
            <a:r>
              <a:rPr lang="es-ES" dirty="0" err="1" smtClean="0"/>
              <a:t>parameter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field</a:t>
            </a:r>
            <a:r>
              <a:rPr lang="es-ES" dirty="0" smtClean="0"/>
              <a:t>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919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0169"/>
            <a:ext cx="8229600" cy="1143000"/>
          </a:xfrm>
        </p:spPr>
        <p:txBody>
          <a:bodyPr/>
          <a:lstStyle/>
          <a:p>
            <a:r>
              <a:rPr lang="es-ES" dirty="0" err="1" smtClean="0"/>
              <a:t>Available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 </a:t>
            </a:r>
            <a:r>
              <a:rPr lang="es-ES" dirty="0" err="1" smtClean="0"/>
              <a:t>sources</a:t>
            </a:r>
            <a:r>
              <a:rPr lang="es-ES" dirty="0" smtClean="0"/>
              <a:t>?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478118" y="1568824"/>
            <a:ext cx="374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Masses</a:t>
            </a:r>
            <a:r>
              <a:rPr lang="es-ES" dirty="0" smtClean="0"/>
              <a:t>, </a:t>
            </a:r>
            <a:r>
              <a:rPr lang="es-ES" dirty="0" err="1" smtClean="0"/>
              <a:t>why</a:t>
            </a:r>
            <a:r>
              <a:rPr lang="es-ES" dirty="0" smtClean="0"/>
              <a:t>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kinetic</a:t>
            </a:r>
            <a:r>
              <a:rPr lang="es-ES" dirty="0" smtClean="0"/>
              <a:t> </a:t>
            </a:r>
            <a:r>
              <a:rPr lang="es-ES" dirty="0" err="1" smtClean="0"/>
              <a:t>energies</a:t>
            </a:r>
            <a:r>
              <a:rPr lang="es-ES" dirty="0" smtClean="0"/>
              <a:t>?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450" y="1243324"/>
            <a:ext cx="3202350" cy="252185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573110" y="3824940"/>
            <a:ext cx="3113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Neutrinos </a:t>
            </a:r>
            <a:r>
              <a:rPr lang="es-ES" dirty="0" err="1" smtClean="0"/>
              <a:t>loose</a:t>
            </a:r>
            <a:r>
              <a:rPr lang="es-ES" dirty="0" smtClean="0"/>
              <a:t> </a:t>
            </a:r>
            <a:r>
              <a:rPr lang="es-ES" dirty="0" err="1" smtClean="0"/>
              <a:t>kinetic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endParaRPr lang="es-ES" dirty="0" smtClean="0"/>
          </a:p>
          <a:p>
            <a:r>
              <a:rPr lang="es-ES" dirty="0" smtClean="0"/>
              <a:t> </a:t>
            </a:r>
            <a:r>
              <a:rPr lang="es-ES" dirty="0" err="1" smtClean="0"/>
              <a:t>due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a </a:t>
            </a:r>
            <a:r>
              <a:rPr lang="es-ES" dirty="0" err="1" smtClean="0"/>
              <a:t>drag</a:t>
            </a:r>
            <a:r>
              <a:rPr lang="es-ES" dirty="0" smtClean="0"/>
              <a:t> </a:t>
            </a:r>
            <a:r>
              <a:rPr lang="es-ES" dirty="0" err="1" smtClean="0"/>
              <a:t>force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/>
              <a:t> </a:t>
            </a:r>
            <a:r>
              <a:rPr lang="es-ES" dirty="0" smtClean="0"/>
              <a:t>a </a:t>
            </a:r>
            <a:r>
              <a:rPr lang="es-ES" dirty="0" err="1" smtClean="0"/>
              <a:t>field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224118" y="292846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At MR </a:t>
            </a:r>
            <a:r>
              <a:rPr lang="es-ES" dirty="0" err="1" smtClean="0"/>
              <a:t>equality</a:t>
            </a:r>
            <a:r>
              <a:rPr lang="es-ES" dirty="0" smtClean="0"/>
              <a:t> DM </a:t>
            </a:r>
            <a:r>
              <a:rPr lang="es-ES" dirty="0" err="1" smtClean="0"/>
              <a:t>velocity</a:t>
            </a:r>
            <a:r>
              <a:rPr lang="es-ES" dirty="0" smtClean="0"/>
              <a:t> </a:t>
            </a:r>
            <a:r>
              <a:rPr lang="es-ES" dirty="0" err="1" smtClean="0"/>
              <a:t>perturbations</a:t>
            </a:r>
            <a:r>
              <a:rPr lang="es-ES" dirty="0" smtClean="0"/>
              <a:t> </a:t>
            </a:r>
            <a:r>
              <a:rPr lang="es-ES" dirty="0" smtClean="0">
                <a:sym typeface="Wingdings"/>
              </a:rPr>
              <a:t></a:t>
            </a:r>
            <a:r>
              <a:rPr lang="es-ES" dirty="0" smtClean="0"/>
              <a:t> ~</a:t>
            </a:r>
            <a:endParaRPr lang="es-ES" dirty="0"/>
          </a:p>
        </p:txBody>
      </p:sp>
      <p:pic>
        <p:nvPicPr>
          <p:cNvPr id="10" name="Imagen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84" y="3048000"/>
            <a:ext cx="247080" cy="16694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58588" y="4153647"/>
            <a:ext cx="4730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Neutrino K.E. </a:t>
            </a:r>
            <a:r>
              <a:rPr lang="es-ES" dirty="0" err="1"/>
              <a:t>d</a:t>
            </a:r>
            <a:r>
              <a:rPr lang="es-ES" dirty="0" err="1" smtClean="0"/>
              <a:t>ensity</a:t>
            </a:r>
            <a:r>
              <a:rPr lang="es-ES" dirty="0" smtClean="0"/>
              <a:t> </a:t>
            </a:r>
            <a:r>
              <a:rPr lang="es-ES" dirty="0" err="1" smtClean="0"/>
              <a:t>exceeds</a:t>
            </a:r>
            <a:r>
              <a:rPr lang="es-ES" dirty="0" smtClean="0"/>
              <a:t>             </a:t>
            </a:r>
            <a:r>
              <a:rPr lang="es-ES" dirty="0" err="1" smtClean="0"/>
              <a:t>until</a:t>
            </a:r>
            <a:r>
              <a:rPr lang="es-ES" dirty="0" smtClean="0"/>
              <a:t>  </a:t>
            </a:r>
            <a:r>
              <a:rPr lang="es-ES" dirty="0" smtClean="0">
                <a:latin typeface="Monaco"/>
                <a:cs typeface="Monaco"/>
              </a:rPr>
              <a:t>a</a:t>
            </a:r>
            <a:r>
              <a:rPr lang="es-ES" dirty="0" smtClean="0"/>
              <a:t>~0.1</a:t>
            </a:r>
          </a:p>
          <a:p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when</a:t>
            </a:r>
            <a:r>
              <a:rPr lang="es-ES" dirty="0" smtClean="0"/>
              <a:t> </a:t>
            </a:r>
            <a:r>
              <a:rPr lang="es-ES" dirty="0" err="1" smtClean="0"/>
              <a:t>v’s</a:t>
            </a:r>
            <a:r>
              <a:rPr lang="es-ES" dirty="0" smtClean="0"/>
              <a:t> </a:t>
            </a:r>
            <a:r>
              <a:rPr lang="es-ES" dirty="0" err="1" smtClean="0"/>
              <a:t>become</a:t>
            </a:r>
            <a:r>
              <a:rPr lang="es-ES" dirty="0" smtClean="0"/>
              <a:t> non </a:t>
            </a:r>
            <a:r>
              <a:rPr lang="es-ES" dirty="0" err="1" smtClean="0"/>
              <a:t>relativistic</a:t>
            </a:r>
            <a:r>
              <a:rPr lang="es-ES" dirty="0" smtClean="0"/>
              <a:t> and </a:t>
            </a:r>
            <a:r>
              <a:rPr lang="es-ES" dirty="0" err="1" smtClean="0"/>
              <a:t>bulk</a:t>
            </a:r>
            <a:r>
              <a:rPr lang="es-ES" dirty="0" smtClean="0"/>
              <a:t> </a:t>
            </a:r>
          </a:p>
          <a:p>
            <a:r>
              <a:rPr lang="es-ES" dirty="0" err="1"/>
              <a:t>m</a:t>
            </a:r>
            <a:r>
              <a:rPr lang="es-ES" dirty="0" err="1" smtClean="0"/>
              <a:t>otions</a:t>
            </a:r>
            <a:r>
              <a:rPr lang="es-ES" dirty="0" smtClean="0"/>
              <a:t> can </a:t>
            </a:r>
            <a:r>
              <a:rPr lang="es-ES" dirty="0" err="1" smtClean="0"/>
              <a:t>form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12" name="Imagen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58" y="4268780"/>
            <a:ext cx="299206" cy="202166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43468" y="5724238"/>
            <a:ext cx="569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Derivative</a:t>
            </a:r>
            <a:r>
              <a:rPr lang="es-ES" dirty="0" smtClean="0"/>
              <a:t> </a:t>
            </a:r>
            <a:r>
              <a:rPr lang="es-ES" dirty="0" err="1" smtClean="0"/>
              <a:t>coupling</a:t>
            </a:r>
            <a:r>
              <a:rPr lang="es-ES" dirty="0" smtClean="0"/>
              <a:t> (</a:t>
            </a:r>
            <a:r>
              <a:rPr lang="es-ES" dirty="0" err="1" smtClean="0"/>
              <a:t>generic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Nambu-Goldstone</a:t>
            </a:r>
            <a:r>
              <a:rPr lang="es-ES" dirty="0" smtClean="0"/>
              <a:t> </a:t>
            </a:r>
            <a:r>
              <a:rPr lang="es-ES" dirty="0" err="1" smtClean="0"/>
              <a:t>bosons</a:t>
            </a:r>
            <a:r>
              <a:rPr lang="es-ES" dirty="0" smtClean="0"/>
              <a:t>) </a:t>
            </a:r>
            <a:endParaRPr lang="es-ES" dirty="0"/>
          </a:p>
        </p:txBody>
      </p:sp>
      <p:pic>
        <p:nvPicPr>
          <p:cNvPr id="15" name="Imagen 14" descr="Screen Shot 2017-02-24 at 10.31.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920" y="5322428"/>
            <a:ext cx="2378879" cy="129184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83783" y="64296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7" name="Imagen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3" y="6252654"/>
            <a:ext cx="1675367" cy="354072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2810386" y="6305491"/>
            <a:ext cx="186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 </a:t>
            </a:r>
            <a:r>
              <a:rPr lang="es-ES" dirty="0" err="1" smtClean="0"/>
              <a:t>Majorana</a:t>
            </a:r>
            <a:r>
              <a:rPr lang="es-ES" dirty="0" smtClean="0"/>
              <a:t> </a:t>
            </a:r>
            <a:r>
              <a:rPr lang="es-ES" dirty="0" err="1" smtClean="0"/>
              <a:t>mass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064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24886" y="705452"/>
            <a:ext cx="209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So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each</a:t>
            </a:r>
            <a:r>
              <a:rPr lang="es-ES" dirty="0" smtClean="0"/>
              <a:t> neutrino </a:t>
            </a:r>
            <a:endParaRPr lang="es-ES" dirty="0"/>
          </a:p>
        </p:txBody>
      </p:sp>
      <p:pic>
        <p:nvPicPr>
          <p:cNvPr id="5" name="Imagen 4" descr="Screen Shot 2017-02-24 at 10.40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34" y="623715"/>
            <a:ext cx="1107913" cy="500837"/>
          </a:xfrm>
          <a:prstGeom prst="rect">
            <a:avLst/>
          </a:prstGeom>
        </p:spPr>
      </p:pic>
      <p:pic>
        <p:nvPicPr>
          <p:cNvPr id="6" name="Imagen 5" descr="Screen Shot 2017-02-24 at 10.40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43" y="1286422"/>
            <a:ext cx="1207736" cy="33256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24886" y="1246394"/>
            <a:ext cx="202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/>
              <a:t>d</a:t>
            </a:r>
            <a:r>
              <a:rPr lang="es-ES" dirty="0" err="1" smtClean="0"/>
              <a:t>ark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4454833" y="1249656"/>
            <a:ext cx="397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n</a:t>
            </a:r>
            <a:r>
              <a:rPr lang="es-ES" dirty="0" err="1" smtClean="0"/>
              <a:t>v</a:t>
            </a:r>
            <a:r>
              <a:rPr lang="es-ES" dirty="0" smtClean="0"/>
              <a:t> </a:t>
            </a:r>
            <a:r>
              <a:rPr lang="es-ES" dirty="0" err="1" smtClean="0"/>
              <a:t>number</a:t>
            </a:r>
            <a:r>
              <a:rPr lang="es-ES" dirty="0" smtClean="0"/>
              <a:t> of neutrinos per </a:t>
            </a:r>
            <a:r>
              <a:rPr lang="es-ES" dirty="0" err="1" smtClean="0"/>
              <a:t>unit</a:t>
            </a:r>
            <a:r>
              <a:rPr lang="es-ES" dirty="0" smtClean="0"/>
              <a:t> </a:t>
            </a:r>
            <a:r>
              <a:rPr lang="es-ES" dirty="0" err="1" smtClean="0"/>
              <a:t>volume</a:t>
            </a:r>
            <a:endParaRPr lang="es-ES" dirty="0"/>
          </a:p>
        </p:txBody>
      </p:sp>
      <p:pic>
        <p:nvPicPr>
          <p:cNvPr id="9" name="Imagen 8" descr="Screen Shot 2017-02-24 at 10.42.3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48" y="2546350"/>
            <a:ext cx="2222500" cy="8763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45832" y="2055888"/>
            <a:ext cx="422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Energy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field</a:t>
            </a:r>
            <a:r>
              <a:rPr lang="es-ES" dirty="0" smtClean="0"/>
              <a:t> </a:t>
            </a:r>
            <a:r>
              <a:rPr lang="es-ES" dirty="0" err="1" smtClean="0"/>
              <a:t>goes</a:t>
            </a:r>
            <a:r>
              <a:rPr lang="es-ES" dirty="0" smtClean="0"/>
              <a:t> </a:t>
            </a:r>
            <a:r>
              <a:rPr lang="es-ES" dirty="0" err="1" smtClean="0"/>
              <a:t>into</a:t>
            </a:r>
            <a:r>
              <a:rPr lang="es-ES" dirty="0" smtClean="0"/>
              <a:t> neutrinos K.E. </a:t>
            </a:r>
            <a:endParaRPr lang="es-ES" dirty="0"/>
          </a:p>
        </p:txBody>
      </p:sp>
      <p:pic>
        <p:nvPicPr>
          <p:cNvPr id="11" name="Imagen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51" y="3628038"/>
            <a:ext cx="1381792" cy="35367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503940" y="3628038"/>
            <a:ext cx="70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when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386480" y="3708661"/>
            <a:ext cx="152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 smtClean="0"/>
              <a:t>go</a:t>
            </a:r>
            <a:r>
              <a:rPr lang="es-ES" dirty="0" smtClean="0"/>
              <a:t> back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14" name="Imagen 13" descr="Screen Shot 2017-02-24 at 10.09.4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948" y="3506538"/>
            <a:ext cx="1707776" cy="839166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83783" y="5321123"/>
            <a:ext cx="5309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Perturbations</a:t>
            </a:r>
            <a:r>
              <a:rPr lang="es-ES" dirty="0" smtClean="0"/>
              <a:t> are </a:t>
            </a:r>
            <a:r>
              <a:rPr lang="es-ES" dirty="0" err="1" smtClean="0"/>
              <a:t>stable</a:t>
            </a:r>
            <a:endParaRPr lang="es-ES" dirty="0" smtClean="0"/>
          </a:p>
          <a:p>
            <a:r>
              <a:rPr lang="es-ES" dirty="0" smtClean="0"/>
              <a:t>No </a:t>
            </a:r>
            <a:r>
              <a:rPr lang="es-ES" dirty="0" err="1" smtClean="0"/>
              <a:t>lower</a:t>
            </a:r>
            <a:r>
              <a:rPr lang="es-ES" dirty="0" smtClean="0"/>
              <a:t> </a:t>
            </a:r>
            <a:r>
              <a:rPr lang="es-ES" dirty="0" err="1" smtClean="0"/>
              <a:t>bound</a:t>
            </a:r>
            <a:r>
              <a:rPr lang="es-ES" dirty="0" smtClean="0"/>
              <a:t> </a:t>
            </a:r>
            <a:r>
              <a:rPr lang="es-ES" dirty="0" err="1" smtClean="0"/>
              <a:t>on</a:t>
            </a:r>
            <a:r>
              <a:rPr lang="es-ES" dirty="0" smtClean="0"/>
              <a:t> g</a:t>
            </a:r>
          </a:p>
          <a:p>
            <a:r>
              <a:rPr lang="es-ES" dirty="0" smtClean="0"/>
              <a:t>No </a:t>
            </a:r>
            <a:r>
              <a:rPr lang="es-ES" dirty="0" err="1" smtClean="0"/>
              <a:t>mention</a:t>
            </a:r>
            <a:r>
              <a:rPr lang="es-ES" dirty="0" smtClean="0"/>
              <a:t> </a:t>
            </a:r>
            <a:r>
              <a:rPr lang="es-ES" dirty="0" err="1" smtClean="0"/>
              <a:t>if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potential</a:t>
            </a:r>
            <a:r>
              <a:rPr lang="es-ES" dirty="0" smtClean="0"/>
              <a:t> </a:t>
            </a:r>
            <a:r>
              <a:rPr lang="es-ES" dirty="0" err="1" smtClean="0"/>
              <a:t>shape</a:t>
            </a:r>
            <a:r>
              <a:rPr lang="es-ES" dirty="0" smtClean="0"/>
              <a:t>, </a:t>
            </a:r>
            <a:r>
              <a:rPr lang="es-ES" dirty="0" err="1" smtClean="0"/>
              <a:t>could</a:t>
            </a:r>
            <a:r>
              <a:rPr lang="es-ES" dirty="0" smtClean="0"/>
              <a:t> be </a:t>
            </a:r>
            <a:r>
              <a:rPr lang="es-ES" dirty="0" err="1" smtClean="0"/>
              <a:t>anything</a:t>
            </a:r>
            <a:r>
              <a:rPr lang="is-IS" dirty="0" smtClean="0"/>
              <a:t>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9294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Observational consequences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5" y="2119636"/>
            <a:ext cx="7290055" cy="4023360"/>
          </a:xfrm>
        </p:spPr>
        <p:txBody>
          <a:bodyPr>
            <a:normAutofit lnSpcReduction="10000"/>
          </a:bodyPr>
          <a:lstStyle/>
          <a:p>
            <a:endParaRPr lang="en-US" sz="2600" dirty="0"/>
          </a:p>
          <a:p>
            <a:pPr>
              <a:buFont typeface="Arial" charset="0"/>
              <a:buChar char="•"/>
            </a:pPr>
            <a:r>
              <a:rPr lang="en-US" sz="2600" dirty="0" smtClean="0"/>
              <a:t>  SN 1987A excludes the range  </a:t>
            </a:r>
            <a:br>
              <a:rPr lang="en-US" sz="2600" dirty="0" smtClean="0"/>
            </a:br>
            <a:r>
              <a:rPr lang="en-US" sz="2600" dirty="0" smtClean="0"/>
              <a:t>	4x10</a:t>
            </a:r>
            <a:r>
              <a:rPr lang="en-US" sz="2600" baseline="30000" dirty="0" smtClean="0"/>
              <a:t>-7</a:t>
            </a:r>
            <a:r>
              <a:rPr lang="en-US" sz="2600" dirty="0" smtClean="0"/>
              <a:t>&lt;g&lt;2x10</a:t>
            </a:r>
            <a:r>
              <a:rPr lang="en-US" sz="2600" baseline="30000" dirty="0" smtClean="0"/>
              <a:t>-5</a:t>
            </a:r>
            <a:br>
              <a:rPr lang="en-US" sz="2600" baseline="30000" dirty="0" smtClean="0"/>
            </a:br>
            <a:r>
              <a:rPr lang="en-US" sz="1800" dirty="0" smtClean="0"/>
              <a:t>(</a:t>
            </a:r>
            <a:r>
              <a:rPr lang="it-IT" sz="1800" dirty="0" err="1" smtClean="0"/>
              <a:t>Choi</a:t>
            </a:r>
            <a:r>
              <a:rPr lang="it-IT" sz="1800" dirty="0" smtClean="0"/>
              <a:t> &amp; Santamaria 1990)</a:t>
            </a:r>
            <a:r>
              <a:rPr lang="en-US" sz="1600" baseline="30000" dirty="0" smtClean="0"/>
              <a:t/>
            </a:r>
            <a:br>
              <a:rPr lang="en-US" sz="1600" baseline="30000" dirty="0" smtClean="0"/>
            </a:br>
            <a:r>
              <a:rPr lang="en-US" sz="2600" baseline="30000" dirty="0" smtClean="0"/>
              <a:t/>
            </a:r>
            <a:br>
              <a:rPr lang="en-US" sz="2600" baseline="30000" dirty="0" smtClean="0"/>
            </a:br>
            <a:r>
              <a:rPr lang="en-US" sz="2600" baseline="30000" dirty="0" smtClean="0"/>
              <a:t/>
            </a:r>
            <a:br>
              <a:rPr lang="en-US" sz="2600" baseline="30000" dirty="0" smtClean="0"/>
            </a:br>
            <a:r>
              <a:rPr lang="en-US" sz="2600" baseline="30000" dirty="0" smtClean="0"/>
              <a:t/>
            </a:r>
            <a:br>
              <a:rPr lang="en-US" sz="2600" baseline="30000" dirty="0" smtClean="0"/>
            </a:br>
            <a:endParaRPr lang="en-US" sz="2600" baseline="30000" dirty="0" smtClean="0"/>
          </a:p>
          <a:p>
            <a:pPr>
              <a:buFont typeface="Arial" charset="0"/>
              <a:buChar char="•"/>
            </a:pPr>
            <a:r>
              <a:rPr lang="en-US" sz="2600" dirty="0" smtClean="0"/>
              <a:t>  Current Lack of </a:t>
            </a:r>
            <a:r>
              <a:rPr lang="en-US" sz="2600" dirty="0" err="1" smtClean="0"/>
              <a:t>Neutrinoless</a:t>
            </a:r>
            <a:r>
              <a:rPr lang="en-US" sz="2600" dirty="0" smtClean="0"/>
              <a:t> Double </a:t>
            </a:r>
            <a:br>
              <a:rPr lang="en-US" sz="2600" dirty="0" smtClean="0"/>
            </a:br>
            <a:r>
              <a:rPr lang="en-US" sz="2600" dirty="0" smtClean="0"/>
              <a:t>Beta Decay suggests:</a:t>
            </a:r>
            <a:br>
              <a:rPr lang="en-US" sz="2600" dirty="0" smtClean="0"/>
            </a:br>
            <a:r>
              <a:rPr lang="en-US" sz="2600" dirty="0" smtClean="0"/>
              <a:t>          g&lt;0.013 </a:t>
            </a:r>
            <a:br>
              <a:rPr lang="en-US" sz="2600" dirty="0" smtClean="0"/>
            </a:br>
            <a:r>
              <a:rPr lang="en-US" sz="1800" dirty="0" smtClean="0"/>
              <a:t>(</a:t>
            </a:r>
            <a:r>
              <a:rPr lang="is-IS" sz="1800" dirty="0" smtClean="0"/>
              <a:t>arXiv:1205.6372)</a:t>
            </a:r>
            <a:endParaRPr lang="is-I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986" y="1522583"/>
            <a:ext cx="2753832" cy="2753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986" y="3951413"/>
            <a:ext cx="2924839" cy="28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6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8095" y="1689102"/>
            <a:ext cx="7290055" cy="4480560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A derivatively coupled scalar </a:t>
            </a:r>
            <a:r>
              <a:rPr lang="en-US" sz="2800" smtClean="0"/>
              <a:t>can:</a:t>
            </a:r>
          </a:p>
          <a:p>
            <a:endParaRPr lang="en-US" sz="1600" dirty="0" smtClean="0"/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sz="2800" dirty="0" smtClean="0"/>
              <a:t> Avoid fine tuning of dark energy scale</a:t>
            </a:r>
            <a:endParaRPr lang="en-US" sz="2400" dirty="0" smtClean="0"/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US" sz="2800" dirty="0" smtClean="0"/>
              <a:t> Create w=-1 using any V(𝜙)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66800" y="3636995"/>
            <a:ext cx="7450667" cy="2672365"/>
            <a:chOff x="1066800" y="1739646"/>
            <a:chExt cx="7450667" cy="26723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034176">
              <a:off x="5594158" y="2527197"/>
              <a:ext cx="1589033" cy="1011767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 rot="21411744">
              <a:off x="1066800" y="2624668"/>
              <a:ext cx="7450667" cy="1787343"/>
            </a:xfrm>
            <a:custGeom>
              <a:avLst/>
              <a:gdLst>
                <a:gd name="connsiteX0" fmla="*/ 0 w 7450667"/>
                <a:gd name="connsiteY0" fmla="*/ 1676400 h 1787343"/>
                <a:gd name="connsiteX1" fmla="*/ 3826933 w 7450667"/>
                <a:gd name="connsiteY1" fmla="*/ 1608667 h 1787343"/>
                <a:gd name="connsiteX2" fmla="*/ 7450667 w 7450667"/>
                <a:gd name="connsiteY2" fmla="*/ 0 h 1787343"/>
                <a:gd name="connsiteX3" fmla="*/ 7450667 w 7450667"/>
                <a:gd name="connsiteY3" fmla="*/ 0 h 1787343"/>
                <a:gd name="connsiteX4" fmla="*/ 7450667 w 7450667"/>
                <a:gd name="connsiteY4" fmla="*/ 0 h 178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0667" h="1787343">
                  <a:moveTo>
                    <a:pt x="0" y="1676400"/>
                  </a:moveTo>
                  <a:cubicBezTo>
                    <a:pt x="1292577" y="1782233"/>
                    <a:pt x="2585155" y="1888067"/>
                    <a:pt x="3826933" y="1608667"/>
                  </a:cubicBezTo>
                  <a:cubicBezTo>
                    <a:pt x="5068711" y="1329267"/>
                    <a:pt x="7450667" y="0"/>
                    <a:pt x="7450667" y="0"/>
                  </a:cubicBezTo>
                  <a:lnTo>
                    <a:pt x="7450667" y="0"/>
                  </a:lnTo>
                  <a:lnTo>
                    <a:pt x="7450667" y="0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55394" y="1739646"/>
              <a:ext cx="1387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!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5087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0775" y="2689811"/>
            <a:ext cx="559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Wonderful agreement of new data with the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L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CDM model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69333" y="6402401"/>
            <a:ext cx="624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FF"/>
                </a:solidFill>
              </a:rPr>
              <a:t>* </a:t>
            </a:r>
            <a:r>
              <a:rPr lang="es-ES" dirty="0" err="1" smtClean="0">
                <a:solidFill>
                  <a:srgbClr val="FFFFFF"/>
                </a:solidFill>
              </a:rPr>
              <a:t>With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some</a:t>
            </a:r>
            <a:r>
              <a:rPr lang="es-ES" dirty="0" smtClean="0">
                <a:solidFill>
                  <a:srgbClr val="FFFFFF"/>
                </a:solidFill>
              </a:rPr>
              <a:t> notable </a:t>
            </a:r>
            <a:r>
              <a:rPr lang="es-ES" dirty="0" err="1" smtClean="0">
                <a:solidFill>
                  <a:srgbClr val="FFFFFF"/>
                </a:solidFill>
              </a:rPr>
              <a:t>exceptions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which</a:t>
            </a:r>
            <a:r>
              <a:rPr lang="es-ES" dirty="0" smtClean="0">
                <a:solidFill>
                  <a:srgbClr val="FFFFFF"/>
                </a:solidFill>
              </a:rPr>
              <a:t> are </a:t>
            </a:r>
            <a:r>
              <a:rPr lang="es-ES" dirty="0" err="1" smtClean="0">
                <a:solidFill>
                  <a:srgbClr val="FFFFFF"/>
                </a:solidFill>
              </a:rPr>
              <a:t>still</a:t>
            </a:r>
            <a:r>
              <a:rPr lang="es-ES" dirty="0" smtClean="0">
                <a:solidFill>
                  <a:srgbClr val="FFFFFF"/>
                </a:solidFill>
              </a:rPr>
              <a:t> up </a:t>
            </a:r>
            <a:r>
              <a:rPr lang="es-ES" dirty="0" err="1" smtClean="0">
                <a:solidFill>
                  <a:srgbClr val="FFFFFF"/>
                </a:solidFill>
              </a:rPr>
              <a:t>for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discussion</a:t>
            </a:r>
            <a:r>
              <a:rPr lang="es-ES" dirty="0" smtClean="0">
                <a:solidFill>
                  <a:srgbClr val="FFFFFF"/>
                </a:solidFill>
              </a:rPr>
              <a:t>.  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7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23882"/>
            <a:ext cx="8229600" cy="4525963"/>
          </a:xfrm>
        </p:spPr>
        <p:txBody>
          <a:bodyPr/>
          <a:lstStyle/>
          <a:p>
            <a:r>
              <a:rPr lang="es-ES" dirty="0" err="1" smtClean="0">
                <a:solidFill>
                  <a:srgbClr val="FFFFFF"/>
                </a:solidFill>
              </a:rPr>
              <a:t>What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is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96% of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Universe</a:t>
            </a:r>
            <a:r>
              <a:rPr lang="es-ES" dirty="0" smtClean="0">
                <a:solidFill>
                  <a:srgbClr val="FFFFFF"/>
                </a:solidFill>
              </a:rPr>
              <a:t>?</a:t>
            </a:r>
          </a:p>
          <a:p>
            <a:r>
              <a:rPr lang="es-ES" dirty="0" err="1" smtClean="0">
                <a:solidFill>
                  <a:srgbClr val="FFFFFF"/>
                </a:solidFill>
              </a:rPr>
              <a:t>What</a:t>
            </a:r>
            <a:r>
              <a:rPr lang="es-ES" dirty="0" smtClean="0">
                <a:solidFill>
                  <a:srgbClr val="FFFFFF"/>
                </a:solidFill>
              </a:rPr>
              <a:t> set </a:t>
            </a:r>
            <a:r>
              <a:rPr lang="es-ES" dirty="0" err="1" smtClean="0">
                <a:solidFill>
                  <a:srgbClr val="FFFFFF"/>
                </a:solidFill>
              </a:rPr>
              <a:t>out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primordial </a:t>
            </a:r>
            <a:r>
              <a:rPr lang="es-ES" dirty="0" err="1" smtClean="0">
                <a:solidFill>
                  <a:srgbClr val="FFFFFF"/>
                </a:solidFill>
              </a:rPr>
              <a:t>perturbations</a:t>
            </a:r>
            <a:r>
              <a:rPr lang="es-ES" dirty="0" smtClean="0">
                <a:solidFill>
                  <a:srgbClr val="FFFFFF"/>
                </a:solidFill>
              </a:rPr>
              <a:t>?</a:t>
            </a:r>
          </a:p>
          <a:p>
            <a:r>
              <a:rPr lang="es-ES" dirty="0" err="1" smtClean="0">
                <a:solidFill>
                  <a:srgbClr val="FFFFFF"/>
                </a:solidFill>
              </a:rPr>
              <a:t>The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model</a:t>
            </a:r>
            <a:r>
              <a:rPr lang="es-ES" dirty="0" smtClean="0">
                <a:solidFill>
                  <a:srgbClr val="FFFFFF"/>
                </a:solidFill>
              </a:rPr>
              <a:t> </a:t>
            </a:r>
            <a:r>
              <a:rPr lang="es-ES" dirty="0" err="1" smtClean="0">
                <a:solidFill>
                  <a:srgbClr val="FFFFFF"/>
                </a:solidFill>
              </a:rPr>
              <a:t>is</a:t>
            </a:r>
            <a:r>
              <a:rPr lang="es-ES" dirty="0" smtClean="0">
                <a:solidFill>
                  <a:srgbClr val="FFFFFF"/>
                </a:solidFill>
              </a:rPr>
              <a:t> “</a:t>
            </a:r>
            <a:r>
              <a:rPr lang="es-ES" dirty="0" err="1" smtClean="0">
                <a:solidFill>
                  <a:srgbClr val="FFFFFF"/>
                </a:solidFill>
              </a:rPr>
              <a:t>preposterous</a:t>
            </a:r>
            <a:r>
              <a:rPr lang="es-ES" dirty="0" smtClean="0">
                <a:solidFill>
                  <a:srgbClr val="FFFFFF"/>
                </a:solidFill>
              </a:rPr>
              <a:t>”,  </a:t>
            </a:r>
            <a:r>
              <a:rPr lang="es-ES" dirty="0" err="1" smtClean="0">
                <a:solidFill>
                  <a:srgbClr val="FFFFFF"/>
                </a:solidFill>
              </a:rPr>
              <a:t>how</a:t>
            </a:r>
            <a:r>
              <a:rPr lang="es-ES" dirty="0" smtClean="0">
                <a:solidFill>
                  <a:srgbClr val="FFFFFF"/>
                </a:solidFill>
              </a:rPr>
              <a:t> can </a:t>
            </a:r>
            <a:r>
              <a:rPr lang="es-ES" dirty="0" err="1" smtClean="0">
                <a:solidFill>
                  <a:srgbClr val="FFFFFF"/>
                </a:solidFill>
              </a:rPr>
              <a:t>it</a:t>
            </a:r>
            <a:r>
              <a:rPr lang="es-ES" dirty="0" smtClean="0">
                <a:solidFill>
                  <a:srgbClr val="FFFFFF"/>
                </a:solidFill>
              </a:rPr>
              <a:t> be </a:t>
            </a:r>
            <a:r>
              <a:rPr lang="es-ES" dirty="0" err="1" smtClean="0">
                <a:solidFill>
                  <a:srgbClr val="FFFFFF"/>
                </a:solidFill>
              </a:rPr>
              <a:t>correct</a:t>
            </a:r>
            <a:r>
              <a:rPr lang="es-ES" dirty="0" smtClean="0">
                <a:solidFill>
                  <a:srgbClr val="FFFFFF"/>
                </a:solidFill>
              </a:rPr>
              <a:t>?</a:t>
            </a:r>
          </a:p>
          <a:p>
            <a:r>
              <a:rPr lang="es-ES" dirty="0" err="1" smtClean="0">
                <a:solidFill>
                  <a:srgbClr val="FFFFFF"/>
                </a:solidFill>
              </a:rPr>
              <a:t>Challenges</a:t>
            </a:r>
            <a:r>
              <a:rPr lang="es-ES" dirty="0" smtClean="0">
                <a:solidFill>
                  <a:srgbClr val="FFFFFF"/>
                </a:solidFill>
              </a:rPr>
              <a:t> and </a:t>
            </a:r>
            <a:r>
              <a:rPr lang="es-ES" dirty="0" err="1" smtClean="0">
                <a:solidFill>
                  <a:srgbClr val="FFFFFF"/>
                </a:solidFill>
              </a:rPr>
              <a:t>opportunities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483338" y="243931"/>
            <a:ext cx="41358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err="1" smtClean="0">
                <a:solidFill>
                  <a:srgbClr val="FFFFFF"/>
                </a:solidFill>
              </a:rPr>
              <a:t>Is</a:t>
            </a:r>
            <a:r>
              <a:rPr lang="es-ES" sz="3200" b="1" dirty="0" smtClean="0">
                <a:solidFill>
                  <a:srgbClr val="FFFFFF"/>
                </a:solidFill>
              </a:rPr>
              <a:t> </a:t>
            </a:r>
            <a:r>
              <a:rPr lang="es-ES" sz="3200" b="1" dirty="0" err="1" smtClean="0">
                <a:solidFill>
                  <a:srgbClr val="FFFFFF"/>
                </a:solidFill>
              </a:rPr>
              <a:t>this</a:t>
            </a:r>
            <a:r>
              <a:rPr lang="es-ES" sz="3200" b="1" dirty="0" smtClean="0">
                <a:solidFill>
                  <a:srgbClr val="FFFFFF"/>
                </a:solidFill>
              </a:rPr>
              <a:t> </a:t>
            </a:r>
            <a:r>
              <a:rPr lang="es-ES" sz="3200" b="1" dirty="0" err="1" smtClean="0">
                <a:solidFill>
                  <a:srgbClr val="FFFFFF"/>
                </a:solidFill>
              </a:rPr>
              <a:t>the</a:t>
            </a:r>
            <a:r>
              <a:rPr lang="es-ES" sz="3200" b="1" dirty="0" smtClean="0">
                <a:solidFill>
                  <a:srgbClr val="FFFFFF"/>
                </a:solidFill>
              </a:rPr>
              <a:t> </a:t>
            </a:r>
            <a:r>
              <a:rPr lang="es-ES" sz="3200" b="1" dirty="0" err="1" smtClean="0">
                <a:solidFill>
                  <a:srgbClr val="FFFFFF"/>
                </a:solidFill>
              </a:rPr>
              <a:t>whole</a:t>
            </a:r>
            <a:r>
              <a:rPr lang="es-ES" sz="3200" b="1" dirty="0" smtClean="0">
                <a:solidFill>
                  <a:srgbClr val="FFFFFF"/>
                </a:solidFill>
              </a:rPr>
              <a:t> </a:t>
            </a:r>
            <a:r>
              <a:rPr lang="es-ES" sz="3200" b="1" dirty="0" err="1" smtClean="0">
                <a:solidFill>
                  <a:srgbClr val="FFFFFF"/>
                </a:solidFill>
              </a:rPr>
              <a:t>story</a:t>
            </a:r>
            <a:r>
              <a:rPr lang="es-ES" sz="3200" b="1" dirty="0" smtClean="0">
                <a:solidFill>
                  <a:srgbClr val="FFFFFF"/>
                </a:solidFill>
              </a:rPr>
              <a:t>?</a:t>
            </a:r>
            <a:endParaRPr lang="es-ES" sz="3200" b="1" dirty="0">
              <a:solidFill>
                <a:srgbClr val="FFFFFF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4612727"/>
            <a:ext cx="4508500" cy="1803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01" y="4346027"/>
            <a:ext cx="20701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4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2200" y="353367"/>
            <a:ext cx="1102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</a:rPr>
              <a:t>STILL….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0830" y="1191567"/>
            <a:ext cx="636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</a:rPr>
              <a:t>The model IS incomplete…  Neutrinos have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830" y="1828800"/>
            <a:ext cx="3609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</a:rPr>
              <a:t>The model is unsatisfactory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6211" y="1921133"/>
            <a:ext cx="3517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The cosmological constant problem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Inflation is more than n</a:t>
            </a:r>
            <a:r>
              <a:rPr lang="en-US" baseline="-25000" dirty="0">
                <a:solidFill>
                  <a:srgbClr val="FFFFFF"/>
                </a:solidFill>
                <a:latin typeface="Calibri"/>
              </a:rPr>
              <a:t>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946388"/>
            <a:ext cx="1993900" cy="2606811"/>
          </a:xfrm>
          <a:prstGeom prst="rect">
            <a:avLst/>
          </a:prstGeom>
        </p:spPr>
      </p:pic>
      <p:sp>
        <p:nvSpPr>
          <p:cNvPr id="7" name="Trapezoid 6"/>
          <p:cNvSpPr/>
          <p:nvPr/>
        </p:nvSpPr>
        <p:spPr>
          <a:xfrm rot="12854482">
            <a:off x="1324613" y="3562277"/>
            <a:ext cx="1662200" cy="2444859"/>
          </a:xfrm>
          <a:prstGeom prst="trapezoid">
            <a:avLst/>
          </a:prstGeom>
          <a:gradFill flip="none" rotWithShape="1">
            <a:gsLst>
              <a:gs pos="6000">
                <a:schemeClr val="tx1"/>
              </a:gs>
              <a:gs pos="100000">
                <a:srgbClr val="FFFFFF"/>
              </a:gs>
            </a:gsLst>
            <a:lin ang="1656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8100" y="330651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Neff</a:t>
            </a:r>
          </a:p>
        </p:txBody>
      </p:sp>
      <p:sp>
        <p:nvSpPr>
          <p:cNvPr id="9" name="TextBox 8"/>
          <p:cNvSpPr txBox="1"/>
          <p:nvPr/>
        </p:nvSpPr>
        <p:spPr>
          <a:xfrm rot="1185401">
            <a:off x="3073074" y="3853972"/>
            <a:ext cx="111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Curvature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3564" y="4325234"/>
            <a:ext cx="34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w</a:t>
            </a:r>
          </a:p>
        </p:txBody>
      </p:sp>
      <p:sp>
        <p:nvSpPr>
          <p:cNvPr id="11" name="TextBox 10"/>
          <p:cNvSpPr txBox="1"/>
          <p:nvPr/>
        </p:nvSpPr>
        <p:spPr>
          <a:xfrm rot="19993392">
            <a:off x="1616574" y="400672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Neutrino mass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113858" y="4989011"/>
            <a:ext cx="401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FF"/>
                </a:solidFill>
              </a:rPr>
              <a:t>This</a:t>
            </a:r>
            <a:r>
              <a:rPr lang="es-ES" dirty="0" smtClean="0">
                <a:solidFill>
                  <a:srgbClr val="FFFFFF"/>
                </a:solidFill>
              </a:rPr>
              <a:t> drives a </a:t>
            </a:r>
            <a:r>
              <a:rPr lang="es-ES" dirty="0" err="1" smtClean="0">
                <a:solidFill>
                  <a:srgbClr val="FFFFFF"/>
                </a:solidFill>
              </a:rPr>
              <a:t>massive</a:t>
            </a:r>
            <a:r>
              <a:rPr lang="es-ES" dirty="0" smtClean="0">
                <a:solidFill>
                  <a:srgbClr val="FFFFFF"/>
                </a:solidFill>
              </a:rPr>
              <a:t> experimental </a:t>
            </a:r>
            <a:r>
              <a:rPr lang="es-ES" dirty="0" err="1" smtClean="0">
                <a:solidFill>
                  <a:srgbClr val="FFFFFF"/>
                </a:solidFill>
              </a:rPr>
              <a:t>effort</a:t>
            </a:r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6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643" y="436890"/>
            <a:ext cx="87401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CMB temperature information content has been saturated</a:t>
            </a:r>
          </a:p>
          <a:p>
            <a:r>
              <a:rPr lang="en-US" sz="2800" dirty="0">
                <a:solidFill>
                  <a:srgbClr val="FFFFFF"/>
                </a:solidFill>
              </a:rPr>
              <a:t>T</a:t>
            </a:r>
            <a:r>
              <a:rPr lang="en-US" sz="2800" dirty="0" smtClean="0">
                <a:solidFill>
                  <a:srgbClr val="FFFFFF"/>
                </a:solidFill>
              </a:rPr>
              <a:t>he  near future IS large-scale structure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" name="Picture 2" descr="Screen Shot 2013-07-05 at 1.4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0" y="1776560"/>
            <a:ext cx="4772105" cy="32041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63917" y="5631934"/>
            <a:ext cx="401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13 billion years of gravitational evolution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38" y="1776560"/>
            <a:ext cx="222250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99" y="3366627"/>
            <a:ext cx="3246317" cy="3228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4985" y="1468783"/>
            <a:ext cx="4006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SDSS LRG galaxies power spectrum (Reid et al. 2010)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7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382000" cy="1143000"/>
          </a:xfrm>
          <a:noFill/>
        </p:spPr>
        <p:txBody>
          <a:bodyPr/>
          <a:lstStyle/>
          <a:p>
            <a:r>
              <a:rPr lang="en-US" altLang="ja-JP" sz="32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NEXT: Explore </a:t>
            </a:r>
            <a:r>
              <a:rPr lang="en-US" altLang="ja-JP" sz="32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low(</a:t>
            </a:r>
            <a:r>
              <a:rPr lang="en-US" altLang="ja-JP" sz="3200" dirty="0" err="1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er</a:t>
            </a:r>
            <a:r>
              <a:rPr lang="en-US" altLang="ja-JP" sz="32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)-redshift Universe</a:t>
            </a:r>
            <a:endParaRPr lang="en-US" sz="24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632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536416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2808288"/>
            <a:ext cx="4049712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23850" y="1196975"/>
            <a:ext cx="8569325" cy="71438"/>
          </a:xfrm>
          <a:prstGeom prst="line">
            <a:avLst/>
          </a:prstGeom>
          <a:ln>
            <a:solidFill>
              <a:srgbClr val="FF27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81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27180</TotalTime>
  <Words>3056</Words>
  <Application>Microsoft Macintosh PowerPoint</Application>
  <PresentationFormat>Presentación en pantalla (4:3)</PresentationFormat>
  <Paragraphs>342</Paragraphs>
  <Slides>45</Slides>
  <Notes>22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45</vt:i4>
      </vt:variant>
    </vt:vector>
  </HeadingPairs>
  <TitlesOfParts>
    <vt:vector size="49" baseType="lpstr">
      <vt:lpstr>Tema de Office</vt:lpstr>
      <vt:lpstr>4_Office Theme</vt:lpstr>
      <vt:lpstr>3_Office Theme</vt:lpstr>
      <vt:lpstr>1_Tema de Office</vt:lpstr>
      <vt:lpstr>Raul Jimenez</vt:lpstr>
      <vt:lpstr>Presentación de PowerPoint</vt:lpstr>
      <vt:lpstr>Context and overview </vt:lpstr>
      <vt:lpstr>Can now do precision tests of  fundamental physics with cosmological data</vt:lpstr>
      <vt:lpstr>Presentación de PowerPoint</vt:lpstr>
      <vt:lpstr>Presentación de PowerPoint</vt:lpstr>
      <vt:lpstr>Presentación de PowerPoint</vt:lpstr>
      <vt:lpstr>Presentación de PowerPoint</vt:lpstr>
      <vt:lpstr>NEXT: Explore low(er)-redshift Universe</vt:lpstr>
      <vt:lpstr>Presentación de PowerPoint</vt:lpstr>
      <vt:lpstr>In its infancy…</vt:lpstr>
      <vt:lpstr>In a nutshell</vt:lpstr>
      <vt:lpstr>The trouble with H0</vt:lpstr>
      <vt:lpstr>Presentación de PowerPoint</vt:lpstr>
      <vt:lpstr>Presentación de PowerPoint</vt:lpstr>
      <vt:lpstr>Data</vt:lpstr>
      <vt:lpstr>Presentación de PowerPoint</vt:lpstr>
      <vt:lpstr>Presentación de PowerPoint</vt:lpstr>
      <vt:lpstr>Presentación de PowerPoint</vt:lpstr>
      <vt:lpstr>Presentación de PowerPoint</vt:lpstr>
      <vt:lpstr>Why so much interest in Neff…</vt:lpstr>
      <vt:lpstr>Changing late-time cosmology</vt:lpstr>
      <vt:lpstr>The  SHAPE of expansion history is well constrained</vt:lpstr>
      <vt:lpstr>The H0 problem as a rs problem</vt:lpstr>
      <vt:lpstr>In a nutshell</vt:lpstr>
      <vt:lpstr>The low redshift standard ruler</vt:lpstr>
      <vt:lpstr>How long is the standard ruler?</vt:lpstr>
      <vt:lpstr>How long is the standard ruler?</vt:lpstr>
      <vt:lpstr>Basic model parameters and assumptions</vt:lpstr>
      <vt:lpstr>Presentación de PowerPoint</vt:lpstr>
      <vt:lpstr>Presentación de PowerPoint</vt:lpstr>
      <vt:lpstr>In summary</vt:lpstr>
      <vt:lpstr>Presentación de PowerPoint</vt:lpstr>
      <vt:lpstr>Presentación de PowerPoint</vt:lpstr>
      <vt:lpstr>Presentación de PowerPoint</vt:lpstr>
      <vt:lpstr>Presentación de PowerPoint</vt:lpstr>
      <vt:lpstr>Final conclusions</vt:lpstr>
      <vt:lpstr>Dark energy from the motion of neutrinos</vt:lpstr>
      <vt:lpstr>“Why now?” problem</vt:lpstr>
      <vt:lpstr>What energy exchange can facilitate dark energy?</vt:lpstr>
      <vt:lpstr>Then…</vt:lpstr>
      <vt:lpstr>Available energy sources?</vt:lpstr>
      <vt:lpstr>Presentación de PowerPoint</vt:lpstr>
      <vt:lpstr>Observational consequences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Office 2004 Test Drive User</dc:creator>
  <cp:lastModifiedBy>Raul Jimenez</cp:lastModifiedBy>
  <cp:revision>206</cp:revision>
  <dcterms:created xsi:type="dcterms:W3CDTF">2016-10-05T12:51:51Z</dcterms:created>
  <dcterms:modified xsi:type="dcterms:W3CDTF">2017-03-16T15:18:15Z</dcterms:modified>
</cp:coreProperties>
</file>