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6" r:id="rId2"/>
    <p:sldId id="286" r:id="rId3"/>
    <p:sldId id="289" r:id="rId4"/>
    <p:sldId id="288" r:id="rId5"/>
    <p:sldId id="290" r:id="rId6"/>
    <p:sldId id="261" r:id="rId7"/>
    <p:sldId id="292" r:id="rId8"/>
    <p:sldId id="291" r:id="rId9"/>
    <p:sldId id="293" r:id="rId10"/>
    <p:sldId id="294" r:id="rId11"/>
    <p:sldId id="295" r:id="rId12"/>
    <p:sldId id="284" r:id="rId13"/>
    <p:sldId id="285" r:id="rId14"/>
    <p:sldId id="287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5" d="100"/>
          <a:sy n="75" d="100"/>
        </p:scale>
        <p:origin x="974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D10C7-BB18-4B33-8C82-406AAB344CE6}" type="datetimeFigureOut">
              <a:rPr lang="it-IT" smtClean="0"/>
              <a:t>12/07/2016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795C2-C281-42FA-ACE6-EC253B9896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574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5450" y="1171074"/>
            <a:ext cx="6831874" cy="2387600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>
            <a:lvl1pPr algn="ctr">
              <a:defRPr sz="6000">
                <a:ln w="57150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23" name="Sottotitolo 2"/>
          <p:cNvSpPr>
            <a:spLocks noGrp="1"/>
          </p:cNvSpPr>
          <p:nvPr>
            <p:ph type="subTitle" idx="1"/>
          </p:nvPr>
        </p:nvSpPr>
        <p:spPr>
          <a:xfrm>
            <a:off x="4459605" y="5082396"/>
            <a:ext cx="6979920" cy="110675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it-IT" dirty="0" smtClean="0"/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18" y="3275183"/>
            <a:ext cx="5397598" cy="3913632"/>
          </a:xfrm>
          <a:prstGeom prst="rect">
            <a:avLst/>
          </a:prstGeom>
        </p:spPr>
      </p:pic>
      <p:sp>
        <p:nvSpPr>
          <p:cNvPr id="26" name="Segnaposto titolo 1"/>
          <p:cNvSpPr txBox="1">
            <a:spLocks/>
          </p:cNvSpPr>
          <p:nvPr userDrawn="1"/>
        </p:nvSpPr>
        <p:spPr>
          <a:xfrm>
            <a:off x="4723257" y="3306532"/>
            <a:ext cx="6452616" cy="1775864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0">
                <a:ln w="0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dirty="0" smtClean="0">
                <a:effectLst>
                  <a:glow rad="228600">
                    <a:schemeClr val="tx1">
                      <a:alpha val="40000"/>
                    </a:schemeClr>
                  </a:glow>
                  <a:outerShdw blurRad="12700" dist="19050" dir="2700000" sx="99000" sy="99000" algn="tl" rotWithShape="0">
                    <a:schemeClr val="dk1">
                      <a:alpha val="40000"/>
                    </a:schemeClr>
                  </a:outerShdw>
                </a:effectLst>
              </a:rPr>
              <a:t>Stefano Romeo</a:t>
            </a:r>
            <a:r>
              <a:rPr lang="it-IT" baseline="0" dirty="0" smtClean="0">
                <a:effectLst>
                  <a:glow rad="228600">
                    <a:schemeClr val="tx1">
                      <a:alpha val="40000"/>
                    </a:schemeClr>
                  </a:glow>
                  <a:outerShdw blurRad="12700" dist="19050" dir="2700000" sx="99000" sy="99000" algn="tl" rotWithShape="0">
                    <a:schemeClr val="dk1">
                      <a:alpha val="40000"/>
                    </a:schemeClr>
                  </a:outerShdw>
                </a:effectLst>
              </a:rPr>
              <a:t> (stefano.romeo@lnf.infn.it)</a:t>
            </a:r>
          </a:p>
          <a:p>
            <a:endParaRPr lang="it-IT" baseline="0" dirty="0" smtClean="0"/>
          </a:p>
          <a:p>
            <a:r>
              <a:rPr lang="it-IT" dirty="0" smtClean="0"/>
              <a:t>on </a:t>
            </a:r>
            <a:r>
              <a:rPr lang="it-IT" dirty="0" err="1" smtClean="0"/>
              <a:t>behalf</a:t>
            </a:r>
            <a:r>
              <a:rPr lang="it-IT" dirty="0" smtClean="0"/>
              <a:t> of SPARC_LAB </a:t>
            </a:r>
            <a:r>
              <a:rPr lang="it-IT" dirty="0" err="1" smtClean="0"/>
              <a:t>collaboration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4" y="99793"/>
            <a:ext cx="5477377" cy="17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47925" y="-6532"/>
            <a:ext cx="6467475" cy="139718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3000" b="1">
                <a:ln>
                  <a:noFill/>
                </a:ln>
                <a:solidFill>
                  <a:srgbClr val="7030A0"/>
                </a:solidFill>
                <a:effectLst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1612265" y="1482359"/>
            <a:ext cx="6453505" cy="914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1pPr>
            <a:lvl2pPr marL="6858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5155020" y="3114941"/>
            <a:ext cx="6453505" cy="9144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1pPr>
            <a:lvl2pPr marL="4572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2pPr>
            <a:lvl3pPr marL="9144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3pPr>
            <a:lvl4pPr marL="13716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4pPr>
            <a:lvl5pPr marL="18288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5138"/>
            <a:ext cx="1524000" cy="110500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5" y="-118447"/>
            <a:ext cx="2781801" cy="8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77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0709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3000" b="1">
                <a:ln>
                  <a:noFill/>
                </a:ln>
                <a:solidFill>
                  <a:srgbClr val="7030A0"/>
                </a:solidFill>
                <a:effectLst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678815" y="1499868"/>
            <a:ext cx="6453505" cy="914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1pPr>
            <a:lvl2pPr marL="6858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7030A0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5155020" y="3114941"/>
            <a:ext cx="6453505" cy="91440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/>
          <a:lstStyle>
            <a:lvl1pPr marL="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1pPr>
            <a:lvl2pPr marL="4572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2pPr>
            <a:lvl3pPr marL="9144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3pPr>
            <a:lvl4pPr marL="13716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4pPr>
            <a:lvl5pPr marL="18288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7030A0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5138"/>
            <a:ext cx="1524000" cy="110500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99" y="0"/>
            <a:ext cx="2781801" cy="8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2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titol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0709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3000" b="1">
                <a:ln>
                  <a:noFill/>
                </a:ln>
                <a:solidFill>
                  <a:srgbClr val="0000CC"/>
                </a:solidFill>
                <a:effectLst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678815" y="1499868"/>
            <a:ext cx="6453505" cy="914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1pPr>
            <a:lvl2pPr marL="6858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5155020" y="3114941"/>
            <a:ext cx="6453505" cy="9144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1pPr>
            <a:lvl2pPr marL="4572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2pPr>
            <a:lvl3pPr marL="9144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3pPr>
            <a:lvl4pPr marL="13716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4pPr>
            <a:lvl5pPr marL="18288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5138"/>
            <a:ext cx="1524000" cy="110500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07" y="5745139"/>
            <a:ext cx="2838993" cy="1112861"/>
          </a:xfrm>
          <a:prstGeom prst="rect">
            <a:avLst/>
          </a:prstGeom>
        </p:spPr>
      </p:pic>
      <p:sp>
        <p:nvSpPr>
          <p:cNvPr id="7" name="Segnaposto testo 7"/>
          <p:cNvSpPr>
            <a:spLocks noGrp="1"/>
          </p:cNvSpPr>
          <p:nvPr>
            <p:ph type="body" sz="quarter" idx="15" hasCustomPrompt="1"/>
          </p:nvPr>
        </p:nvSpPr>
        <p:spPr>
          <a:xfrm>
            <a:off x="11235267" y="6130100"/>
            <a:ext cx="956733" cy="720044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00CC"/>
              </a:buClr>
              <a:buFont typeface="Wingdings" panose="05000000000000000000" pitchFamily="2" charset="2"/>
              <a:buNone/>
              <a:defRPr b="1" i="1" u="none">
                <a:solidFill>
                  <a:schemeClr val="bg1"/>
                </a:solidFill>
              </a:defRPr>
            </a:lvl1pPr>
            <a:lvl2pPr marL="6858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fld id="{F5B9380A-B044-4BCA-8C2A-FA2A52591F6E}" type="slidenum">
              <a:rPr lang="it-IT" b="1" i="1" u="none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3173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titol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0709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3000" b="1">
                <a:ln>
                  <a:noFill/>
                </a:ln>
                <a:solidFill>
                  <a:srgbClr val="0000CC"/>
                </a:solidFill>
                <a:effectLst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678815" y="1499868"/>
            <a:ext cx="6453505" cy="914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1pPr>
            <a:lvl2pPr marL="6858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5155020" y="3114941"/>
            <a:ext cx="6453505" cy="9144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1pPr>
            <a:lvl2pPr marL="4572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2pPr>
            <a:lvl3pPr marL="9144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3pPr>
            <a:lvl4pPr marL="13716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4pPr>
            <a:lvl5pPr marL="18288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5138"/>
            <a:ext cx="1524000" cy="110500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07" y="5745139"/>
            <a:ext cx="2838993" cy="1112861"/>
          </a:xfrm>
          <a:prstGeom prst="rect">
            <a:avLst/>
          </a:prstGeom>
        </p:spPr>
      </p:pic>
      <p:sp>
        <p:nvSpPr>
          <p:cNvPr id="7" name="Segnaposto testo 7"/>
          <p:cNvSpPr>
            <a:spLocks noGrp="1"/>
          </p:cNvSpPr>
          <p:nvPr>
            <p:ph type="body" sz="quarter" idx="15" hasCustomPrompt="1"/>
          </p:nvPr>
        </p:nvSpPr>
        <p:spPr>
          <a:xfrm>
            <a:off x="11235267" y="6130100"/>
            <a:ext cx="956733" cy="720044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00CC"/>
              </a:buClr>
              <a:buFont typeface="Wingdings" panose="05000000000000000000" pitchFamily="2" charset="2"/>
              <a:buNone/>
              <a:defRPr b="1" i="1" u="none">
                <a:solidFill>
                  <a:schemeClr val="bg1"/>
                </a:solidFill>
              </a:defRPr>
            </a:lvl1pPr>
            <a:lvl2pPr marL="6858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fld id="{F5B9380A-B044-4BCA-8C2A-FA2A52591F6E}" type="slidenum">
              <a:rPr lang="it-IT" b="1" i="1" u="none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748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titol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0709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3000" b="1">
                <a:ln>
                  <a:noFill/>
                </a:ln>
                <a:solidFill>
                  <a:srgbClr val="0000CC"/>
                </a:solidFill>
                <a:effectLst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678815" y="1499868"/>
            <a:ext cx="6453505" cy="914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1pPr>
            <a:lvl2pPr marL="6858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5155020" y="3114941"/>
            <a:ext cx="6453505" cy="9144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1pPr>
            <a:lvl2pPr marL="4572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2pPr>
            <a:lvl3pPr marL="9144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3pPr>
            <a:lvl4pPr marL="13716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4pPr>
            <a:lvl5pPr marL="18288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5138"/>
            <a:ext cx="1524000" cy="110500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07" y="5745139"/>
            <a:ext cx="2838993" cy="1112861"/>
          </a:xfrm>
          <a:prstGeom prst="rect">
            <a:avLst/>
          </a:prstGeom>
        </p:spPr>
      </p:pic>
      <p:sp>
        <p:nvSpPr>
          <p:cNvPr id="7" name="Segnaposto testo 7"/>
          <p:cNvSpPr>
            <a:spLocks noGrp="1"/>
          </p:cNvSpPr>
          <p:nvPr>
            <p:ph type="body" sz="quarter" idx="15" hasCustomPrompt="1"/>
          </p:nvPr>
        </p:nvSpPr>
        <p:spPr>
          <a:xfrm>
            <a:off x="11235267" y="6130100"/>
            <a:ext cx="956733" cy="720044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00CC"/>
              </a:buClr>
              <a:buFont typeface="Wingdings" panose="05000000000000000000" pitchFamily="2" charset="2"/>
              <a:buNone/>
              <a:defRPr b="1" i="1" u="none">
                <a:solidFill>
                  <a:schemeClr val="bg1"/>
                </a:solidFill>
              </a:defRPr>
            </a:lvl1pPr>
            <a:lvl2pPr marL="6858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fld id="{F5B9380A-B044-4BCA-8C2A-FA2A52591F6E}" type="slidenum">
              <a:rPr lang="it-IT" b="1" i="1" u="none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5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titol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0709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3000" b="1">
                <a:ln>
                  <a:noFill/>
                </a:ln>
                <a:solidFill>
                  <a:srgbClr val="0000CC"/>
                </a:solidFill>
                <a:effectLst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678815" y="1499868"/>
            <a:ext cx="6453505" cy="914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1pPr>
            <a:lvl2pPr marL="6858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5155020" y="3114941"/>
            <a:ext cx="6453505" cy="9144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1pPr>
            <a:lvl2pPr marL="4572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2pPr>
            <a:lvl3pPr marL="9144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3pPr>
            <a:lvl4pPr marL="13716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4pPr>
            <a:lvl5pPr marL="1828800" indent="0">
              <a:buClr>
                <a:srgbClr val="0000CC"/>
              </a:buClr>
              <a:buFont typeface="Wingdings" panose="05000000000000000000" pitchFamily="2" charset="2"/>
              <a:buNone/>
              <a:defRPr b="1">
                <a:solidFill>
                  <a:srgbClr val="0000CC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5138"/>
            <a:ext cx="1524000" cy="110500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07" y="5745139"/>
            <a:ext cx="2838993" cy="1112861"/>
          </a:xfrm>
          <a:prstGeom prst="rect">
            <a:avLst/>
          </a:prstGeom>
        </p:spPr>
      </p:pic>
      <p:sp>
        <p:nvSpPr>
          <p:cNvPr id="7" name="Segnaposto testo 7"/>
          <p:cNvSpPr>
            <a:spLocks noGrp="1"/>
          </p:cNvSpPr>
          <p:nvPr>
            <p:ph type="body" sz="quarter" idx="15" hasCustomPrompt="1"/>
          </p:nvPr>
        </p:nvSpPr>
        <p:spPr>
          <a:xfrm>
            <a:off x="11235267" y="6130100"/>
            <a:ext cx="956733" cy="720044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00CC"/>
              </a:buClr>
              <a:buFont typeface="Wingdings" panose="05000000000000000000" pitchFamily="2" charset="2"/>
              <a:buNone/>
              <a:defRPr b="1" i="1" u="none">
                <a:solidFill>
                  <a:schemeClr val="bg1"/>
                </a:solidFill>
              </a:defRPr>
            </a:lvl1pPr>
            <a:lvl2pPr marL="6858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0000CC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fld id="{F5B9380A-B044-4BCA-8C2A-FA2A52591F6E}" type="slidenum">
              <a:rPr lang="it-IT" b="1" i="1" u="none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2457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77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0" kern="1200" cap="none" spc="0">
          <a:ln w="0"/>
          <a:solidFill>
            <a:schemeClr val="bg1"/>
          </a:solidFill>
          <a:effectLst>
            <a:glow rad="228600">
              <a:schemeClr val="tx1">
                <a:alpha val="40000"/>
              </a:schemeClr>
            </a:glow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1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avi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76375" y="1171074"/>
            <a:ext cx="7050949" cy="2387600"/>
          </a:xfrm>
        </p:spPr>
        <p:txBody>
          <a:bodyPr/>
          <a:lstStyle/>
          <a:p>
            <a:r>
              <a:rPr lang="it-IT" sz="4400" b="1" dirty="0" smtClean="0"/>
              <a:t>High </a:t>
            </a:r>
            <a:r>
              <a:rPr lang="it-IT" sz="4400" b="1" dirty="0" err="1" smtClean="0"/>
              <a:t>quality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beam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driven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acceleration</a:t>
            </a:r>
            <a:r>
              <a:rPr lang="it-IT" sz="4400" b="1" dirty="0" smtClean="0"/>
              <a:t> up to 1GeV @</a:t>
            </a:r>
            <a:r>
              <a:rPr lang="it-IT" sz="4400" b="1" dirty="0" err="1" smtClean="0"/>
              <a:t>Eu_SPARC</a:t>
            </a:r>
            <a:endParaRPr lang="it-IT" sz="4400" b="1" dirty="0"/>
          </a:p>
        </p:txBody>
      </p:sp>
      <p:sp>
        <p:nvSpPr>
          <p:cNvPr id="8" name="Segnaposto test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2016-07-12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205478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1" y="1141924"/>
            <a:ext cx="12192000" cy="914400"/>
          </a:xfrm>
        </p:spPr>
        <p:txBody>
          <a:bodyPr/>
          <a:lstStyle/>
          <a:p>
            <a:r>
              <a:rPr lang="it-IT" dirty="0" smtClean="0"/>
              <a:t>The surfing </a:t>
            </a:r>
            <a:r>
              <a:rPr lang="it-IT" dirty="0" err="1" smtClean="0"/>
              <a:t>bubble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r>
              <a:rPr lang="it-IT" dirty="0" smtClean="0"/>
              <a:t> </a:t>
            </a:r>
            <a:r>
              <a:rPr lang="it-IT" dirty="0" err="1" smtClean="0"/>
              <a:t>seems</a:t>
            </a:r>
            <a:r>
              <a:rPr lang="it-IT" dirty="0" smtClean="0"/>
              <a:t> to be a </a:t>
            </a:r>
            <a:r>
              <a:rPr lang="it-IT" dirty="0" err="1" smtClean="0"/>
              <a:t>valid</a:t>
            </a:r>
            <a:r>
              <a:rPr lang="it-IT" dirty="0" smtClean="0"/>
              <a:t> alternative for the production of high </a:t>
            </a:r>
            <a:r>
              <a:rPr lang="it-IT" dirty="0" err="1" smtClean="0"/>
              <a:t>quality</a:t>
            </a:r>
            <a:r>
              <a:rPr lang="it-IT" dirty="0" smtClean="0"/>
              <a:t> </a:t>
            </a:r>
            <a:r>
              <a:rPr lang="it-IT" dirty="0" err="1" smtClean="0"/>
              <a:t>accelerated</a:t>
            </a:r>
            <a:r>
              <a:rPr lang="it-IT" dirty="0" smtClean="0"/>
              <a:t> </a:t>
            </a:r>
            <a:r>
              <a:rPr lang="it-IT" dirty="0" err="1" smtClean="0"/>
              <a:t>beams</a:t>
            </a:r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 smtClean="0"/>
              <a:t>scheme</a:t>
            </a:r>
            <a:r>
              <a:rPr lang="it-IT" dirty="0" smtClean="0"/>
              <a:t> can be </a:t>
            </a:r>
            <a:r>
              <a:rPr lang="it-IT" dirty="0" err="1" smtClean="0"/>
              <a:t>easily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for LWFA with </a:t>
            </a:r>
            <a:r>
              <a:rPr lang="it-IT" dirty="0" err="1" smtClean="0"/>
              <a:t>external</a:t>
            </a:r>
            <a:r>
              <a:rPr lang="it-IT" dirty="0" smtClean="0"/>
              <a:t> </a:t>
            </a:r>
            <a:r>
              <a:rPr lang="it-IT" dirty="0" err="1" smtClean="0"/>
              <a:t>injection</a:t>
            </a:r>
            <a:endParaRPr lang="it-IT" dirty="0" smtClean="0"/>
          </a:p>
          <a:p>
            <a:r>
              <a:rPr lang="it-IT" dirty="0" smtClean="0">
                <a:solidFill>
                  <a:srgbClr val="00B050"/>
                </a:solidFill>
              </a:rPr>
              <a:t>1 KA </a:t>
            </a:r>
            <a:r>
              <a:rPr lang="it-IT" dirty="0" err="1" smtClean="0">
                <a:solidFill>
                  <a:srgbClr val="00B050"/>
                </a:solidFill>
              </a:rPr>
              <a:t>current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smtClean="0">
                <a:solidFill>
                  <a:srgbClr val="00B050"/>
                </a:solidFill>
              </a:rPr>
              <a:t>high </a:t>
            </a:r>
            <a:r>
              <a:rPr lang="it-IT" dirty="0" err="1" smtClean="0">
                <a:solidFill>
                  <a:srgbClr val="00B050"/>
                </a:solidFill>
              </a:rPr>
              <a:t>quality</a:t>
            </a:r>
            <a:r>
              <a:rPr lang="it-IT" dirty="0" smtClean="0">
                <a:solidFill>
                  <a:srgbClr val="00B050"/>
                </a:solidFill>
              </a:rPr>
              <a:t> plasma </a:t>
            </a:r>
            <a:r>
              <a:rPr lang="it-IT" dirty="0" err="1" smtClean="0">
                <a:solidFill>
                  <a:srgbClr val="00B050"/>
                </a:solidFill>
              </a:rPr>
              <a:t>wakefield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acceleration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is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possible</a:t>
            </a:r>
            <a:endParaRPr lang="it-IT" dirty="0" smtClean="0">
              <a:solidFill>
                <a:srgbClr val="00B050"/>
              </a:solidFill>
            </a:endParaRPr>
          </a:p>
          <a:p>
            <a:r>
              <a:rPr lang="it-IT" dirty="0" smtClean="0">
                <a:solidFill>
                  <a:srgbClr val="00B050"/>
                </a:solidFill>
              </a:rPr>
              <a:t>1 GV/m high </a:t>
            </a:r>
            <a:r>
              <a:rPr lang="it-IT" dirty="0" err="1" smtClean="0">
                <a:solidFill>
                  <a:srgbClr val="00B050"/>
                </a:solidFill>
              </a:rPr>
              <a:t>quality</a:t>
            </a:r>
            <a:r>
              <a:rPr lang="it-IT" dirty="0" smtClean="0">
                <a:solidFill>
                  <a:srgbClr val="00B050"/>
                </a:solidFill>
              </a:rPr>
              <a:t> plasma </a:t>
            </a:r>
            <a:r>
              <a:rPr lang="it-IT" dirty="0" err="1" smtClean="0">
                <a:solidFill>
                  <a:srgbClr val="00B050"/>
                </a:solidFill>
              </a:rPr>
              <a:t>wakefield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acceleration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is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possible</a:t>
            </a:r>
            <a:endParaRPr lang="it-IT" dirty="0" smtClean="0">
              <a:solidFill>
                <a:srgbClr val="00B050"/>
              </a:solidFill>
            </a:endParaRPr>
          </a:p>
          <a:p>
            <a:r>
              <a:rPr lang="it-IT" dirty="0" smtClean="0">
                <a:solidFill>
                  <a:srgbClr val="FFC000"/>
                </a:solidFill>
              </a:rPr>
              <a:t>Limit in </a:t>
            </a:r>
            <a:r>
              <a:rPr lang="it-IT" dirty="0" err="1" smtClean="0">
                <a:solidFill>
                  <a:srgbClr val="FFC000"/>
                </a:solidFill>
              </a:rPr>
              <a:t>this</a:t>
            </a:r>
            <a:r>
              <a:rPr lang="it-IT" dirty="0" smtClean="0">
                <a:solidFill>
                  <a:srgbClr val="FFC000"/>
                </a:solidFill>
              </a:rPr>
              <a:t> </a:t>
            </a:r>
            <a:r>
              <a:rPr lang="it-IT" dirty="0" err="1" smtClean="0">
                <a:solidFill>
                  <a:srgbClr val="FFC000"/>
                </a:solidFill>
              </a:rPr>
              <a:t>configuration</a:t>
            </a:r>
            <a:r>
              <a:rPr lang="it-IT" dirty="0" smtClean="0">
                <a:solidFill>
                  <a:srgbClr val="FFC000"/>
                </a:solidFill>
              </a:rPr>
              <a:t> for up to 750 </a:t>
            </a:r>
            <a:r>
              <a:rPr lang="it-IT" dirty="0" err="1" smtClean="0">
                <a:solidFill>
                  <a:srgbClr val="FFC000"/>
                </a:solidFill>
              </a:rPr>
              <a:t>MeV</a:t>
            </a:r>
            <a:r>
              <a:rPr lang="it-IT" dirty="0" smtClean="0">
                <a:solidFill>
                  <a:srgbClr val="FFC000"/>
                </a:solidFill>
              </a:rPr>
              <a:t>, can be </a:t>
            </a:r>
            <a:r>
              <a:rPr lang="it-IT" dirty="0" err="1" smtClean="0">
                <a:solidFill>
                  <a:srgbClr val="FFC000"/>
                </a:solidFill>
              </a:rPr>
              <a:t>improved</a:t>
            </a:r>
            <a:r>
              <a:rPr lang="it-IT" dirty="0" smtClean="0">
                <a:solidFill>
                  <a:srgbClr val="FFC000"/>
                </a:solidFill>
              </a:rPr>
              <a:t> </a:t>
            </a:r>
            <a:r>
              <a:rPr lang="it-IT" dirty="0" err="1" smtClean="0">
                <a:solidFill>
                  <a:srgbClr val="FFC000"/>
                </a:solidFill>
              </a:rPr>
              <a:t>easily</a:t>
            </a:r>
            <a:r>
              <a:rPr lang="it-IT" dirty="0" smtClean="0">
                <a:solidFill>
                  <a:srgbClr val="FFC000"/>
                </a:solidFill>
              </a:rPr>
              <a:t> to 1 </a:t>
            </a:r>
            <a:r>
              <a:rPr lang="it-IT" dirty="0" err="1" smtClean="0">
                <a:solidFill>
                  <a:srgbClr val="FFC000"/>
                </a:solidFill>
              </a:rPr>
              <a:t>GeV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 err="1" smtClean="0">
                <a:solidFill>
                  <a:srgbClr val="FF0000"/>
                </a:solidFill>
              </a:rPr>
              <a:t>There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is</a:t>
            </a:r>
            <a:r>
              <a:rPr lang="it-IT" dirty="0" smtClean="0">
                <a:solidFill>
                  <a:srgbClr val="FF0000"/>
                </a:solidFill>
              </a:rPr>
              <a:t> the </a:t>
            </a:r>
            <a:r>
              <a:rPr lang="it-IT" dirty="0" err="1" smtClean="0">
                <a:solidFill>
                  <a:srgbClr val="FF0000"/>
                </a:solidFill>
              </a:rPr>
              <a:t>necessity</a:t>
            </a:r>
            <a:r>
              <a:rPr lang="it-IT" dirty="0" smtClean="0">
                <a:solidFill>
                  <a:srgbClr val="FF0000"/>
                </a:solidFill>
              </a:rPr>
              <a:t> of a </a:t>
            </a:r>
            <a:r>
              <a:rPr lang="it-IT" dirty="0" err="1" smtClean="0">
                <a:solidFill>
                  <a:srgbClr val="FF0000"/>
                </a:solidFill>
              </a:rPr>
              <a:t>technological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improvement</a:t>
            </a:r>
            <a:r>
              <a:rPr lang="it-IT" dirty="0" smtClean="0">
                <a:solidFill>
                  <a:srgbClr val="FF0000"/>
                </a:solidFill>
              </a:rPr>
              <a:t> in </a:t>
            </a:r>
            <a:r>
              <a:rPr lang="it-IT" dirty="0" err="1" smtClean="0">
                <a:solidFill>
                  <a:srgbClr val="FF0000"/>
                </a:solidFill>
              </a:rPr>
              <a:t>order</a:t>
            </a:r>
            <a:r>
              <a:rPr lang="it-IT" dirty="0" smtClean="0">
                <a:solidFill>
                  <a:srgbClr val="FF0000"/>
                </a:solidFill>
              </a:rPr>
              <a:t> to </a:t>
            </a:r>
            <a:r>
              <a:rPr lang="it-IT" dirty="0" err="1" smtClean="0">
                <a:solidFill>
                  <a:srgbClr val="FF0000"/>
                </a:solidFill>
              </a:rPr>
              <a:t>achieve</a:t>
            </a:r>
            <a:r>
              <a:rPr lang="it-IT" dirty="0" smtClean="0">
                <a:solidFill>
                  <a:srgbClr val="FF0000"/>
                </a:solidFill>
              </a:rPr>
              <a:t> to short </a:t>
            </a:r>
            <a:r>
              <a:rPr lang="it-IT" dirty="0" err="1" smtClean="0">
                <a:solidFill>
                  <a:srgbClr val="FF0000"/>
                </a:solidFill>
              </a:rPr>
              <a:t>beam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lengths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required</a:t>
            </a:r>
            <a:r>
              <a:rPr lang="it-IT" dirty="0" smtClean="0">
                <a:solidFill>
                  <a:srgbClr val="FF0000"/>
                </a:solidFill>
              </a:rPr>
              <a:t> for </a:t>
            </a:r>
            <a:r>
              <a:rPr lang="it-IT" dirty="0" err="1" smtClean="0">
                <a:solidFill>
                  <a:srgbClr val="FF0000"/>
                </a:solidFill>
              </a:rPr>
              <a:t>low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energy</a:t>
            </a:r>
            <a:r>
              <a:rPr lang="it-IT" dirty="0" smtClean="0">
                <a:solidFill>
                  <a:srgbClr val="FF0000"/>
                </a:solidFill>
              </a:rPr>
              <a:t> spread </a:t>
            </a:r>
            <a:r>
              <a:rPr lang="it-IT" dirty="0" err="1" smtClean="0">
                <a:solidFill>
                  <a:srgbClr val="FF0000"/>
                </a:solidFill>
              </a:rPr>
              <a:t>acceleration</a:t>
            </a:r>
            <a:endParaRPr lang="it-IT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6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579077"/>
            <a:ext cx="12192000" cy="770709"/>
          </a:xfrm>
        </p:spPr>
        <p:txBody>
          <a:bodyPr/>
          <a:lstStyle/>
          <a:p>
            <a:r>
              <a:rPr lang="it-IT" sz="4800" dirty="0" err="1" smtClean="0"/>
              <a:t>Thanks</a:t>
            </a:r>
            <a:r>
              <a:rPr lang="it-IT" sz="4800" dirty="0" smtClean="0"/>
              <a:t> for the </a:t>
            </a:r>
            <a:r>
              <a:rPr lang="it-IT" sz="4800" dirty="0" err="1" smtClean="0"/>
              <a:t>attention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625049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Minimization</a:t>
            </a:r>
            <a:r>
              <a:rPr lang="it-IT" dirty="0" smtClean="0"/>
              <a:t> of </a:t>
            </a:r>
            <a:r>
              <a:rPr lang="it-IT" dirty="0" err="1" smtClean="0"/>
              <a:t>energy</a:t>
            </a:r>
            <a:r>
              <a:rPr lang="it-IT" dirty="0" smtClean="0"/>
              <a:t> spread in linear </a:t>
            </a:r>
            <a:r>
              <a:rPr lang="it-IT" dirty="0" err="1" smtClean="0"/>
              <a:t>field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algn="r">
              <a:buNone/>
            </a:pPr>
            <a:r>
              <a:rPr lang="it-IT" b="1" i="1" dirty="0" smtClean="0">
                <a:solidFill>
                  <a:schemeClr val="bg1"/>
                </a:solidFill>
              </a:rPr>
              <a:t>10</a:t>
            </a:r>
            <a:endParaRPr lang="it-IT" sz="2000" b="1" i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tangolo 4"/>
              <p:cNvSpPr/>
              <p:nvPr/>
            </p:nvSpPr>
            <p:spPr>
              <a:xfrm>
                <a:off x="385044" y="858872"/>
                <a:ext cx="5624692" cy="1255280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0"/>
                  </a:spcBef>
                </a:pPr>
                <a:endParaRPr lang="it-IT" sz="2400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it-IT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func>
                        <m:funcPr>
                          <m:ctrlP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it-IT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it-IT" sz="2400" dirty="0" smtClean="0">
                  <a:solidFill>
                    <a:prstClr val="black"/>
                  </a:solidFill>
                </a:endParaRPr>
              </a:p>
              <a:p>
                <a:pPr lvl="0">
                  <a:spcBef>
                    <a:spcPts val="0"/>
                  </a:spcBef>
                </a:pPr>
                <a:endParaRPr lang="it-IT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44" y="858872"/>
                <a:ext cx="5624692" cy="125528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Segnaposto testo 3"/>
              <p:cNvSpPr txBox="1">
                <a:spLocks/>
              </p:cNvSpPr>
              <p:nvPr/>
            </p:nvSpPr>
            <p:spPr>
              <a:xfrm>
                <a:off x="7858664" y="858872"/>
                <a:ext cx="2484408" cy="1638012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28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24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20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18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18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2400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it-IT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sup>
                          </m:sSup>
                          <m:sSubSup>
                            <m:sSubSupPr>
                              <m:ctrlPr>
                                <a:rPr lang="it-IT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it-IT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4/5</m:t>
                          </m:r>
                          <m:sSubSup>
                            <m:sSubSupPr>
                              <m:ctrlPr>
                                <a:rPr lang="it-IT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it-IT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3/5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sz="2400" b="0" dirty="0"/>
              </a:p>
            </p:txBody>
          </p:sp>
        </mc:Choice>
        <mc:Fallback>
          <p:sp>
            <p:nvSpPr>
              <p:cNvPr id="8" name="Segnaposto 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664" y="858872"/>
                <a:ext cx="2484408" cy="163801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ttangolo 8"/>
              <p:cNvSpPr/>
              <p:nvPr/>
            </p:nvSpPr>
            <p:spPr>
              <a:xfrm>
                <a:off x="717430" y="2961439"/>
                <a:ext cx="10757140" cy="825557"/>
              </a:xfrm>
              <a:prstGeom prst="rec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it-IT" sz="2000" b="1" dirty="0" smtClean="0">
                    <a:solidFill>
                      <a:schemeClr val="bg1"/>
                    </a:solidFill>
                  </a:rPr>
                  <a:t>The minimum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energy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spread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occurs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by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injecting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a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very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short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bunch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it-IT" sz="2000" b="1" dirty="0">
                    <a:solidFill>
                      <a:schemeClr val="bg1"/>
                    </a:solidFill>
                  </a:rPr>
                  <a:t>)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injected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on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crest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000" b="1" dirty="0">
                    <a:solidFill>
                      <a:schemeClr val="bg1"/>
                    </a:solidFill>
                  </a:rPr>
                  <a:t>) with a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minimal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spot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size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it-IT" sz="200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30" y="2961439"/>
                <a:ext cx="10757140" cy="825557"/>
              </a:xfrm>
              <a:prstGeom prst="rect">
                <a:avLst/>
              </a:prstGeom>
              <a:blipFill rotWithShape="0">
                <a:blip r:embed="rId4"/>
                <a:stretch>
                  <a:fillRect l="-509" t="-214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ccia in giù 15"/>
          <p:cNvSpPr/>
          <p:nvPr/>
        </p:nvSpPr>
        <p:spPr>
          <a:xfrm>
            <a:off x="8457598" y="2496884"/>
            <a:ext cx="1286539" cy="464555"/>
          </a:xfrm>
          <a:prstGeom prst="down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giù 16"/>
          <p:cNvSpPr/>
          <p:nvPr/>
        </p:nvSpPr>
        <p:spPr>
          <a:xfrm>
            <a:off x="2554120" y="2114152"/>
            <a:ext cx="1286539" cy="847287"/>
          </a:xfrm>
          <a:prstGeom prst="down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giù 17"/>
          <p:cNvSpPr/>
          <p:nvPr/>
        </p:nvSpPr>
        <p:spPr>
          <a:xfrm>
            <a:off x="5452730" y="3803680"/>
            <a:ext cx="1286539" cy="861238"/>
          </a:xfrm>
          <a:prstGeom prst="down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4250898" y="4681602"/>
            <a:ext cx="3690201" cy="825557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For </a:t>
            </a:r>
            <a:r>
              <a:rPr lang="it-IT" sz="2000" b="1" dirty="0" err="1" smtClean="0">
                <a:solidFill>
                  <a:schemeClr val="bg1"/>
                </a:solidFill>
              </a:rPr>
              <a:t>such</a:t>
            </a:r>
            <a:r>
              <a:rPr lang="it-IT" sz="2000" b="1" dirty="0" smtClean="0">
                <a:solidFill>
                  <a:schemeClr val="bg1"/>
                </a:solidFill>
              </a:rPr>
              <a:t> a </a:t>
            </a:r>
            <a:r>
              <a:rPr lang="it-IT" sz="2000" b="1" dirty="0" err="1" smtClean="0">
                <a:solidFill>
                  <a:schemeClr val="bg1"/>
                </a:solidFill>
              </a:rPr>
              <a:t>bunch</a:t>
            </a:r>
            <a:r>
              <a:rPr lang="it-IT" sz="2000" b="1" dirty="0" smtClean="0">
                <a:solidFill>
                  <a:schemeClr val="bg1"/>
                </a:solidFill>
              </a:rPr>
              <a:t>, </a:t>
            </a:r>
            <a:r>
              <a:rPr lang="it-IT" sz="2000" b="1" dirty="0" err="1" smtClean="0">
                <a:solidFill>
                  <a:schemeClr val="bg1"/>
                </a:solidFill>
              </a:rPr>
              <a:t>we</a:t>
            </a: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</a:rPr>
              <a:t>require</a:t>
            </a:r>
            <a:r>
              <a:rPr lang="it-IT" sz="2000" b="1" dirty="0" smtClean="0">
                <a:solidFill>
                  <a:schemeClr val="bg1"/>
                </a:solidFill>
              </a:rPr>
              <a:t> a </a:t>
            </a:r>
            <a:r>
              <a:rPr lang="it-IT" sz="2000" b="1" dirty="0" err="1" smtClean="0">
                <a:solidFill>
                  <a:schemeClr val="bg1"/>
                </a:solidFill>
              </a:rPr>
              <a:t>focusing</a:t>
            </a: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</a:rPr>
              <a:t>field</a:t>
            </a:r>
            <a:r>
              <a:rPr lang="it-IT" sz="2000" b="1" dirty="0" smtClean="0">
                <a:solidFill>
                  <a:schemeClr val="bg1"/>
                </a:solidFill>
              </a:rPr>
              <a:t> and a </a:t>
            </a:r>
            <a:r>
              <a:rPr lang="it-IT" sz="2000" b="1" dirty="0" err="1" smtClean="0">
                <a:solidFill>
                  <a:schemeClr val="bg1"/>
                </a:solidFill>
              </a:rPr>
              <a:t>matching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12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longitudinal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r>
              <a:rPr lang="it-IT" dirty="0" smtClean="0"/>
              <a:t> </a:t>
            </a:r>
            <a:r>
              <a:rPr lang="it-IT" dirty="0" err="1" smtClean="0"/>
              <a:t>crest</a:t>
            </a:r>
            <a:r>
              <a:rPr lang="it-IT" dirty="0" smtClean="0"/>
              <a:t> </a:t>
            </a:r>
            <a:r>
              <a:rPr lang="it-IT" dirty="0" err="1" smtClean="0"/>
              <a:t>region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tangolo 4"/>
              <p:cNvSpPr/>
              <p:nvPr/>
            </p:nvSpPr>
            <p:spPr>
              <a:xfrm>
                <a:off x="1" y="1730238"/>
                <a:ext cx="4572000" cy="1487715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  <m:r>
                        <a:rPr lang="it-IT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p>
                        <m:sSup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it-IT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func>
                        <m:funcPr>
                          <m:ctrlP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func>
                    </m:oMath>
                  </m:oMathPara>
                </a14:m>
                <a:endParaRPr lang="it-IT" sz="1600" b="0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p>
                        <m:sSup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func>
                    </m:oMath>
                  </m:oMathPara>
                </a14:m>
                <a:endParaRPr lang="it-IT" sz="1600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lvl="0"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sub>
                      </m:sSub>
                      <m:d>
                        <m:d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sz="1600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30238"/>
                <a:ext cx="4572000" cy="1487715"/>
              </a:xfrm>
              <a:prstGeom prst="rect">
                <a:avLst/>
              </a:prstGeom>
              <a:blipFill rotWithShape="0">
                <a:blip r:embed="rId2"/>
                <a:stretch>
                  <a:fillRect b="-402"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Segnaposto testo 3"/>
              <p:cNvSpPr txBox="1">
                <a:spLocks/>
              </p:cNvSpPr>
              <p:nvPr/>
            </p:nvSpPr>
            <p:spPr>
              <a:xfrm>
                <a:off x="0" y="1301063"/>
                <a:ext cx="4572000" cy="532806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28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24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20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18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CC"/>
                  </a:buClr>
                  <a:buFont typeface="Wingdings" panose="05000000000000000000" pitchFamily="2" charset="2"/>
                  <a:buNone/>
                  <a:defRPr sz="1800" b="1" kern="120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2200" dirty="0" smtClean="0">
                    <a:solidFill>
                      <a:srgbClr val="7030A0"/>
                    </a:solidFill>
                  </a:rPr>
                  <a:t>Very far </a:t>
                </a:r>
                <a:r>
                  <a:rPr lang="it-IT" sz="2200" dirty="0" err="1" smtClean="0">
                    <a:solidFill>
                      <a:srgbClr val="7030A0"/>
                    </a:solidFill>
                  </a:rPr>
                  <a:t>behind</a:t>
                </a:r>
                <a:r>
                  <a:rPr lang="it-IT" sz="2200" dirty="0" smtClean="0">
                    <a:solidFill>
                      <a:srgbClr val="7030A0"/>
                    </a:solidFill>
                  </a:rPr>
                  <a:t> the driver (</a:t>
                </a:r>
                <a14:m>
                  <m:oMath xmlns:m="http://schemas.openxmlformats.org/officeDocument/2006/math">
                    <m:r>
                      <a:rPr lang="it-IT" sz="22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  <m:r>
                      <a:rPr lang="it-IT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≪−</m:t>
                    </m:r>
                    <m:sSub>
                      <m:sSubPr>
                        <m:ctrlPr>
                          <a:rPr lang="it-IT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it-IT" sz="2200" dirty="0" smtClean="0">
                    <a:solidFill>
                      <a:srgbClr val="7030A0"/>
                    </a:solidFill>
                  </a:rPr>
                  <a:t>)</a:t>
                </a:r>
                <a:endParaRPr lang="it-IT" sz="22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6" name="Segnaposto 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01063"/>
                <a:ext cx="4572000" cy="532806"/>
              </a:xfrm>
              <a:prstGeom prst="rect">
                <a:avLst/>
              </a:prstGeom>
              <a:blipFill rotWithShape="0">
                <a:blip r:embed="rId3"/>
                <a:stretch>
                  <a:fillRect l="-400" t="-12500" r="-4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ccia a destra 6"/>
          <p:cNvSpPr/>
          <p:nvPr/>
        </p:nvSpPr>
        <p:spPr>
          <a:xfrm>
            <a:off x="4572000" y="1472347"/>
            <a:ext cx="745545" cy="1029810"/>
          </a:xfrm>
          <a:prstGeom prst="right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tangolo 7"/>
              <p:cNvSpPr/>
              <p:nvPr/>
            </p:nvSpPr>
            <p:spPr>
              <a:xfrm>
                <a:off x="5317545" y="1558530"/>
                <a:ext cx="4029313" cy="837280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sSub>
                        <m:sSub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sSub>
                        <m:sSub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it-IT" sz="1600" b="0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1600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45" y="1558530"/>
                <a:ext cx="4029313" cy="8372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testo 3"/>
          <p:cNvSpPr txBox="1">
            <a:spLocks/>
          </p:cNvSpPr>
          <p:nvPr/>
        </p:nvSpPr>
        <p:spPr>
          <a:xfrm>
            <a:off x="9323879" y="1345170"/>
            <a:ext cx="2528815" cy="13112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4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0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200" dirty="0" smtClean="0">
                <a:solidFill>
                  <a:srgbClr val="7030A0"/>
                </a:solidFill>
              </a:rPr>
              <a:t>In the </a:t>
            </a:r>
            <a:r>
              <a:rPr lang="it-IT" sz="2200" dirty="0" err="1" smtClean="0">
                <a:solidFill>
                  <a:srgbClr val="7030A0"/>
                </a:solidFill>
              </a:rPr>
              <a:t>crest</a:t>
            </a:r>
            <a:r>
              <a:rPr lang="it-IT" sz="2200" dirty="0" smtClean="0">
                <a:solidFill>
                  <a:srgbClr val="7030A0"/>
                </a:solidFill>
              </a:rPr>
              <a:t> </a:t>
            </a:r>
            <a:r>
              <a:rPr lang="it-IT" sz="2200" dirty="0" err="1" smtClean="0">
                <a:solidFill>
                  <a:srgbClr val="7030A0"/>
                </a:solidFill>
              </a:rPr>
              <a:t>region</a:t>
            </a:r>
            <a:r>
              <a:rPr lang="it-IT" sz="2200" dirty="0" smtClean="0">
                <a:solidFill>
                  <a:srgbClr val="7030A0"/>
                </a:solidFill>
              </a:rPr>
              <a:t> the plasma </a:t>
            </a:r>
            <a:r>
              <a:rPr lang="it-IT" sz="2200" dirty="0" err="1" smtClean="0">
                <a:solidFill>
                  <a:srgbClr val="7030A0"/>
                </a:solidFill>
              </a:rPr>
              <a:t>is</a:t>
            </a:r>
            <a:r>
              <a:rPr lang="it-IT" sz="2200" dirty="0" smtClean="0">
                <a:solidFill>
                  <a:srgbClr val="7030A0"/>
                </a:solidFill>
              </a:rPr>
              <a:t> </a:t>
            </a:r>
            <a:r>
              <a:rPr lang="it-IT" sz="2200" dirty="0" err="1" smtClean="0">
                <a:solidFill>
                  <a:srgbClr val="7030A0"/>
                </a:solidFill>
              </a:rPr>
              <a:t>locally</a:t>
            </a:r>
            <a:r>
              <a:rPr lang="it-IT" sz="2200" dirty="0" smtClean="0">
                <a:solidFill>
                  <a:srgbClr val="7030A0"/>
                </a:solidFill>
              </a:rPr>
              <a:t> </a:t>
            </a:r>
            <a:r>
              <a:rPr lang="it-IT" sz="2200" dirty="0" err="1" smtClean="0">
                <a:solidFill>
                  <a:srgbClr val="7030A0"/>
                </a:solidFill>
              </a:rPr>
              <a:t>neutral</a:t>
            </a:r>
            <a:endParaRPr lang="it-IT" sz="2200" dirty="0">
              <a:solidFill>
                <a:srgbClr val="7030A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72000" y="67503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b="1" dirty="0" smtClean="0"/>
              <a:t>Lu</a:t>
            </a:r>
            <a:r>
              <a:rPr lang="en-US" sz="1400" b="1" dirty="0"/>
              <a:t>, W., et al.</a:t>
            </a:r>
            <a:r>
              <a:rPr lang="en-US" sz="1400" dirty="0"/>
              <a:t> "Limits of linear plasma </a:t>
            </a:r>
            <a:r>
              <a:rPr lang="en-US" sz="1400" dirty="0" err="1"/>
              <a:t>wakefield</a:t>
            </a:r>
            <a:r>
              <a:rPr lang="en-US" sz="1400" dirty="0"/>
              <a:t> theory for electron or positron beams." </a:t>
            </a:r>
            <a:r>
              <a:rPr lang="en-US" sz="1400" i="1" dirty="0"/>
              <a:t>Physics of Plasmas (</a:t>
            </a:r>
            <a:r>
              <a:rPr lang="en-US" sz="1400" i="1" dirty="0" smtClean="0"/>
              <a:t>1994-present</a:t>
            </a:r>
            <a:r>
              <a:rPr lang="en-US" sz="1400" i="1" dirty="0"/>
              <a:t>)</a:t>
            </a:r>
            <a:r>
              <a:rPr lang="en-US" sz="1400" dirty="0"/>
              <a:t> 12.6 (2005): 063101</a:t>
            </a:r>
            <a:r>
              <a:rPr lang="en-US" sz="1400" dirty="0" smtClean="0"/>
              <a:t>.]</a:t>
            </a:r>
            <a:endParaRPr lang="en-US" sz="1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7767" r="7620" b="47692"/>
          <a:stretch/>
        </p:blipFill>
        <p:spPr>
          <a:xfrm>
            <a:off x="197449" y="663453"/>
            <a:ext cx="3796582" cy="7414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ttangolo 13"/>
              <p:cNvSpPr/>
              <p:nvPr/>
            </p:nvSpPr>
            <p:spPr>
              <a:xfrm>
                <a:off x="1" y="3404359"/>
                <a:ext cx="4572000" cy="666914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  <m:r>
                        <a:rPr lang="it-IT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p>
                        <m:sSupPr>
                          <m:ctrlPr>
                            <a:rPr lang="it-IT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it-IT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it-IT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func>
                        <m:funcPr>
                          <m:ctrlPr>
                            <a:rPr lang="it-IT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func>
                    </m:oMath>
                  </m:oMathPara>
                </a14:m>
                <a:endParaRPr lang="it-IT" sz="1600" b="0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" name="Rettango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404359"/>
                <a:ext cx="4572000" cy="66691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testo 3"/>
          <p:cNvSpPr txBox="1">
            <a:spLocks/>
          </p:cNvSpPr>
          <p:nvPr/>
        </p:nvSpPr>
        <p:spPr>
          <a:xfrm>
            <a:off x="0" y="4306049"/>
            <a:ext cx="4572000" cy="125798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4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0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200" dirty="0" smtClean="0">
                <a:solidFill>
                  <a:srgbClr val="7030A0"/>
                </a:solidFill>
              </a:rPr>
              <a:t>For the </a:t>
            </a:r>
            <a:r>
              <a:rPr lang="it-IT" sz="2200" dirty="0" err="1" smtClean="0">
                <a:solidFill>
                  <a:srgbClr val="7030A0"/>
                </a:solidFill>
              </a:rPr>
              <a:t>transverse</a:t>
            </a:r>
            <a:r>
              <a:rPr lang="it-IT" sz="2200" dirty="0" smtClean="0">
                <a:solidFill>
                  <a:srgbClr val="7030A0"/>
                </a:solidFill>
              </a:rPr>
              <a:t> </a:t>
            </a:r>
            <a:r>
              <a:rPr lang="it-IT" sz="2200" dirty="0" err="1" smtClean="0">
                <a:solidFill>
                  <a:srgbClr val="7030A0"/>
                </a:solidFill>
              </a:rPr>
              <a:t>matching</a:t>
            </a:r>
            <a:r>
              <a:rPr lang="it-IT" sz="2200" dirty="0" smtClean="0">
                <a:solidFill>
                  <a:srgbClr val="7030A0"/>
                </a:solidFill>
              </a:rPr>
              <a:t> </a:t>
            </a:r>
            <a:r>
              <a:rPr lang="it-IT" sz="2200" dirty="0" err="1" smtClean="0">
                <a:solidFill>
                  <a:srgbClr val="7030A0"/>
                </a:solidFill>
              </a:rPr>
              <a:t>at</a:t>
            </a:r>
            <a:r>
              <a:rPr lang="it-IT" sz="2200" dirty="0" smtClean="0">
                <a:solidFill>
                  <a:srgbClr val="7030A0"/>
                </a:solidFill>
              </a:rPr>
              <a:t> first </a:t>
            </a:r>
            <a:r>
              <a:rPr lang="it-IT" sz="2200" dirty="0" err="1" smtClean="0">
                <a:solidFill>
                  <a:srgbClr val="7030A0"/>
                </a:solidFill>
              </a:rPr>
              <a:t>order</a:t>
            </a:r>
            <a:r>
              <a:rPr lang="it-IT" sz="2200" dirty="0" smtClean="0">
                <a:solidFill>
                  <a:srgbClr val="7030A0"/>
                </a:solidFill>
              </a:rPr>
              <a:t>, the </a:t>
            </a:r>
            <a:r>
              <a:rPr lang="it-IT" sz="2200" dirty="0" err="1" smtClean="0">
                <a:solidFill>
                  <a:srgbClr val="7030A0"/>
                </a:solidFill>
              </a:rPr>
              <a:t>injection</a:t>
            </a:r>
            <a:r>
              <a:rPr lang="it-IT" sz="2200" dirty="0" smtClean="0">
                <a:solidFill>
                  <a:srgbClr val="7030A0"/>
                </a:solidFill>
              </a:rPr>
              <a:t> of </a:t>
            </a:r>
            <a:r>
              <a:rPr lang="it-IT" sz="2200" dirty="0" err="1" smtClean="0">
                <a:solidFill>
                  <a:srgbClr val="7030A0"/>
                </a:solidFill>
              </a:rPr>
              <a:t>witness</a:t>
            </a:r>
            <a:r>
              <a:rPr lang="it-IT" sz="2200" dirty="0" smtClean="0">
                <a:solidFill>
                  <a:srgbClr val="7030A0"/>
                </a:solidFill>
              </a:rPr>
              <a:t> on </a:t>
            </a:r>
            <a:r>
              <a:rPr lang="it-IT" sz="2200" dirty="0" err="1" smtClean="0">
                <a:solidFill>
                  <a:srgbClr val="7030A0"/>
                </a:solidFill>
              </a:rPr>
              <a:t>crest</a:t>
            </a:r>
            <a:r>
              <a:rPr lang="it-IT" sz="2200" dirty="0" smtClean="0">
                <a:solidFill>
                  <a:srgbClr val="7030A0"/>
                </a:solidFill>
              </a:rPr>
              <a:t> </a:t>
            </a:r>
            <a:r>
              <a:rPr lang="it-IT" sz="2200" dirty="0" err="1" smtClean="0">
                <a:solidFill>
                  <a:srgbClr val="7030A0"/>
                </a:solidFill>
              </a:rPr>
              <a:t>is</a:t>
            </a:r>
            <a:r>
              <a:rPr lang="it-IT" sz="2200" dirty="0" smtClean="0">
                <a:solidFill>
                  <a:srgbClr val="7030A0"/>
                </a:solidFill>
              </a:rPr>
              <a:t> </a:t>
            </a:r>
            <a:r>
              <a:rPr lang="it-IT" sz="2200" dirty="0" err="1" smtClean="0">
                <a:solidFill>
                  <a:srgbClr val="7030A0"/>
                </a:solidFill>
              </a:rPr>
              <a:t>equivalent</a:t>
            </a:r>
            <a:r>
              <a:rPr lang="it-IT" sz="2200" dirty="0" smtClean="0">
                <a:solidFill>
                  <a:srgbClr val="7030A0"/>
                </a:solidFill>
              </a:rPr>
              <a:t> to the </a:t>
            </a:r>
            <a:r>
              <a:rPr lang="it-IT" sz="2200" dirty="0" err="1" smtClean="0">
                <a:solidFill>
                  <a:srgbClr val="7030A0"/>
                </a:solidFill>
              </a:rPr>
              <a:t>injection</a:t>
            </a:r>
            <a:r>
              <a:rPr lang="it-IT" sz="2200" dirty="0" smtClean="0">
                <a:solidFill>
                  <a:srgbClr val="7030A0"/>
                </a:solidFill>
              </a:rPr>
              <a:t> inside </a:t>
            </a:r>
            <a:r>
              <a:rPr lang="it-IT" sz="2200" dirty="0" err="1" smtClean="0">
                <a:solidFill>
                  <a:srgbClr val="7030A0"/>
                </a:solidFill>
              </a:rPr>
              <a:t>neutral</a:t>
            </a:r>
            <a:r>
              <a:rPr lang="it-IT" sz="2200" dirty="0" smtClean="0">
                <a:solidFill>
                  <a:srgbClr val="7030A0"/>
                </a:solidFill>
              </a:rPr>
              <a:t> plasma</a:t>
            </a:r>
            <a:endParaRPr lang="it-IT" sz="2200" dirty="0">
              <a:solidFill>
                <a:srgbClr val="7030A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35" y="2345839"/>
            <a:ext cx="4395798" cy="33181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Freccia a sinistra 3"/>
          <p:cNvSpPr/>
          <p:nvPr/>
        </p:nvSpPr>
        <p:spPr>
          <a:xfrm>
            <a:off x="7315204" y="2855092"/>
            <a:ext cx="1263130" cy="42294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56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3" grpId="0"/>
      <p:bldP spid="14" grpId="0" animBg="1"/>
      <p:bldP spid="10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296400" cy="770709"/>
          </a:xfrm>
        </p:spPr>
        <p:txBody>
          <a:bodyPr/>
          <a:lstStyle/>
          <a:p>
            <a:r>
              <a:rPr lang="it-IT" sz="2400" dirty="0" err="1" smtClean="0"/>
              <a:t>Matching</a:t>
            </a:r>
            <a:r>
              <a:rPr lang="it-IT" sz="2400" dirty="0" smtClean="0"/>
              <a:t> </a:t>
            </a:r>
            <a:r>
              <a:rPr lang="it-IT" sz="2400" dirty="0" err="1" smtClean="0"/>
              <a:t>conditions</a:t>
            </a:r>
            <a:r>
              <a:rPr lang="it-IT" sz="2400" dirty="0" smtClean="0"/>
              <a:t> for short, </a:t>
            </a:r>
            <a:r>
              <a:rPr lang="it-IT" sz="2400" dirty="0" err="1" smtClean="0"/>
              <a:t>narrow</a:t>
            </a:r>
            <a:r>
              <a:rPr lang="it-IT" sz="2400" dirty="0" smtClean="0"/>
              <a:t> and ultra dense </a:t>
            </a:r>
            <a:r>
              <a:rPr lang="it-IT" sz="2400" dirty="0" err="1" smtClean="0"/>
              <a:t>bunch</a:t>
            </a:r>
            <a:endParaRPr lang="it-IT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Segnaposto testo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5598" y="2514262"/>
                <a:ext cx="6453505" cy="914400"/>
              </a:xfrm>
            </p:spPr>
            <p:txBody>
              <a:bodyPr/>
              <a:lstStyle/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ClrTx/>
                  <a:buNone/>
                </a:pPr>
                <a:r>
                  <a:rPr lang="it-IT" sz="2000" b="1" dirty="0" smtClean="0">
                    <a:solidFill>
                      <a:srgbClr val="7030A0"/>
                    </a:solidFill>
                  </a:rPr>
                  <a:t>New </a:t>
                </a:r>
                <a:r>
                  <a:rPr lang="it-IT" sz="2000" b="1" dirty="0" err="1" smtClean="0">
                    <a:solidFill>
                      <a:srgbClr val="7030A0"/>
                    </a:solidFill>
                  </a:rPr>
                  <a:t>hypotesis</a:t>
                </a:r>
                <a:endParaRPr lang="it-IT" sz="2000" b="1" dirty="0" smtClean="0">
                  <a:solidFill>
                    <a:srgbClr val="7030A0"/>
                  </a:solidFill>
                </a:endParaRPr>
              </a:p>
              <a:p>
                <a:r>
                  <a:rPr lang="it-IT" sz="2000" dirty="0" smtClean="0">
                    <a:ea typeface="Cambria Math" panose="02040503050406030204" pitchFamily="18" charset="0"/>
                  </a:rPr>
                  <a:t>Short and </a:t>
                </a:r>
                <a:r>
                  <a:rPr lang="it-IT" sz="2000" dirty="0" err="1" smtClean="0">
                    <a:ea typeface="Cambria Math" panose="02040503050406030204" pitchFamily="18" charset="0"/>
                  </a:rPr>
                  <a:t>narrow</a:t>
                </a:r>
                <a:r>
                  <a:rPr lang="it-IT" sz="2000" dirty="0" smtClean="0"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0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sz="2000" dirty="0" smtClean="0">
                    <a:ea typeface="Cambria Math" panose="02040503050406030204" pitchFamily="18" charset="0"/>
                  </a:rPr>
                  <a:t>Ultra dense</a:t>
                </a:r>
                <a:r>
                  <a:rPr lang="it-IT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≫1)</m:t>
                    </m:r>
                  </m:oMath>
                </a14:m>
                <a:endParaRPr lang="it-IT" sz="2000" b="0" dirty="0" smtClean="0">
                  <a:ea typeface="Cambria Math" panose="02040503050406030204" pitchFamily="18" charset="0"/>
                </a:endParaRPr>
              </a:p>
              <a:p>
                <a:r>
                  <a:rPr lang="it-IT" sz="2000" dirty="0" smtClean="0"/>
                  <a:t>Ultra </a:t>
                </a:r>
                <a:r>
                  <a:rPr lang="it-IT" sz="2000" dirty="0" err="1" smtClean="0"/>
                  <a:t>relativistic</a:t>
                </a:r>
                <a:r>
                  <a:rPr lang="it-IT" sz="2000" dirty="0" smtClean="0"/>
                  <a:t> </a:t>
                </a:r>
                <a:r>
                  <a:rPr lang="it-IT" sz="20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≈1)</m:t>
                    </m:r>
                  </m:oMath>
                </a14:m>
                <a:endParaRPr lang="it-IT" sz="2000" dirty="0" smtClean="0"/>
              </a:p>
            </p:txBody>
          </p:sp>
        </mc:Choice>
        <mc:Fallback>
          <p:sp>
            <p:nvSpPr>
              <p:cNvPr id="19" name="Segnaposto tes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5598" y="2514262"/>
                <a:ext cx="6453505" cy="914400"/>
              </a:xfrm>
              <a:blipFill rotWithShape="0">
                <a:blip r:embed="rId2"/>
                <a:stretch>
                  <a:fillRect l="-944" t="-3333" b="-89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testo 3"/>
          <p:cNvSpPr txBox="1">
            <a:spLocks/>
          </p:cNvSpPr>
          <p:nvPr/>
        </p:nvSpPr>
        <p:spPr>
          <a:xfrm>
            <a:off x="0" y="1059790"/>
            <a:ext cx="4134765" cy="11636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4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0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dirty="0" err="1" smtClean="0">
                <a:solidFill>
                  <a:srgbClr val="7030A0"/>
                </a:solidFill>
              </a:rPr>
              <a:t>One</a:t>
            </a:r>
            <a:r>
              <a:rPr lang="it-IT" sz="2000" dirty="0" smtClean="0">
                <a:solidFill>
                  <a:srgbClr val="7030A0"/>
                </a:solidFill>
              </a:rPr>
              <a:t> of the </a:t>
            </a:r>
            <a:r>
              <a:rPr lang="it-IT" sz="2000" dirty="0" err="1" smtClean="0">
                <a:solidFill>
                  <a:srgbClr val="7030A0"/>
                </a:solidFill>
              </a:rPr>
              <a:t>hypotesis</a:t>
            </a:r>
            <a:r>
              <a:rPr lang="it-IT" sz="2000" dirty="0" smtClean="0">
                <a:solidFill>
                  <a:srgbClr val="7030A0"/>
                </a:solidFill>
              </a:rPr>
              <a:t> to </a:t>
            </a:r>
            <a:r>
              <a:rPr lang="it-IT" sz="2000" dirty="0" err="1" smtClean="0">
                <a:solidFill>
                  <a:srgbClr val="7030A0"/>
                </a:solidFill>
              </a:rPr>
              <a:t>calculate</a:t>
            </a:r>
            <a:r>
              <a:rPr lang="it-IT" sz="2000" dirty="0" smtClean="0">
                <a:solidFill>
                  <a:srgbClr val="7030A0"/>
                </a:solidFill>
              </a:rPr>
              <a:t> the </a:t>
            </a:r>
            <a:r>
              <a:rPr lang="it-IT" sz="2000" dirty="0" err="1" smtClean="0">
                <a:solidFill>
                  <a:srgbClr val="7030A0"/>
                </a:solidFill>
              </a:rPr>
              <a:t>matching</a:t>
            </a:r>
            <a:r>
              <a:rPr lang="it-IT" sz="2000" dirty="0" smtClean="0">
                <a:solidFill>
                  <a:srgbClr val="7030A0"/>
                </a:solidFill>
              </a:rPr>
              <a:t> of driver </a:t>
            </a:r>
            <a:r>
              <a:rPr lang="it-IT" sz="2000" dirty="0" err="1" smtClean="0">
                <a:solidFill>
                  <a:srgbClr val="7030A0"/>
                </a:solidFill>
              </a:rPr>
              <a:t>was</a:t>
            </a:r>
            <a:r>
              <a:rPr lang="it-IT" sz="2000" dirty="0" smtClean="0">
                <a:solidFill>
                  <a:srgbClr val="7030A0"/>
                </a:solidFill>
              </a:rPr>
              <a:t> </a:t>
            </a:r>
            <a:r>
              <a:rPr lang="it-IT" sz="2000" dirty="0" err="1" smtClean="0">
                <a:solidFill>
                  <a:srgbClr val="7030A0"/>
                </a:solidFill>
              </a:rPr>
              <a:t>that</a:t>
            </a:r>
            <a:r>
              <a:rPr lang="it-IT" sz="2000" dirty="0" smtClean="0">
                <a:solidFill>
                  <a:srgbClr val="7030A0"/>
                </a:solidFill>
              </a:rPr>
              <a:t> the </a:t>
            </a:r>
            <a:r>
              <a:rPr lang="it-IT" sz="2000" dirty="0" err="1" smtClean="0">
                <a:solidFill>
                  <a:srgbClr val="7030A0"/>
                </a:solidFill>
              </a:rPr>
              <a:t>bubble</a:t>
            </a:r>
            <a:r>
              <a:rPr lang="it-IT" sz="2000" dirty="0" smtClean="0">
                <a:solidFill>
                  <a:srgbClr val="7030A0"/>
                </a:solidFill>
              </a:rPr>
              <a:t> </a:t>
            </a:r>
            <a:r>
              <a:rPr lang="it-IT" sz="2000" dirty="0" err="1" smtClean="0">
                <a:solidFill>
                  <a:srgbClr val="7030A0"/>
                </a:solidFill>
              </a:rPr>
              <a:t>is</a:t>
            </a:r>
            <a:r>
              <a:rPr lang="it-IT" sz="2000" dirty="0" smtClean="0">
                <a:solidFill>
                  <a:srgbClr val="7030A0"/>
                </a:solidFill>
              </a:rPr>
              <a:t> </a:t>
            </a:r>
            <a:r>
              <a:rPr lang="it-IT" sz="2000" dirty="0" err="1" smtClean="0">
                <a:solidFill>
                  <a:srgbClr val="7030A0"/>
                </a:solidFill>
              </a:rPr>
              <a:t>completely</a:t>
            </a:r>
            <a:r>
              <a:rPr lang="it-IT" sz="2000" dirty="0" smtClean="0">
                <a:solidFill>
                  <a:srgbClr val="7030A0"/>
                </a:solidFill>
              </a:rPr>
              <a:t> </a:t>
            </a:r>
            <a:r>
              <a:rPr lang="it-IT" sz="2000" dirty="0" err="1" smtClean="0">
                <a:solidFill>
                  <a:srgbClr val="7030A0"/>
                </a:solidFill>
              </a:rPr>
              <a:t>formed</a:t>
            </a:r>
            <a:r>
              <a:rPr lang="it-IT" sz="2000" dirty="0" smtClean="0">
                <a:solidFill>
                  <a:srgbClr val="7030A0"/>
                </a:solidFill>
              </a:rPr>
              <a:t> in the </a:t>
            </a:r>
            <a:r>
              <a:rPr lang="it-IT" sz="2000" dirty="0" err="1" smtClean="0">
                <a:solidFill>
                  <a:srgbClr val="7030A0"/>
                </a:solidFill>
              </a:rPr>
              <a:t>very</a:t>
            </a:r>
            <a:r>
              <a:rPr lang="it-IT" sz="2000" dirty="0" smtClean="0">
                <a:solidFill>
                  <a:srgbClr val="7030A0"/>
                </a:solidFill>
              </a:rPr>
              <a:t> head of the </a:t>
            </a:r>
            <a:r>
              <a:rPr lang="it-IT" sz="2000" dirty="0" err="1" smtClean="0">
                <a:solidFill>
                  <a:srgbClr val="7030A0"/>
                </a:solidFill>
              </a:rPr>
              <a:t>bunch</a:t>
            </a:r>
            <a:endParaRPr lang="it-IT" sz="2000" dirty="0">
              <a:solidFill>
                <a:srgbClr val="7030A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476871" y="892035"/>
            <a:ext cx="3489389" cy="150611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ttangolo 10"/>
              <p:cNvSpPr/>
              <p:nvPr/>
            </p:nvSpPr>
            <p:spPr>
              <a:xfrm>
                <a:off x="4418023" y="1424841"/>
                <a:ext cx="1097983" cy="613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" name="Rettango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023" y="1424841"/>
                <a:ext cx="1097983" cy="6137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gnaposto testo 3"/>
          <p:cNvSpPr txBox="1">
            <a:spLocks/>
          </p:cNvSpPr>
          <p:nvPr/>
        </p:nvSpPr>
        <p:spPr>
          <a:xfrm>
            <a:off x="4441852" y="921317"/>
            <a:ext cx="3528946" cy="532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4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0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dirty="0" err="1" smtClean="0">
                <a:solidFill>
                  <a:srgbClr val="7030A0"/>
                </a:solidFill>
              </a:rPr>
              <a:t>Cylindrical</a:t>
            </a:r>
            <a:r>
              <a:rPr lang="it-IT" sz="2000" dirty="0" smtClean="0">
                <a:solidFill>
                  <a:srgbClr val="7030A0"/>
                </a:solidFill>
              </a:rPr>
              <a:t> </a:t>
            </a:r>
            <a:r>
              <a:rPr lang="it-IT" sz="2000" dirty="0" err="1" smtClean="0">
                <a:solidFill>
                  <a:srgbClr val="7030A0"/>
                </a:solidFill>
              </a:rPr>
              <a:t>ion</a:t>
            </a:r>
            <a:r>
              <a:rPr lang="it-IT" sz="2000" dirty="0" smtClean="0">
                <a:solidFill>
                  <a:srgbClr val="7030A0"/>
                </a:solidFill>
              </a:rPr>
              <a:t> </a:t>
            </a:r>
            <a:r>
              <a:rPr lang="it-IT" sz="2000" dirty="0" err="1" smtClean="0">
                <a:solidFill>
                  <a:srgbClr val="7030A0"/>
                </a:solidFill>
              </a:rPr>
              <a:t>column</a:t>
            </a:r>
            <a:endParaRPr lang="it-IT" sz="2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ttangolo 13"/>
              <p:cNvSpPr/>
              <p:nvPr/>
            </p:nvSpPr>
            <p:spPr>
              <a:xfrm>
                <a:off x="6246386" y="1263872"/>
                <a:ext cx="1550874" cy="95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4" name="Rettango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386" y="1263872"/>
                <a:ext cx="1550874" cy="95064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ccia a destra 20"/>
          <p:cNvSpPr/>
          <p:nvPr/>
        </p:nvSpPr>
        <p:spPr>
          <a:xfrm>
            <a:off x="4074795" y="3108943"/>
            <a:ext cx="514350" cy="811365"/>
          </a:xfrm>
          <a:prstGeom prst="right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in giù 23"/>
          <p:cNvSpPr/>
          <p:nvPr/>
        </p:nvSpPr>
        <p:spPr>
          <a:xfrm>
            <a:off x="5662737" y="4150373"/>
            <a:ext cx="1286539" cy="572757"/>
          </a:xfrm>
          <a:prstGeom prst="down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ttangolo 2"/>
              <p:cNvSpPr/>
              <p:nvPr/>
            </p:nvSpPr>
            <p:spPr>
              <a:xfrm>
                <a:off x="4792036" y="4692650"/>
                <a:ext cx="313276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b="1" dirty="0" smtClean="0">
                    <a:solidFill>
                      <a:srgbClr val="7030A0"/>
                    </a:solidFill>
                  </a:rPr>
                  <a:t>We conclude </a:t>
                </a:r>
                <a:r>
                  <a:rPr lang="it-IT" b="1" dirty="0" err="1" smtClean="0">
                    <a:solidFill>
                      <a:srgbClr val="7030A0"/>
                    </a:solidFill>
                  </a:rPr>
                  <a:t>that</a:t>
                </a:r>
                <a:r>
                  <a:rPr lang="it-IT" b="1" dirty="0" smtClean="0">
                    <a:solidFill>
                      <a:srgbClr val="7030A0"/>
                    </a:solidFill>
                  </a:rPr>
                  <a:t> in the </a:t>
                </a:r>
                <a:r>
                  <a:rPr lang="it-IT" b="1" dirty="0" err="1" smtClean="0">
                    <a:solidFill>
                      <a:srgbClr val="7030A0"/>
                    </a:solidFill>
                  </a:rPr>
                  <a:t>region</a:t>
                </a:r>
                <a:r>
                  <a:rPr lang="it-IT" b="1" dirty="0" smtClean="0">
                    <a:solidFill>
                      <a:srgbClr val="7030A0"/>
                    </a:solidFill>
                  </a:rPr>
                  <a:t> inside the </a:t>
                </a:r>
                <a:r>
                  <a:rPr lang="it-IT" b="1" dirty="0" err="1" smtClean="0">
                    <a:solidFill>
                      <a:srgbClr val="7030A0"/>
                    </a:solidFill>
                  </a:rPr>
                  <a:t>bunch</a:t>
                </a:r>
                <a:r>
                  <a:rPr lang="it-IT" b="1" dirty="0" smtClean="0">
                    <a:solidFill>
                      <a:srgbClr val="7030A0"/>
                    </a:solidFill>
                  </a:rPr>
                  <a:t>,  the </a:t>
                </a:r>
                <a:r>
                  <a:rPr lang="it-IT" b="1" dirty="0" err="1" smtClean="0">
                    <a:solidFill>
                      <a:srgbClr val="7030A0"/>
                    </a:solidFill>
                  </a:rPr>
                  <a:t>local</a:t>
                </a:r>
                <a:r>
                  <a:rPr lang="it-IT" b="1" dirty="0" smtClean="0">
                    <a:solidFill>
                      <a:srgbClr val="7030A0"/>
                    </a:solidFill>
                  </a:rPr>
                  <a:t> plasma </a:t>
                </a:r>
                <a:r>
                  <a:rPr lang="it-IT" b="1" dirty="0" err="1" smtClean="0">
                    <a:solidFill>
                      <a:srgbClr val="7030A0"/>
                    </a:solidFill>
                  </a:rPr>
                  <a:t>density</a:t>
                </a:r>
                <a:r>
                  <a:rPr lang="it-IT" b="1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it-IT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it-IT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it-IT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it-IT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it-IT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036" y="4692650"/>
                <a:ext cx="3132763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556" t="-3974" r="-778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ccia a destra 30"/>
          <p:cNvSpPr/>
          <p:nvPr/>
        </p:nvSpPr>
        <p:spPr>
          <a:xfrm>
            <a:off x="5512903" y="1326037"/>
            <a:ext cx="733483" cy="811365"/>
          </a:xfrm>
          <a:prstGeom prst="right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a destra 41"/>
          <p:cNvSpPr/>
          <p:nvPr/>
        </p:nvSpPr>
        <p:spPr>
          <a:xfrm>
            <a:off x="7970798" y="1151419"/>
            <a:ext cx="587518" cy="1080217"/>
          </a:xfrm>
          <a:prstGeom prst="right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/>
          <p:cNvSpPr/>
          <p:nvPr/>
        </p:nvSpPr>
        <p:spPr>
          <a:xfrm>
            <a:off x="8578095" y="893031"/>
            <a:ext cx="3489389" cy="150611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ttangolo 43"/>
              <p:cNvSpPr/>
              <p:nvPr/>
            </p:nvSpPr>
            <p:spPr>
              <a:xfrm>
                <a:off x="8534487" y="1425837"/>
                <a:ext cx="1097983" cy="613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4" name="Rettangolo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87" y="1425837"/>
                <a:ext cx="1097983" cy="6137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Segnaposto testo 3"/>
          <p:cNvSpPr txBox="1">
            <a:spLocks/>
          </p:cNvSpPr>
          <p:nvPr/>
        </p:nvSpPr>
        <p:spPr>
          <a:xfrm>
            <a:off x="8558316" y="922313"/>
            <a:ext cx="3528946" cy="532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4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20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CC"/>
              </a:buClr>
              <a:buFont typeface="Wingdings" panose="05000000000000000000" pitchFamily="2" charset="2"/>
              <a:buNone/>
              <a:defRPr sz="1800" b="1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dirty="0" err="1" smtClean="0">
                <a:solidFill>
                  <a:srgbClr val="7030A0"/>
                </a:solidFill>
              </a:rPr>
              <a:t>Half</a:t>
            </a:r>
            <a:r>
              <a:rPr lang="it-IT" sz="2000" dirty="0" smtClean="0">
                <a:solidFill>
                  <a:srgbClr val="7030A0"/>
                </a:solidFill>
              </a:rPr>
              <a:t> </a:t>
            </a:r>
            <a:r>
              <a:rPr lang="it-IT" sz="2000" dirty="0" err="1" smtClean="0">
                <a:solidFill>
                  <a:srgbClr val="7030A0"/>
                </a:solidFill>
              </a:rPr>
              <a:t>density</a:t>
            </a:r>
            <a:r>
              <a:rPr lang="it-IT" sz="2000" dirty="0" smtClean="0">
                <a:solidFill>
                  <a:srgbClr val="7030A0"/>
                </a:solidFill>
              </a:rPr>
              <a:t> </a:t>
            </a:r>
            <a:r>
              <a:rPr lang="it-IT" sz="2000" dirty="0" err="1" smtClean="0">
                <a:solidFill>
                  <a:srgbClr val="7030A0"/>
                </a:solidFill>
              </a:rPr>
              <a:t>ion</a:t>
            </a:r>
            <a:r>
              <a:rPr lang="it-IT" sz="2000" dirty="0" smtClean="0">
                <a:solidFill>
                  <a:srgbClr val="7030A0"/>
                </a:solidFill>
              </a:rPr>
              <a:t> </a:t>
            </a:r>
            <a:r>
              <a:rPr lang="it-IT" sz="2000" dirty="0" err="1" smtClean="0">
                <a:solidFill>
                  <a:srgbClr val="7030A0"/>
                </a:solidFill>
              </a:rPr>
              <a:t>column</a:t>
            </a:r>
            <a:endParaRPr lang="it-IT" sz="2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ttangolo 45"/>
              <p:cNvSpPr/>
              <p:nvPr/>
            </p:nvSpPr>
            <p:spPr>
              <a:xfrm>
                <a:off x="10362850" y="1264868"/>
                <a:ext cx="1658274" cy="927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it-IT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it-IT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46" name="Rettangolo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2850" y="1264868"/>
                <a:ext cx="1658274" cy="92762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Freccia a destra 46"/>
          <p:cNvSpPr/>
          <p:nvPr/>
        </p:nvSpPr>
        <p:spPr>
          <a:xfrm>
            <a:off x="9629367" y="1327033"/>
            <a:ext cx="733483" cy="811365"/>
          </a:xfrm>
          <a:prstGeom prst="right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/>
          <p:cNvSpPr/>
          <p:nvPr/>
        </p:nvSpPr>
        <p:spPr>
          <a:xfrm>
            <a:off x="308074" y="4443259"/>
            <a:ext cx="3200171" cy="1077657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sz="2000" b="1" dirty="0" smtClean="0"/>
              <a:t>The </a:t>
            </a:r>
            <a:r>
              <a:rPr lang="it-IT" sz="2000" b="1" dirty="0" err="1" smtClean="0"/>
              <a:t>matching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conditions</a:t>
            </a:r>
            <a:r>
              <a:rPr lang="it-IT" sz="2000" b="1" dirty="0" smtClean="0"/>
              <a:t> of </a:t>
            </a:r>
            <a:r>
              <a:rPr lang="it-IT" sz="2000" b="1" dirty="0" err="1" smtClean="0"/>
              <a:t>witness</a:t>
            </a:r>
            <a:r>
              <a:rPr lang="it-IT" sz="2000" b="1" dirty="0" smtClean="0"/>
              <a:t> are </a:t>
            </a:r>
            <a:r>
              <a:rPr lang="it-IT" sz="2000" b="1" dirty="0" err="1" smtClean="0"/>
              <a:t>completely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independent</a:t>
            </a:r>
            <a:r>
              <a:rPr lang="it-IT" sz="2000" b="1" dirty="0" smtClean="0"/>
              <a:t> from driver</a:t>
            </a:r>
            <a:endParaRPr lang="it-IT" sz="2000" b="1" dirty="0"/>
          </a:p>
        </p:txBody>
      </p:sp>
      <p:sp>
        <p:nvSpPr>
          <p:cNvPr id="4" name="Freccia angolare in su 3"/>
          <p:cNvSpPr/>
          <p:nvPr/>
        </p:nvSpPr>
        <p:spPr>
          <a:xfrm>
            <a:off x="8031192" y="2398145"/>
            <a:ext cx="2820838" cy="3023077"/>
          </a:xfrm>
          <a:prstGeom prst="bentUpArrow">
            <a:avLst>
              <a:gd name="adj1" fmla="val 17661"/>
              <a:gd name="adj2" fmla="val 20719"/>
              <a:gd name="adj3" fmla="val 31116"/>
            </a:avLst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Segnaposto testo 2"/>
              <p:cNvSpPr txBox="1">
                <a:spLocks/>
              </p:cNvSpPr>
              <p:nvPr/>
            </p:nvSpPr>
            <p:spPr>
              <a:xfrm>
                <a:off x="4570507" y="2529820"/>
                <a:ext cx="6453505" cy="9144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ClrTx/>
                  <a:buNone/>
                </a:pPr>
                <a:r>
                  <a:rPr lang="en-US" sz="2000" b="1" dirty="0">
                    <a:solidFill>
                      <a:srgbClr val="7030A0"/>
                    </a:solidFill>
                  </a:rPr>
                  <a:t>The local electron  plasma density 𝒏_𝟏 is:</a:t>
                </a:r>
              </a:p>
              <a:p>
                <a:r>
                  <a:rPr lang="it-IT" sz="2000" dirty="0" err="1">
                    <a:ea typeface="Cambria Math" panose="02040503050406030204" pitchFamily="18" charset="0"/>
                  </a:rPr>
                  <a:t>Almost</a:t>
                </a:r>
                <a:r>
                  <a:rPr lang="it-IT" sz="2000" dirty="0">
                    <a:ea typeface="Cambria Math" panose="02040503050406030204" pitchFamily="18" charset="0"/>
                  </a:rPr>
                  <a:t> </a:t>
                </a:r>
                <a:r>
                  <a:rPr lang="it-IT" sz="2000" dirty="0" err="1">
                    <a:ea typeface="Cambria Math" panose="02040503050406030204" pitchFamily="18" charset="0"/>
                  </a:rPr>
                  <a:t>constant</a:t>
                </a:r>
                <a:r>
                  <a:rPr lang="it-IT" sz="2000" dirty="0">
                    <a:ea typeface="Cambria Math" panose="02040503050406030204" pitchFamily="18" charset="0"/>
                  </a:rPr>
                  <a:t> inside </a:t>
                </a:r>
                <a:r>
                  <a:rPr lang="it-IT" sz="2000" dirty="0" err="1">
                    <a:ea typeface="Cambria Math" panose="02040503050406030204" pitchFamily="18" charset="0"/>
                  </a:rPr>
                  <a:t>bunch</a:t>
                </a:r>
                <a:endParaRPr lang="it-IT" sz="2000" dirty="0">
                  <a:ea typeface="Cambria Math" panose="02040503050406030204" pitchFamily="18" charset="0"/>
                </a:endParaRPr>
              </a:p>
              <a:p>
                <a:r>
                  <a:rPr lang="it-IT" sz="2000" dirty="0">
                    <a:ea typeface="Cambria Math" panose="02040503050406030204" pitchFamily="18" charset="0"/>
                  </a:rPr>
                  <a:t>0 </a:t>
                </a:r>
                <a:r>
                  <a:rPr lang="it-IT" sz="2000" dirty="0" err="1">
                    <a:ea typeface="Cambria Math" panose="02040503050406030204" pitchFamily="18" charset="0"/>
                  </a:rPr>
                  <a:t>behind</a:t>
                </a:r>
                <a:r>
                  <a:rPr lang="it-IT" sz="2000" dirty="0">
                    <a:ea typeface="Cambria Math" panose="02040503050406030204" pitchFamily="18" charset="0"/>
                  </a:rPr>
                  <a:t> the </a:t>
                </a:r>
                <a:r>
                  <a:rPr lang="it-IT" sz="2000" dirty="0" err="1" smtClean="0">
                    <a:ea typeface="Cambria Math" panose="02040503050406030204" pitchFamily="18" charset="0"/>
                  </a:rPr>
                  <a:t>bunch</a:t>
                </a:r>
                <a:endParaRPr lang="it-IT" sz="2000" dirty="0" smtClean="0">
                  <a:ea typeface="Cambria Math" panose="02040503050406030204" pitchFamily="18" charset="0"/>
                </a:endParaRPr>
              </a:p>
              <a:p>
                <a:r>
                  <a:rPr lang="en-US" sz="2000" dirty="0"/>
                  <a:t>Equal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before </a:t>
                </a:r>
                <a:r>
                  <a:rPr lang="en-US" sz="2000" dirty="0"/>
                  <a:t>the </a:t>
                </a:r>
                <a:r>
                  <a:rPr lang="en-US" sz="2000" dirty="0" smtClean="0"/>
                  <a:t>bunch</a:t>
                </a:r>
                <a:endParaRPr lang="en-US" sz="2000" dirty="0"/>
              </a:p>
            </p:txBody>
          </p:sp>
        </mc:Choice>
        <mc:Fallback>
          <p:sp>
            <p:nvSpPr>
              <p:cNvPr id="23" name="Segnaposto 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507" y="2529820"/>
                <a:ext cx="6453505" cy="914400"/>
              </a:xfrm>
              <a:prstGeom prst="rect">
                <a:avLst/>
              </a:prstGeom>
              <a:blipFill rotWithShape="0">
                <a:blip r:embed="rId8"/>
                <a:stretch>
                  <a:fillRect l="-1040" t="-5333" b="-87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6954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6" grpId="0"/>
      <p:bldP spid="10" grpId="0" animBg="1"/>
      <p:bldP spid="11" grpId="0"/>
      <p:bldP spid="12" grpId="0"/>
      <p:bldP spid="14" grpId="0"/>
      <p:bldP spid="21" grpId="0" animBg="1"/>
      <p:bldP spid="24" grpId="0" animBg="1"/>
      <p:bldP spid="3" grpId="0"/>
      <p:bldP spid="31" grpId="0" animBg="1"/>
      <p:bldP spid="42" grpId="0" animBg="1"/>
      <p:bldP spid="43" grpId="0" animBg="1"/>
      <p:bldP spid="44" grpId="0"/>
      <p:bldP spid="45" grpId="0"/>
      <p:bldP spid="46" grpId="0"/>
      <p:bldP spid="47" grpId="0" animBg="1"/>
      <p:bldP spid="51" grpId="0" animBg="1"/>
      <p:bldP spid="4" grpId="0" animBg="1"/>
      <p:bldP spid="2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New </a:t>
            </a:r>
            <a:r>
              <a:rPr lang="it-IT" dirty="0" err="1" smtClean="0"/>
              <a:t>concept</a:t>
            </a:r>
            <a:r>
              <a:rPr lang="it-IT" dirty="0" smtClean="0"/>
              <a:t>: surfing </a:t>
            </a:r>
            <a:r>
              <a:rPr lang="it-IT" dirty="0" err="1" smtClean="0"/>
              <a:t>bubble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37" y="958622"/>
            <a:ext cx="5266667" cy="353333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586328" y="404944"/>
            <a:ext cx="2205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 smtClean="0"/>
              <a:t>The driver </a:t>
            </a:r>
            <a:r>
              <a:rPr lang="it-IT" sz="2000" b="1" dirty="0" err="1" smtClean="0"/>
              <a:t>generates</a:t>
            </a:r>
            <a:r>
              <a:rPr lang="it-IT" sz="2000" b="1" dirty="0" smtClean="0"/>
              <a:t> a linear </a:t>
            </a:r>
            <a:r>
              <a:rPr lang="it-IT" sz="2000" b="1" dirty="0" err="1" smtClean="0"/>
              <a:t>field</a:t>
            </a:r>
            <a:endParaRPr lang="it-IT" sz="2000" dirty="0">
              <a:ea typeface="Cambria Math" panose="02040503050406030204" pitchFamily="18" charset="0"/>
            </a:endParaRPr>
          </a:p>
        </p:txBody>
      </p:sp>
      <p:cxnSp>
        <p:nvCxnSpPr>
          <p:cNvPr id="8" name="Connettore 2 7"/>
          <p:cNvCxnSpPr>
            <a:stCxn id="6" idx="1"/>
          </p:cNvCxnSpPr>
          <p:nvPr/>
        </p:nvCxnSpPr>
        <p:spPr>
          <a:xfrm flipH="1">
            <a:off x="7244080" y="912776"/>
            <a:ext cx="1342248" cy="15350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8542366" y="3438644"/>
            <a:ext cx="2880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 smtClean="0"/>
              <a:t>The </a:t>
            </a:r>
            <a:r>
              <a:rPr lang="it-IT" sz="2000" b="1" dirty="0" err="1" smtClean="0"/>
              <a:t>injection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performed</a:t>
            </a:r>
            <a:r>
              <a:rPr lang="it-IT" sz="2000" b="1" dirty="0" smtClean="0"/>
              <a:t> on the </a:t>
            </a:r>
            <a:r>
              <a:rPr lang="it-IT" sz="2000" b="1" dirty="0" err="1" smtClean="0"/>
              <a:t>crest</a:t>
            </a:r>
            <a:r>
              <a:rPr lang="it-IT" sz="2000" b="1" dirty="0" smtClean="0"/>
              <a:t> of linear </a:t>
            </a:r>
            <a:r>
              <a:rPr lang="it-IT" sz="2000" b="1" dirty="0" err="1" smtClean="0"/>
              <a:t>field</a:t>
            </a:r>
            <a:endParaRPr lang="it-IT" sz="2000" dirty="0">
              <a:ea typeface="Cambria Math" panose="02040503050406030204" pitchFamily="18" charset="0"/>
            </a:endParaRPr>
          </a:p>
        </p:txBody>
      </p:sp>
      <p:cxnSp>
        <p:nvCxnSpPr>
          <p:cNvPr id="12" name="Connettore 2 11"/>
          <p:cNvCxnSpPr>
            <a:stCxn id="11" idx="1"/>
          </p:cNvCxnSpPr>
          <p:nvPr/>
        </p:nvCxnSpPr>
        <p:spPr>
          <a:xfrm flipH="1" flipV="1">
            <a:off x="4961341" y="2813281"/>
            <a:ext cx="3581025" cy="113319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70566" y="4029341"/>
            <a:ext cx="28884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 smtClean="0"/>
              <a:t>The </a:t>
            </a:r>
            <a:r>
              <a:rPr lang="it-IT" sz="2000" b="1" dirty="0" err="1" smtClean="0"/>
              <a:t>focusing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guaranteed</a:t>
            </a:r>
            <a:r>
              <a:rPr lang="it-IT" sz="2000" b="1" dirty="0" smtClean="0"/>
              <a:t> by a </a:t>
            </a:r>
            <a:r>
              <a:rPr lang="it-IT" sz="2000" b="1" dirty="0" err="1" smtClean="0"/>
              <a:t>beam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loading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effect</a:t>
            </a:r>
            <a:endParaRPr lang="it-IT" sz="2000" dirty="0">
              <a:ea typeface="Cambria Math" panose="02040503050406030204" pitchFamily="18" charset="0"/>
            </a:endParaRPr>
          </a:p>
        </p:txBody>
      </p:sp>
      <p:cxnSp>
        <p:nvCxnSpPr>
          <p:cNvPr id="18" name="Connettore 2 17"/>
          <p:cNvCxnSpPr>
            <a:stCxn id="17" idx="0"/>
          </p:cNvCxnSpPr>
          <p:nvPr/>
        </p:nvCxnSpPr>
        <p:spPr>
          <a:xfrm flipV="1">
            <a:off x="1514812" y="2813281"/>
            <a:ext cx="3118148" cy="12160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525452" y="983128"/>
            <a:ext cx="1982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 smtClean="0"/>
              <a:t>The </a:t>
            </a:r>
            <a:r>
              <a:rPr lang="it-IT" sz="2000" b="1" dirty="0" err="1" smtClean="0"/>
              <a:t>field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generated</a:t>
            </a:r>
            <a:r>
              <a:rPr lang="it-IT" sz="2000" b="1" dirty="0" smtClean="0"/>
              <a:t> by the </a:t>
            </a:r>
            <a:r>
              <a:rPr lang="it-IT" sz="2000" b="1" dirty="0" err="1" smtClean="0"/>
              <a:t>witness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non linear</a:t>
            </a:r>
            <a:endParaRPr lang="it-IT" sz="2000" dirty="0">
              <a:ea typeface="Cambria Math" panose="02040503050406030204" pitchFamily="18" charset="0"/>
            </a:endParaRPr>
          </a:p>
        </p:txBody>
      </p:sp>
      <p:cxnSp>
        <p:nvCxnSpPr>
          <p:cNvPr id="22" name="Connettore 2 21"/>
          <p:cNvCxnSpPr>
            <a:stCxn id="21" idx="3"/>
          </p:cNvCxnSpPr>
          <p:nvPr/>
        </p:nvCxnSpPr>
        <p:spPr>
          <a:xfrm>
            <a:off x="2507850" y="1644848"/>
            <a:ext cx="1361896" cy="7264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6" idx="2"/>
            <a:endCxn id="28" idx="0"/>
          </p:cNvCxnSpPr>
          <p:nvPr/>
        </p:nvCxnSpPr>
        <p:spPr>
          <a:xfrm>
            <a:off x="9688948" y="1420607"/>
            <a:ext cx="300269" cy="6234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8432684" y="2044081"/>
            <a:ext cx="3113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 smtClean="0">
                <a:solidFill>
                  <a:srgbClr val="7030A0"/>
                </a:solidFill>
              </a:rPr>
              <a:t>The </a:t>
            </a:r>
            <a:r>
              <a:rPr lang="it-IT" sz="2000" b="1" dirty="0" err="1" smtClean="0">
                <a:solidFill>
                  <a:srgbClr val="7030A0"/>
                </a:solidFill>
              </a:rPr>
              <a:t>witness</a:t>
            </a:r>
            <a:r>
              <a:rPr lang="it-IT" sz="2000" b="1" dirty="0" smtClean="0">
                <a:solidFill>
                  <a:srgbClr val="7030A0"/>
                </a:solidFill>
              </a:rPr>
              <a:t> can be </a:t>
            </a:r>
            <a:r>
              <a:rPr lang="it-IT" sz="2000" b="1" dirty="0" err="1" smtClean="0">
                <a:solidFill>
                  <a:srgbClr val="7030A0"/>
                </a:solidFill>
              </a:rPr>
              <a:t>injected</a:t>
            </a:r>
            <a:r>
              <a:rPr lang="it-IT" sz="2000" b="1" dirty="0" smtClean="0">
                <a:solidFill>
                  <a:srgbClr val="7030A0"/>
                </a:solidFill>
              </a:rPr>
              <a:t> in the zone of maximum </a:t>
            </a:r>
            <a:r>
              <a:rPr lang="it-IT" sz="2000" b="1" dirty="0" err="1" smtClean="0">
                <a:solidFill>
                  <a:srgbClr val="7030A0"/>
                </a:solidFill>
              </a:rPr>
              <a:t>field</a:t>
            </a:r>
            <a:endParaRPr lang="it-IT" sz="2000" dirty="0">
              <a:solidFill>
                <a:srgbClr val="7030A0"/>
              </a:solidFill>
              <a:ea typeface="Cambria Math" panose="02040503050406030204" pitchFamily="18" charset="0"/>
            </a:endParaRPr>
          </a:p>
        </p:txBody>
      </p:sp>
      <p:cxnSp>
        <p:nvCxnSpPr>
          <p:cNvPr id="39" name="Connettore 2 38"/>
          <p:cNvCxnSpPr>
            <a:stCxn id="11" idx="2"/>
            <a:endCxn id="40" idx="3"/>
          </p:cNvCxnSpPr>
          <p:nvPr/>
        </p:nvCxnSpPr>
        <p:spPr>
          <a:xfrm flipH="1">
            <a:off x="9490409" y="4454307"/>
            <a:ext cx="492328" cy="71938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/>
          <p:cNvSpPr/>
          <p:nvPr/>
        </p:nvSpPr>
        <p:spPr>
          <a:xfrm>
            <a:off x="6671733" y="4819744"/>
            <a:ext cx="2818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 smtClean="0">
                <a:solidFill>
                  <a:srgbClr val="7030A0"/>
                </a:solidFill>
              </a:rPr>
              <a:t>Minimum </a:t>
            </a:r>
            <a:r>
              <a:rPr lang="it-IT" sz="2000" b="1" dirty="0" err="1" smtClean="0">
                <a:solidFill>
                  <a:srgbClr val="7030A0"/>
                </a:solidFill>
              </a:rPr>
              <a:t>energy</a:t>
            </a:r>
            <a:r>
              <a:rPr lang="it-IT" sz="2000" b="1" dirty="0" smtClean="0">
                <a:solidFill>
                  <a:srgbClr val="7030A0"/>
                </a:solidFill>
              </a:rPr>
              <a:t> spread</a:t>
            </a:r>
          </a:p>
          <a:p>
            <a:pPr lvl="0"/>
            <a:r>
              <a:rPr lang="it-IT" sz="2000" b="1" dirty="0" smtClean="0">
                <a:solidFill>
                  <a:srgbClr val="7030A0"/>
                </a:solidFill>
                <a:ea typeface="Cambria Math" panose="02040503050406030204" pitchFamily="18" charset="0"/>
              </a:rPr>
              <a:t>Maximum </a:t>
            </a:r>
            <a:r>
              <a:rPr lang="it-IT" sz="2000" b="1" dirty="0" err="1" smtClean="0">
                <a:solidFill>
                  <a:srgbClr val="7030A0"/>
                </a:solidFill>
                <a:ea typeface="Cambria Math" panose="02040503050406030204" pitchFamily="18" charset="0"/>
              </a:rPr>
              <a:t>gradient</a:t>
            </a:r>
            <a:endParaRPr lang="it-IT" sz="2000" dirty="0">
              <a:solidFill>
                <a:srgbClr val="7030A0"/>
              </a:solidFill>
              <a:ea typeface="Cambria Math" panose="02040503050406030204" pitchFamily="18" charset="0"/>
            </a:endParaRPr>
          </a:p>
        </p:txBody>
      </p:sp>
      <p:cxnSp>
        <p:nvCxnSpPr>
          <p:cNvPr id="49" name="Connettore 2 48"/>
          <p:cNvCxnSpPr>
            <a:stCxn id="17" idx="2"/>
            <a:endCxn id="50" idx="1"/>
          </p:cNvCxnSpPr>
          <p:nvPr/>
        </p:nvCxnSpPr>
        <p:spPr>
          <a:xfrm>
            <a:off x="1514812" y="5045004"/>
            <a:ext cx="919069" cy="30716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433881" y="5152109"/>
            <a:ext cx="3353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 err="1" smtClean="0">
                <a:solidFill>
                  <a:srgbClr val="7030A0"/>
                </a:solidFill>
              </a:rPr>
              <a:t>Increased</a:t>
            </a:r>
            <a:r>
              <a:rPr lang="it-IT" sz="2000" b="1" dirty="0" smtClean="0">
                <a:solidFill>
                  <a:srgbClr val="7030A0"/>
                </a:solidFill>
              </a:rPr>
              <a:t> </a:t>
            </a:r>
            <a:r>
              <a:rPr lang="it-IT" sz="2000" b="1" dirty="0" err="1" smtClean="0">
                <a:solidFill>
                  <a:srgbClr val="7030A0"/>
                </a:solidFill>
              </a:rPr>
              <a:t>witness</a:t>
            </a:r>
            <a:r>
              <a:rPr lang="it-IT" sz="2000" b="1" dirty="0" smtClean="0">
                <a:solidFill>
                  <a:srgbClr val="7030A0"/>
                </a:solidFill>
              </a:rPr>
              <a:t> </a:t>
            </a:r>
            <a:r>
              <a:rPr lang="it-IT" sz="2000" b="1" dirty="0" err="1" smtClean="0">
                <a:solidFill>
                  <a:srgbClr val="7030A0"/>
                </a:solidFill>
              </a:rPr>
              <a:t>stability</a:t>
            </a:r>
            <a:endParaRPr lang="it-IT" sz="2000" dirty="0">
              <a:solidFill>
                <a:srgbClr val="7030A0"/>
              </a:solidFill>
              <a:ea typeface="Cambria Math" panose="02040503050406030204" pitchFamily="18" charset="0"/>
            </a:endParaRPr>
          </a:p>
        </p:txBody>
      </p:sp>
      <p:cxnSp>
        <p:nvCxnSpPr>
          <p:cNvPr id="53" name="Connettore 2 52"/>
          <p:cNvCxnSpPr>
            <a:stCxn id="21" idx="2"/>
            <a:endCxn id="54" idx="0"/>
          </p:cNvCxnSpPr>
          <p:nvPr/>
        </p:nvCxnSpPr>
        <p:spPr>
          <a:xfrm flipH="1">
            <a:off x="1252328" y="2306567"/>
            <a:ext cx="264323" cy="598627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tangolo 53"/>
          <p:cNvSpPr/>
          <p:nvPr/>
        </p:nvSpPr>
        <p:spPr>
          <a:xfrm>
            <a:off x="213014" y="2905194"/>
            <a:ext cx="2078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 smtClean="0">
                <a:solidFill>
                  <a:srgbClr val="7030A0"/>
                </a:solidFill>
              </a:rPr>
              <a:t>Simple </a:t>
            </a:r>
            <a:r>
              <a:rPr lang="it-IT" sz="2000" b="1" dirty="0" err="1" smtClean="0">
                <a:solidFill>
                  <a:srgbClr val="7030A0"/>
                </a:solidFill>
              </a:rPr>
              <a:t>matching</a:t>
            </a:r>
            <a:endParaRPr lang="it-IT" sz="2000" dirty="0">
              <a:solidFill>
                <a:srgbClr val="7030A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060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7" grpId="0"/>
      <p:bldP spid="21" grpId="0"/>
      <p:bldP spid="28" grpId="0"/>
      <p:bldP spid="40" grpId="0"/>
      <p:bldP spid="50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Simulation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egnaposto testo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78815" y="652143"/>
                <a:ext cx="6453505" cy="914400"/>
              </a:xfrm>
            </p:spPr>
            <p:txBody>
              <a:bodyPr/>
              <a:lstStyle/>
              <a:p>
                <a:r>
                  <a:rPr lang="it-IT" dirty="0" smtClean="0"/>
                  <a:t>Plasma </a:t>
                </a:r>
                <a:r>
                  <a:rPr lang="it-IT" dirty="0" err="1" smtClean="0"/>
                  <a:t>density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:r>
                  <a:rPr lang="it-IT" b="1" dirty="0" smtClean="0"/>
                  <a:t>Driver: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b="0" dirty="0" smtClean="0">
                    <a:ea typeface="Cambria Math" panose="02040503050406030204" pitchFamily="18" charset="0"/>
                  </a:rPr>
                  <a:t>Energy 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=500</m:t>
                    </m:r>
                  </m:oMath>
                </a14:m>
                <a:endParaRPr lang="it-IT" sz="2000" b="0" dirty="0" smtClean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it-IT" sz="2000" b="0" dirty="0" smtClean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b="0" dirty="0" err="1" smtClean="0">
                    <a:ea typeface="Cambria Math" panose="02040503050406030204" pitchFamily="18" charset="0"/>
                  </a:rPr>
                  <a:t>Charge</a:t>
                </a:r>
                <a:r>
                  <a:rPr lang="it-IT" sz="2000" b="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=200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𝑝𝐶</m:t>
                    </m:r>
                  </m:oMath>
                </a14:m>
                <a:endParaRPr lang="it-IT" sz="2000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it-IT" sz="2000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dirty="0" err="1" smtClean="0"/>
                  <a:t>Length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endParaRPr lang="it-IT" sz="2000" i="1" dirty="0" smtClean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it-IT" sz="20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</m:t>
                    </m:r>
                  </m:oMath>
                </a14:m>
                <a:endParaRPr lang="it-IT" sz="20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it-IT" sz="2000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dirty="0" err="1" smtClean="0"/>
                  <a:t>Emittance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it-IT" sz="2000" dirty="0" smtClean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Segnaposto tes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78815" y="652143"/>
                <a:ext cx="6453505" cy="914400"/>
              </a:xfrm>
              <a:blipFill rotWithShape="0">
                <a:blip r:embed="rId2"/>
                <a:stretch>
                  <a:fillRect l="-1605" t="-11333" b="-37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Segnaposto testo 2"/>
              <p:cNvSpPr txBox="1">
                <a:spLocks/>
              </p:cNvSpPr>
              <p:nvPr/>
            </p:nvSpPr>
            <p:spPr>
              <a:xfrm>
                <a:off x="5869940" y="652143"/>
                <a:ext cx="6453505" cy="9144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b="1" dirty="0" smtClean="0"/>
              </a:p>
              <a:p>
                <a:r>
                  <a:rPr lang="it-IT" b="1" dirty="0" smtClean="0"/>
                  <a:t>Witness:</a:t>
                </a:r>
                <a:endParaRPr lang="it-IT" b="1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dirty="0" smtClean="0">
                    <a:ea typeface="Cambria Math" panose="02040503050406030204" pitchFamily="18" charset="0"/>
                  </a:rPr>
                  <a:t>Energy 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=500</m:t>
                    </m:r>
                  </m:oMath>
                </a14:m>
                <a:endParaRPr lang="it-IT" sz="2000" dirty="0" smtClean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it-IT" sz="2000" dirty="0" smtClean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dirty="0">
                    <a:ea typeface="Cambria Math" panose="02040503050406030204" pitchFamily="18" charset="0"/>
                  </a:rPr>
                  <a:t>Charge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=15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𝑝𝐶</m:t>
                    </m:r>
                  </m:oMath>
                </a14:m>
                <a:endParaRPr lang="it-IT" sz="2000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it-IT" sz="2000" dirty="0" smtClean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dirty="0"/>
                  <a:t>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=3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it-IT" sz="20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it-IT" sz="2000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dirty="0">
                    <a:ea typeface="Cambria Math" panose="02040503050406030204" pitchFamily="18" charset="0"/>
                  </a:rPr>
                  <a:t>Spot </a:t>
                </a:r>
                <a:r>
                  <a:rPr lang="it-IT" sz="2000" dirty="0" err="1">
                    <a:ea typeface="Cambria Math" panose="02040503050406030204" pitchFamily="18" charset="0"/>
                  </a:rPr>
                  <a:t>size</a:t>
                </a:r>
                <a:r>
                  <a:rPr lang="it-IT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it-IT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it-IT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it-IT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g>
                      <m:e>
                        <m:f>
                          <m:fPr>
                            <m:ctrlPr>
                              <a:rPr lang="it-IT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e>
                    </m:rad>
                    <m:rad>
                      <m:radPr>
                        <m:degHide m:val="on"/>
                        <m:ctrlPr>
                          <a:rPr lang="it-IT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it-IT" sz="2000" i="1" dirty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it-IT" sz="2000" dirty="0" smtClean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dirty="0"/>
                  <a:t>Emittance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0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sz="2000" i="1" dirty="0">
                        <a:latin typeface="Cambria Math" panose="02040503050406030204" pitchFamily="18" charset="0"/>
                      </a:rPr>
                      <m:t>=0.3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it-IT" sz="2000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it-IT" sz="2000" i="1" dirty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it-IT" sz="2000" dirty="0">
                    <a:ea typeface="Cambria Math" panose="02040503050406030204" pitchFamily="18" charset="0"/>
                  </a:rPr>
                  <a:t>Injection </a:t>
                </a:r>
                <a:r>
                  <a:rPr lang="it-IT" sz="2000" dirty="0" err="1">
                    <a:ea typeface="Cambria Math" panose="02040503050406030204" pitchFamily="18" charset="0"/>
                  </a:rPr>
                  <a:t>distance</a:t>
                </a:r>
                <a:r>
                  <a:rPr lang="it-IT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it-IT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42,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0.45</m:t>
                    </m:r>
                    <m:sSub>
                      <m:sSubPr>
                        <m:ctrlPr>
                          <a:rPr lang="it-IT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it-IT" sz="20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Segnaposto 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940" y="652143"/>
                <a:ext cx="6453505" cy="914400"/>
              </a:xfrm>
              <a:prstGeom prst="rect">
                <a:avLst/>
              </a:prstGeom>
              <a:blipFill rotWithShape="0">
                <a:blip r:embed="rId3"/>
                <a:stretch>
                  <a:fillRect l="-1700" b="-46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9334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Energy and </a:t>
            </a:r>
            <a:r>
              <a:rPr lang="it-IT" dirty="0" err="1" smtClean="0"/>
              <a:t>energy</a:t>
            </a:r>
            <a:r>
              <a:rPr lang="it-IT" dirty="0" smtClean="0"/>
              <a:t> spread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/>
              <a:t>Effective</a:t>
            </a:r>
            <a:r>
              <a:rPr lang="it-IT" dirty="0" smtClean="0"/>
              <a:t> </a:t>
            </a:r>
            <a:r>
              <a:rPr lang="it-IT" dirty="0" err="1" smtClean="0"/>
              <a:t>accelerating</a:t>
            </a:r>
            <a:r>
              <a:rPr lang="it-IT" dirty="0" smtClean="0"/>
              <a:t> </a:t>
            </a:r>
            <a:r>
              <a:rPr lang="it-IT" dirty="0" err="1" smtClean="0"/>
              <a:t>gradient</a:t>
            </a:r>
            <a:r>
              <a:rPr lang="it-IT" dirty="0" smtClean="0"/>
              <a:t> &gt;1.4GV/m</a:t>
            </a:r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389"/>
            <a:ext cx="6294061" cy="43936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96" y="837389"/>
            <a:ext cx="6537364" cy="45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Envelope</a:t>
            </a:r>
            <a:r>
              <a:rPr lang="it-IT" dirty="0" smtClean="0"/>
              <a:t> and </a:t>
            </a:r>
            <a:r>
              <a:rPr lang="it-IT" dirty="0" err="1" smtClean="0"/>
              <a:t>emittance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/>
              <a:t>Almost</a:t>
            </a:r>
            <a:r>
              <a:rPr lang="it-IT" dirty="0" smtClean="0"/>
              <a:t> </a:t>
            </a:r>
            <a:r>
              <a:rPr lang="it-IT" dirty="0" err="1" smtClean="0"/>
              <a:t>perfectly</a:t>
            </a:r>
            <a:r>
              <a:rPr lang="it-IT" dirty="0" smtClean="0"/>
              <a:t> </a:t>
            </a:r>
            <a:r>
              <a:rPr lang="it-IT" dirty="0" err="1" smtClean="0"/>
              <a:t>matched</a:t>
            </a:r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989"/>
            <a:ext cx="6202680" cy="43298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14" y="872309"/>
            <a:ext cx="6389585" cy="44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Density</a:t>
            </a:r>
            <a:endParaRPr lang="it-IT" dirty="0"/>
          </a:p>
        </p:txBody>
      </p:sp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1280" y="740229"/>
            <a:ext cx="6537960" cy="49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8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Spaces</a:t>
            </a:r>
            <a:endParaRPr lang="it-IT" dirty="0"/>
          </a:p>
        </p:txBody>
      </p:sp>
      <p:pic>
        <p:nvPicPr>
          <p:cNvPr id="3" name="video_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70709"/>
            <a:ext cx="5958840" cy="4469130"/>
          </a:xfrm>
          <a:prstGeom prst="rect">
            <a:avLst/>
          </a:prstGeom>
        </p:spPr>
      </p:pic>
      <p:pic>
        <p:nvPicPr>
          <p:cNvPr id="4" name="video_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9531" y="770708"/>
            <a:ext cx="5962469" cy="44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30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Efficiency</a:t>
            </a:r>
            <a:r>
              <a:rPr lang="it-IT" dirty="0" smtClean="0"/>
              <a:t> and </a:t>
            </a:r>
            <a:r>
              <a:rPr lang="it-IT" dirty="0" err="1" smtClean="0"/>
              <a:t>limits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6389585" cy="44603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14" y="862149"/>
            <a:ext cx="6389585" cy="44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34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Scheme</a:t>
            </a:r>
            <a:r>
              <a:rPr lang="it-IT" dirty="0" smtClean="0"/>
              <a:t> </a:t>
            </a:r>
            <a:r>
              <a:rPr lang="it-IT" dirty="0" err="1" smtClean="0"/>
              <a:t>limited</a:t>
            </a:r>
            <a:r>
              <a:rPr lang="it-IT" dirty="0" smtClean="0"/>
              <a:t> by driver </a:t>
            </a:r>
            <a:r>
              <a:rPr lang="it-IT" dirty="0" err="1" smtClean="0"/>
              <a:t>depletion</a:t>
            </a:r>
            <a:endParaRPr lang="it-IT" dirty="0"/>
          </a:p>
        </p:txBody>
      </p:sp>
      <p:pic>
        <p:nvPicPr>
          <p:cNvPr id="5" name="video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0926" y="770709"/>
            <a:ext cx="6450148" cy="48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59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3906</TotalTime>
  <Words>399</Words>
  <Application>Microsoft Office PowerPoint</Application>
  <PresentationFormat>Widescreen</PresentationFormat>
  <Paragraphs>90</Paragraphs>
  <Slides>14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Wingdings</vt:lpstr>
      <vt:lpstr>Tema di Office</vt:lpstr>
      <vt:lpstr>High quality beam driven acceleration up to 1GeV @Eu_SPARC</vt:lpstr>
      <vt:lpstr>New concept: surfing bubble</vt:lpstr>
      <vt:lpstr>Simulation parameters</vt:lpstr>
      <vt:lpstr>Energy and energy spread</vt:lpstr>
      <vt:lpstr>Envelope and emittance</vt:lpstr>
      <vt:lpstr>Density</vt:lpstr>
      <vt:lpstr>Phase Spaces</vt:lpstr>
      <vt:lpstr>Efficiency and limits</vt:lpstr>
      <vt:lpstr>Scheme limited by driver depletion</vt:lpstr>
      <vt:lpstr>Conclusions</vt:lpstr>
      <vt:lpstr>Thanks for the attention</vt:lpstr>
      <vt:lpstr>Minimization of energy spread in linear field</vt:lpstr>
      <vt:lpstr>The longitudinal field crest region</vt:lpstr>
      <vt:lpstr>Matching conditions for short, narrow and ultra dense bunch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</dc:creator>
  <cp:lastModifiedBy>Stefano Romeo</cp:lastModifiedBy>
  <cp:revision>125</cp:revision>
  <dcterms:created xsi:type="dcterms:W3CDTF">2016-05-10T08:47:33Z</dcterms:created>
  <dcterms:modified xsi:type="dcterms:W3CDTF">2016-07-12T13:50:49Z</dcterms:modified>
</cp:coreProperties>
</file>