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65" r:id="rId5"/>
    <p:sldId id="263" r:id="rId6"/>
    <p:sldId id="258" r:id="rId7"/>
    <p:sldId id="259" r:id="rId8"/>
    <p:sldId id="278" r:id="rId9"/>
    <p:sldId id="262" r:id="rId10"/>
    <p:sldId id="270" r:id="rId11"/>
    <p:sldId id="266" r:id="rId12"/>
    <p:sldId id="269" r:id="rId13"/>
    <p:sldId id="267" r:id="rId14"/>
    <p:sldId id="279" r:id="rId15"/>
    <p:sldId id="280" r:id="rId16"/>
    <p:sldId id="272" r:id="rId17"/>
    <p:sldId id="273" r:id="rId18"/>
    <p:sldId id="275" r:id="rId19"/>
    <p:sldId id="274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7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4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1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6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485C9-9B6A-7748-870D-9301F94F4088}" type="datetimeFigureOut">
              <a:rPr lang="en-US" smtClean="0"/>
              <a:t>12/07/16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DCDF-587A-8C47-80DF-32052A285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4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551" y="2106579"/>
            <a:ext cx="658440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/>
              <a:t>EuPRAXIA</a:t>
            </a:r>
            <a:r>
              <a:rPr lang="en-US" sz="3600" dirty="0" smtClean="0"/>
              <a:t> working package report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WP3 and WP4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5037" b="11067"/>
          <a:stretch/>
        </p:blipFill>
        <p:spPr>
          <a:xfrm>
            <a:off x="28251" y="-5"/>
            <a:ext cx="2387949" cy="108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1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305" y="87431"/>
            <a:ext cx="5674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WP4 - </a:t>
            </a:r>
            <a:r>
              <a:rPr lang="en-US" sz="2800" b="1" dirty="0" smtClean="0"/>
              <a:t>Laser Design and Optimization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02700" y="610651"/>
            <a:ext cx="8379257" cy="5601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4.1</a:t>
            </a:r>
            <a:r>
              <a:rPr lang="en-US" sz="2400" dirty="0" smtClean="0"/>
              <a:t>: Management and system engineering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4.2</a:t>
            </a:r>
            <a:r>
              <a:rPr lang="en-US" sz="2400" dirty="0" smtClean="0"/>
              <a:t>: Laser design study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Task 4.2.1: Benchmarking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Task 4.2.2: Front-end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Task 4.2.3: Power amplification section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Task 4.2.4: Stretching, compression and Transport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Task 4.2.2: Diagnostics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4.3</a:t>
            </a:r>
            <a:r>
              <a:rPr lang="en-US" sz="2400" dirty="0" smtClean="0"/>
              <a:t>: Transverse functions, alignment and control, active stabilization, synchronization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4.4</a:t>
            </a:r>
            <a:r>
              <a:rPr lang="en-US" sz="2400" dirty="0" smtClean="0"/>
              <a:t>: Laser control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111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305" y="87431"/>
            <a:ext cx="5674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WP4 - </a:t>
            </a:r>
            <a:r>
              <a:rPr lang="en-US" sz="2800" b="1" dirty="0" smtClean="0"/>
              <a:t>Laser Design and Optimization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4206" y="728006"/>
            <a:ext cx="875617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many lasers to guarantee 24/7 operation?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Is high rep rate the way to have more stability</a:t>
            </a:r>
            <a:r>
              <a:rPr lang="en-US" sz="2400" dirty="0" smtClean="0"/>
              <a:t>?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many photon beams are needed (mains and probes)?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Do we have to use the some laser for the photocathode? Are requirements comparable?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100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solution: 100 J, 100 </a:t>
            </a:r>
            <a:r>
              <a:rPr lang="en-US" sz="2400" dirty="0" err="1" smtClean="0"/>
              <a:t>fs</a:t>
            </a:r>
            <a:r>
              <a:rPr lang="en-US" sz="2400" dirty="0" smtClean="0"/>
              <a:t>, 100 Hz. Is it technologically feasible.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Stabilization of the beam might be thought to be done from oscillator.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Is </a:t>
            </a:r>
            <a:r>
              <a:rPr lang="en-US" sz="2400" dirty="0" err="1" smtClean="0"/>
              <a:t>Ti:Sa</a:t>
            </a:r>
            <a:r>
              <a:rPr lang="en-US" sz="2400" dirty="0" smtClean="0"/>
              <a:t> a feasible solution or other material for the pumping part need to be taken into account?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684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305" y="87431"/>
            <a:ext cx="5674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WP4 - </a:t>
            </a:r>
            <a:r>
              <a:rPr lang="en-US" sz="2800" b="1" dirty="0" smtClean="0"/>
              <a:t>Laser Design and Optimization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02700" y="610651"/>
            <a:ext cx="8379257" cy="5601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4.1</a:t>
            </a:r>
            <a:r>
              <a:rPr lang="en-US" sz="2400" dirty="0" smtClean="0"/>
              <a:t>: Management and system engineering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4.2</a:t>
            </a:r>
            <a:r>
              <a:rPr lang="en-US" sz="2400" dirty="0" smtClean="0"/>
              <a:t>: Laser design study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Task 4.2.1: Benchmarking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Task 4.2.2: Front-end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Task 4.2.3: Power amplification section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Task 4.2.4: Stretching, compression and Transport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Task 4.2.2: Diagnostics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4.3</a:t>
            </a:r>
            <a:r>
              <a:rPr lang="en-US" sz="2400" dirty="0" smtClean="0"/>
              <a:t>: Transverse functions, alignment and control, active stabilization, synchronization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4.4</a:t>
            </a:r>
            <a:r>
              <a:rPr lang="en-US" sz="2400" dirty="0" smtClean="0"/>
              <a:t>: Laser control system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207744" y="4646867"/>
            <a:ext cx="8791052" cy="1084268"/>
          </a:xfrm>
          <a:prstGeom prst="ellipse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0444" y="3565631"/>
            <a:ext cx="6560714" cy="504662"/>
          </a:xfrm>
          <a:prstGeom prst="ellipse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9539" y="2929035"/>
            <a:ext cx="6551619" cy="504662"/>
          </a:xfrm>
          <a:prstGeom prst="ellipse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0444" y="2424373"/>
            <a:ext cx="6551619" cy="504662"/>
          </a:xfrm>
          <a:prstGeom prst="ellipse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600"/>
            <a:ext cx="9144000" cy="43552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0305" y="87431"/>
            <a:ext cx="5674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WP4 - </a:t>
            </a:r>
            <a:r>
              <a:rPr lang="en-US" sz="2800" b="1" dirty="0" smtClean="0"/>
              <a:t>Laser Design and Optimization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684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6019" y="1610909"/>
            <a:ext cx="87561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this tasks?</a:t>
            </a:r>
          </a:p>
          <a:p>
            <a:endParaRPr lang="en-US" sz="2400" dirty="0"/>
          </a:p>
          <a:p>
            <a:r>
              <a:rPr lang="en-US" sz="2400" dirty="0" smtClean="0"/>
              <a:t>FLAME update will be necessary for </a:t>
            </a:r>
            <a:r>
              <a:rPr lang="en-US" sz="2400" dirty="0" err="1" smtClean="0"/>
              <a:t>EuSPARC</a:t>
            </a:r>
            <a:r>
              <a:rPr lang="en-US" sz="2400" dirty="0" smtClean="0"/>
              <a:t> and we can definitely gain from the study of the laser.</a:t>
            </a:r>
          </a:p>
          <a:p>
            <a:endParaRPr lang="en-US" sz="2400" dirty="0"/>
          </a:p>
          <a:p>
            <a:r>
              <a:rPr lang="en-US" sz="2400" dirty="0" smtClean="0"/>
              <a:t>Also, during these years, we have been working intensively on the laser side in order to have the best performances and high stability and reproducibility.</a:t>
            </a:r>
          </a:p>
          <a:p>
            <a:endParaRPr lang="en-US" sz="2400" dirty="0" smtClean="0"/>
          </a:p>
          <a:p>
            <a:r>
              <a:rPr lang="en-US" sz="2400" dirty="0" smtClean="0"/>
              <a:t>The task on synchronization is strongly related to that of WP3.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50305" y="87431"/>
            <a:ext cx="5674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WP4 - </a:t>
            </a:r>
            <a:r>
              <a:rPr lang="en-US" sz="2800" b="1" dirty="0" smtClean="0"/>
              <a:t>Laser Design and Optimization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972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324" y="87431"/>
            <a:ext cx="7301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WP3 and WP4 tasks – what we are doing already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6019" y="1610909"/>
            <a:ext cx="8756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are already working on all the tasks where we have proposed ourselves: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865" y="2989480"/>
            <a:ext cx="875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Laser optimization and stabilization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2865" y="3961316"/>
            <a:ext cx="875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Plasma accelerators studies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2865" y="4875725"/>
            <a:ext cx="875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Diagnostics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8928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350" y="87431"/>
            <a:ext cx="5598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In the mean time at FLAME…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34206" y="913880"/>
            <a:ext cx="875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Laser optimization and stabilization</a:t>
            </a:r>
            <a:endParaRPr lang="en-US" sz="2400" dirty="0"/>
          </a:p>
        </p:txBody>
      </p:sp>
      <p:pic>
        <p:nvPicPr>
          <p:cNvPr id="8" name="Picture 7" descr="Result of p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20" y="1561419"/>
            <a:ext cx="2934339" cy="2880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784334" y="1969808"/>
            <a:ext cx="4625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Focal spot diffraction limited, with 60% energy in the 1/e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diameter.</a:t>
            </a:r>
          </a:p>
          <a:p>
            <a:endParaRPr lang="en-US" sz="2400" dirty="0" smtClean="0"/>
          </a:p>
          <a:p>
            <a:r>
              <a:rPr lang="en-US" sz="2400" dirty="0" smtClean="0"/>
              <a:t>Mainly compressor optimization and controlled transport.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47" y="5018927"/>
            <a:ext cx="87046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Higher stability achieved with temperature control (from clean room down to the bunker) and by tubing all the laser transport section in order to avoid turbulence.</a:t>
            </a:r>
          </a:p>
        </p:txBody>
      </p:sp>
    </p:spTree>
    <p:extLst>
      <p:ext uri="{BB962C8B-B14F-4D97-AF65-F5344CB8AC3E}">
        <p14:creationId xmlns:p14="http://schemas.microsoft.com/office/powerpoint/2010/main" val="170671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2865" y="785957"/>
            <a:ext cx="875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Plasma accelerators studies</a:t>
            </a:r>
            <a:endParaRPr lang="en-US" sz="2400" dirty="0"/>
          </a:p>
        </p:txBody>
      </p:sp>
      <p:pic>
        <p:nvPicPr>
          <p:cNvPr id="2" name="Picture 1" descr="013_lanex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4" t="30152" r="25618"/>
          <a:stretch/>
        </p:blipFill>
        <p:spPr>
          <a:xfrm>
            <a:off x="5544869" y="4031325"/>
            <a:ext cx="2880854" cy="25145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5770" y="1626397"/>
            <a:ext cx="8773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only 2J of energy and 2 mm gas-jet, 350 MeV electron bunches with </a:t>
            </a:r>
            <a:r>
              <a:rPr lang="en-US" sz="2400" dirty="0" err="1" smtClean="0"/>
              <a:t>mrad</a:t>
            </a:r>
            <a:r>
              <a:rPr lang="en-US" sz="2400" dirty="0" smtClean="0"/>
              <a:t> divergence, high charge, “small” energy spread have been produced. The corresponding integrated accelerating field is of about 200 GV/m.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83419" y="4456589"/>
            <a:ext cx="5174207" cy="2169332"/>
            <a:chOff x="283419" y="4456589"/>
            <a:chExt cx="5174207" cy="2169332"/>
          </a:xfrm>
        </p:grpSpPr>
        <p:pic>
          <p:nvPicPr>
            <p:cNvPr id="23" name="Picture 22" descr="005_energia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46" t="35376" r="5063" b="23640"/>
            <a:stretch/>
          </p:blipFill>
          <p:spPr>
            <a:xfrm>
              <a:off x="283419" y="4456589"/>
              <a:ext cx="4879935" cy="18000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541991" y="6256589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50 MeV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03445" y="6255303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 MeV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74682" y="624919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350 MeV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257879" y="6025436"/>
              <a:ext cx="0" cy="2237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113996" y="6025436"/>
              <a:ext cx="0" cy="2237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997479" y="6031541"/>
              <a:ext cx="0" cy="2237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126350" y="87431"/>
            <a:ext cx="5598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In the mean time at FLAME…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762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4454" y="829776"/>
            <a:ext cx="8540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Source optimization and parametric study of the laser and plasma parameters is undergoing.</a:t>
            </a:r>
            <a:endParaRPr lang="en-US" sz="2400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3800179" y="3233646"/>
            <a:ext cx="5040000" cy="1392118"/>
            <a:chOff x="2302468" y="4564620"/>
            <a:chExt cx="6841532" cy="1889727"/>
          </a:xfrm>
        </p:grpSpPr>
        <p:pic>
          <p:nvPicPr>
            <p:cNvPr id="7" name="Picture 6" descr="3_dip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93" b="16018"/>
            <a:stretch/>
          </p:blipFill>
          <p:spPr>
            <a:xfrm>
              <a:off x="2302468" y="4564620"/>
              <a:ext cx="6841532" cy="1889727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565971" y="5692679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236 MeV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81496" y="5002704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174 MeV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40583" y="5692679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 MeV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935750" y="5379297"/>
              <a:ext cx="0" cy="3693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522236" y="5379297"/>
              <a:ext cx="0" cy="3693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242517" y="5379297"/>
              <a:ext cx="0" cy="3693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496551" y="5379297"/>
              <a:ext cx="0" cy="3693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101457" y="5002704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57 MeV</a:t>
              </a:r>
              <a:endParaRPr lang="en-US" dirty="0"/>
            </a:p>
          </p:txBody>
        </p:sp>
      </p:grpSp>
      <p:pic>
        <p:nvPicPr>
          <p:cNvPr id="17" name="Picture 16" descr="12_dip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88" b="28578"/>
          <a:stretch/>
        </p:blipFill>
        <p:spPr>
          <a:xfrm>
            <a:off x="3834888" y="1660773"/>
            <a:ext cx="5040000" cy="1399174"/>
          </a:xfrm>
          <a:prstGeom prst="rect">
            <a:avLst/>
          </a:prstGeom>
        </p:spPr>
      </p:pic>
      <p:pic>
        <p:nvPicPr>
          <p:cNvPr id="20" name="Picture 19" descr="005_energia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6" t="35376" r="5063" b="23640"/>
          <a:stretch/>
        </p:blipFill>
        <p:spPr>
          <a:xfrm>
            <a:off x="3800179" y="4822500"/>
            <a:ext cx="5040000" cy="1859041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85771" y="2142030"/>
            <a:ext cx="342304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So for example by scanning the plasma density, electron energy has been varied from 50 MeV, to 175 MeV and up to 300 MeV.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Also by tuning plasma density, energy spread has been reduced from 100% to 20%.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126350" y="87431"/>
            <a:ext cx="5598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In the mean time at FLAME…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6252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049_interf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4" t="20897" r="12288"/>
          <a:stretch/>
        </p:blipFill>
        <p:spPr>
          <a:xfrm>
            <a:off x="185770" y="1231590"/>
            <a:ext cx="2843046" cy="216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5771" y="723014"/>
            <a:ext cx="875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Diagnostics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75135" y="1740712"/>
            <a:ext cx="5766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MacZender</a:t>
            </a:r>
            <a:r>
              <a:rPr lang="en-US" sz="2400" dirty="0" smtClean="0"/>
              <a:t> interferometer to measure the plasma density.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8071" y="3702670"/>
            <a:ext cx="599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OTR to measure the electron beam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93323" y="5717212"/>
            <a:ext cx="549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Betatron</a:t>
            </a:r>
            <a:r>
              <a:rPr lang="en-US" sz="2400" dirty="0" smtClean="0"/>
              <a:t> radiation to measure beam quality inside the plasma bubble.</a:t>
            </a:r>
          </a:p>
        </p:txBody>
      </p:sp>
      <p:pic>
        <p:nvPicPr>
          <p:cNvPr id="15" name="Picture 14" descr="SSEM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391" y="2604869"/>
            <a:ext cx="3029508" cy="2880000"/>
          </a:xfrm>
          <a:prstGeom prst="rect">
            <a:avLst/>
          </a:prstGeom>
        </p:spPr>
      </p:pic>
      <p:pic>
        <p:nvPicPr>
          <p:cNvPr id="2" name="Picture 1" descr="009_lanex_x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8000"/>
            <a:ext cx="3361700" cy="2520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26350" y="87431"/>
            <a:ext cx="5598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In the mean time at FLAME…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762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206" y="64746"/>
            <a:ext cx="28660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WP3 and WP4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34206" y="1192700"/>
            <a:ext cx="87561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WP3</a:t>
            </a:r>
            <a:r>
              <a:rPr lang="en-US" sz="2400" dirty="0" smtClean="0"/>
              <a:t> is on </a:t>
            </a:r>
            <a:r>
              <a:rPr lang="en-US" sz="2400" b="1" dirty="0"/>
              <a:t>High Gradient Laser Plasma Accelerating </a:t>
            </a:r>
            <a:r>
              <a:rPr lang="en-US" sz="2400" b="1" dirty="0" smtClean="0"/>
              <a:t>Structure – </a:t>
            </a:r>
            <a:r>
              <a:rPr lang="en-US" sz="2400" dirty="0" smtClean="0"/>
              <a:t>WP Leaders B. </a:t>
            </a:r>
            <a:r>
              <a:rPr lang="en-US" sz="2400" dirty="0" err="1" smtClean="0"/>
              <a:t>Cros</a:t>
            </a:r>
            <a:r>
              <a:rPr lang="en-US" sz="2400" dirty="0" smtClean="0"/>
              <a:t> (CNRS) and Z. </a:t>
            </a:r>
            <a:r>
              <a:rPr lang="en-US" sz="2400" dirty="0" err="1" smtClean="0"/>
              <a:t>Nujmudin</a:t>
            </a:r>
            <a:r>
              <a:rPr lang="en-US" sz="2400" dirty="0" smtClean="0"/>
              <a:t> (Imperial College)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WP4</a:t>
            </a:r>
            <a:r>
              <a:rPr lang="en-US" sz="2400" dirty="0" smtClean="0"/>
              <a:t> is on </a:t>
            </a:r>
            <a:r>
              <a:rPr lang="en-US" sz="2400" b="1" dirty="0" smtClean="0"/>
              <a:t>Laser Design and Optimization – </a:t>
            </a:r>
            <a:r>
              <a:rPr lang="en-US" sz="2400" dirty="0" smtClean="0"/>
              <a:t>WP Leaders </a:t>
            </a:r>
            <a:r>
              <a:rPr lang="en-US" sz="2400" dirty="0" err="1" smtClean="0"/>
              <a:t>L.Gizzi</a:t>
            </a:r>
            <a:r>
              <a:rPr lang="en-US" sz="2400" dirty="0" smtClean="0"/>
              <a:t> (CNR Pisa) and F. Mathieu (CNRS)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Are strictly connected. </a:t>
            </a:r>
          </a:p>
          <a:p>
            <a:endParaRPr lang="en-US" sz="2400" dirty="0"/>
          </a:p>
          <a:p>
            <a:r>
              <a:rPr lang="en-US" sz="2400" dirty="0" smtClean="0"/>
              <a:t>Our current activities with the FLAME laser are strongly related to both the WPs.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68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1399" y="2967335"/>
            <a:ext cx="3481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00FF"/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19440000" scaled="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</a:t>
            </a:r>
            <a:r>
              <a:rPr lang="it-IT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00FF"/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19440000" scaled="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00FF"/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19440000" scaled="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</a:t>
            </a:r>
            <a:endParaRPr lang="it-IT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0000FF"/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19440000" scaled="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159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8189" y="2514131"/>
            <a:ext cx="80230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WP3 - </a:t>
            </a:r>
            <a:r>
              <a:rPr lang="en-US" sz="4800" b="1" dirty="0" smtClean="0"/>
              <a:t>High Gradient Laser Plasma Accelerating Structure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465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700" y="610651"/>
            <a:ext cx="8379257" cy="5601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3.1</a:t>
            </a:r>
            <a:r>
              <a:rPr lang="en-US" sz="2400" dirty="0" smtClean="0"/>
              <a:t>: Define regime of operation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3.2</a:t>
            </a:r>
            <a:r>
              <a:rPr lang="en-US" sz="2400" dirty="0" smtClean="0"/>
              <a:t>: Design plasma structure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Plasma creation, laser confinement, injection techniques…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3.3</a:t>
            </a:r>
            <a:r>
              <a:rPr lang="en-US" sz="2400" dirty="0" smtClean="0"/>
              <a:t>: Design plasma chamber and environment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Vacuum, activation…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3.4</a:t>
            </a:r>
            <a:r>
              <a:rPr lang="en-US" sz="2400" dirty="0" smtClean="0"/>
              <a:t>: Diagnostics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Laser focusing, alignment, control, laser beam dumping…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Task 3.5</a:t>
            </a:r>
            <a:r>
              <a:rPr lang="en-US" sz="2400" dirty="0" smtClean="0"/>
              <a:t>: Staging plasma structures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Laser-plasma coupling (plasma mirrors), synchronization, 	overlap at the plasma entrance…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207744" y="84152"/>
            <a:ext cx="8626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WP3 - </a:t>
            </a:r>
            <a:r>
              <a:rPr lang="en-US" sz="2800" b="1" dirty="0" smtClean="0"/>
              <a:t>High Gradient Laser Plasma Accelerating Structure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684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744" y="84152"/>
            <a:ext cx="8626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WP3 - </a:t>
            </a:r>
            <a:r>
              <a:rPr lang="en-US" sz="2800" b="1" dirty="0" smtClean="0"/>
              <a:t>High Gradient Laser Plasma Accelerating Structure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4206" y="913880"/>
            <a:ext cx="875617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Is it all plasma based accelerator?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yes: how to design the plasma injector? e- beam quality required?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no: what are in input e- beam parameters?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Electron beam properties and plasma parameters needs to be matched.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The regime of work need to be defined (linear, quasi linear…)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Diagnostic strongly depends on the plasma parameters. 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Rep rate important for vacuum issues.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684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744" y="84152"/>
            <a:ext cx="8626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WP3 - </a:t>
            </a:r>
            <a:r>
              <a:rPr lang="en-US" sz="2800" b="1" dirty="0" smtClean="0"/>
              <a:t>High Gradient Laser Plasma Accelerating Structure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560" y="794468"/>
            <a:ext cx="7940529" cy="5400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03368" y="3792439"/>
            <a:ext cx="7180251" cy="668553"/>
          </a:xfrm>
          <a:prstGeom prst="ellipse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7352" y="3170339"/>
            <a:ext cx="7180251" cy="668553"/>
          </a:xfrm>
          <a:prstGeom prst="ellipse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0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6490"/>
            <a:ext cx="9144000" cy="57628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744" y="84152"/>
            <a:ext cx="8626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WP3 - </a:t>
            </a:r>
            <a:r>
              <a:rPr lang="en-US" sz="2800" b="1" dirty="0" smtClean="0"/>
              <a:t>High Gradient Laser Plasma Accelerating Structure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760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744" y="84152"/>
            <a:ext cx="8626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WP3 - </a:t>
            </a:r>
            <a:r>
              <a:rPr lang="en-US" sz="2800" b="1" dirty="0" smtClean="0"/>
              <a:t>High Gradient Laser Plasma Accelerating Structure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6019" y="1610909"/>
            <a:ext cx="8756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this two tasks?</a:t>
            </a:r>
          </a:p>
          <a:p>
            <a:endParaRPr lang="en-US" sz="2400" dirty="0"/>
          </a:p>
          <a:p>
            <a:r>
              <a:rPr lang="en-US" sz="2400" dirty="0" smtClean="0"/>
              <a:t>Mainly are the issue we will have already faced for THOMSON and that we will have to solve for EXIN (synchronization, spatial overlap and so on).</a:t>
            </a:r>
          </a:p>
          <a:p>
            <a:endParaRPr lang="en-US" sz="2400" dirty="0"/>
          </a:p>
          <a:p>
            <a:r>
              <a:rPr lang="en-US" sz="2400" dirty="0" smtClean="0"/>
              <a:t>Diagnostic as well is an expertise that we are growing both for LWFA at FLAME and for COMB. Mainly it’s plasma diagnostic at different plasma density.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1660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189" y="2514131"/>
            <a:ext cx="80230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WP4 – </a:t>
            </a:r>
            <a:r>
              <a:rPr lang="en-US" sz="4800" b="1" dirty="0" smtClean="0"/>
              <a:t>Laser Design and Optimization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1760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767</Words>
  <Application>Microsoft Macintosh PowerPoint</Application>
  <PresentationFormat>On-screen Show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LNF - 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Pia Anania</dc:creator>
  <cp:lastModifiedBy>Maria Pia Anania</cp:lastModifiedBy>
  <cp:revision>38</cp:revision>
  <dcterms:created xsi:type="dcterms:W3CDTF">2016-07-11T09:18:52Z</dcterms:created>
  <dcterms:modified xsi:type="dcterms:W3CDTF">2016-07-12T10:02:44Z</dcterms:modified>
</cp:coreProperties>
</file>