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tiff" ContentType="image/tiff"/>
  <Default Extension="rels" ContentType="application/vnd.openxmlformats-package.relationships+xml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71" r:id="rId4"/>
    <p:sldId id="265" r:id="rId5"/>
    <p:sldId id="263" r:id="rId6"/>
    <p:sldId id="258" r:id="rId7"/>
    <p:sldId id="259" r:id="rId8"/>
    <p:sldId id="278" r:id="rId9"/>
    <p:sldId id="262" r:id="rId10"/>
    <p:sldId id="270" r:id="rId11"/>
    <p:sldId id="266" r:id="rId12"/>
    <p:sldId id="269" r:id="rId13"/>
    <p:sldId id="267" r:id="rId14"/>
    <p:sldId id="279" r:id="rId15"/>
    <p:sldId id="280" r:id="rId16"/>
    <p:sldId id="272" r:id="rId17"/>
    <p:sldId id="273" r:id="rId18"/>
    <p:sldId id="275" r:id="rId19"/>
    <p:sldId id="274" r:id="rId20"/>
    <p:sldId id="277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2" d="100"/>
          <a:sy n="82" d="100"/>
        </p:scale>
        <p:origin x="-176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485C9-9B6A-7748-870D-9301F94F4088}" type="datetimeFigureOut">
              <a:rPr lang="en-US" smtClean="0"/>
              <a:t>12/07/16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2DCDF-587A-8C47-80DF-32052A285F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342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485C9-9B6A-7748-870D-9301F94F4088}" type="datetimeFigureOut">
              <a:rPr lang="en-US" smtClean="0"/>
              <a:t>12/07/16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2DCDF-587A-8C47-80DF-32052A285F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5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485C9-9B6A-7748-870D-9301F94F4088}" type="datetimeFigureOut">
              <a:rPr lang="en-US" smtClean="0"/>
              <a:t>12/07/16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2DCDF-587A-8C47-80DF-32052A285F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28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485C9-9B6A-7748-870D-9301F94F4088}" type="datetimeFigureOut">
              <a:rPr lang="en-US" smtClean="0"/>
              <a:t>12/07/16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2DCDF-587A-8C47-80DF-32052A285F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272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485C9-9B6A-7748-870D-9301F94F4088}" type="datetimeFigureOut">
              <a:rPr lang="en-US" smtClean="0"/>
              <a:t>12/07/16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2DCDF-587A-8C47-80DF-32052A285F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556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485C9-9B6A-7748-870D-9301F94F4088}" type="datetimeFigureOut">
              <a:rPr lang="en-US" smtClean="0"/>
              <a:t>12/07/16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2DCDF-587A-8C47-80DF-32052A285F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646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485C9-9B6A-7748-870D-9301F94F4088}" type="datetimeFigureOut">
              <a:rPr lang="en-US" smtClean="0"/>
              <a:t>12/07/16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2DCDF-587A-8C47-80DF-32052A285F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613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485C9-9B6A-7748-870D-9301F94F4088}" type="datetimeFigureOut">
              <a:rPr lang="en-US" smtClean="0"/>
              <a:t>12/07/16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2DCDF-587A-8C47-80DF-32052A285F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913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485C9-9B6A-7748-870D-9301F94F4088}" type="datetimeFigureOut">
              <a:rPr lang="en-US" smtClean="0"/>
              <a:t>12/07/16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2DCDF-587A-8C47-80DF-32052A285F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551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485C9-9B6A-7748-870D-9301F94F4088}" type="datetimeFigureOut">
              <a:rPr lang="en-US" smtClean="0"/>
              <a:t>12/07/16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2DCDF-587A-8C47-80DF-32052A285F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023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485C9-9B6A-7748-870D-9301F94F4088}" type="datetimeFigureOut">
              <a:rPr lang="en-US" smtClean="0"/>
              <a:t>12/07/16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2DCDF-587A-8C47-80DF-32052A285F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164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485C9-9B6A-7748-870D-9301F94F4088}" type="datetimeFigureOut">
              <a:rPr lang="en-US" smtClean="0"/>
              <a:t>12/07/16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92DCDF-587A-8C47-80DF-32052A285F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040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7.jp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4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tiff"/><Relationship Id="rId4" Type="http://schemas.openxmlformats.org/officeDocument/2006/relationships/image" Target="../media/image12.jp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85551" y="2106579"/>
            <a:ext cx="6584404" cy="17543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 err="1" smtClean="0"/>
              <a:t>EuPRAXIA</a:t>
            </a:r>
            <a:r>
              <a:rPr lang="en-US" sz="3600" dirty="0" smtClean="0"/>
              <a:t> working package report</a:t>
            </a:r>
          </a:p>
          <a:p>
            <a:pPr algn="ctr"/>
            <a:endParaRPr lang="en-US" sz="3600" dirty="0"/>
          </a:p>
          <a:p>
            <a:pPr algn="ctr"/>
            <a:r>
              <a:rPr lang="en-US" sz="3600" dirty="0" smtClean="0"/>
              <a:t>WP3 and WP4</a:t>
            </a:r>
            <a:endParaRPr lang="en-US" sz="36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r="5037" b="11067"/>
          <a:stretch/>
        </p:blipFill>
        <p:spPr>
          <a:xfrm>
            <a:off x="28251" y="-5"/>
            <a:ext cx="2387949" cy="1084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63168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0305" y="87431"/>
            <a:ext cx="56742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 smtClean="0"/>
              <a:t>WP4 - </a:t>
            </a:r>
            <a:r>
              <a:rPr lang="en-US" sz="2800" b="1" dirty="0" smtClean="0"/>
              <a:t>Laser Design and Optimization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402700" y="610651"/>
            <a:ext cx="8379257" cy="5601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Task 4.1</a:t>
            </a:r>
            <a:r>
              <a:rPr lang="en-US" sz="2400" dirty="0" smtClean="0"/>
              <a:t>: Management and system engineering</a:t>
            </a:r>
          </a:p>
          <a:p>
            <a:pPr>
              <a:lnSpc>
                <a:spcPct val="15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Task 4.2</a:t>
            </a:r>
            <a:r>
              <a:rPr lang="en-US" sz="2400" dirty="0" smtClean="0"/>
              <a:t>: Laser design study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	</a:t>
            </a:r>
            <a:r>
              <a:rPr lang="en-US" sz="2400" dirty="0" smtClean="0"/>
              <a:t>Task 4.2.1: Benchmarking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	</a:t>
            </a:r>
            <a:r>
              <a:rPr lang="en-US" sz="2400" dirty="0" smtClean="0"/>
              <a:t>Task 4.2.2: Front-end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	</a:t>
            </a:r>
            <a:r>
              <a:rPr lang="en-US" sz="2400" dirty="0" smtClean="0"/>
              <a:t>Task 4.2.3: Power amplification section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	</a:t>
            </a:r>
            <a:r>
              <a:rPr lang="en-US" sz="2400" dirty="0" smtClean="0"/>
              <a:t>Task 4.2.4: Stretching, compression and Transport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	</a:t>
            </a:r>
            <a:r>
              <a:rPr lang="en-US" sz="2400" dirty="0" smtClean="0"/>
              <a:t>Task 4.2.2: Diagnostics</a:t>
            </a:r>
          </a:p>
          <a:p>
            <a:pPr>
              <a:lnSpc>
                <a:spcPct val="15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Task 4.3</a:t>
            </a:r>
            <a:r>
              <a:rPr lang="en-US" sz="2400" dirty="0" smtClean="0"/>
              <a:t>: Transverse functions, alignment and control, active stabilization, synchronization</a:t>
            </a:r>
          </a:p>
          <a:p>
            <a:pPr>
              <a:lnSpc>
                <a:spcPct val="15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Task 4.4</a:t>
            </a:r>
            <a:r>
              <a:rPr lang="en-US" sz="2400" dirty="0" smtClean="0"/>
              <a:t>: Laser control system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411197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0305" y="87431"/>
            <a:ext cx="56742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 smtClean="0"/>
              <a:t>WP4 - </a:t>
            </a:r>
            <a:r>
              <a:rPr lang="en-US" sz="2800" b="1" dirty="0" smtClean="0"/>
              <a:t>Laser Design and Optimization</a:t>
            </a:r>
            <a:endParaRPr 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134206" y="728006"/>
            <a:ext cx="8756170" cy="6001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400" dirty="0" smtClean="0"/>
              <a:t>How many lasers to guarantee 24/7 operation?</a:t>
            </a:r>
          </a:p>
          <a:p>
            <a:pPr marL="342900" indent="-342900">
              <a:buFont typeface="Arial"/>
              <a:buChar char="•"/>
            </a:pPr>
            <a:endParaRPr lang="en-US" sz="2400" dirty="0"/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Is high rep rate the way to have more stability</a:t>
            </a:r>
            <a:r>
              <a:rPr lang="en-US" sz="2400" dirty="0" smtClean="0"/>
              <a:t>?</a:t>
            </a:r>
          </a:p>
          <a:p>
            <a:pPr marL="342900" indent="-342900">
              <a:buFont typeface="Arial"/>
              <a:buChar char="•"/>
            </a:pPr>
            <a:endParaRPr lang="en-US" sz="2400" dirty="0"/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How many photon beams are needed (mains and probes)?</a:t>
            </a:r>
            <a:endParaRPr lang="en-US" sz="2400" dirty="0" smtClean="0"/>
          </a:p>
          <a:p>
            <a:pPr marL="342900" indent="-342900">
              <a:buFont typeface="Arial"/>
              <a:buChar char="•"/>
            </a:pPr>
            <a:endParaRPr lang="en-US" sz="2400" dirty="0"/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Do we have to use the some laser for the photocathode? Are requirements comparable?</a:t>
            </a:r>
          </a:p>
          <a:p>
            <a:pPr marL="342900" indent="-342900">
              <a:buFont typeface="Arial"/>
              <a:buChar char="•"/>
            </a:pPr>
            <a:endParaRPr lang="en-US" sz="2400" dirty="0"/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100</a:t>
            </a:r>
            <a:r>
              <a:rPr lang="en-US" sz="2400" baseline="30000" dirty="0" smtClean="0"/>
              <a:t>3 </a:t>
            </a:r>
            <a:r>
              <a:rPr lang="en-US" sz="2400" dirty="0" smtClean="0"/>
              <a:t>solution: 100 J, 100 </a:t>
            </a:r>
            <a:r>
              <a:rPr lang="en-US" sz="2400" dirty="0" err="1" smtClean="0"/>
              <a:t>fs</a:t>
            </a:r>
            <a:r>
              <a:rPr lang="en-US" sz="2400" dirty="0" smtClean="0"/>
              <a:t>, 100 Hz. Is it technologically feasible.</a:t>
            </a:r>
          </a:p>
          <a:p>
            <a:pPr marL="342900" indent="-342900">
              <a:buFont typeface="Arial"/>
              <a:buChar char="•"/>
            </a:pPr>
            <a:endParaRPr lang="en-US" sz="2400" dirty="0"/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Stabilization of the beam might be thought to be done from oscillator.</a:t>
            </a:r>
          </a:p>
          <a:p>
            <a:pPr marL="342900" indent="-342900">
              <a:buFont typeface="Arial"/>
              <a:buChar char="•"/>
            </a:pPr>
            <a:endParaRPr lang="en-US" sz="2400" dirty="0"/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Is </a:t>
            </a:r>
            <a:r>
              <a:rPr lang="en-US" sz="2400" dirty="0" err="1" smtClean="0"/>
              <a:t>Ti:Sa</a:t>
            </a:r>
            <a:r>
              <a:rPr lang="en-US" sz="2400" dirty="0" smtClean="0"/>
              <a:t> a feasible solution or other material for the pumping part need to be taken into account?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968442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0305" y="87431"/>
            <a:ext cx="56742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 smtClean="0"/>
              <a:t>WP4 - </a:t>
            </a:r>
            <a:r>
              <a:rPr lang="en-US" sz="2800" b="1" dirty="0" smtClean="0"/>
              <a:t>Laser Design and Optimization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402700" y="610651"/>
            <a:ext cx="8379257" cy="5601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Task 4.1</a:t>
            </a:r>
            <a:r>
              <a:rPr lang="en-US" sz="2400" dirty="0" smtClean="0"/>
              <a:t>: Management and system engineering</a:t>
            </a:r>
          </a:p>
          <a:p>
            <a:pPr>
              <a:lnSpc>
                <a:spcPct val="15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Task 4.2</a:t>
            </a:r>
            <a:r>
              <a:rPr lang="en-US" sz="2400" dirty="0" smtClean="0"/>
              <a:t>: Laser design study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	</a:t>
            </a:r>
            <a:r>
              <a:rPr lang="en-US" sz="2400" dirty="0" smtClean="0"/>
              <a:t>Task 4.2.1: Benchmarking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	</a:t>
            </a:r>
            <a:r>
              <a:rPr lang="en-US" sz="2400" dirty="0" smtClean="0"/>
              <a:t>Task 4.2.2: Front-end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	</a:t>
            </a:r>
            <a:r>
              <a:rPr lang="en-US" sz="2400" dirty="0" smtClean="0"/>
              <a:t>Task 4.2.3: Power amplification section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	</a:t>
            </a:r>
            <a:r>
              <a:rPr lang="en-US" sz="2400" dirty="0" smtClean="0"/>
              <a:t>Task 4.2.4: Stretching, compression and Transport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	</a:t>
            </a:r>
            <a:r>
              <a:rPr lang="en-US" sz="2400" dirty="0" smtClean="0"/>
              <a:t>Task 4.2.2: Diagnostics</a:t>
            </a:r>
          </a:p>
          <a:p>
            <a:pPr>
              <a:lnSpc>
                <a:spcPct val="15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Task 4.3</a:t>
            </a:r>
            <a:r>
              <a:rPr lang="en-US" sz="2400" dirty="0" smtClean="0"/>
              <a:t>: Transverse functions, alignment and control, active stabilization, synchronization</a:t>
            </a:r>
          </a:p>
          <a:p>
            <a:pPr>
              <a:lnSpc>
                <a:spcPct val="15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Task 4.4</a:t>
            </a:r>
            <a:r>
              <a:rPr lang="en-US" sz="2400" dirty="0" smtClean="0"/>
              <a:t>: Laser control system</a:t>
            </a:r>
            <a:endParaRPr lang="en-US" sz="2400" dirty="0"/>
          </a:p>
        </p:txBody>
      </p:sp>
      <p:sp>
        <p:nvSpPr>
          <p:cNvPr id="6" name="Oval 5"/>
          <p:cNvSpPr/>
          <p:nvPr/>
        </p:nvSpPr>
        <p:spPr>
          <a:xfrm>
            <a:off x="207744" y="4646867"/>
            <a:ext cx="8791052" cy="1084268"/>
          </a:xfrm>
          <a:prstGeom prst="ellipse">
            <a:avLst/>
          </a:prstGeom>
          <a:noFill/>
          <a:ln w="38100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610444" y="3565631"/>
            <a:ext cx="6560714" cy="504662"/>
          </a:xfrm>
          <a:prstGeom prst="ellipse">
            <a:avLst/>
          </a:prstGeom>
          <a:noFill/>
          <a:ln w="38100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19539" y="2929035"/>
            <a:ext cx="6551619" cy="504662"/>
          </a:xfrm>
          <a:prstGeom prst="ellipse">
            <a:avLst/>
          </a:prstGeom>
          <a:noFill/>
          <a:ln w="38100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10444" y="2424373"/>
            <a:ext cx="6551619" cy="504662"/>
          </a:xfrm>
          <a:prstGeom prst="ellipse">
            <a:avLst/>
          </a:prstGeom>
          <a:noFill/>
          <a:ln w="38100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7578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44600"/>
            <a:ext cx="9144000" cy="4355292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50305" y="87431"/>
            <a:ext cx="56742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 smtClean="0"/>
              <a:t>WP4 - </a:t>
            </a:r>
            <a:r>
              <a:rPr lang="en-US" sz="2800" b="1" dirty="0" smtClean="0"/>
              <a:t>Laser Design and Optimization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968442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86019" y="1610909"/>
            <a:ext cx="875617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Why this tasks?</a:t>
            </a:r>
          </a:p>
          <a:p>
            <a:endParaRPr lang="en-US" sz="2400" dirty="0"/>
          </a:p>
          <a:p>
            <a:r>
              <a:rPr lang="en-US" sz="2400" dirty="0" smtClean="0"/>
              <a:t>FLAME update will be necessary for </a:t>
            </a:r>
            <a:r>
              <a:rPr lang="en-US" sz="2400" dirty="0" err="1" smtClean="0"/>
              <a:t>EuSPARC</a:t>
            </a:r>
            <a:r>
              <a:rPr lang="en-US" sz="2400" dirty="0" smtClean="0"/>
              <a:t> and we can definitely gain from the study of the laser.</a:t>
            </a:r>
          </a:p>
          <a:p>
            <a:endParaRPr lang="en-US" sz="2400" dirty="0"/>
          </a:p>
          <a:p>
            <a:r>
              <a:rPr lang="en-US" sz="2400" dirty="0" smtClean="0"/>
              <a:t>Also, during these years, we have been working intensively on the laser side in order to have the best performances and high stability and reproducibility.</a:t>
            </a:r>
          </a:p>
          <a:p>
            <a:endParaRPr lang="en-US" sz="2400" dirty="0" smtClean="0"/>
          </a:p>
          <a:p>
            <a:r>
              <a:rPr lang="en-US" sz="2400" dirty="0" smtClean="0"/>
              <a:t>The task on synchronization is strongly related to that of WP3.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150305" y="87431"/>
            <a:ext cx="56742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 smtClean="0"/>
              <a:t>WP4 - </a:t>
            </a:r>
            <a:r>
              <a:rPr lang="en-US" sz="2800" b="1" dirty="0" smtClean="0"/>
              <a:t>Laser Design and Optimization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197223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6324" y="87431"/>
            <a:ext cx="730199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 smtClean="0"/>
              <a:t>WP3 and WP4 tasks – what we are doing already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186019" y="1610909"/>
            <a:ext cx="87561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We are already working on all the tasks where we have proposed ourselves: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02865" y="2989480"/>
            <a:ext cx="87561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400" dirty="0" smtClean="0"/>
              <a:t>Laser optimization and stabilization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202865" y="3961316"/>
            <a:ext cx="87561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400" dirty="0" smtClean="0"/>
              <a:t>Plasma accelerators studies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202865" y="4875725"/>
            <a:ext cx="87561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400" dirty="0" smtClean="0"/>
              <a:t>Diagnostics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189281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26350" y="87431"/>
            <a:ext cx="559818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dirty="0" smtClean="0"/>
              <a:t>In the mean time at FLAME… </a:t>
            </a:r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134206" y="913880"/>
            <a:ext cx="87561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400" dirty="0" smtClean="0"/>
              <a:t>Laser optimization and stabilization</a:t>
            </a:r>
            <a:endParaRPr lang="en-US" sz="2400" dirty="0"/>
          </a:p>
        </p:txBody>
      </p:sp>
      <p:pic>
        <p:nvPicPr>
          <p:cNvPr id="8" name="Picture 7" descr="Result of p4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920" y="1561419"/>
            <a:ext cx="2934339" cy="2880000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3784334" y="1969808"/>
            <a:ext cx="46259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Focal spot diffraction limited, with 60% energy in the 1/e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diameter.</a:t>
            </a:r>
          </a:p>
          <a:p>
            <a:endParaRPr lang="en-US" sz="2400" dirty="0" smtClean="0"/>
          </a:p>
          <a:p>
            <a:r>
              <a:rPr lang="en-US" sz="2400" dirty="0" smtClean="0"/>
              <a:t>Mainly compressor optimization and controlled transport.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28647" y="5018927"/>
            <a:ext cx="8704605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Higher stability achieved with temperature control (from clean room down to the bunker) and by tubing all the laser transport section in order to avoid turbulence.</a:t>
            </a:r>
          </a:p>
        </p:txBody>
      </p:sp>
    </p:spTree>
    <p:extLst>
      <p:ext uri="{BB962C8B-B14F-4D97-AF65-F5344CB8AC3E}">
        <p14:creationId xmlns:p14="http://schemas.microsoft.com/office/powerpoint/2010/main" val="17067125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02865" y="785957"/>
            <a:ext cx="87561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400" dirty="0" smtClean="0"/>
              <a:t>Plasma accelerators studies</a:t>
            </a:r>
            <a:endParaRPr lang="en-US" sz="2400" dirty="0"/>
          </a:p>
        </p:txBody>
      </p:sp>
      <p:pic>
        <p:nvPicPr>
          <p:cNvPr id="2" name="Picture 1" descr="013_lanex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94" t="30152" r="25618"/>
          <a:stretch/>
        </p:blipFill>
        <p:spPr>
          <a:xfrm>
            <a:off x="5544869" y="4031325"/>
            <a:ext cx="2880854" cy="251454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185770" y="1626397"/>
            <a:ext cx="877326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Using only 2J of energy and 2 mm gas-jet, 350 MeV electron bunches with </a:t>
            </a:r>
            <a:r>
              <a:rPr lang="en-US" sz="2400" dirty="0" err="1" smtClean="0"/>
              <a:t>mrad</a:t>
            </a:r>
            <a:r>
              <a:rPr lang="en-US" sz="2400" dirty="0" smtClean="0"/>
              <a:t> divergence, high charge, “small” energy spread have been produced. The corresponding integrated accelerating field is of about 200 GV/m.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283419" y="4456589"/>
            <a:ext cx="5174207" cy="2169332"/>
            <a:chOff x="283419" y="4456589"/>
            <a:chExt cx="5174207" cy="2169332"/>
          </a:xfrm>
        </p:grpSpPr>
        <p:pic>
          <p:nvPicPr>
            <p:cNvPr id="23" name="Picture 22" descr="005_energia.jp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646" t="35376" r="5063" b="23640"/>
            <a:stretch/>
          </p:blipFill>
          <p:spPr>
            <a:xfrm>
              <a:off x="283419" y="4456589"/>
              <a:ext cx="4879935" cy="1800000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4541991" y="6256589"/>
              <a:ext cx="9156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50 MeV</a:t>
              </a:r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603445" y="6255303"/>
              <a:ext cx="10310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100 MeV</a:t>
              </a:r>
              <a:endParaRPr lang="en-US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974682" y="6249198"/>
              <a:ext cx="10310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350 MeV</a:t>
              </a:r>
              <a:endParaRPr lang="en-US" dirty="0"/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1257879" y="6025436"/>
              <a:ext cx="0" cy="223762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3113996" y="6025436"/>
              <a:ext cx="0" cy="223762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4997479" y="6031541"/>
              <a:ext cx="0" cy="223762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Rectangle 25"/>
          <p:cNvSpPr/>
          <p:nvPr/>
        </p:nvSpPr>
        <p:spPr>
          <a:xfrm>
            <a:off x="126350" y="87431"/>
            <a:ext cx="559818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dirty="0" smtClean="0"/>
              <a:t>In the mean time at FLAME…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1376242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34454" y="829776"/>
            <a:ext cx="854043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Source optimization and parametric study of the laser and plasma parameters is undergoing.</a:t>
            </a:r>
            <a:endParaRPr lang="en-US" sz="2400" dirty="0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>
          <a:xfrm>
            <a:off x="3800179" y="3233646"/>
            <a:ext cx="5040000" cy="1392118"/>
            <a:chOff x="2302468" y="4564620"/>
            <a:chExt cx="6841532" cy="1889727"/>
          </a:xfrm>
        </p:grpSpPr>
        <p:pic>
          <p:nvPicPr>
            <p:cNvPr id="7" name="Picture 6" descr="3_dip.jp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993" b="16018"/>
            <a:stretch/>
          </p:blipFill>
          <p:spPr>
            <a:xfrm>
              <a:off x="2302468" y="4564620"/>
              <a:ext cx="6841532" cy="1889727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4565971" y="5692679"/>
              <a:ext cx="10310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236 MeV</a:t>
              </a:r>
              <a:endParaRPr lang="en-US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081496" y="5002704"/>
              <a:ext cx="10310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174 MeV</a:t>
              </a:r>
              <a:endParaRPr lang="en-US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840583" y="5692679"/>
              <a:ext cx="9156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81 MeV</a:t>
              </a:r>
              <a:endParaRPr lang="en-US" dirty="0"/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4935750" y="5379297"/>
              <a:ext cx="0" cy="369332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5522236" y="5379297"/>
              <a:ext cx="0" cy="369332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7242517" y="5379297"/>
              <a:ext cx="0" cy="369332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8496551" y="5379297"/>
              <a:ext cx="0" cy="369332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8101457" y="5002704"/>
              <a:ext cx="9156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57 MeV</a:t>
              </a:r>
              <a:endParaRPr lang="en-US" dirty="0"/>
            </a:p>
          </p:txBody>
        </p:sp>
      </p:grpSp>
      <p:pic>
        <p:nvPicPr>
          <p:cNvPr id="17" name="Picture 16" descr="12_dip.jp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388" b="28578"/>
          <a:stretch/>
        </p:blipFill>
        <p:spPr>
          <a:xfrm>
            <a:off x="3834888" y="1660773"/>
            <a:ext cx="5040000" cy="1399174"/>
          </a:xfrm>
          <a:prstGeom prst="rect">
            <a:avLst/>
          </a:prstGeom>
        </p:spPr>
      </p:pic>
      <p:pic>
        <p:nvPicPr>
          <p:cNvPr id="20" name="Picture 19" descr="005_energia.jpg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46" t="35376" r="5063" b="23640"/>
          <a:stretch/>
        </p:blipFill>
        <p:spPr>
          <a:xfrm>
            <a:off x="3800179" y="4822500"/>
            <a:ext cx="5040000" cy="1859041"/>
          </a:xfrm>
          <a:prstGeom prst="rect">
            <a:avLst/>
          </a:prstGeom>
        </p:spPr>
      </p:pic>
      <p:sp>
        <p:nvSpPr>
          <p:cNvPr id="27" name="Rectangle 26"/>
          <p:cNvSpPr/>
          <p:nvPr/>
        </p:nvSpPr>
        <p:spPr>
          <a:xfrm>
            <a:off x="185771" y="2142030"/>
            <a:ext cx="3423040" cy="4154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/>
              <a:t>So for example by scanning the plasma density, electron energy has been varied from 50 MeV, to 175 MeV and up to 300 MeV.</a:t>
            </a:r>
          </a:p>
          <a:p>
            <a:pPr algn="just"/>
            <a:endParaRPr lang="en-US" sz="2400" dirty="0" smtClean="0"/>
          </a:p>
          <a:p>
            <a:pPr algn="just"/>
            <a:r>
              <a:rPr lang="en-US" sz="2400" dirty="0" smtClean="0"/>
              <a:t>Also by tuning plasma density, energy spread has been reduced from 100% to 20%.</a:t>
            </a:r>
            <a:endParaRPr lang="en-US" sz="2400" dirty="0"/>
          </a:p>
        </p:txBody>
      </p:sp>
      <p:sp>
        <p:nvSpPr>
          <p:cNvPr id="28" name="Rectangle 27"/>
          <p:cNvSpPr/>
          <p:nvPr/>
        </p:nvSpPr>
        <p:spPr>
          <a:xfrm>
            <a:off x="126350" y="87431"/>
            <a:ext cx="559818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dirty="0" smtClean="0"/>
              <a:t>In the mean time at FLAME…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3162525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049_interf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64" t="20897" r="12288"/>
          <a:stretch/>
        </p:blipFill>
        <p:spPr>
          <a:xfrm>
            <a:off x="185770" y="1231590"/>
            <a:ext cx="2843046" cy="21600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85771" y="723014"/>
            <a:ext cx="87561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400" dirty="0" smtClean="0"/>
              <a:t>Diagnostics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75135" y="1740712"/>
            <a:ext cx="57668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MacZender</a:t>
            </a:r>
            <a:r>
              <a:rPr lang="en-US" sz="2400" dirty="0" smtClean="0"/>
              <a:t> interferometer to measure the plasma density.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78071" y="3702670"/>
            <a:ext cx="59941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OTR to measure the electron beam </a:t>
            </a:r>
            <a:r>
              <a:rPr lang="en-US" sz="2400" dirty="0" err="1" smtClean="0"/>
              <a:t>emittance</a:t>
            </a:r>
            <a:r>
              <a:rPr lang="en-US" sz="2400" dirty="0" smtClean="0"/>
              <a:t>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593323" y="5717212"/>
            <a:ext cx="54945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Betatron</a:t>
            </a:r>
            <a:r>
              <a:rPr lang="en-US" sz="2400" dirty="0" smtClean="0"/>
              <a:t> radiation to measure beam quality inside the plasma bubble.</a:t>
            </a:r>
          </a:p>
        </p:txBody>
      </p:sp>
      <p:pic>
        <p:nvPicPr>
          <p:cNvPr id="15" name="Picture 14" descr="SSEM.tif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8391" y="2604869"/>
            <a:ext cx="3029508" cy="2880000"/>
          </a:xfrm>
          <a:prstGeom prst="rect">
            <a:avLst/>
          </a:prstGeom>
        </p:spPr>
      </p:pic>
      <p:pic>
        <p:nvPicPr>
          <p:cNvPr id="2" name="Picture 1" descr="009_lanex_x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38000"/>
            <a:ext cx="3361700" cy="252000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126350" y="87431"/>
            <a:ext cx="559818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dirty="0" smtClean="0"/>
              <a:t>In the mean time at FLAME…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1376242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4206" y="64746"/>
            <a:ext cx="286606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dirty="0" smtClean="0"/>
              <a:t>WP3 and WP4</a:t>
            </a:r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134206" y="1192700"/>
            <a:ext cx="875617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400" b="1" dirty="0" smtClean="0">
                <a:solidFill>
                  <a:srgbClr val="FF0000"/>
                </a:solidFill>
              </a:rPr>
              <a:t>WP3</a:t>
            </a:r>
            <a:r>
              <a:rPr lang="en-US" sz="2400" dirty="0" smtClean="0"/>
              <a:t> is on </a:t>
            </a:r>
            <a:r>
              <a:rPr lang="en-US" sz="2400" b="1" dirty="0"/>
              <a:t>High Gradient Laser Plasma Accelerating </a:t>
            </a:r>
            <a:r>
              <a:rPr lang="en-US" sz="2400" b="1" dirty="0" smtClean="0"/>
              <a:t>Structure – </a:t>
            </a:r>
            <a:r>
              <a:rPr lang="en-US" sz="2400" dirty="0" smtClean="0"/>
              <a:t>WP Leaders B. </a:t>
            </a:r>
            <a:r>
              <a:rPr lang="en-US" sz="2400" dirty="0" err="1" smtClean="0"/>
              <a:t>Cros</a:t>
            </a:r>
            <a:r>
              <a:rPr lang="en-US" sz="2400" dirty="0" smtClean="0"/>
              <a:t> (CNRS) and Z. </a:t>
            </a:r>
            <a:r>
              <a:rPr lang="en-US" sz="2400" dirty="0" err="1" smtClean="0"/>
              <a:t>Nujmudin</a:t>
            </a:r>
            <a:r>
              <a:rPr lang="en-US" sz="2400" dirty="0" smtClean="0"/>
              <a:t> (Imperial College)</a:t>
            </a:r>
          </a:p>
          <a:p>
            <a:pPr marL="342900" indent="-342900">
              <a:buFont typeface="Arial"/>
              <a:buChar char="•"/>
            </a:pPr>
            <a:endParaRPr lang="en-US" sz="2400" dirty="0" smtClean="0"/>
          </a:p>
          <a:p>
            <a:pPr marL="342900" indent="-342900">
              <a:buFont typeface="Arial"/>
              <a:buChar char="•"/>
            </a:pPr>
            <a:r>
              <a:rPr lang="en-US" sz="2400" b="1" dirty="0" smtClean="0">
                <a:solidFill>
                  <a:srgbClr val="FF0000"/>
                </a:solidFill>
              </a:rPr>
              <a:t>WP4</a:t>
            </a:r>
            <a:r>
              <a:rPr lang="en-US" sz="2400" dirty="0" smtClean="0"/>
              <a:t> is on </a:t>
            </a:r>
            <a:r>
              <a:rPr lang="en-US" sz="2400" b="1" dirty="0" smtClean="0"/>
              <a:t>Laser Design and Optimization – </a:t>
            </a:r>
            <a:r>
              <a:rPr lang="en-US" sz="2400" dirty="0" smtClean="0"/>
              <a:t>WP Leaders </a:t>
            </a:r>
            <a:r>
              <a:rPr lang="en-US" sz="2400" dirty="0" err="1" smtClean="0"/>
              <a:t>L.Gizzi</a:t>
            </a:r>
            <a:r>
              <a:rPr lang="en-US" sz="2400" dirty="0" smtClean="0"/>
              <a:t> (CNR Pisa) and F. Mathieu (CNRS)</a:t>
            </a:r>
          </a:p>
          <a:p>
            <a:pPr marL="342900" indent="-342900">
              <a:buFont typeface="Arial"/>
              <a:buChar char="•"/>
            </a:pPr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Are strictly connected. </a:t>
            </a:r>
          </a:p>
          <a:p>
            <a:endParaRPr lang="en-US" sz="2400" dirty="0"/>
          </a:p>
          <a:p>
            <a:r>
              <a:rPr lang="en-US" sz="2400" dirty="0" smtClean="0"/>
              <a:t>Our current activities with the FLAME laser are strongly related to both the WPs.</a:t>
            </a:r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96809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831399" y="2967335"/>
            <a:ext cx="34812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rgbClr val="0000FF"/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19440000" scaled="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Thank</a:t>
            </a:r>
            <a:r>
              <a:rPr lang="it-IT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rgbClr val="0000FF"/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19440000" scaled="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it-IT" sz="54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rgbClr val="0000FF"/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19440000" scaled="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you</a:t>
            </a:r>
            <a:endParaRPr lang="it-IT" sz="54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rgbClr val="0000FF"/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19440000" scaled="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715900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18189" y="2514131"/>
            <a:ext cx="802302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dirty="0" smtClean="0"/>
              <a:t>WP3 - </a:t>
            </a:r>
            <a:r>
              <a:rPr lang="en-US" sz="4800" b="1" dirty="0" smtClean="0"/>
              <a:t>High Gradient Laser Plasma Accelerating Structure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4446511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02700" y="610651"/>
            <a:ext cx="8379257" cy="5601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Task 3.1</a:t>
            </a:r>
            <a:r>
              <a:rPr lang="en-US" sz="2400" dirty="0" smtClean="0"/>
              <a:t>: Define regime of operation</a:t>
            </a:r>
          </a:p>
          <a:p>
            <a:pPr>
              <a:lnSpc>
                <a:spcPct val="15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Task 3.2</a:t>
            </a:r>
            <a:r>
              <a:rPr lang="en-US" sz="2400" dirty="0" smtClean="0"/>
              <a:t>: Design plasma structure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	</a:t>
            </a:r>
            <a:r>
              <a:rPr lang="en-US" sz="2400" dirty="0" smtClean="0"/>
              <a:t>Plasma creation, laser confinement, injection techniques…</a:t>
            </a:r>
          </a:p>
          <a:p>
            <a:pPr>
              <a:lnSpc>
                <a:spcPct val="15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Task 3.3</a:t>
            </a:r>
            <a:r>
              <a:rPr lang="en-US" sz="2400" dirty="0" smtClean="0"/>
              <a:t>: Design plasma chamber and environment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	</a:t>
            </a:r>
            <a:r>
              <a:rPr lang="en-US" sz="2400" dirty="0" smtClean="0"/>
              <a:t>Vacuum, activation…</a:t>
            </a:r>
          </a:p>
          <a:p>
            <a:pPr>
              <a:lnSpc>
                <a:spcPct val="15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Task 3.4</a:t>
            </a:r>
            <a:r>
              <a:rPr lang="en-US" sz="2400" dirty="0" smtClean="0"/>
              <a:t>: Diagnostics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	</a:t>
            </a:r>
            <a:r>
              <a:rPr lang="en-US" sz="2400" dirty="0" smtClean="0"/>
              <a:t>Laser focusing, alignment, control, laser beam dumping…</a:t>
            </a:r>
          </a:p>
          <a:p>
            <a:pPr>
              <a:lnSpc>
                <a:spcPct val="15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Task 3.5</a:t>
            </a:r>
            <a:r>
              <a:rPr lang="en-US" sz="2400" dirty="0" smtClean="0"/>
              <a:t>: Staging plasma structures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	</a:t>
            </a:r>
            <a:r>
              <a:rPr lang="en-US" sz="2400" dirty="0" smtClean="0"/>
              <a:t>Laser-plasma coupling (plasma mirrors), synchronization, 	overlap at the plasma entrance…</a:t>
            </a:r>
          </a:p>
        </p:txBody>
      </p:sp>
      <p:sp>
        <p:nvSpPr>
          <p:cNvPr id="3" name="Rectangle 2"/>
          <p:cNvSpPr/>
          <p:nvPr/>
        </p:nvSpPr>
        <p:spPr>
          <a:xfrm>
            <a:off x="207744" y="84152"/>
            <a:ext cx="862602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 smtClean="0"/>
              <a:t>WP3 - </a:t>
            </a:r>
            <a:r>
              <a:rPr lang="en-US" sz="2800" b="1" dirty="0" smtClean="0"/>
              <a:t>High Gradient Laser Plasma Accelerating Structure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968442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7744" y="84152"/>
            <a:ext cx="862602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 smtClean="0"/>
              <a:t>WP3 - </a:t>
            </a:r>
            <a:r>
              <a:rPr lang="en-US" sz="2800" b="1" dirty="0" smtClean="0"/>
              <a:t>High Gradient Laser Plasma Accelerating Structure</a:t>
            </a:r>
            <a:endParaRPr 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134206" y="913880"/>
            <a:ext cx="8756170" cy="5632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400" dirty="0" smtClean="0"/>
              <a:t>Is it all plasma based accelerator?</a:t>
            </a:r>
          </a:p>
          <a:p>
            <a:pPr marL="342900" indent="-342900">
              <a:buFont typeface="Arial"/>
              <a:buChar char="•"/>
            </a:pPr>
            <a:endParaRPr lang="en-US" sz="2400" dirty="0"/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If yes: how to design the plasma injector? e- beam quality required?</a:t>
            </a:r>
          </a:p>
          <a:p>
            <a:pPr marL="342900" indent="-342900">
              <a:buFont typeface="Arial"/>
              <a:buChar char="•"/>
            </a:pPr>
            <a:endParaRPr lang="en-US" sz="2400" dirty="0"/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If no: what are in input e- beam parameters?</a:t>
            </a:r>
          </a:p>
          <a:p>
            <a:pPr marL="342900" indent="-342900">
              <a:buFont typeface="Arial"/>
              <a:buChar char="•"/>
            </a:pPr>
            <a:endParaRPr lang="en-US" sz="2400" dirty="0"/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Electron beam properties and plasma parameters needs to be matched.</a:t>
            </a:r>
          </a:p>
          <a:p>
            <a:pPr marL="342900" indent="-342900">
              <a:buFont typeface="Arial"/>
              <a:buChar char="•"/>
            </a:pPr>
            <a:endParaRPr lang="en-US" sz="2400" dirty="0" smtClean="0"/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The regime of work need to be defined (linear, quasi linear…)</a:t>
            </a:r>
          </a:p>
          <a:p>
            <a:pPr marL="342900" indent="-342900">
              <a:buFont typeface="Arial"/>
              <a:buChar char="•"/>
            </a:pPr>
            <a:endParaRPr lang="en-US" sz="2400" dirty="0"/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Diagnostic strongly depends on the plasma parameters. </a:t>
            </a:r>
          </a:p>
          <a:p>
            <a:pPr marL="342900" indent="-342900">
              <a:buFont typeface="Arial"/>
              <a:buChar char="•"/>
            </a:pPr>
            <a:endParaRPr lang="en-US" sz="2400" dirty="0"/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Rep rate important for vacuum issues.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968442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7744" y="84152"/>
            <a:ext cx="862602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 smtClean="0"/>
              <a:t>WP3 - </a:t>
            </a:r>
            <a:r>
              <a:rPr lang="en-US" sz="2800" b="1" dirty="0" smtClean="0"/>
              <a:t>High Gradient Laser Plasma Accelerating Structure</a:t>
            </a:r>
            <a:endParaRPr lang="en-US" sz="28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5560" y="794468"/>
            <a:ext cx="7940529" cy="5400000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703368" y="3792439"/>
            <a:ext cx="7180251" cy="668553"/>
          </a:xfrm>
          <a:prstGeom prst="ellipse">
            <a:avLst/>
          </a:prstGeom>
          <a:noFill/>
          <a:ln w="38100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747352" y="3170339"/>
            <a:ext cx="7180251" cy="668553"/>
          </a:xfrm>
          <a:prstGeom prst="ellipse">
            <a:avLst/>
          </a:prstGeom>
          <a:noFill/>
          <a:ln w="38100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6051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6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16490"/>
            <a:ext cx="9144000" cy="5762847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07744" y="84152"/>
            <a:ext cx="862602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 smtClean="0"/>
              <a:t>WP3 - </a:t>
            </a:r>
            <a:r>
              <a:rPr lang="en-US" sz="2800" b="1" dirty="0" smtClean="0"/>
              <a:t>High Gradient Laser Plasma Accelerating Structure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176051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07744" y="84152"/>
            <a:ext cx="862602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 smtClean="0"/>
              <a:t>WP3 - </a:t>
            </a:r>
            <a:r>
              <a:rPr lang="en-US" sz="2800" b="1" dirty="0" smtClean="0"/>
              <a:t>High Gradient Laser Plasma Accelerating Structure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186019" y="1610909"/>
            <a:ext cx="875617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Why this two tasks?</a:t>
            </a:r>
          </a:p>
          <a:p>
            <a:endParaRPr lang="en-US" sz="2400" dirty="0"/>
          </a:p>
          <a:p>
            <a:r>
              <a:rPr lang="en-US" sz="2400" dirty="0" smtClean="0"/>
              <a:t>Mainly are the issue we will have already faced for THOMSON and that we will have to solve for EXIN (synchronization, spatial overlap and so on).</a:t>
            </a:r>
          </a:p>
          <a:p>
            <a:endParaRPr lang="en-US" sz="2400" dirty="0"/>
          </a:p>
          <a:p>
            <a:r>
              <a:rPr lang="en-US" sz="2400" dirty="0" smtClean="0"/>
              <a:t>Diagnostic as well is an expertise that we are growing both for LWFA at FLAME and for COMB. Mainly it’s plasma diagnostic at different plasma density.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716605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18189" y="2514131"/>
            <a:ext cx="802302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dirty="0" smtClean="0"/>
              <a:t>WP4 – </a:t>
            </a:r>
            <a:r>
              <a:rPr lang="en-US" sz="4800" b="1" dirty="0" smtClean="0"/>
              <a:t>Laser Design and Optimization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42176051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599</TotalTime>
  <Words>767</Words>
  <Application>Microsoft Macintosh PowerPoint</Application>
  <PresentationFormat>On-screen Show (4:3)</PresentationFormat>
  <Paragraphs>121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LNF - INFN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Maria Pia Anania</dc:creator>
  <cp:lastModifiedBy>Maria Pia Anania</cp:lastModifiedBy>
  <cp:revision>38</cp:revision>
  <dcterms:created xsi:type="dcterms:W3CDTF">2016-07-11T09:18:52Z</dcterms:created>
  <dcterms:modified xsi:type="dcterms:W3CDTF">2016-07-12T10:02:44Z</dcterms:modified>
</cp:coreProperties>
</file>