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1" r:id="rId4"/>
    <p:sldId id="304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8" r:id="rId15"/>
    <p:sldId id="279" r:id="rId16"/>
    <p:sldId id="282" r:id="rId17"/>
    <p:sldId id="290" r:id="rId18"/>
    <p:sldId id="291" r:id="rId19"/>
    <p:sldId id="293" r:id="rId20"/>
    <p:sldId id="300" r:id="rId21"/>
    <p:sldId id="260" r:id="rId22"/>
    <p:sldId id="301" r:id="rId23"/>
    <p:sldId id="302" r:id="rId24"/>
    <p:sldId id="303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/>
    <p:restoredTop sz="93147"/>
  </p:normalViewPr>
  <p:slideViewPr>
    <p:cSldViewPr snapToGrid="0" snapToObjects="1">
      <p:cViewPr>
        <p:scale>
          <a:sx n="100" d="100"/>
          <a:sy n="100" d="100"/>
        </p:scale>
        <p:origin x="14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image" Target="../media/image7.png"/><Relationship Id="rId2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A6A4-7A77-4E40-B8FF-3EB210201D8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8BA1-A753-9B4E-8FF8-8E8D56D9C3C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FA9AE7-C2CA-4995-83C3-5E7901553E0E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2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EA1B-581B-A949-9D4A-CFB3925D853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22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 altLang="it-IT">
              <a:latin typeface="Times" charset="0"/>
              <a:ea typeface="ＭＳ Ｐゴシック" charset="-128"/>
            </a:endParaRPr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9FE3905-311E-0C41-9905-F10845063B76}" type="slidenum">
              <a:rPr lang="en-GB" altLang="it-IT" sz="1200"/>
              <a:pPr/>
              <a:t>18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156057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59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1158-1A61-E342-AC1A-EFA7F5220E6E}" type="datetime1">
              <a:rPr lang="it-IT" smtClean="0"/>
              <a:t>12/07/16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627783" y="6466215"/>
            <a:ext cx="4146503" cy="268138"/>
          </a:xfrm>
        </p:spPr>
        <p:txBody>
          <a:bodyPr/>
          <a:lstStyle/>
          <a:p>
            <a:r>
              <a:rPr lang="en-US" smtClean="0"/>
              <a:t>C. Vaccarezza, LDRS 2015,  Dec. 13-15 2015, GWU , Washington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600" b="0" cap="all" baseline="0"/>
            </a:lvl1pPr>
            <a:lvl2pPr marL="457063" indent="0" latinLnBrk="0">
              <a:buNone/>
              <a:defRPr lang="fr-FR" sz="1999" b="1"/>
            </a:lvl2pPr>
            <a:lvl3pPr marL="914126" indent="0" latinLnBrk="0">
              <a:buNone/>
              <a:defRPr lang="fr-FR" sz="1799" b="1"/>
            </a:lvl3pPr>
            <a:lvl4pPr marL="1371189" indent="0" latinLnBrk="0">
              <a:buNone/>
              <a:defRPr lang="fr-FR" sz="1600" b="1"/>
            </a:lvl4pPr>
            <a:lvl5pPr marL="1828251" indent="0" latinLnBrk="0">
              <a:buNone/>
              <a:defRPr lang="fr-FR" sz="1600" b="1"/>
            </a:lvl5pPr>
            <a:lvl6pPr marL="2285314" indent="0" latinLnBrk="0">
              <a:buNone/>
              <a:defRPr lang="fr-FR" sz="1600" b="1"/>
            </a:lvl6pPr>
            <a:lvl7pPr marL="2742377" indent="0" latinLnBrk="0">
              <a:buNone/>
              <a:defRPr lang="fr-FR" sz="1600" b="1"/>
            </a:lvl7pPr>
            <a:lvl8pPr marL="3199440" indent="0" latinLnBrk="0">
              <a:buNone/>
              <a:defRPr lang="fr-FR" sz="1600" b="1"/>
            </a:lvl8pPr>
            <a:lvl9pPr marL="3656503" indent="0" latinLnBrk="0">
              <a:buNone/>
              <a:defRPr lang="fr-FR"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 latinLnBrk="0">
              <a:defRPr lang="fr-FR" sz="2399"/>
            </a:lvl1pPr>
            <a:lvl2pPr latinLnBrk="0">
              <a:defRPr lang="fr-FR" sz="2200"/>
            </a:lvl2pPr>
            <a:lvl3pPr latinLnBrk="0">
              <a:defRPr lang="fr-FR" sz="1799"/>
            </a:lvl3pPr>
            <a:lvl4pPr latinLnBrk="0">
              <a:defRPr lang="fr-FR" sz="1600"/>
            </a:lvl4pPr>
            <a:lvl5pPr latinLnBrk="0">
              <a:defRPr lang="fr-FR" sz="1600"/>
            </a:lvl5pPr>
            <a:lvl6pPr latinLnBrk="0">
              <a:defRPr lang="fr-FR" sz="1600"/>
            </a:lvl6pPr>
            <a:lvl7pPr latinLnBrk="0">
              <a:defRPr lang="fr-FR" sz="1600"/>
            </a:lvl7pPr>
            <a:lvl8pPr latinLnBrk="0">
              <a:defRPr lang="fr-FR" sz="1600"/>
            </a:lvl8pPr>
            <a:lvl9pPr latinLnBrk="0">
              <a:defRPr lang="fr-FR"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600" b="0" cap="all" baseline="0"/>
            </a:lvl1pPr>
            <a:lvl2pPr marL="457063" indent="0" latinLnBrk="0">
              <a:buNone/>
              <a:defRPr lang="fr-FR" sz="1999" b="1"/>
            </a:lvl2pPr>
            <a:lvl3pPr marL="914126" indent="0" latinLnBrk="0">
              <a:buNone/>
              <a:defRPr lang="fr-FR" sz="1799" b="1"/>
            </a:lvl3pPr>
            <a:lvl4pPr marL="1371189" indent="0" latinLnBrk="0">
              <a:buNone/>
              <a:defRPr lang="fr-FR" sz="1600" b="1"/>
            </a:lvl4pPr>
            <a:lvl5pPr marL="1828251" indent="0" latinLnBrk="0">
              <a:buNone/>
              <a:defRPr lang="fr-FR" sz="1600" b="1"/>
            </a:lvl5pPr>
            <a:lvl6pPr marL="2285314" indent="0" latinLnBrk="0">
              <a:buNone/>
              <a:defRPr lang="fr-FR" sz="1600" b="1"/>
            </a:lvl6pPr>
            <a:lvl7pPr marL="2742377" indent="0" latinLnBrk="0">
              <a:buNone/>
              <a:defRPr lang="fr-FR" sz="1600" b="1"/>
            </a:lvl7pPr>
            <a:lvl8pPr marL="3199440" indent="0" latinLnBrk="0">
              <a:buNone/>
              <a:defRPr lang="fr-FR" sz="1600" b="1"/>
            </a:lvl8pPr>
            <a:lvl9pPr marL="3656503" indent="0" latinLnBrk="0">
              <a:buNone/>
              <a:defRPr lang="fr-FR"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 latinLnBrk="0">
              <a:defRPr lang="fr-FR" sz="2399"/>
            </a:lvl1pPr>
            <a:lvl2pPr latinLnBrk="0">
              <a:defRPr lang="fr-FR" sz="2200"/>
            </a:lvl2pPr>
            <a:lvl3pPr latinLnBrk="0">
              <a:defRPr lang="fr-FR" sz="1799"/>
            </a:lvl3pPr>
            <a:lvl4pPr latinLnBrk="0">
              <a:defRPr lang="fr-FR" sz="1600"/>
            </a:lvl4pPr>
            <a:lvl5pPr latinLnBrk="0">
              <a:defRPr lang="fr-FR" sz="1600"/>
            </a:lvl5pPr>
            <a:lvl6pPr latinLnBrk="0">
              <a:defRPr lang="fr-FR" sz="1600"/>
            </a:lvl6pPr>
            <a:lvl7pPr latinLnBrk="0">
              <a:defRPr lang="fr-FR" sz="1600"/>
            </a:lvl7pPr>
            <a:lvl8pPr latinLnBrk="0">
              <a:defRPr lang="fr-FR" sz="1600"/>
            </a:lvl8pPr>
            <a:lvl9pPr latinLnBrk="0">
              <a:defRPr lang="fr-FR"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 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C0DA8-E543-5746-A23D-70CC0E662215}" type="datetime1">
              <a:rPr lang="it-IT" altLang="it-IT" smtClean="0"/>
              <a:t>12/07/16</a:t>
            </a:fld>
            <a:endParaRPr lang="en-US" altLang="it-IT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>
          <a:xfrm>
            <a:off x="36513" y="6570663"/>
            <a:ext cx="5084762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fr-FR" altLang="it-IT" smtClean="0"/>
              <a:t>C. Vaccarezza, LDRS 2015,  Dec. 13-15 2015, GWU , Washington DC</a:t>
            </a:r>
            <a:endParaRPr lang="en-US" altLang="it-IT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>
          <a:xfrm>
            <a:off x="8466138" y="6570663"/>
            <a:ext cx="64135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F0E364-6AEE-B346-9A24-102B1BA2B577}" type="slidenum">
              <a:rPr lang="en-US" altLang="it-IT"/>
              <a:pPr/>
              <a:t>‹n.›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379075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5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1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1.png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2.png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4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png"/><Relationship Id="rId10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32.png"/><Relationship Id="rId13" Type="http://schemas.openxmlformats.org/officeDocument/2006/relationships/image" Target="../media/image33.tiff"/><Relationship Id="rId14" Type="http://schemas.openxmlformats.org/officeDocument/2006/relationships/image" Target="../media/image34.tiff"/><Relationship Id="rId1" Type="http://schemas.openxmlformats.org/officeDocument/2006/relationships/vmlDrawing" Target="../drawings/vmlDrawing4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0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Relationship Id="rId3" Type="http://schemas.openxmlformats.org/officeDocument/2006/relationships/image" Target="../media/image4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NULL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WP</a:t>
            </a:r>
            <a:br>
              <a:rPr lang="en-GB" dirty="0" smtClean="0"/>
            </a:br>
            <a:r>
              <a:rPr lang="en-GB" dirty="0" smtClean="0"/>
              <a:t>Compton Sources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C. </a:t>
            </a:r>
            <a:r>
              <a:rPr lang="en-GB" dirty="0" err="1" smtClean="0"/>
              <a:t>Vaccarezza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Within the </a:t>
            </a:r>
            <a:r>
              <a:rPr lang="it-IT" dirty="0" err="1" smtClean="0"/>
              <a:t>desired</a:t>
            </a:r>
            <a:r>
              <a:rPr lang="it-IT" dirty="0" smtClean="0"/>
              <a:t> </a:t>
            </a:r>
            <a:r>
              <a:rPr lang="it-IT" dirty="0" err="1" smtClean="0"/>
              <a:t>bandwidth</a:t>
            </a:r>
            <a:r>
              <a:rPr lang="it-IT" dirty="0" smtClean="0"/>
              <a:t>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5111" y="3054460"/>
                <a:ext cx="8370512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it-IT" i="1" smtClean="0">
                          <a:latin typeface="Cambria Math"/>
                          <a:ea typeface="Cambria Math"/>
                        </a:rPr>
                        <m:t>≅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 smtClean="0">
                                      <a:latin typeface="Cambria Math"/>
                                      <a:ea typeface="Cambria Math"/>
                                    </a:rPr>
                                    <m:t>𝛾𝜗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b="0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i="1" smtClean="0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it-IT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type m:val="lin"/>
                                          <m:ctrlPr>
                                            <a:rPr lang="it-IT" i="1" smtClean="0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it-IT" i="1" smtClean="0">
                                                  <a:latin typeface="Cambria Math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i="1" smtClean="0">
                                                      <a:latin typeface="Cambria Math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it-IT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it-IT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type m:val="lin"/>
                                          <m:ctrlPr>
                                            <a:rPr lang="it-IT" i="1" smtClean="0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it-IT" i="1">
                                                  <a:latin typeface="Cambria Math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i="1">
                                                      <a:latin typeface="Cambria Math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it-IT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5111" y="3054460"/>
                <a:ext cx="8370512" cy="4495800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435251" y="3913968"/>
            <a:ext cx="36004" cy="6120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513" y="4390955"/>
            <a:ext cx="1473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collimation</a:t>
            </a:r>
          </a:p>
          <a:p>
            <a:pPr algn="ctr"/>
            <a:r>
              <a:rPr lang="it-IT" sz="2400" dirty="0" smtClean="0">
                <a:solidFill>
                  <a:schemeClr val="accent1"/>
                </a:solidFill>
              </a:rPr>
              <a:t>system</a:t>
            </a:r>
            <a:endParaRPr lang="it-IT" sz="24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67399" y="4027548"/>
            <a:ext cx="432048" cy="42366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99447" y="4027548"/>
            <a:ext cx="432048" cy="42366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55281" y="4472277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e</a:t>
            </a:r>
            <a:r>
              <a:rPr lang="it-IT" sz="2400" baseline="30000" dirty="0" smtClean="0">
                <a:solidFill>
                  <a:schemeClr val="tx2"/>
                </a:solidFill>
              </a:rPr>
              <a:t>-</a:t>
            </a:r>
            <a:r>
              <a:rPr lang="it-IT" sz="2400" dirty="0" smtClean="0">
                <a:solidFill>
                  <a:schemeClr val="tx2"/>
                </a:solidFill>
              </a:rPr>
              <a:t> beam</a:t>
            </a:r>
            <a:endParaRPr lang="it-IT" sz="24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783623" y="4110594"/>
            <a:ext cx="1008112" cy="43760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91735" y="4097721"/>
            <a:ext cx="0" cy="45047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0414" y="4451212"/>
            <a:ext cx="17187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Laser system</a:t>
            </a:r>
            <a:endParaRPr lang="it-IT" sz="2400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91735" y="4110595"/>
            <a:ext cx="1512168" cy="43760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5948247"/>
            <a:ext cx="2369127" cy="36933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i="1" dirty="0" smtClean="0">
                <a:latin typeface="Times" pitchFamily="18" charset="0"/>
                <a:ea typeface="MS PGothic" pitchFamily="34" charset="-128"/>
              </a:rPr>
              <a:t>Courtesy of L</a:t>
            </a:r>
            <a:r>
              <a:rPr lang="en-US" i="1" dirty="0">
                <a:latin typeface="Times" pitchFamily="18" charset="0"/>
                <a:ea typeface="MS PGothic" pitchFamily="34" charset="-128"/>
              </a:rPr>
              <a:t>. </a:t>
            </a:r>
            <a:r>
              <a:rPr lang="en-US" i="1" dirty="0" err="1">
                <a:latin typeface="Times" pitchFamily="18" charset="0"/>
                <a:ea typeface="MS PGothic" pitchFamily="34" charset="-128"/>
              </a:rPr>
              <a:t>Serafini</a:t>
            </a:r>
            <a:endParaRPr lang="en-US" i="1" dirty="0">
              <a:latin typeface="Times" pitchFamily="18" charset="0"/>
              <a:ea typeface="MS PGothic" pitchFamily="34" charset="-128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3661"/>
              </p:ext>
            </p:extLst>
          </p:nvPr>
        </p:nvGraphicFramePr>
        <p:xfrm>
          <a:off x="175111" y="1569017"/>
          <a:ext cx="31162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6" imgW="1714500" imgH="419100" progId="Equation.3">
                  <p:embed/>
                </p:oleObj>
              </mc:Choice>
              <mc:Fallback>
                <p:oleObj name="Equation" r:id="rId6" imgW="171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11" y="1569017"/>
                        <a:ext cx="31162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5706"/>
              </p:ext>
            </p:extLst>
          </p:nvPr>
        </p:nvGraphicFramePr>
        <p:xfrm>
          <a:off x="464184" y="2449851"/>
          <a:ext cx="7978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8" imgW="3962400" imgH="241300" progId="Equation.3">
                  <p:embed/>
                </p:oleObj>
              </mc:Choice>
              <mc:Fallback>
                <p:oleObj name="Equation" r:id="rId8" imgW="396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4" y="2449851"/>
                        <a:ext cx="7978775" cy="485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31297"/>
              </p:ext>
            </p:extLst>
          </p:nvPr>
        </p:nvGraphicFramePr>
        <p:xfrm>
          <a:off x="3447936" y="1559043"/>
          <a:ext cx="548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10" imgW="2781300" imgH="419100" progId="Equation.3">
                  <p:embed/>
                </p:oleObj>
              </mc:Choice>
              <mc:Fallback>
                <p:oleObj name="Equation" r:id="rId10" imgW="278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36" y="1559043"/>
                        <a:ext cx="5486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206"/>
              </p:ext>
            </p:extLst>
          </p:nvPr>
        </p:nvGraphicFramePr>
        <p:xfrm>
          <a:off x="5021387" y="4954985"/>
          <a:ext cx="4093348" cy="39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12" imgW="2133600" imgH="203200" progId="Equation.3">
                  <p:embed/>
                </p:oleObj>
              </mc:Choice>
              <mc:Fallback>
                <p:oleObj name="Equation" r:id="rId12" imgW="2133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387" y="4954985"/>
                        <a:ext cx="4093348" cy="3900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67564"/>
              </p:ext>
            </p:extLst>
          </p:nvPr>
        </p:nvGraphicFramePr>
        <p:xfrm>
          <a:off x="2355272" y="5340714"/>
          <a:ext cx="6774873" cy="38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14" imgW="3721100" imgH="203200" progId="Equation.3">
                  <p:embed/>
                </p:oleObj>
              </mc:Choice>
              <mc:Fallback>
                <p:oleObj name="Equation" r:id="rId14" imgW="372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72" y="5340714"/>
                        <a:ext cx="6774873" cy="381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78275"/>
              </p:ext>
            </p:extLst>
          </p:nvPr>
        </p:nvGraphicFramePr>
        <p:xfrm>
          <a:off x="2355272" y="5726998"/>
          <a:ext cx="6774873" cy="34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6" imgW="3530600" imgH="177800" progId="Equation.3">
                  <p:embed/>
                </p:oleObj>
              </mc:Choice>
              <mc:Fallback>
                <p:oleObj name="Equation" r:id="rId16" imgW="3530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72" y="5726998"/>
                        <a:ext cx="6774873" cy="340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e 8"/>
          <p:cNvSpPr/>
          <p:nvPr/>
        </p:nvSpPr>
        <p:spPr>
          <a:xfrm>
            <a:off x="1219200" y="3186542"/>
            <a:ext cx="748145" cy="730082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2204479" y="3087600"/>
            <a:ext cx="1951887" cy="856734"/>
          </a:xfrm>
          <a:prstGeom prst="ellipse">
            <a:avLst/>
          </a:prstGeom>
          <a:noFill/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311735" y="2888317"/>
            <a:ext cx="4233888" cy="1313276"/>
          </a:xfrm>
          <a:prstGeom prst="ellipse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117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0"/>
    </mc:Choice>
    <mc:Fallback xmlns="">
      <p:transition spd="slow" advTm="1050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t="38051" b="1796"/>
          <a:stretch>
            <a:fillRect/>
          </a:stretch>
        </p:blipFill>
        <p:spPr bwMode="auto">
          <a:xfrm>
            <a:off x="1268016" y="1481645"/>
            <a:ext cx="5329634" cy="52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Analytical model vs. classical/quantum </a:t>
            </a:r>
            <a:r>
              <a:rPr lang="en-US" dirty="0" smtClean="0"/>
              <a:t>simulation</a:t>
            </a:r>
            <a:endParaRPr lang="it-IT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91934" y="1597818"/>
            <a:ext cx="177482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i="1" dirty="0">
                <a:latin typeface="Times" pitchFamily="18" charset="0"/>
                <a:ea typeface="MS PGothic" pitchFamily="34" charset="-128"/>
              </a:rPr>
              <a:t>V. </a:t>
            </a:r>
            <a:r>
              <a:rPr lang="en-US" sz="2400" i="1" dirty="0" err="1">
                <a:latin typeface="Times" pitchFamily="18" charset="0"/>
                <a:ea typeface="MS PGothic" pitchFamily="34" charset="-128"/>
              </a:rPr>
              <a:t>Petrillo</a:t>
            </a:r>
            <a:endParaRPr lang="en-US" sz="2400" i="1" dirty="0">
              <a:latin typeface="Times" pitchFamily="18" charset="0"/>
              <a:ea typeface="MS PGothic" pitchFamily="34" charset="-128"/>
            </a:endParaRPr>
          </a:p>
        </p:txBody>
      </p:sp>
      <p:cxnSp>
        <p:nvCxnSpPr>
          <p:cNvPr id="9" name="Connettore 2 6"/>
          <p:cNvCxnSpPr/>
          <p:nvPr/>
        </p:nvCxnSpPr>
        <p:spPr>
          <a:xfrm flipH="1" flipV="1">
            <a:off x="5011738" y="4791075"/>
            <a:ext cx="1728787" cy="796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8"/>
          <p:cNvCxnSpPr/>
          <p:nvPr/>
        </p:nvCxnSpPr>
        <p:spPr>
          <a:xfrm flipH="1">
            <a:off x="5156200" y="4364038"/>
            <a:ext cx="1584325" cy="1539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156200" y="3267075"/>
            <a:ext cx="1584325" cy="10668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2"/>
          <p:cNvSpPr txBox="1">
            <a:spLocks noChangeArrowheads="1"/>
          </p:cNvSpPr>
          <p:nvPr/>
        </p:nvSpPr>
        <p:spPr bwMode="auto">
          <a:xfrm>
            <a:off x="6924675" y="2779713"/>
            <a:ext cx="2384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b="1">
                <a:solidFill>
                  <a:srgbClr val="0070C0"/>
                </a:solidFill>
              </a:rPr>
              <a:t>CAIN (quantum</a:t>
            </a:r>
          </a:p>
          <a:p>
            <a:r>
              <a:rPr lang="it-IT" b="1">
                <a:solidFill>
                  <a:srgbClr val="0070C0"/>
                </a:solidFill>
              </a:rPr>
              <a:t> MonteCarlo)</a:t>
            </a:r>
          </a:p>
          <a:p>
            <a:r>
              <a:rPr lang="it-IT" b="1">
                <a:solidFill>
                  <a:srgbClr val="0070C0"/>
                </a:solidFill>
              </a:rPr>
              <a:t>Run by I.Chaichovska</a:t>
            </a:r>
          </a:p>
          <a:p>
            <a:r>
              <a:rPr lang="it-IT" b="1">
                <a:solidFill>
                  <a:srgbClr val="0070C0"/>
                </a:solidFill>
              </a:rPr>
              <a:t>and A. Variola</a:t>
            </a:r>
          </a:p>
        </p:txBody>
      </p: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6978650" y="4148138"/>
            <a:ext cx="176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b="1"/>
              <a:t>TSST (classical)</a:t>
            </a:r>
          </a:p>
          <a:p>
            <a:r>
              <a:rPr lang="it-IT" b="1"/>
              <a:t>Developed by</a:t>
            </a:r>
          </a:p>
          <a:p>
            <a:r>
              <a:rPr lang="it-IT" b="1"/>
              <a:t>P. Tomassini</a:t>
            </a:r>
          </a:p>
        </p:txBody>
      </p:sp>
      <p:sp>
        <p:nvSpPr>
          <p:cNvPr id="14" name="CasellaDiTesto 14"/>
          <p:cNvSpPr txBox="1">
            <a:spLocks noChangeArrowheads="1"/>
          </p:cNvSpPr>
          <p:nvPr/>
        </p:nvSpPr>
        <p:spPr bwMode="auto">
          <a:xfrm>
            <a:off x="6740525" y="5421313"/>
            <a:ext cx="2495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b="1">
                <a:solidFill>
                  <a:srgbClr val="FF0000"/>
                </a:solidFill>
              </a:rPr>
              <a:t>Comp_Cross (quantum</a:t>
            </a:r>
          </a:p>
          <a:p>
            <a:r>
              <a:rPr lang="it-IT" b="1">
                <a:solidFill>
                  <a:srgbClr val="FF0000"/>
                </a:solidFill>
              </a:rPr>
              <a:t> semianalytical)</a:t>
            </a:r>
          </a:p>
          <a:p>
            <a:r>
              <a:rPr lang="it-IT" b="1">
                <a:solidFill>
                  <a:srgbClr val="FF0000"/>
                </a:solidFill>
              </a:rPr>
              <a:t>Developed by V.Petrillo</a:t>
            </a:r>
          </a:p>
        </p:txBody>
      </p:sp>
      <p:sp>
        <p:nvSpPr>
          <p:cNvPr id="15" name="CasellaDiTesto 1"/>
          <p:cNvSpPr txBox="1">
            <a:spLocks noChangeArrowheads="1"/>
          </p:cNvSpPr>
          <p:nvPr/>
        </p:nvSpPr>
        <p:spPr bwMode="auto">
          <a:xfrm>
            <a:off x="312738" y="2609850"/>
            <a:ext cx="1373187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000">
                <a:latin typeface="Corbel" pitchFamily="34" charset="0"/>
              </a:rPr>
              <a:t>Number of</a:t>
            </a:r>
          </a:p>
          <a:p>
            <a:r>
              <a:rPr lang="it-IT" sz="2000">
                <a:latin typeface="Corbel" pitchFamily="34" charset="0"/>
              </a:rPr>
              <a:t>photons</a:t>
            </a:r>
          </a:p>
        </p:txBody>
      </p:sp>
      <p:sp>
        <p:nvSpPr>
          <p:cNvPr id="16" name="CasellaDiTesto 2"/>
          <p:cNvSpPr txBox="1">
            <a:spLocks noChangeArrowheads="1"/>
          </p:cNvSpPr>
          <p:nvPr/>
        </p:nvSpPr>
        <p:spPr bwMode="auto">
          <a:xfrm>
            <a:off x="301625" y="4791075"/>
            <a:ext cx="1327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000">
                <a:latin typeface="Corbel" pitchFamily="34" charset="0"/>
              </a:rPr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8839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357188" y="4179888"/>
            <a:ext cx="8501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>
              <a:latin typeface="Arial" pitchFamily="34" charset="0"/>
            </a:endParaRPr>
          </a:p>
          <a:p>
            <a:endParaRPr lang="it-IT" sz="2800">
              <a:latin typeface="Arial" pitchFamily="34" charset="0"/>
            </a:endParaRPr>
          </a:p>
        </p:txBody>
      </p:sp>
      <p:sp>
        <p:nvSpPr>
          <p:cNvPr id="9223" name="CasellaDiTesto 1"/>
          <p:cNvSpPr txBox="1">
            <a:spLocks noChangeArrowheads="1"/>
          </p:cNvSpPr>
          <p:nvPr/>
        </p:nvSpPr>
        <p:spPr bwMode="auto">
          <a:xfrm>
            <a:off x="29248" y="1480815"/>
            <a:ext cx="86472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 err="1" smtClean="0">
                <a:latin typeface="+mn-lt"/>
              </a:rPr>
              <a:t>Velocity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bunching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operation</a:t>
            </a:r>
            <a:r>
              <a:rPr lang="it-IT" sz="2400" dirty="0" smtClean="0">
                <a:latin typeface="+mn-lt"/>
              </a:rPr>
              <a:t>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 smtClean="0">
                <a:latin typeface="+mn-lt"/>
              </a:rPr>
              <a:t>Long </a:t>
            </a:r>
            <a:r>
              <a:rPr lang="it-IT" sz="2400" dirty="0">
                <a:latin typeface="+mn-lt"/>
              </a:rPr>
              <a:t>bunch at cathode for high phase space </a:t>
            </a:r>
            <a:r>
              <a:rPr lang="it-IT" sz="2400" dirty="0" smtClean="0">
                <a:latin typeface="+mn-lt"/>
              </a:rPr>
              <a:t>density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FA7406"/>
                </a:solidFill>
                <a:latin typeface="+mn-lt"/>
              </a:rPr>
              <a:t>	</a:t>
            </a:r>
            <a:r>
              <a:rPr lang="it-IT" sz="2400" b="1" dirty="0" smtClean="0">
                <a:solidFill>
                  <a:srgbClr val="FA7406"/>
                </a:solidFill>
                <a:latin typeface="+mn-lt"/>
              </a:rPr>
              <a:t>Q</a:t>
            </a:r>
            <a:r>
              <a:rPr lang="it-IT" sz="2400" b="1" dirty="0">
                <a:solidFill>
                  <a:srgbClr val="FA7406"/>
                </a:solidFill>
                <a:latin typeface="+mn-lt"/>
              </a:rPr>
              <a:t>/</a:t>
            </a:r>
            <a:r>
              <a:rPr lang="it-IT" sz="2400" b="1" dirty="0">
                <a:solidFill>
                  <a:srgbClr val="FA7406"/>
                </a:solidFill>
                <a:latin typeface="+mn-lt"/>
                <a:sym typeface="Symbol" pitchFamily="18" charset="2"/>
              </a:rPr>
              <a:t></a:t>
            </a:r>
            <a:r>
              <a:rPr lang="it-IT" sz="2400" b="1" baseline="-25000" dirty="0">
                <a:solidFill>
                  <a:srgbClr val="FA7406"/>
                </a:solidFill>
                <a:latin typeface="+mn-lt"/>
                <a:sym typeface="Symbol" pitchFamily="18" charset="2"/>
              </a:rPr>
              <a:t>n</a:t>
            </a:r>
            <a:r>
              <a:rPr lang="it-IT" sz="2400" b="1" baseline="30000" dirty="0">
                <a:solidFill>
                  <a:srgbClr val="FA7406"/>
                </a:solidFill>
                <a:latin typeface="+mn-lt"/>
                <a:sym typeface="Symbol" pitchFamily="18" charset="2"/>
              </a:rPr>
              <a:t>2  </a:t>
            </a:r>
            <a:r>
              <a:rPr lang="it-IT" sz="2400" b="1" dirty="0">
                <a:solidFill>
                  <a:srgbClr val="FA7406"/>
                </a:solidFill>
                <a:latin typeface="+mn-lt"/>
                <a:sym typeface="Symbol" pitchFamily="18" charset="2"/>
              </a:rPr>
              <a:t>&gt;</a:t>
            </a:r>
            <a:r>
              <a:rPr lang="it-IT" sz="2400" b="1" dirty="0">
                <a:solidFill>
                  <a:srgbClr val="FA7406"/>
                </a:solidFill>
                <a:latin typeface="+mn-lt"/>
              </a:rPr>
              <a:t>10</a:t>
            </a:r>
            <a:r>
              <a:rPr lang="it-IT" sz="2400" b="1" baseline="30000" dirty="0">
                <a:solidFill>
                  <a:srgbClr val="FA7406"/>
                </a:solidFill>
                <a:latin typeface="+mn-lt"/>
              </a:rPr>
              <a:t>3</a:t>
            </a:r>
            <a:r>
              <a:rPr lang="it-IT" sz="2400" b="1" dirty="0">
                <a:solidFill>
                  <a:srgbClr val="FA7406"/>
                </a:solidFill>
                <a:latin typeface="+mn-lt"/>
              </a:rPr>
              <a:t> </a:t>
            </a:r>
            <a:r>
              <a:rPr lang="it-IT" sz="2400" b="1" dirty="0" smtClean="0">
                <a:solidFill>
                  <a:srgbClr val="FA7406"/>
                </a:solidFill>
                <a:latin typeface="+mn-lt"/>
              </a:rPr>
              <a:t>pC/(µrad)</a:t>
            </a:r>
            <a:r>
              <a:rPr lang="it-IT" sz="2400" b="1" baseline="30000" dirty="0" smtClean="0">
                <a:solidFill>
                  <a:srgbClr val="FA7406"/>
                </a:solidFill>
                <a:latin typeface="+mn-lt"/>
              </a:rPr>
              <a:t>2</a:t>
            </a:r>
            <a:endParaRPr lang="it-IT" sz="2400" b="1" dirty="0">
              <a:solidFill>
                <a:srgbClr val="FA7406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Short </a:t>
            </a:r>
            <a:r>
              <a:rPr lang="it-IT" sz="2400" dirty="0">
                <a:latin typeface="+mn-lt"/>
              </a:rPr>
              <a:t>exit bunch (280 µm) for low energy spread </a:t>
            </a:r>
            <a:r>
              <a:rPr lang="it-IT" sz="2400" b="1" dirty="0">
                <a:solidFill>
                  <a:srgbClr val="FA7406"/>
                </a:solidFill>
                <a:latin typeface="+mn-lt"/>
              </a:rPr>
              <a:t>(~0.05%)</a:t>
            </a:r>
          </a:p>
        </p:txBody>
      </p:sp>
      <p:pic>
        <p:nvPicPr>
          <p:cNvPr id="122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" y="3050475"/>
            <a:ext cx="5724351" cy="33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in giù 9"/>
          <p:cNvSpPr/>
          <p:nvPr/>
        </p:nvSpPr>
        <p:spPr>
          <a:xfrm>
            <a:off x="2677110" y="4960218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298" name="Title 1"/>
          <p:cNvSpPr>
            <a:spLocks noGrp="1"/>
          </p:cNvSpPr>
          <p:nvPr>
            <p:ph type="title"/>
          </p:nvPr>
        </p:nvSpPr>
        <p:spPr bwMode="auto">
          <a:xfrm>
            <a:off x="357188" y="0"/>
            <a:ext cx="8009571" cy="1380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The hybrid scheme for the Linac:</a:t>
            </a:r>
          </a:p>
        </p:txBody>
      </p:sp>
      <p:sp>
        <p:nvSpPr>
          <p:cNvPr id="11" name="Segnaposto testo 7"/>
          <p:cNvSpPr txBox="1">
            <a:spLocks/>
          </p:cNvSpPr>
          <p:nvPr/>
        </p:nvSpPr>
        <p:spPr>
          <a:xfrm>
            <a:off x="5851454" y="3117224"/>
            <a:ext cx="3292546" cy="34947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88963" indent="-409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q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v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C00000"/>
                </a:solidFill>
              </a:rPr>
              <a:t>Moderate </a:t>
            </a:r>
            <a:r>
              <a:rPr lang="it-IT" b="1" dirty="0" err="1" smtClean="0">
                <a:solidFill>
                  <a:srgbClr val="C00000"/>
                </a:solidFill>
              </a:rPr>
              <a:t>risk</a:t>
            </a:r>
            <a:r>
              <a:rPr lang="it-IT" b="1" dirty="0" smtClean="0">
                <a:solidFill>
                  <a:srgbClr val="C00000"/>
                </a:solidFill>
              </a:rPr>
              <a:t> (state of art RF </a:t>
            </a:r>
            <a:r>
              <a:rPr lang="it-IT" b="1" dirty="0" err="1" smtClean="0">
                <a:solidFill>
                  <a:srgbClr val="C00000"/>
                </a:solidFill>
              </a:rPr>
              <a:t>gun</a:t>
            </a:r>
            <a:r>
              <a:rPr lang="it-IT" b="1" dirty="0" smtClean="0">
                <a:solidFill>
                  <a:srgbClr val="C00000"/>
                </a:solidFill>
              </a:rPr>
              <a:t>, </a:t>
            </a:r>
            <a:r>
              <a:rPr lang="it-IT" b="1" dirty="0" err="1" smtClean="0">
                <a:solidFill>
                  <a:srgbClr val="C00000"/>
                </a:solidFill>
              </a:rPr>
              <a:t>reduced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multibunch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operation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problems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respect</a:t>
            </a:r>
            <a:r>
              <a:rPr lang="it-IT" b="1" dirty="0" smtClean="0">
                <a:solidFill>
                  <a:srgbClr val="C00000"/>
                </a:solidFill>
              </a:rPr>
              <a:t> to </a:t>
            </a:r>
            <a:r>
              <a:rPr lang="it-IT" b="1" dirty="0" err="1" smtClean="0">
                <a:solidFill>
                  <a:srgbClr val="C00000"/>
                </a:solidFill>
              </a:rPr>
              <a:t>higher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frequencies</a:t>
            </a:r>
            <a:r>
              <a:rPr lang="it-IT" b="1" dirty="0" smtClean="0">
                <a:solidFill>
                  <a:srgbClr val="C00000"/>
                </a:solidFill>
              </a:rPr>
              <a:t>, </a:t>
            </a:r>
            <a:r>
              <a:rPr lang="it-IT" b="1" dirty="0" err="1" smtClean="0">
                <a:solidFill>
                  <a:srgbClr val="C00000"/>
                </a:solidFill>
              </a:rPr>
              <a:t>low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compression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factor</a:t>
            </a:r>
            <a:r>
              <a:rPr lang="it-IT" b="1" dirty="0" smtClean="0">
                <a:solidFill>
                  <a:srgbClr val="C00000"/>
                </a:solidFill>
              </a:rPr>
              <a:t>&lt;3)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it-IT" b="1" dirty="0" err="1" smtClean="0">
                <a:solidFill>
                  <a:srgbClr val="C00000"/>
                </a:solidFill>
              </a:rPr>
              <a:t>Economic</a:t>
            </a:r>
            <a:endParaRPr lang="it-IT" b="1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C00000"/>
                </a:solidFill>
              </a:rPr>
              <a:t>Compact (the use of the C-band booster </a:t>
            </a:r>
            <a:r>
              <a:rPr lang="it-IT" b="1" dirty="0" err="1" smtClean="0">
                <a:solidFill>
                  <a:srgbClr val="C00000"/>
                </a:solidFill>
              </a:rPr>
              <a:t>meets</a:t>
            </a:r>
            <a:r>
              <a:rPr lang="it-IT" b="1" dirty="0" smtClean="0">
                <a:solidFill>
                  <a:srgbClr val="C00000"/>
                </a:solidFill>
              </a:rPr>
              <a:t> the </a:t>
            </a:r>
            <a:r>
              <a:rPr lang="it-IT" b="1" dirty="0" err="1" smtClean="0">
                <a:solidFill>
                  <a:srgbClr val="C00000"/>
                </a:solidFill>
              </a:rPr>
              <a:t>requirements</a:t>
            </a:r>
            <a:r>
              <a:rPr lang="it-IT" b="1" dirty="0" smtClean="0">
                <a:solidFill>
                  <a:srgbClr val="C00000"/>
                </a:solidFill>
              </a:rPr>
              <a:t> on the </a:t>
            </a:r>
            <a:r>
              <a:rPr lang="it-IT" b="1" dirty="0" err="1" smtClean="0">
                <a:solidFill>
                  <a:srgbClr val="C00000"/>
                </a:solidFill>
              </a:rPr>
              <a:t>available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space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17"/>
    </mc:Choice>
    <mc:Fallback xmlns="">
      <p:transition spd="slow" advTm="165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1"/>
          <a:stretch/>
        </p:blipFill>
        <p:spPr>
          <a:xfrm>
            <a:off x="427416" y="2431122"/>
            <a:ext cx="8462583" cy="2827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" y="155448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Gamma Beam System – Layout 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13" name="Straight Arrow Connector 12"/>
          <p:cNvCxnSpPr>
            <a:stCxn id="20" idx="0"/>
          </p:cNvCxnSpPr>
          <p:nvPr/>
        </p:nvCxnSpPr>
        <p:spPr>
          <a:xfrm flipV="1">
            <a:off x="6384718" y="3231440"/>
            <a:ext cx="405015" cy="220753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4195" y="5438970"/>
            <a:ext cx="124104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RF LINAC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300 MeV</a:t>
            </a:r>
            <a:endParaRPr lang="en-US" sz="1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087" y="5365543"/>
            <a:ext cx="1670650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Laser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High Energy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20192" y="5365543"/>
            <a:ext cx="1670650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Laser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3535" y="5365543"/>
            <a:ext cx="167706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Photo–drive Laser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source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064861" y="6343098"/>
            <a:ext cx="6893988" cy="1577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74412" y="5914068"/>
            <a:ext cx="0" cy="429030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456356" y="5898292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43939" y="5914068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15445" y="951440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Master clock synchronization  @ &lt; 0.5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ps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0363" y="1327714"/>
            <a:ext cx="162416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Point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High Energy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6604" y="1327714"/>
            <a:ext cx="162416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Point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</p:txBody>
      </p:sp>
      <p:cxnSp>
        <p:nvCxnSpPr>
          <p:cNvPr id="37" name="Straight Arrow Connector 36"/>
          <p:cNvCxnSpPr>
            <a:stCxn id="32" idx="2"/>
          </p:cNvCxnSpPr>
          <p:nvPr/>
        </p:nvCxnSpPr>
        <p:spPr>
          <a:xfrm flipH="1">
            <a:off x="5861539" y="1850934"/>
            <a:ext cx="187147" cy="1070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2"/>
          </p:cNvCxnSpPr>
          <p:nvPr/>
        </p:nvCxnSpPr>
        <p:spPr>
          <a:xfrm flipH="1">
            <a:off x="2342444" y="1850934"/>
            <a:ext cx="1" cy="1197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25442" y="6089621"/>
            <a:ext cx="0" cy="253477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84717" y="6162789"/>
            <a:ext cx="0" cy="196085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2"/>
          </p:cNvCxnSpPr>
          <p:nvPr/>
        </p:nvCxnSpPr>
        <p:spPr>
          <a:xfrm>
            <a:off x="8102863" y="1850934"/>
            <a:ext cx="279137" cy="119706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56879" y="1327714"/>
            <a:ext cx="109196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Photogun</a:t>
            </a:r>
            <a:endParaRPr lang="en-US" sz="1400" dirty="0" smtClean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multibunch</a:t>
            </a:r>
            <a:endParaRPr lang="en-US" sz="1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7157" y="1324448"/>
            <a:ext cx="8833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beam 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dump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388832" y="1847668"/>
            <a:ext cx="983268" cy="136716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853" y="1333882"/>
            <a:ext cx="8833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beam 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dump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516528" y="1857102"/>
            <a:ext cx="441675" cy="197829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8363" y="1907902"/>
            <a:ext cx="960519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beam </a:t>
            </a:r>
          </a:p>
          <a:p>
            <a:pPr algn="ctr"/>
            <a:r>
              <a:rPr lang="en-US" sz="1400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c</a:t>
            </a:r>
            <a:r>
              <a:rPr lang="en-US" sz="1400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oll&amp;diag</a:t>
            </a:r>
            <a:endParaRPr lang="en-US" sz="1400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1248623" y="2431122"/>
            <a:ext cx="0" cy="783706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11220" y="1898133"/>
            <a:ext cx="960519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beam </a:t>
            </a:r>
          </a:p>
          <a:p>
            <a:pPr algn="ctr"/>
            <a:r>
              <a:rPr lang="en-US" sz="1400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c</a:t>
            </a:r>
            <a:r>
              <a:rPr lang="en-US" sz="1400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oll&amp;diag</a:t>
            </a:r>
            <a:endParaRPr lang="en-US" sz="1400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>
            <a:off x="3591480" y="2421353"/>
            <a:ext cx="1136828" cy="499647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3066" y="1907902"/>
            <a:ext cx="8833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beam 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dump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>
            <a:off x="7134741" y="2431122"/>
            <a:ext cx="114028" cy="61687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73546" y="3879334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Control</a:t>
            </a:r>
          </a:p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Room</a:t>
            </a:r>
            <a:endParaRPr lang="en-US" sz="1600" dirty="0">
              <a:solidFill>
                <a:srgbClr val="F0A7B1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4258" y="3908212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Racks</a:t>
            </a:r>
          </a:p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Room</a:t>
            </a:r>
            <a:endParaRPr lang="en-US" sz="1600" dirty="0">
              <a:solidFill>
                <a:srgbClr val="F0A7B1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518" y="3781427"/>
            <a:ext cx="883999" cy="6119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223758" y="3893677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Racks</a:t>
            </a:r>
          </a:p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Room</a:t>
            </a:r>
            <a:endParaRPr lang="en-US" sz="1600" dirty="0">
              <a:solidFill>
                <a:srgbClr val="F0A7B1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7747000" y="4393427"/>
            <a:ext cx="195066" cy="97211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770" y="3728964"/>
            <a:ext cx="854302" cy="684000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1074412" y="4393427"/>
            <a:ext cx="1485126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507" y="3716467"/>
            <a:ext cx="854302" cy="6840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4455517" y="4393427"/>
            <a:ext cx="614714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75858" y="5350957"/>
            <a:ext cx="125547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RF LINAC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High Energy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720 MeV</a:t>
            </a:r>
            <a:endParaRPr lang="en-US" sz="1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21000" y="3360615"/>
            <a:ext cx="936285" cy="199034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921000" y="3231439"/>
            <a:ext cx="3868733" cy="213410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42150" y="6358874"/>
            <a:ext cx="311237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i="1" dirty="0" smtClean="0">
                <a:latin typeface="Times" pitchFamily="18" charset="0"/>
                <a:ea typeface="MS PGothic" pitchFamily="34" charset="-128"/>
              </a:rPr>
              <a:t>Courtesy of </a:t>
            </a:r>
            <a:r>
              <a:rPr lang="en-US" sz="2400" i="1" dirty="0" smtClean="0">
                <a:latin typeface="Times" pitchFamily="18" charset="0"/>
                <a:ea typeface="MS PGothic" pitchFamily="34" charset="-128"/>
              </a:rPr>
              <a:t>A. </a:t>
            </a:r>
            <a:r>
              <a:rPr lang="en-US" sz="2400" i="1" dirty="0" err="1" smtClean="0">
                <a:latin typeface="Times" pitchFamily="18" charset="0"/>
                <a:ea typeface="MS PGothic" pitchFamily="34" charset="-128"/>
              </a:rPr>
              <a:t>Variola</a:t>
            </a:r>
            <a:endParaRPr lang="en-US" sz="2400" i="1" dirty="0"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0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" y="155448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Accelerator Bay 1 – Layout 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6" y="1057146"/>
            <a:ext cx="8280000" cy="2762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2" y="4308047"/>
            <a:ext cx="8280000" cy="2430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89" y="3446446"/>
            <a:ext cx="105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300 MeV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beam dump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1133" y="2438401"/>
            <a:ext cx="330200" cy="1008045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8433" y="3950469"/>
            <a:ext cx="266700" cy="167986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78472" y="3405256"/>
            <a:ext cx="129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  <a:latin typeface="Comic Sans MS" pitchFamily="66" charset="0"/>
                <a:cs typeface="Helvetica"/>
              </a:rPr>
              <a:t>l</a:t>
            </a:r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ow energy interaction point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99177" y="1896533"/>
            <a:ext cx="342900" cy="150872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99177" y="3866921"/>
            <a:ext cx="266700" cy="1382411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0339" y="3636088"/>
            <a:ext cx="129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switching dipole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magnet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11044" y="2438401"/>
            <a:ext cx="266700" cy="1197688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1044" y="4097753"/>
            <a:ext cx="266700" cy="1382411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86466" y="1113336"/>
            <a:ext cx="130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laser beam 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circulator M9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65136" y="3719636"/>
            <a:ext cx="102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C–band 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structures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4588936" y="2506134"/>
            <a:ext cx="586318" cy="1213502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0"/>
          </p:cNvCxnSpPr>
          <p:nvPr/>
        </p:nvCxnSpPr>
        <p:spPr>
          <a:xfrm flipH="1" flipV="1">
            <a:off x="5088468" y="2590802"/>
            <a:ext cx="86786" cy="112883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0"/>
          </p:cNvCxnSpPr>
          <p:nvPr/>
        </p:nvCxnSpPr>
        <p:spPr>
          <a:xfrm flipV="1">
            <a:off x="5175254" y="2574382"/>
            <a:ext cx="179913" cy="114525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0"/>
          </p:cNvCxnSpPr>
          <p:nvPr/>
        </p:nvCxnSpPr>
        <p:spPr>
          <a:xfrm flipV="1">
            <a:off x="5175254" y="2669234"/>
            <a:ext cx="1107024" cy="1050402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2"/>
          </p:cNvCxnSpPr>
          <p:nvPr/>
        </p:nvCxnSpPr>
        <p:spPr>
          <a:xfrm flipH="1">
            <a:off x="4385732" y="4181301"/>
            <a:ext cx="789522" cy="129886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2"/>
          </p:cNvCxnSpPr>
          <p:nvPr/>
        </p:nvCxnSpPr>
        <p:spPr>
          <a:xfrm flipH="1">
            <a:off x="4881046" y="4181301"/>
            <a:ext cx="294208" cy="129886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2"/>
          </p:cNvCxnSpPr>
          <p:nvPr/>
        </p:nvCxnSpPr>
        <p:spPr>
          <a:xfrm>
            <a:off x="5175254" y="4181301"/>
            <a:ext cx="107946" cy="129886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2"/>
          </p:cNvCxnSpPr>
          <p:nvPr/>
        </p:nvCxnSpPr>
        <p:spPr>
          <a:xfrm>
            <a:off x="5175254" y="4181301"/>
            <a:ext cx="1013879" cy="129886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053675" y="3761971"/>
            <a:ext cx="99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S–band 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structures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426200" y="2802468"/>
            <a:ext cx="609600" cy="974716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426200" y="2954867"/>
            <a:ext cx="1253067" cy="822317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2" idx="2"/>
          </p:cNvCxnSpPr>
          <p:nvPr/>
        </p:nvCxnSpPr>
        <p:spPr>
          <a:xfrm>
            <a:off x="6553204" y="4223636"/>
            <a:ext cx="211663" cy="1256528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>
            <a:off x="6553204" y="4223636"/>
            <a:ext cx="956729" cy="1256528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255936" y="3908111"/>
            <a:ext cx="872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Photogun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78" name="Straight Arrow Connector 77"/>
          <p:cNvCxnSpPr>
            <a:stCxn id="77" idx="0"/>
          </p:cNvCxnSpPr>
          <p:nvPr/>
        </p:nvCxnSpPr>
        <p:spPr>
          <a:xfrm flipV="1">
            <a:off x="7691968" y="2954867"/>
            <a:ext cx="546093" cy="95324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2"/>
          </p:cNvCxnSpPr>
          <p:nvPr/>
        </p:nvCxnSpPr>
        <p:spPr>
          <a:xfrm>
            <a:off x="7691968" y="4185110"/>
            <a:ext cx="275160" cy="1225090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59" y="1481278"/>
            <a:ext cx="6721240" cy="43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27000">
              <a:srgbClr val="C00000"/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26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34" y="1113336"/>
            <a:ext cx="8280000" cy="3730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4" y="4565023"/>
            <a:ext cx="8280000" cy="2250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" y="155448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Accelerator Bay 2 – Layout 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805" y="3315519"/>
            <a:ext cx="129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high energy interaction point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8510" y="2438401"/>
            <a:ext cx="512223" cy="877119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8510" y="3777184"/>
            <a:ext cx="512223" cy="1827749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83939" y="3881621"/>
            <a:ext cx="129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switching dipole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magnet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04644" y="2669234"/>
            <a:ext cx="266700" cy="1212389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4644" y="4343286"/>
            <a:ext cx="266700" cy="1382411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27666" y="1113336"/>
            <a:ext cx="1185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laser beam 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circulator M26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0345" y="4015971"/>
            <a:ext cx="846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C–band 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structures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5350940" y="2954867"/>
            <a:ext cx="702736" cy="106110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0"/>
          </p:cNvCxnSpPr>
          <p:nvPr/>
        </p:nvCxnSpPr>
        <p:spPr>
          <a:xfrm flipH="1" flipV="1">
            <a:off x="5960534" y="3132667"/>
            <a:ext cx="93142" cy="88330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0"/>
          </p:cNvCxnSpPr>
          <p:nvPr/>
        </p:nvCxnSpPr>
        <p:spPr>
          <a:xfrm flipV="1">
            <a:off x="6053676" y="3217333"/>
            <a:ext cx="266700" cy="798638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0"/>
          </p:cNvCxnSpPr>
          <p:nvPr/>
        </p:nvCxnSpPr>
        <p:spPr>
          <a:xfrm flipV="1">
            <a:off x="6053676" y="3471333"/>
            <a:ext cx="1312324" cy="544638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2"/>
          </p:cNvCxnSpPr>
          <p:nvPr/>
        </p:nvCxnSpPr>
        <p:spPr>
          <a:xfrm flipH="1">
            <a:off x="5350940" y="4662302"/>
            <a:ext cx="702736" cy="1114197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2"/>
          </p:cNvCxnSpPr>
          <p:nvPr/>
        </p:nvCxnSpPr>
        <p:spPr>
          <a:xfrm flipH="1">
            <a:off x="5960534" y="4662302"/>
            <a:ext cx="93142" cy="1114197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2"/>
          </p:cNvCxnSpPr>
          <p:nvPr/>
        </p:nvCxnSpPr>
        <p:spPr>
          <a:xfrm>
            <a:off x="6053676" y="4662302"/>
            <a:ext cx="423330" cy="1114197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2"/>
          </p:cNvCxnSpPr>
          <p:nvPr/>
        </p:nvCxnSpPr>
        <p:spPr>
          <a:xfrm>
            <a:off x="6053676" y="4662302"/>
            <a:ext cx="1388524" cy="1114197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062143" y="3315519"/>
            <a:ext cx="702724" cy="700452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062143" y="3539067"/>
            <a:ext cx="1761057" cy="476906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053676" y="4477636"/>
            <a:ext cx="872057" cy="129886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062143" y="4477636"/>
            <a:ext cx="1879923" cy="1298863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477338" y="4015971"/>
            <a:ext cx="1278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Comic Sans MS" pitchFamily="66" charset="0"/>
                <a:cs typeface="Helvetica"/>
              </a:rPr>
              <a:t>low  energy </a:t>
            </a:r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gamma bea</a:t>
            </a:r>
            <a:r>
              <a:rPr lang="en-US" sz="1200" dirty="0" smtClean="0">
                <a:solidFill>
                  <a:srgbClr val="FFFF00"/>
                </a:solidFill>
                <a:latin typeface="Comic Sans MS" pitchFamily="66" charset="0"/>
                <a:cs typeface="Helvetica"/>
              </a:rPr>
              <a:t>m </a:t>
            </a:r>
            <a:r>
              <a:rPr lang="en-US" sz="1200" dirty="0" smtClean="0">
                <a:solidFill>
                  <a:srgbClr val="000090"/>
                </a:solidFill>
                <a:latin typeface="Comic Sans MS" pitchFamily="66" charset="0"/>
                <a:cs typeface="Helvetica"/>
              </a:rPr>
              <a:t>diagnostics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78" name="Straight Arrow Connector 77"/>
          <p:cNvCxnSpPr>
            <a:stCxn id="77" idx="0"/>
          </p:cNvCxnSpPr>
          <p:nvPr/>
        </p:nvCxnSpPr>
        <p:spPr>
          <a:xfrm flipV="1">
            <a:off x="7116572" y="3213184"/>
            <a:ext cx="249428" cy="802787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2"/>
          </p:cNvCxnSpPr>
          <p:nvPr/>
        </p:nvCxnSpPr>
        <p:spPr>
          <a:xfrm>
            <a:off x="7116572" y="4662302"/>
            <a:ext cx="393361" cy="764831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916666" y="4116853"/>
            <a:ext cx="990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Comic Sans MS" pitchFamily="66" charset="0"/>
                <a:cs typeface="Helvetica"/>
              </a:rPr>
              <a:t>low energy collimator</a:t>
            </a:r>
            <a:endParaRPr lang="en-US" sz="1200" dirty="0">
              <a:solidFill>
                <a:srgbClr val="000090"/>
              </a:solidFill>
              <a:latin typeface="Comic Sans MS" pitchFamily="66" charset="0"/>
              <a:cs typeface="Helvetica"/>
            </a:endParaRPr>
          </a:p>
        </p:txBody>
      </p:sp>
      <p:cxnSp>
        <p:nvCxnSpPr>
          <p:cNvPr id="69" name="Straight Arrow Connector 68"/>
          <p:cNvCxnSpPr>
            <a:stCxn id="68" idx="0"/>
          </p:cNvCxnSpPr>
          <p:nvPr/>
        </p:nvCxnSpPr>
        <p:spPr>
          <a:xfrm flipH="1" flipV="1">
            <a:off x="8204719" y="3321309"/>
            <a:ext cx="207347" cy="79554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8" idx="2"/>
          </p:cNvCxnSpPr>
          <p:nvPr/>
        </p:nvCxnSpPr>
        <p:spPr>
          <a:xfrm flipH="1">
            <a:off x="8136986" y="4578518"/>
            <a:ext cx="275080" cy="854404"/>
          </a:xfrm>
          <a:prstGeom prst="straightConnector1">
            <a:avLst/>
          </a:prstGeom>
          <a:ln w="12700" cmpd="sng">
            <a:solidFill>
              <a:srgbClr val="000090"/>
            </a:solidFill>
            <a:headEnd type="none"/>
            <a:tailEnd type="triangle"/>
          </a:ln>
          <a:effectLst>
            <a:outerShdw blurRad="44958" dist="2501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04" y="1412209"/>
            <a:ext cx="6632096" cy="43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27000">
              <a:srgbClr val="C00000"/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68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1006"/>
              </p:ext>
            </p:extLst>
          </p:nvPr>
        </p:nvGraphicFramePr>
        <p:xfrm>
          <a:off x="190498" y="2370436"/>
          <a:ext cx="8724904" cy="21984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52802"/>
                <a:gridCol w="1460500"/>
                <a:gridCol w="1041400"/>
                <a:gridCol w="1320800"/>
                <a:gridCol w="1549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Energy [MeV]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2.00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3.45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9.87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19.5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# photons/pulse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within FWHM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bdw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.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1.2∙10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5</a:t>
                      </a:r>
                      <a:endParaRPr lang="en-US" sz="1400" baseline="300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1.1∙10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2.6∙10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2.5∙10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5</a:t>
                      </a:r>
                    </a:p>
                  </a:txBody>
                  <a:tcPr/>
                </a:tc>
              </a:tr>
              <a:tr h="3442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# photons/s within FWHM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bdw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.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4.0∙10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3.7∙10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8.3∙10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&lt; 8.1∙10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Source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 size [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Symbol" charset="2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m]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12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11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11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10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Source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 divergence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Symbol" charset="2"/>
                        </a:rPr>
                        <a:t>m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rad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≤ 140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≤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≤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≤ 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Radiation pulse length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0.92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0.91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0.95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latin typeface="Comic Sans MS" pitchFamily="66" charset="0"/>
                          <a:cs typeface="Helvetica"/>
                        </a:rPr>
                        <a:t>0.90</a:t>
                      </a:r>
                      <a:endParaRPr lang="en-US" sz="1400" dirty="0">
                        <a:solidFill>
                          <a:srgbClr val="000090"/>
                        </a:solidFill>
                        <a:latin typeface="Comic Sans MS" pitchFamily="66" charset="0"/>
                        <a:cs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90"/>
                </a:solidFill>
                <a:latin typeface="+mn-lt"/>
                <a:cs typeface="Helvetica"/>
              </a:rPr>
              <a:t>Simulated gamma beams for different </a:t>
            </a:r>
            <a:r>
              <a:rPr lang="en-US" smtClean="0">
                <a:solidFill>
                  <a:srgbClr val="000090"/>
                </a:solidFill>
                <a:latin typeface="+mn-lt"/>
                <a:cs typeface="Helvetica"/>
              </a:rPr>
              <a:t>energies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7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IP Laser </a:t>
            </a:r>
            <a:r>
              <a:rPr lang="it-IT" dirty="0" err="1" smtClean="0"/>
              <a:t>ricirculator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7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$dupraz\Desktop\Imag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9280" b="16853"/>
          <a:stretch>
            <a:fillRect/>
          </a:stretch>
        </p:blipFill>
        <p:spPr bwMode="auto">
          <a:xfrm>
            <a:off x="-1588" y="3373438"/>
            <a:ext cx="9147176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896938" y="754063"/>
            <a:ext cx="3886200" cy="639762"/>
          </a:xfrm>
        </p:spPr>
        <p:txBody>
          <a:bodyPr/>
          <a:lstStyle/>
          <a:p>
            <a:pPr algn="ctr">
              <a:defRPr/>
            </a:pPr>
            <a:r>
              <a:rPr lang="en-US" sz="2000" dirty="0" smtClean="0"/>
              <a:t>Circulator principle</a:t>
            </a:r>
          </a:p>
        </p:txBody>
      </p:sp>
      <p:sp>
        <p:nvSpPr>
          <p:cNvPr id="59397" name="Espace réservé du contenu 2"/>
          <p:cNvSpPr>
            <a:spLocks noGrp="1"/>
          </p:cNvSpPr>
          <p:nvPr>
            <p:ph sz="half" idx="2"/>
          </p:nvPr>
        </p:nvSpPr>
        <p:spPr>
          <a:xfrm>
            <a:off x="1366838" y="1419225"/>
            <a:ext cx="4022725" cy="1362075"/>
          </a:xfrm>
        </p:spPr>
        <p:txBody>
          <a:bodyPr>
            <a:noAutofit/>
          </a:bodyPr>
          <a:lstStyle/>
          <a:p>
            <a:r>
              <a:rPr lang="en-US" altLang="it-IT" sz="1200" dirty="0">
                <a:ea typeface="ＭＳ Ｐゴシック" charset="-128"/>
              </a:rPr>
              <a:t>2 high-grade quality parabolic mirrors</a:t>
            </a:r>
          </a:p>
          <a:p>
            <a:pPr lvl="1"/>
            <a:r>
              <a:rPr lang="en-US" altLang="it-IT" sz="1200" dirty="0">
                <a:ea typeface="ＭＳ Ｐゴシック" charset="-128"/>
              </a:rPr>
              <a:t>Aberration free</a:t>
            </a:r>
          </a:p>
          <a:p>
            <a:r>
              <a:rPr lang="en-US" altLang="it-IT" sz="1200" dirty="0">
                <a:ea typeface="ＭＳ Ｐゴシック" charset="-128"/>
              </a:rPr>
              <a:t>Mirror-pair system (MPS) per pass</a:t>
            </a:r>
          </a:p>
          <a:p>
            <a:pPr lvl="1"/>
            <a:r>
              <a:rPr lang="en-US" altLang="it-IT" sz="1200" dirty="0">
                <a:ea typeface="ＭＳ Ｐゴシック" charset="-128"/>
              </a:rPr>
              <a:t>Synchronization</a:t>
            </a:r>
          </a:p>
          <a:p>
            <a:pPr lvl="1"/>
            <a:r>
              <a:rPr lang="en-US" altLang="it-IT" sz="1200" dirty="0">
                <a:solidFill>
                  <a:srgbClr val="FF0000"/>
                </a:solidFill>
                <a:ea typeface="ＭＳ Ｐゴシック" charset="-128"/>
              </a:rPr>
              <a:t>Optical plan switching</a:t>
            </a:r>
            <a:endParaRPr lang="en-US" altLang="it-IT" sz="1200" dirty="0">
              <a:ea typeface="ＭＳ Ｐゴシック" charset="-128"/>
            </a:endParaRPr>
          </a:p>
          <a:p>
            <a:pPr lvl="2">
              <a:buFont typeface="Symbol" charset="2"/>
              <a:buChar char="Þ"/>
            </a:pPr>
            <a:r>
              <a:rPr lang="en-US" altLang="it-IT" sz="1200" dirty="0">
                <a:ea typeface="ＭＳ Ｐゴシック" charset="-128"/>
              </a:rPr>
              <a:t>Constant incident angle = small bandwidth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180013" y="1052513"/>
            <a:ext cx="3886200" cy="639762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it-IT" sz="1900" cap="none">
                <a:ea typeface="ＭＳ Ｐゴシック" charset="-128"/>
              </a:rPr>
              <a:t>PARAMETERS = OPTIMIZED ON THE GAMMA-RAY FLUX</a:t>
            </a:r>
          </a:p>
        </p:txBody>
      </p:sp>
      <p:sp>
        <p:nvSpPr>
          <p:cNvPr id="59399" name="Espace réservé du contenu 7"/>
          <p:cNvSpPr>
            <a:spLocks noGrp="1"/>
          </p:cNvSpPr>
          <p:nvPr>
            <p:ph sz="quarter" idx="4"/>
          </p:nvPr>
        </p:nvSpPr>
        <p:spPr>
          <a:xfrm>
            <a:off x="5497513" y="1749425"/>
            <a:ext cx="3305175" cy="1593850"/>
          </a:xfrm>
        </p:spPr>
        <p:txBody>
          <a:bodyPr>
            <a:normAutofit lnSpcReduction="10000"/>
          </a:bodyPr>
          <a:lstStyle/>
          <a:p>
            <a:r>
              <a:rPr altLang="it-IT" sz="1600">
                <a:ea typeface="ＭＳ Ｐゴシック" charset="-128"/>
              </a:rPr>
              <a:t>Laser power = state of the art</a:t>
            </a:r>
          </a:p>
          <a:p>
            <a:r>
              <a:rPr altLang="it-IT" sz="1600">
                <a:ea typeface="ＭＳ Ｐゴシック" charset="-128"/>
              </a:rPr>
              <a:t>Angle of incidence (</a:t>
            </a:r>
            <a:r>
              <a:rPr lang="el-GR" altLang="it-IT" sz="1600">
                <a:latin typeface="Times New Roman" charset="0"/>
                <a:ea typeface="ＭＳ Ｐゴシック" charset="-128"/>
              </a:rPr>
              <a:t>φ</a:t>
            </a:r>
            <a:r>
              <a:rPr altLang="it-IT" sz="1600">
                <a:latin typeface="Times New Roman" charset="0"/>
                <a:ea typeface="ＭＳ Ｐゴシック" charset="-128"/>
              </a:rPr>
              <a:t> = 7.54°</a:t>
            </a:r>
            <a:r>
              <a:rPr altLang="it-IT" sz="1600">
                <a:ea typeface="ＭＳ Ｐゴシック" charset="-128"/>
              </a:rPr>
              <a:t>)</a:t>
            </a:r>
          </a:p>
          <a:p>
            <a:r>
              <a:rPr altLang="it-IT" sz="1600">
                <a:ea typeface="ＭＳ Ｐゴシック" charset="-128"/>
              </a:rPr>
              <a:t>Waist size (</a:t>
            </a:r>
            <a:r>
              <a:rPr lang="el-GR" altLang="it-IT" sz="1600">
                <a:ea typeface="ＭＳ Ｐゴシック" charset="-128"/>
              </a:rPr>
              <a:t>ω</a:t>
            </a:r>
            <a:r>
              <a:rPr altLang="it-IT" sz="1600" baseline="-25000">
                <a:ea typeface="ＭＳ Ｐゴシック" charset="-128"/>
              </a:rPr>
              <a:t>0</a:t>
            </a:r>
            <a:r>
              <a:rPr altLang="it-IT" sz="1600">
                <a:ea typeface="ＭＳ Ｐゴシック" charset="-128"/>
              </a:rPr>
              <a:t> = 28.3</a:t>
            </a:r>
            <a:r>
              <a:rPr lang="el-GR" altLang="it-IT" sz="1600">
                <a:latin typeface="Times New Roman" charset="0"/>
                <a:ea typeface="ＭＳ Ｐゴシック" charset="-128"/>
              </a:rPr>
              <a:t>μ</a:t>
            </a:r>
            <a:r>
              <a:rPr altLang="it-IT" sz="1600">
                <a:latin typeface="Times New Roman" charset="0"/>
                <a:ea typeface="ＭＳ Ｐゴシック" charset="-128"/>
              </a:rPr>
              <a:t>m</a:t>
            </a:r>
            <a:r>
              <a:rPr altLang="it-IT" sz="1600">
                <a:ea typeface="ＭＳ Ｐゴシック" charset="-128"/>
              </a:rPr>
              <a:t>)</a:t>
            </a:r>
          </a:p>
          <a:p>
            <a:r>
              <a:rPr altLang="it-IT" sz="1600">
                <a:ea typeface="ＭＳ Ｐゴシック" charset="-128"/>
              </a:rPr>
              <a:t>Number of passes = 32 passes</a:t>
            </a:r>
            <a:endParaRPr altLang="it-IT" sz="1600">
              <a:latin typeface="Times New Roman" charset="0"/>
              <a:ea typeface="ＭＳ Ｐゴシック" charset="-128"/>
            </a:endParaRPr>
          </a:p>
          <a:p>
            <a:pPr>
              <a:buFontTx/>
              <a:buNone/>
            </a:pPr>
            <a:endParaRPr altLang="it-IT" sz="1600">
              <a:ea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-26988"/>
            <a:ext cx="8229600" cy="1160463"/>
          </a:xfrm>
        </p:spPr>
        <p:txBody>
          <a:bodyPr>
            <a:normAutofit fontScale="90000"/>
          </a:bodyPr>
          <a:lstStyle/>
          <a:p>
            <a:r>
              <a:rPr lang="en-US" altLang="it-IT" sz="2500" b="1">
                <a:solidFill>
                  <a:srgbClr val="FF0000"/>
                </a:solidFill>
                <a:ea typeface="ＭＳ Ｐゴシック" charset="-128"/>
              </a:rPr>
              <a:t>Optical system: laser beam circulator (LBC)</a:t>
            </a:r>
            <a:br>
              <a:rPr lang="en-US" altLang="it-IT" sz="2500" b="1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it-IT" sz="2500" b="1">
                <a:solidFill>
                  <a:srgbClr val="FF0000"/>
                </a:solidFill>
                <a:ea typeface="ＭＳ Ｐゴシック" charset="-128"/>
              </a:rPr>
              <a:t>for J-class psec laser pulses focused down to </a:t>
            </a:r>
            <a:r>
              <a:rPr lang="en-US" altLang="it-IT" sz="2500" b="1" i="1">
                <a:solidFill>
                  <a:srgbClr val="FF0000"/>
                </a:solidFill>
                <a:latin typeface="Symbol" charset="2"/>
                <a:ea typeface="ＭＳ Ｐゴシック" charset="-128"/>
              </a:rPr>
              <a:t>m</a:t>
            </a:r>
            <a:r>
              <a:rPr lang="en-US" altLang="it-IT" sz="2500" b="1" i="1">
                <a:solidFill>
                  <a:srgbClr val="FF0000"/>
                </a:solidFill>
                <a:ea typeface="ＭＳ Ｐゴシック" charset="-128"/>
              </a:rPr>
              <a:t>m</a:t>
            </a:r>
            <a:r>
              <a:rPr lang="en-US" altLang="it-IT" sz="2500" b="1">
                <a:solidFill>
                  <a:srgbClr val="FF0000"/>
                </a:solidFill>
                <a:ea typeface="ＭＳ Ｐゴシック" charset="-128"/>
              </a:rPr>
              <a:t> spot sizes</a:t>
            </a:r>
          </a:p>
        </p:txBody>
      </p:sp>
      <p:pic>
        <p:nvPicPr>
          <p:cNvPr id="59401" name="Image 12" descr="logo_alsyom.pn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2054225" cy="4127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Image 13" descr="lal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640388"/>
            <a:ext cx="11668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Image 14" descr="logo.png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159500"/>
            <a:ext cx="1417637" cy="41116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" descr="C:\Users\$dupraz\Desktop\05%20Laboratoire%20Charles%20Fabr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6738"/>
            <a:ext cx="1028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>
            <a:off x="161925" y="5280025"/>
            <a:ext cx="7718425" cy="1219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 rot="505800">
            <a:off x="2976563" y="5946775"/>
            <a:ext cx="1792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fr-FR" altLang="it-IT" sz="2000">
                <a:solidFill>
                  <a:srgbClr val="FF0000"/>
                </a:solidFill>
              </a:rPr>
              <a:t>2.4 m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915275" y="5208588"/>
            <a:ext cx="582613" cy="101282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8035925" y="4706938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fr-FR" altLang="it-IT" sz="2000">
                <a:solidFill>
                  <a:srgbClr val="FF0000"/>
                </a:solidFill>
              </a:rPr>
              <a:t>30 cm</a:t>
            </a: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5912603" y="3797085"/>
            <a:ext cx="135274" cy="13527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40000">
                <a:schemeClr val="accent1">
                  <a:lumMod val="75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Connecteur droit 29"/>
          <p:cNvCxnSpPr/>
          <p:nvPr/>
        </p:nvCxnSpPr>
        <p:spPr>
          <a:xfrm>
            <a:off x="3633788" y="5192713"/>
            <a:ext cx="1271587" cy="26193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Éclair 31"/>
          <p:cNvSpPr/>
          <p:nvPr/>
        </p:nvSpPr>
        <p:spPr>
          <a:xfrm>
            <a:off x="6865938" y="4727575"/>
            <a:ext cx="285750" cy="5889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7754938" y="3360738"/>
          <a:ext cx="138906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10" imgW="10045700" imgH="10274300" progId="">
                  <p:embed/>
                </p:oleObj>
              </mc:Choice>
              <mc:Fallback>
                <p:oleObj name="Acrobat Document" r:id="rId10" imgW="10045700" imgH="10274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3360738"/>
                        <a:ext cx="1389062" cy="1420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llipse 26"/>
          <p:cNvSpPr/>
          <p:nvPr/>
        </p:nvSpPr>
        <p:spPr>
          <a:xfrm>
            <a:off x="3995738" y="5084763"/>
            <a:ext cx="360362" cy="79216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8" name="Connecteur droit avec flèche 27"/>
          <p:cNvCxnSpPr>
            <a:stCxn id="27" idx="7"/>
          </p:cNvCxnSpPr>
          <p:nvPr/>
        </p:nvCxnSpPr>
        <p:spPr>
          <a:xfrm flipV="1">
            <a:off x="4303713" y="3975100"/>
            <a:ext cx="3468687" cy="12255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1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587627"/>
            <a:ext cx="1700317" cy="8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7" name="CasellaDiTesto 2"/>
          <p:cNvSpPr txBox="1">
            <a:spLocks noChangeArrowheads="1"/>
          </p:cNvSpPr>
          <p:nvPr/>
        </p:nvSpPr>
        <p:spPr bwMode="auto">
          <a:xfrm>
            <a:off x="185448" y="217488"/>
            <a:ext cx="8839200" cy="8302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b="1" i="1">
                <a:solidFill>
                  <a:schemeClr val="accent2"/>
                </a:solidFill>
              </a:rPr>
              <a:t>Electron </a:t>
            </a:r>
            <a:r>
              <a:rPr lang="it-IT" altLang="it-IT" b="1" i="1" dirty="0" err="1">
                <a:solidFill>
                  <a:schemeClr val="accent2"/>
                </a:solidFill>
              </a:rPr>
              <a:t>beam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is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transparent</a:t>
            </a:r>
            <a:r>
              <a:rPr lang="it-IT" altLang="it-IT" b="1" i="1" dirty="0">
                <a:solidFill>
                  <a:schemeClr val="accent2"/>
                </a:solidFill>
              </a:rPr>
              <a:t> to the laser (</a:t>
            </a:r>
            <a:r>
              <a:rPr lang="it-IT" altLang="it-IT" b="1" i="1" dirty="0" err="1">
                <a:solidFill>
                  <a:schemeClr val="accent2"/>
                </a:solidFill>
              </a:rPr>
              <a:t>only</a:t>
            </a:r>
            <a:r>
              <a:rPr lang="it-IT" altLang="it-IT" b="1" i="1" dirty="0">
                <a:solidFill>
                  <a:schemeClr val="accent2"/>
                </a:solidFill>
              </a:rPr>
              <a:t> 10</a:t>
            </a:r>
            <a:r>
              <a:rPr lang="it-IT" altLang="it-IT" b="1" i="1" baseline="30000" dirty="0">
                <a:solidFill>
                  <a:schemeClr val="accent2"/>
                </a:solidFill>
              </a:rPr>
              <a:t>9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photons</a:t>
            </a:r>
            <a:r>
              <a:rPr lang="it-IT" altLang="it-IT" b="1" i="1" dirty="0">
                <a:solidFill>
                  <a:schemeClr val="accent2"/>
                </a:solidFill>
              </a:rPr>
              <a:t> are back-</a:t>
            </a:r>
            <a:r>
              <a:rPr lang="it-IT" altLang="it-IT" b="1" i="1" dirty="0" err="1">
                <a:solidFill>
                  <a:schemeClr val="accent2"/>
                </a:solidFill>
              </a:rPr>
              <a:t>scattered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at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each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collision</a:t>
            </a:r>
            <a:r>
              <a:rPr lang="it-IT" altLang="it-IT" b="1" i="1" dirty="0">
                <a:solidFill>
                  <a:schemeClr val="accent2"/>
                </a:solidFill>
              </a:rPr>
              <a:t> out of the 10</a:t>
            </a:r>
            <a:r>
              <a:rPr lang="it-IT" altLang="it-IT" b="1" i="1" baseline="30000" dirty="0">
                <a:solidFill>
                  <a:schemeClr val="accent2"/>
                </a:solidFill>
              </a:rPr>
              <a:t>18</a:t>
            </a:r>
            <a:r>
              <a:rPr lang="it-IT" altLang="it-IT" b="1" i="1" dirty="0">
                <a:solidFill>
                  <a:schemeClr val="accent2"/>
                </a:solidFill>
              </a:rPr>
              <a:t> </a:t>
            </a:r>
            <a:r>
              <a:rPr lang="it-IT" altLang="it-IT" b="1" i="1" dirty="0" err="1">
                <a:solidFill>
                  <a:schemeClr val="accent2"/>
                </a:solidFill>
              </a:rPr>
              <a:t>carried</a:t>
            </a:r>
            <a:r>
              <a:rPr lang="it-IT" altLang="it-IT" b="1" i="1" dirty="0">
                <a:solidFill>
                  <a:schemeClr val="accent2"/>
                </a:solidFill>
              </a:rPr>
              <a:t> by the laser </a:t>
            </a:r>
            <a:r>
              <a:rPr lang="it-IT" altLang="it-IT" b="1" i="1" dirty="0" err="1">
                <a:solidFill>
                  <a:schemeClr val="accent2"/>
                </a:solidFill>
              </a:rPr>
              <a:t>pulse</a:t>
            </a:r>
            <a:r>
              <a:rPr lang="it-IT" altLang="it-IT" b="1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74777" y="6396335"/>
            <a:ext cx="269001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i="1" dirty="0" smtClean="0">
                <a:latin typeface="Times" pitchFamily="18" charset="0"/>
                <a:ea typeface="MS PGothic" pitchFamily="34" charset="-128"/>
              </a:rPr>
              <a:t>F. </a:t>
            </a:r>
            <a:r>
              <a:rPr lang="en-US" sz="2400" i="1" dirty="0" err="1" smtClean="0">
                <a:latin typeface="Times" pitchFamily="18" charset="0"/>
                <a:ea typeface="MS PGothic" pitchFamily="34" charset="-128"/>
              </a:rPr>
              <a:t>Zomer</a:t>
            </a:r>
            <a:r>
              <a:rPr lang="en-US" sz="2400" i="1" dirty="0" smtClean="0">
                <a:latin typeface="Times" pitchFamily="18" charset="0"/>
                <a:ea typeface="MS PGothic" pitchFamily="34" charset="-128"/>
              </a:rPr>
              <a:t> K. </a:t>
            </a:r>
            <a:r>
              <a:rPr lang="en-US" sz="2400" i="1" dirty="0" err="1" smtClean="0">
                <a:latin typeface="Times" pitchFamily="18" charset="0"/>
                <a:ea typeface="MS PGothic" pitchFamily="34" charset="-128"/>
              </a:rPr>
              <a:t>Cassou</a:t>
            </a:r>
            <a:endParaRPr lang="en-US" sz="2400" i="1" dirty="0">
              <a:latin typeface="Times" pitchFamily="18" charset="0"/>
              <a:ea typeface="MS PGothic" pitchFamily="34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4148" y="2905840"/>
            <a:ext cx="1701800" cy="1371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0018" y="1761453"/>
            <a:ext cx="2616200" cy="2514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L 0.08837 0.02291 L 0.12223 0.17893 L 0.21979 0.2037 L -0.57257 0.10671 L 0.24341 0.33379 L -0.59896 -0.01875 L 0.11632 0.18009 " pathEditMode="relative" rAng="0" ptsTypes="AAAAAAAA">
                                      <p:cBhvr>
                                        <p:cTn id="1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5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0232 L 0.08993 0.02245 L 0.12205 0.18078 L 0.22118 0.20231 L -0.57205 0.10625 L -0.19062 0.21134 L -0.2092 0.21689 L 0.23056 0.33773 L -0.59566 -0.02824 L 0.12969 0.1699 " pathEditMode="relative" rAng="0" ptsTypes="AAAAAAAAAA">
                                      <p:cBhvr>
                                        <p:cTn id="2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5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Immagine 2" descr="infn-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Immagine 3" descr="LBC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56538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Immagine 8" descr="EuroGammaS-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723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52400" y="3200400"/>
            <a:ext cx="8839200" cy="30464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b="1" i="1">
                <a:solidFill>
                  <a:schemeClr val="accent2"/>
                </a:solidFill>
              </a:rPr>
              <a:t>Laser pulse round-trip is about 16 nsec. A fresh electron bunch must be transported and focused at the IP every 16 nsec, for 32 round trips (total of 480 nsec -&gt; need long flat RF pulse)</a:t>
            </a:r>
          </a:p>
          <a:p>
            <a:pPr algn="ctr"/>
            <a:endParaRPr lang="it-IT" altLang="it-IT" b="1" i="1">
              <a:solidFill>
                <a:schemeClr val="accent2"/>
              </a:solidFill>
            </a:endParaRPr>
          </a:p>
          <a:p>
            <a:pPr algn="ctr"/>
            <a:r>
              <a:rPr lang="it-IT" altLang="it-IT" b="1" i="1">
                <a:solidFill>
                  <a:schemeClr val="accent2"/>
                </a:solidFill>
                <a:latin typeface="Symbol" charset="2"/>
              </a:rPr>
              <a:t>g</a:t>
            </a:r>
            <a:r>
              <a:rPr lang="it-IT" altLang="it-IT" b="1" i="1">
                <a:solidFill>
                  <a:schemeClr val="accent2"/>
                </a:solidFill>
              </a:rPr>
              <a:t>-ray beam time structure: micro-pulses carrying about 10</a:t>
            </a:r>
            <a:r>
              <a:rPr lang="it-IT" altLang="it-IT" b="1" i="1" baseline="30000">
                <a:solidFill>
                  <a:schemeClr val="accent2"/>
                </a:solidFill>
              </a:rPr>
              <a:t>5</a:t>
            </a:r>
            <a:r>
              <a:rPr lang="it-IT" altLang="it-IT" b="1" i="1">
                <a:solidFill>
                  <a:schemeClr val="accent2"/>
                </a:solidFill>
              </a:rPr>
              <a:t> photons within the bandwidth (0.3%-0.5%) with 0.8 psec pulse duration, in trains of 32 micro-pulses, repeating at 100 Hz (10 msec train-to-train separation)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WP:</a:t>
            </a:r>
          </a:p>
          <a:p>
            <a:pPr marL="457200" lvl="1" indent="0">
              <a:buNone/>
            </a:pPr>
            <a:r>
              <a:rPr lang="en-GB" dirty="0"/>
              <a:t>A. </a:t>
            </a:r>
            <a:r>
              <a:rPr lang="en-GB" dirty="0" err="1"/>
              <a:t>Bacci</a:t>
            </a:r>
            <a:r>
              <a:rPr lang="en-GB" dirty="0"/>
              <a:t>, I. </a:t>
            </a:r>
            <a:r>
              <a:rPr lang="en-GB" dirty="0" err="1"/>
              <a:t>Drebot</a:t>
            </a:r>
            <a:r>
              <a:rPr lang="en-GB" dirty="0"/>
              <a:t>, A. </a:t>
            </a:r>
            <a:r>
              <a:rPr lang="en-GB" dirty="0" err="1"/>
              <a:t>Giribono</a:t>
            </a:r>
            <a:r>
              <a:rPr lang="en-GB" dirty="0"/>
              <a:t>, V. Petrillo, L. </a:t>
            </a:r>
            <a:r>
              <a:rPr lang="en-GB" dirty="0" err="1"/>
              <a:t>Serafini</a:t>
            </a:r>
            <a:r>
              <a:rPr lang="en-GB" dirty="0"/>
              <a:t>, C. </a:t>
            </a:r>
            <a:r>
              <a:rPr lang="en-GB" dirty="0" err="1" smtClean="0"/>
              <a:t>Vaccarezza</a:t>
            </a:r>
            <a:endParaRPr lang="en-GB" dirty="0" smtClean="0"/>
          </a:p>
          <a:p>
            <a:r>
              <a:rPr lang="en-GB" dirty="0" smtClean="0"/>
              <a:t>Scientific case</a:t>
            </a:r>
          </a:p>
          <a:p>
            <a:r>
              <a:rPr lang="en-GB" dirty="0" smtClean="0"/>
              <a:t>The ELI-NP expertize</a:t>
            </a:r>
          </a:p>
          <a:p>
            <a:r>
              <a:rPr lang="en-GB" dirty="0" smtClean="0"/>
              <a:t>1 GeV Compton source first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88" name="Picture 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" y="333374"/>
            <a:ext cx="9113603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2653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anchor="t" anchorCtr="0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Technical</a:t>
            </a:r>
            <a:r>
              <a:rPr lang="fr-FR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solution: the </a:t>
            </a:r>
            <a:r>
              <a:rPr lang="fr-FR" i="1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dragon </a:t>
            </a:r>
            <a:r>
              <a:rPr lang="fr-FR" i="1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shape</a:t>
            </a:r>
            <a:r>
              <a:rPr lang="fr-FR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circulator</a:t>
            </a:r>
            <a:endParaRPr lang="fr-FR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06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GeV </a:t>
            </a:r>
            <a:r>
              <a:rPr lang="en-GB" cap="none" dirty="0" smtClean="0"/>
              <a:t>e</a:t>
            </a:r>
            <a:r>
              <a:rPr lang="en-GB" baseline="30000" dirty="0" smtClean="0"/>
              <a:t>-</a:t>
            </a:r>
            <a:r>
              <a:rPr lang="en-GB" dirty="0" smtClean="0"/>
              <a:t> beam for EUSPARC</a:t>
            </a:r>
            <a:br>
              <a:rPr lang="en-GB" dirty="0" smtClean="0"/>
            </a:br>
            <a:r>
              <a:rPr lang="en-GB" dirty="0" smtClean="0"/>
              <a:t> (</a:t>
            </a:r>
            <a:r>
              <a:rPr lang="en-GB" cap="none" dirty="0" smtClean="0"/>
              <a:t>6 more C-band sections)</a:t>
            </a:r>
            <a:endParaRPr lang="en-GB" cap="none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92930"/>
            <a:ext cx="7200900" cy="46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and IP beam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601563"/>
            <a:ext cx="5972176" cy="41421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5" y="1971674"/>
            <a:ext cx="6282943" cy="42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74" y="106981"/>
            <a:ext cx="6571343" cy="1049235"/>
          </a:xfrm>
        </p:spPr>
        <p:txBody>
          <a:bodyPr/>
          <a:lstStyle/>
          <a:p>
            <a:r>
              <a:rPr lang="en-GB" dirty="0" smtClean="0"/>
              <a:t>Preliminary 𝛄-results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30693"/>
            <a:ext cx="2574234" cy="19082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Charge of the electron 250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pC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laser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sigz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=0.000278 um,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laserwl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=515.*nm,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pulseE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=0.4 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sigLr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=14.*micron,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w0=2*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sigLr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rayl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=Pi*w0^2/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laserwl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sigt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=1.5*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psec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angle=0,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17" y="1186238"/>
            <a:ext cx="3892524" cy="2919393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654"/>
            <a:ext cx="3739975" cy="280498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41" y="893427"/>
            <a:ext cx="3882888" cy="291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6" y="4105631"/>
            <a:ext cx="4512363" cy="28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90" y="185808"/>
            <a:ext cx="6571343" cy="1049235"/>
          </a:xfrm>
        </p:spPr>
        <p:txBody>
          <a:bodyPr/>
          <a:lstStyle/>
          <a:p>
            <a:r>
              <a:rPr lang="en-GB" dirty="0" err="1" smtClean="0"/>
              <a:t>bandwith</a:t>
            </a:r>
            <a:r>
              <a:rPr lang="en-GB" dirty="0" smtClean="0"/>
              <a:t> analysis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" y="1096830"/>
            <a:ext cx="3800475" cy="28503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21" y="185810"/>
            <a:ext cx="4663825" cy="349786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" y="4007644"/>
            <a:ext cx="3800475" cy="2850356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50" y="3947186"/>
            <a:ext cx="4836741" cy="291081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50" y="185809"/>
            <a:ext cx="4836741" cy="36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" y="93320"/>
            <a:ext cx="6571343" cy="1049235"/>
          </a:xfrm>
        </p:spPr>
        <p:txBody>
          <a:bodyPr/>
          <a:lstStyle/>
          <a:p>
            <a:r>
              <a:rPr lang="en-GB" dirty="0" smtClean="0"/>
              <a:t>Bandwidth analysis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54513"/>
              </p:ext>
            </p:extLst>
          </p:nvPr>
        </p:nvGraphicFramePr>
        <p:xfrm>
          <a:off x="25400" y="1414403"/>
          <a:ext cx="5377263" cy="378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Graph" r:id="rId3" imgW="4131360" imgH="2907360" progId="Origin50.Graph">
                  <p:embed/>
                </p:oleObj>
              </mc:Choice>
              <mc:Fallback>
                <p:oleObj name="Graph" r:id="rId3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" y="1414403"/>
                        <a:ext cx="5377263" cy="3783924"/>
                      </a:xfrm>
                      <a:prstGeom prst="rect">
                        <a:avLst/>
                      </a:prstGeom>
                      <a:solidFill>
                        <a:srgbClr val="FFF5C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4886325" y="3178107"/>
            <a:ext cx="4130675" cy="2906713"/>
            <a:chOff x="7094876" y="3190807"/>
            <a:chExt cx="4130675" cy="2906713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741089"/>
                </p:ext>
              </p:extLst>
            </p:nvPr>
          </p:nvGraphicFramePr>
          <p:xfrm>
            <a:off x="7094876" y="3190807"/>
            <a:ext cx="4130675" cy="290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Graph" r:id="rId5" imgW="4131360" imgH="2907360" progId="Origin50.Graph">
                    <p:embed/>
                  </p:oleObj>
                </mc:Choice>
                <mc:Fallback>
                  <p:oleObj name="Graph" r:id="rId5" imgW="4131360" imgH="29073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94876" y="3190807"/>
                          <a:ext cx="4130675" cy="2906713"/>
                        </a:xfrm>
                        <a:prstGeom prst="rect">
                          <a:avLst/>
                        </a:prstGeom>
                        <a:solidFill>
                          <a:srgbClr val="FFF5C0"/>
                        </a:solidFill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9"/>
            <p:cNvCxnSpPr/>
            <p:nvPr/>
          </p:nvCxnSpPr>
          <p:spPr>
            <a:xfrm flipV="1">
              <a:off x="8044774" y="4134255"/>
              <a:ext cx="2577830" cy="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6"/>
          <p:cNvSpPr txBox="1"/>
          <p:nvPr/>
        </p:nvSpPr>
        <p:spPr>
          <a:xfrm>
            <a:off x="2466068" y="845481"/>
            <a:ext cx="16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Collimated case</a:t>
            </a:r>
            <a:endParaRPr 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65955"/>
              </p:ext>
            </p:extLst>
          </p:nvPr>
        </p:nvGraphicFramePr>
        <p:xfrm>
          <a:off x="4886325" y="135470"/>
          <a:ext cx="4130675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Graph" r:id="rId7" imgW="4131360" imgH="2907360" progId="Origin50.Graph">
                  <p:embed/>
                </p:oleObj>
              </mc:Choice>
              <mc:Fallback>
                <p:oleObj name="Graph" r:id="rId7" imgW="41313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6325" y="135470"/>
                        <a:ext cx="4130675" cy="2906713"/>
                      </a:xfrm>
                      <a:prstGeom prst="rect">
                        <a:avLst/>
                      </a:prstGeom>
                      <a:solidFill>
                        <a:srgbClr val="FFF5C0"/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5-Point Star 7"/>
          <p:cNvSpPr/>
          <p:nvPr/>
        </p:nvSpPr>
        <p:spPr>
          <a:xfrm>
            <a:off x="7256462" y="1363013"/>
            <a:ext cx="204281" cy="1984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1"/>
          <p:cNvSpPr/>
          <p:nvPr/>
        </p:nvSpPr>
        <p:spPr>
          <a:xfrm>
            <a:off x="7574232" y="1549873"/>
            <a:ext cx="204281" cy="1984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2"/>
          <p:cNvSpPr txBox="1"/>
          <p:nvPr/>
        </p:nvSpPr>
        <p:spPr>
          <a:xfrm>
            <a:off x="6149165" y="1030147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Sigma_x=14 um</a:t>
            </a:r>
            <a:endParaRPr lang="en-US" dirty="0"/>
          </a:p>
        </p:txBody>
      </p:sp>
      <p:sp>
        <p:nvSpPr>
          <p:cNvPr id="17" name="TextBox 13"/>
          <p:cNvSpPr txBox="1"/>
          <p:nvPr/>
        </p:nvSpPr>
        <p:spPr>
          <a:xfrm>
            <a:off x="7346350" y="1770488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Sigma_x=20 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Gamma-</a:t>
            </a:r>
            <a:r>
              <a:rPr lang="it-IT" dirty="0" err="1"/>
              <a:t>ray</a:t>
            </a:r>
            <a:r>
              <a:rPr lang="it-IT" dirty="0"/>
              <a:t> Compton </a:t>
            </a:r>
            <a:r>
              <a:rPr lang="it-IT" dirty="0" err="1"/>
              <a:t>Sources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888" y="1858565"/>
            <a:ext cx="8529637" cy="46993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Thanks to the </a:t>
            </a:r>
            <a:r>
              <a:rPr lang="fr-FR" sz="2400" dirty="0" err="1"/>
              <a:t>extremely</a:t>
            </a:r>
            <a:r>
              <a:rPr lang="fr-FR" sz="2400" dirty="0"/>
              <a:t> </a:t>
            </a:r>
            <a:r>
              <a:rPr lang="fr-FR" sz="2400" dirty="0" err="1"/>
              <a:t>advanced</a:t>
            </a:r>
            <a:r>
              <a:rPr lang="fr-FR" sz="2400" dirty="0"/>
              <a:t> </a:t>
            </a:r>
            <a:r>
              <a:rPr lang="fr-FR" sz="2400" dirty="0" err="1"/>
              <a:t>characteristics</a:t>
            </a:r>
            <a:r>
              <a:rPr lang="fr-FR" sz="2400" dirty="0"/>
              <a:t>:</a:t>
            </a:r>
          </a:p>
          <a:p>
            <a:pPr algn="just"/>
            <a:r>
              <a:rPr lang="fr-FR" sz="2400" dirty="0" err="1"/>
              <a:t>energy</a:t>
            </a:r>
            <a:r>
              <a:rPr lang="fr-FR" sz="2400" dirty="0"/>
              <a:t>, </a:t>
            </a:r>
            <a:r>
              <a:rPr lang="fr-FR" sz="2400" dirty="0" err="1"/>
              <a:t>tunability</a:t>
            </a:r>
            <a:r>
              <a:rPr lang="fr-FR" sz="2400" dirty="0"/>
              <a:t>, mono-</a:t>
            </a:r>
            <a:r>
              <a:rPr lang="fr-FR" sz="2400" dirty="0" err="1"/>
              <a:t>chromaticity</a:t>
            </a:r>
            <a:r>
              <a:rPr lang="fr-FR" sz="2400" dirty="0"/>
              <a:t>, collimation, </a:t>
            </a:r>
            <a:r>
              <a:rPr lang="fr-FR" sz="2400" dirty="0" err="1"/>
              <a:t>brilliance</a:t>
            </a:r>
            <a:r>
              <a:rPr lang="fr-FR" sz="2400" dirty="0"/>
              <a:t>, time </a:t>
            </a:r>
            <a:r>
              <a:rPr lang="fr-FR" sz="2400" dirty="0" err="1"/>
              <a:t>rapidity</a:t>
            </a:r>
            <a:r>
              <a:rPr lang="fr-FR" sz="2400" dirty="0"/>
              <a:t>, </a:t>
            </a:r>
            <a:r>
              <a:rPr lang="fr-FR" sz="2400" dirty="0" err="1"/>
              <a:t>polarizability</a:t>
            </a:r>
            <a:r>
              <a:rPr lang="en-US" sz="2400" dirty="0"/>
              <a:t> etc.</a:t>
            </a:r>
          </a:p>
          <a:p>
            <a:pPr algn="just"/>
            <a:r>
              <a:rPr lang="en-US" sz="2400" dirty="0"/>
              <a:t>the new generation of Compton Sources will play a critical role for advanced applications in many fields: Nuclear resonance fluorescence, Nuclear photonics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with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it-IT" sz="2400" dirty="0">
                <a:cs typeface="Times New Roman" pitchFamily="18" charset="0"/>
              </a:rPr>
              <a:t>-</a:t>
            </a:r>
            <a:r>
              <a:rPr lang="it-IT" sz="2400" dirty="0" err="1">
                <a:cs typeface="Times New Roman" pitchFamily="18" charset="0"/>
              </a:rPr>
              <a:t>p</a:t>
            </a:r>
            <a:r>
              <a:rPr lang="it-IT" sz="2400" dirty="0">
                <a:cs typeface="Times New Roman" pitchFamily="18" charset="0"/>
              </a:rPr>
              <a:t>)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it-IT" sz="2400" dirty="0">
                <a:cs typeface="Times New Roman" pitchFamily="18" charset="0"/>
              </a:rPr>
              <a:t>-</a:t>
            </a:r>
            <a:r>
              <a:rPr lang="it-IT" sz="2400" dirty="0" err="1">
                <a:cs typeface="Times New Roman" pitchFamily="18" charset="0"/>
              </a:rPr>
              <a:t>n</a:t>
            </a:r>
            <a:r>
              <a:rPr lang="it-IT" sz="2400" dirty="0">
                <a:cs typeface="Times New Roman" pitchFamily="18" charset="0"/>
              </a:rPr>
              <a:t>) </a:t>
            </a:r>
            <a:r>
              <a:rPr lang="it-IT" sz="2400" dirty="0" err="1">
                <a:cs typeface="Times New Roman" pitchFamily="18" charset="0"/>
              </a:rPr>
              <a:t>reactions</a:t>
            </a:r>
            <a:r>
              <a:rPr lang="en-GB" sz="2400" dirty="0">
                <a:cs typeface="Times New Roman" pitchFamily="18" charset="0"/>
              </a:rPr>
              <a:t>, </a:t>
            </a:r>
            <a:r>
              <a:rPr lang="en-US" sz="2400" dirty="0"/>
              <a:t>New medical isotopes production, Material studies, Radioactive waste management and isotope identification, High brilliance Neutron sources </a:t>
            </a:r>
            <a:r>
              <a:rPr lang="en-US" sz="2400" dirty="0" err="1"/>
              <a:t>ecc</a:t>
            </a:r>
            <a:r>
              <a:rPr lang="en-US" sz="2400" dirty="0"/>
              <a:t>. </a:t>
            </a:r>
            <a:r>
              <a:rPr lang="en-US" sz="2400" dirty="0" err="1"/>
              <a:t>ecc</a:t>
            </a:r>
            <a:r>
              <a:rPr lang="en-US" sz="2400" dirty="0"/>
              <a:t>.</a:t>
            </a:r>
          </a:p>
          <a:p>
            <a:pPr marL="0" indent="0" algn="ctr">
              <a:buNone/>
            </a:pPr>
            <a:endParaRPr lang="en-US" altLang="it-IT" sz="24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altLang="it-IT" sz="3200" b="1" dirty="0">
                <a:solidFill>
                  <a:srgbClr val="008000"/>
                </a:solidFill>
              </a:rPr>
              <a:t>ELI-NP, the Nuclear Physics Pillar of ELI</a:t>
            </a:r>
          </a:p>
          <a:p>
            <a:pPr marL="0" indent="0" algn="just">
              <a:buNone/>
            </a:pPr>
            <a:r>
              <a:rPr lang="en-US" altLang="it-IT" sz="2400" b="1" dirty="0">
                <a:solidFill>
                  <a:srgbClr val="008000"/>
                </a:solidFill>
              </a:rPr>
              <a:t>is building an advanced Compton Source (Gamma Beam System) aiming at making a substantial step forward in </a:t>
            </a:r>
            <a:r>
              <a:rPr lang="en-US" altLang="it-IT" sz="2400" b="1" i="1" dirty="0">
                <a:solidFill>
                  <a:srgbClr val="008000"/>
                </a:solidFill>
                <a:latin typeface="Symbol" charset="2"/>
              </a:rPr>
              <a:t>g</a:t>
            </a:r>
            <a:r>
              <a:rPr lang="en-US" altLang="it-IT" sz="2400" b="1" dirty="0">
                <a:solidFill>
                  <a:srgbClr val="008000"/>
                </a:solidFill>
              </a:rPr>
              <a:t>-ray beam performances</a:t>
            </a:r>
          </a:p>
          <a:p>
            <a:endParaRPr lang="en-GB" dirty="0"/>
          </a:p>
        </p:txBody>
      </p:sp>
      <p:sp>
        <p:nvSpPr>
          <p:cNvPr id="4" name="Freccia destra con strisce 3"/>
          <p:cNvSpPr/>
          <p:nvPr/>
        </p:nvSpPr>
        <p:spPr>
          <a:xfrm rot="5400000">
            <a:off x="4197936" y="3280953"/>
            <a:ext cx="619538" cy="2898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6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detail:</a:t>
            </a:r>
            <a:endParaRPr lang="en-GB" cap="none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98358" y="1983649"/>
            <a:ext cx="8245642" cy="4433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With a 2.3 eV laser beam and:</a:t>
            </a:r>
          </a:p>
          <a:p>
            <a:r>
              <a:rPr lang="en-GB" sz="2400" dirty="0" smtClean="0"/>
              <a:t>75-740 MeV </a:t>
            </a:r>
            <a:r>
              <a:rPr lang="en-GB" sz="2400" dirty="0" err="1" smtClean="0"/>
              <a:t>Linac</a:t>
            </a:r>
            <a:r>
              <a:rPr lang="en-GB" sz="2400" dirty="0" smtClean="0"/>
              <a:t> 			2-19.5 MeV 𝜸 beam:</a:t>
            </a:r>
          </a:p>
          <a:p>
            <a:pPr marL="0" indent="0" algn="ctr">
              <a:buNone/>
            </a:pPr>
            <a:r>
              <a:rPr lang="en-GB" sz="2400" dirty="0" smtClean="0"/>
              <a:t>GDR (Giant Dipole Resonance)</a:t>
            </a:r>
          </a:p>
          <a:p>
            <a:r>
              <a:rPr lang="en-GB" sz="2400" dirty="0" smtClean="0"/>
              <a:t>1.1 GeV </a:t>
            </a:r>
            <a:r>
              <a:rPr lang="en-GB" sz="2400" dirty="0" err="1" smtClean="0"/>
              <a:t>Linac</a:t>
            </a:r>
            <a:r>
              <a:rPr lang="en-GB" sz="2400" dirty="0" smtClean="0"/>
              <a:t>                         45 MeV 	 𝜸 beam:</a:t>
            </a:r>
          </a:p>
          <a:p>
            <a:pPr marL="0" indent="0" algn="ctr">
              <a:buNone/>
            </a:pPr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harm. GDR effects (never observed up to now)</a:t>
            </a:r>
          </a:p>
          <a:p>
            <a:r>
              <a:rPr lang="en-GB" sz="2400" dirty="0" smtClean="0"/>
              <a:t>1.35 GeV </a:t>
            </a:r>
            <a:r>
              <a:rPr lang="en-GB" sz="2400" dirty="0" err="1" smtClean="0"/>
              <a:t>Linac</a:t>
            </a:r>
            <a:r>
              <a:rPr lang="en-GB" sz="2400" dirty="0" smtClean="0"/>
              <a:t>			60 MeV</a:t>
            </a:r>
            <a:r>
              <a:rPr lang="en-GB" sz="2400" dirty="0"/>
              <a:t> </a:t>
            </a:r>
            <a:r>
              <a:rPr lang="en-GB" sz="2400" dirty="0" smtClean="0"/>
              <a:t>    𝜸 beam: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 smtClean="0"/>
              <a:t>Polarized Positron Source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 smtClean="0"/>
              <a:t>by </a:t>
            </a:r>
            <a:r>
              <a:rPr lang="en-GB" sz="2400" dirty="0"/>
              <a:t>I</a:t>
            </a:r>
            <a:r>
              <a:rPr lang="en-GB" sz="2400" dirty="0" smtClean="0"/>
              <a:t>CS polarized photons  </a:t>
            </a:r>
            <a:r>
              <a:rPr lang="en-GB" sz="1800" dirty="0" smtClean="0"/>
              <a:t>(P. </a:t>
            </a:r>
            <a:r>
              <a:rPr lang="en-GB" sz="1800" dirty="0" err="1" smtClean="0"/>
              <a:t>Musumeci</a:t>
            </a:r>
            <a:r>
              <a:rPr lang="en-GB" sz="1800" dirty="0" smtClean="0"/>
              <a:t>&amp; L. </a:t>
            </a:r>
            <a:r>
              <a:rPr lang="en-GB" sz="1800" dirty="0" err="1" smtClean="0"/>
              <a:t>Serafini</a:t>
            </a:r>
            <a:r>
              <a:rPr lang="en-GB" sz="1800" dirty="0" smtClean="0"/>
              <a:t> </a:t>
            </a:r>
            <a:r>
              <a:rPr lang="en-GB" sz="1800" dirty="0" err="1" smtClean="0"/>
              <a:t>provate</a:t>
            </a:r>
            <a:r>
              <a:rPr lang="en-GB" sz="1800" dirty="0" smtClean="0"/>
              <a:t> comm., Omori </a:t>
            </a:r>
            <a:r>
              <a:rPr lang="en-GB" sz="1800" dirty="0" smtClean="0"/>
              <a:t>NIM A 500,232, 2003)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Freccia destra 4"/>
          <p:cNvSpPr/>
          <p:nvPr/>
        </p:nvSpPr>
        <p:spPr>
          <a:xfrm>
            <a:off x="4068177" y="2667329"/>
            <a:ext cx="641684" cy="20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ccia destra 5"/>
          <p:cNvSpPr/>
          <p:nvPr/>
        </p:nvSpPr>
        <p:spPr>
          <a:xfrm>
            <a:off x="4068177" y="3740025"/>
            <a:ext cx="641684" cy="20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destra 6"/>
          <p:cNvSpPr/>
          <p:nvPr/>
        </p:nvSpPr>
        <p:spPr>
          <a:xfrm>
            <a:off x="4068177" y="4812721"/>
            <a:ext cx="641684" cy="20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ELI-NP GBS</a:t>
            </a:r>
            <a:endParaRPr lang="en-GB" dirty="0"/>
          </a:p>
        </p:txBody>
      </p:sp>
      <p:sp>
        <p:nvSpPr>
          <p:cNvPr id="4" name="Rectangle 4"/>
          <p:cNvSpPr/>
          <p:nvPr/>
        </p:nvSpPr>
        <p:spPr>
          <a:xfrm>
            <a:off x="0" y="1868773"/>
            <a:ext cx="5153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 smtClean="0">
                <a:solidFill>
                  <a:srgbClr val="000091"/>
                </a:solidFill>
                <a:latin typeface="Arial-BoldMT"/>
              </a:rPr>
              <a:t>European</a:t>
            </a:r>
            <a:r>
              <a:rPr lang="it-IT" sz="2400" b="1" dirty="0" smtClean="0">
                <a:solidFill>
                  <a:srgbClr val="000091"/>
                </a:solidFill>
                <a:latin typeface="Arial-BoldMT"/>
              </a:rPr>
              <a:t> Collaboration:</a:t>
            </a:r>
            <a:endParaRPr lang="it-IT" sz="2400" b="1" dirty="0">
              <a:solidFill>
                <a:srgbClr val="000091"/>
              </a:solidFill>
              <a:latin typeface="Arial-BoldMT"/>
            </a:endParaRPr>
          </a:p>
          <a:p>
            <a:pPr marL="53975" lvl="1" fontAlgn="auto">
              <a:spcAft>
                <a:spcPts val="0"/>
              </a:spcAft>
              <a:buClr>
                <a:srgbClr val="0033CC"/>
              </a:buClr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Italy: </a:t>
            </a:r>
            <a:r>
              <a:rPr lang="it-IT" sz="2000" dirty="0" err="1" smtClean="0">
                <a:solidFill>
                  <a:srgbClr val="000091"/>
                </a:solidFill>
                <a:latin typeface="Arial-BoldMT"/>
              </a:rPr>
              <a:t>INFN,Un</a:t>
            </a:r>
            <a:r>
              <a:rPr lang="it-IT" sz="2000" dirty="0" smtClean="0">
                <a:solidFill>
                  <a:srgbClr val="000091"/>
                </a:solidFill>
                <a:latin typeface="Arial-BoldMT"/>
              </a:rPr>
              <a:t>. Sapienza</a:t>
            </a:r>
            <a:endParaRPr lang="it-IT" sz="2000" dirty="0">
              <a:solidFill>
                <a:srgbClr val="000091"/>
              </a:solidFill>
              <a:latin typeface="Arial-BoldMT"/>
            </a:endParaRPr>
          </a:p>
          <a:p>
            <a:pPr marL="53975" lvl="1" fontAlgn="auto">
              <a:spcAft>
                <a:spcPts val="0"/>
              </a:spcAft>
              <a:buClr>
                <a:srgbClr val="0033CC"/>
              </a:buClr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France: IN2P3, </a:t>
            </a:r>
            <a:r>
              <a:rPr lang="it-IT" sz="2000" dirty="0" smtClean="0">
                <a:solidFill>
                  <a:srgbClr val="000091"/>
                </a:solidFill>
                <a:latin typeface="Arial-BoldMT"/>
              </a:rPr>
              <a:t>Un. </a:t>
            </a:r>
            <a:r>
              <a:rPr lang="it-IT" sz="2000" dirty="0">
                <a:solidFill>
                  <a:srgbClr val="000091"/>
                </a:solidFill>
                <a:latin typeface="Arial-BoldMT"/>
              </a:rPr>
              <a:t>Paris Sud</a:t>
            </a:r>
          </a:p>
          <a:p>
            <a:pPr marL="53975" lvl="1" fontAlgn="auto">
              <a:spcAft>
                <a:spcPts val="0"/>
              </a:spcAft>
              <a:buClr>
                <a:srgbClr val="0033CC"/>
              </a:buClr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UK: </a:t>
            </a:r>
            <a:r>
              <a:rPr lang="it-IT" sz="2000" dirty="0" err="1" smtClean="0">
                <a:solidFill>
                  <a:srgbClr val="000091"/>
                </a:solidFill>
                <a:latin typeface="Arial-BoldMT"/>
              </a:rPr>
              <a:t>ASTeC</a:t>
            </a:r>
            <a:r>
              <a:rPr lang="it-IT" sz="2000" dirty="0" smtClean="0">
                <a:solidFill>
                  <a:srgbClr val="000091"/>
                </a:solidFill>
                <a:latin typeface="Arial-BoldMT"/>
              </a:rPr>
              <a:t>/STFC</a:t>
            </a:r>
            <a:endParaRPr lang="it-IT" sz="2000" dirty="0">
              <a:solidFill>
                <a:srgbClr val="000091"/>
              </a:solidFill>
              <a:latin typeface="Arial-BoldM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53025" y="4752481"/>
            <a:ext cx="3949412" cy="15025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it-IT" sz="2200" dirty="0" smtClean="0">
                <a:solidFill>
                  <a:srgbClr val="C00000"/>
                </a:solidFill>
              </a:rPr>
              <a:t>From building delivery: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 smtClean="0">
                <a:solidFill>
                  <a:srgbClr val="C00000"/>
                </a:solidFill>
              </a:rPr>
              <a:t>3.5 </a:t>
            </a:r>
            <a:r>
              <a:rPr lang="it-IT" sz="2200" dirty="0" err="1" smtClean="0">
                <a:solidFill>
                  <a:srgbClr val="C00000"/>
                </a:solidFill>
              </a:rPr>
              <a:t>MeV</a:t>
            </a:r>
            <a:r>
              <a:rPr lang="it-IT" sz="2200" dirty="0" smtClean="0">
                <a:solidFill>
                  <a:srgbClr val="C00000"/>
                </a:solidFill>
              </a:rPr>
              <a:t> 𝜸 </a:t>
            </a:r>
            <a:r>
              <a:rPr lang="it-IT" sz="2200" dirty="0" err="1" smtClean="0">
                <a:solidFill>
                  <a:srgbClr val="C00000"/>
                </a:solidFill>
              </a:rPr>
              <a:t>beam</a:t>
            </a:r>
            <a:r>
              <a:rPr lang="it-IT" sz="2200" dirty="0" smtClean="0">
                <a:solidFill>
                  <a:srgbClr val="C00000"/>
                </a:solidFill>
              </a:rPr>
              <a:t> : 1.5 </a:t>
            </a:r>
            <a:r>
              <a:rPr lang="it-IT" sz="2200" dirty="0" err="1" smtClean="0">
                <a:solidFill>
                  <a:srgbClr val="C00000"/>
                </a:solidFill>
              </a:rPr>
              <a:t>years</a:t>
            </a:r>
            <a:endParaRPr lang="it-IT" sz="2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200" dirty="0" smtClean="0">
                <a:solidFill>
                  <a:srgbClr val="C00000"/>
                </a:solidFill>
              </a:rPr>
              <a:t>19.5 </a:t>
            </a:r>
            <a:r>
              <a:rPr lang="it-IT" sz="2200" dirty="0" err="1" smtClean="0">
                <a:solidFill>
                  <a:srgbClr val="C00000"/>
                </a:solidFill>
              </a:rPr>
              <a:t>MeV</a:t>
            </a:r>
            <a:r>
              <a:rPr lang="it-IT" sz="2200" dirty="0" smtClean="0">
                <a:solidFill>
                  <a:srgbClr val="C00000"/>
                </a:solidFill>
              </a:rPr>
              <a:t> </a:t>
            </a:r>
            <a:r>
              <a:rPr lang="it-IT" sz="2200" dirty="0">
                <a:solidFill>
                  <a:srgbClr val="C00000"/>
                </a:solidFill>
              </a:rPr>
              <a:t>𝜸</a:t>
            </a:r>
            <a:r>
              <a:rPr lang="it-IT" sz="2200" dirty="0" smtClean="0">
                <a:solidFill>
                  <a:srgbClr val="C00000"/>
                </a:solidFill>
              </a:rPr>
              <a:t> </a:t>
            </a:r>
            <a:r>
              <a:rPr lang="it-IT" sz="2200" dirty="0" err="1" smtClean="0">
                <a:solidFill>
                  <a:srgbClr val="C00000"/>
                </a:solidFill>
              </a:rPr>
              <a:t>beam</a:t>
            </a:r>
            <a:r>
              <a:rPr lang="it-IT" sz="2200" dirty="0" smtClean="0">
                <a:solidFill>
                  <a:srgbClr val="C00000"/>
                </a:solidFill>
              </a:rPr>
              <a:t>:  3-4 </a:t>
            </a:r>
            <a:r>
              <a:rPr lang="it-IT" sz="2200" dirty="0" err="1" smtClean="0">
                <a:solidFill>
                  <a:srgbClr val="C00000"/>
                </a:solidFill>
              </a:rPr>
              <a:t>years</a:t>
            </a:r>
            <a:endParaRPr lang="it-IT" sz="2200" cap="none" dirty="0" smtClean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27" y="1992493"/>
            <a:ext cx="3726873" cy="2444508"/>
          </a:xfrm>
          <a:prstGeom prst="rect">
            <a:avLst/>
          </a:prstGeom>
        </p:spPr>
      </p:pic>
      <p:pic>
        <p:nvPicPr>
          <p:cNvPr id="7" name="Picture 6" descr="C:\Users\victor nicolae zamfi\Music\Documents\ELI\ELI-CivilEng\ELI-NPPictures\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786"/>
            <a:ext cx="5153025" cy="322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5"/>
          <p:cNvSpPr/>
          <p:nvPr/>
        </p:nvSpPr>
        <p:spPr>
          <a:xfrm>
            <a:off x="4500121" y="2284700"/>
            <a:ext cx="3610321" cy="1974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2353" y="4464694"/>
            <a:ext cx="8854643" cy="2264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8327" y="2274905"/>
            <a:ext cx="4035381" cy="1994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59167" y="153277"/>
            <a:ext cx="9144000" cy="681271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EuroGammaS Organisational Breakdown Structure (OBS)</a:t>
            </a:r>
            <a:br>
              <a:rPr lang="en-GB" sz="2800" dirty="0" smtClean="0"/>
            </a:br>
            <a:r>
              <a:rPr lang="en-GB" sz="1400" dirty="0" smtClean="0"/>
              <a:t>Hierarchical management structure, communication routes and reporting links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4664" y="1075604"/>
            <a:ext cx="2933756" cy="791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prstClr val="white"/>
                </a:solidFill>
              </a:rPr>
              <a:t>Governing Board</a:t>
            </a:r>
            <a:endParaRPr lang="en-GB" sz="16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Institute Partner Members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Industrial Partner Members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Project Coordinator, Machine Leader,  Q&amp;C Manager</a:t>
            </a:r>
          </a:p>
        </p:txBody>
      </p:sp>
      <p:cxnSp>
        <p:nvCxnSpPr>
          <p:cNvPr id="8" name="Straight Connector 7"/>
          <p:cNvCxnSpPr>
            <a:endCxn id="9" idx="0"/>
          </p:cNvCxnSpPr>
          <p:nvPr/>
        </p:nvCxnSpPr>
        <p:spPr>
          <a:xfrm>
            <a:off x="6128036" y="2054711"/>
            <a:ext cx="0" cy="5386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1176" y="2593359"/>
            <a:ext cx="1593720" cy="44177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Machine Leader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 (Alessandro </a:t>
            </a:r>
            <a:r>
              <a:rPr lang="en-GB" sz="1000" dirty="0" err="1" smtClean="0">
                <a:solidFill>
                  <a:schemeClr val="tx1"/>
                </a:solidFill>
              </a:rPr>
              <a:t>Variola</a:t>
            </a:r>
            <a:r>
              <a:rPr lang="en-GB" sz="1000" dirty="0">
                <a:solidFill>
                  <a:schemeClr val="tx1"/>
                </a:solidFill>
              </a:rPr>
              <a:t>) INFN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561" y="1219666"/>
            <a:ext cx="952500" cy="503534"/>
          </a:xfrm>
          <a:prstGeom prst="rect">
            <a:avLst/>
          </a:prstGeom>
          <a:solidFill>
            <a:srgbClr val="AB9AC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prstClr val="white"/>
                </a:solidFill>
              </a:rPr>
              <a:t>IFIN-HH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6704" y="1213274"/>
            <a:ext cx="1654061" cy="488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Project Coordinator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Luigi Palumbo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>
            <a:off x="1176061" y="1471433"/>
            <a:ext cx="3106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4156" y="2593359"/>
            <a:ext cx="1563856" cy="417279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Finance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(Sabrina </a:t>
            </a:r>
            <a:r>
              <a:rPr lang="en-GB" sz="1000" dirty="0" err="1" smtClean="0">
                <a:solidFill>
                  <a:schemeClr val="tx1"/>
                </a:solidFill>
              </a:rPr>
              <a:t>Argentati</a:t>
            </a:r>
            <a:r>
              <a:rPr lang="en-GB" sz="1000" dirty="0" smtClean="0">
                <a:solidFill>
                  <a:schemeClr val="tx1"/>
                </a:solidFill>
              </a:rPr>
              <a:t>)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113" name="TextBox 46"/>
          <p:cNvSpPr txBox="1">
            <a:spLocks noChangeArrowheads="1"/>
          </p:cNvSpPr>
          <p:nvPr/>
        </p:nvSpPr>
        <p:spPr bwMode="auto">
          <a:xfrm>
            <a:off x="223561" y="2274905"/>
            <a:ext cx="1197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Project Office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6029" y="4847212"/>
            <a:ext cx="845843" cy="76973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WP 01a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Accelerator Physics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(Cristina </a:t>
            </a:r>
            <a:r>
              <a:rPr lang="en-GB" sz="800" b="1" dirty="0" err="1" smtClean="0">
                <a:solidFill>
                  <a:prstClr val="black"/>
                </a:solidFill>
              </a:rPr>
              <a:t>Vaccarezza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r>
              <a:rPr lang="en-GB" sz="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85156" y="5866296"/>
            <a:ext cx="913669" cy="734069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02B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Interaction chambers </a:t>
            </a:r>
            <a:endParaRPr lang="en-GB" sz="800" b="1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</a:t>
            </a:r>
            <a:r>
              <a:rPr lang="en-GB" sz="800" b="1" dirty="0" err="1" smtClean="0">
                <a:solidFill>
                  <a:prstClr val="black"/>
                </a:solidFill>
              </a:rPr>
              <a:t>Herve</a:t>
            </a:r>
            <a:r>
              <a:rPr lang="en-GB" sz="800" b="1" dirty="0" smtClean="0">
                <a:solidFill>
                  <a:prstClr val="black"/>
                </a:solidFill>
              </a:rPr>
              <a:t> </a:t>
            </a:r>
            <a:r>
              <a:rPr lang="en-GB" sz="800" b="1" dirty="0" err="1" smtClean="0">
                <a:solidFill>
                  <a:prstClr val="black"/>
                </a:solidFill>
              </a:rPr>
              <a:t>Rocipon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err="1" smtClean="0">
                <a:solidFill>
                  <a:prstClr val="black"/>
                </a:solidFill>
              </a:rPr>
              <a:t>Alsyom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69518" y="4847210"/>
            <a:ext cx="810014" cy="769733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03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Accelerating </a:t>
            </a:r>
            <a:r>
              <a:rPr lang="en-GB" sz="800" b="1" dirty="0">
                <a:solidFill>
                  <a:prstClr val="white"/>
                </a:solidFill>
              </a:rPr>
              <a:t>Structures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(David </a:t>
            </a:r>
            <a:r>
              <a:rPr lang="en-GB" sz="800" b="1" dirty="0" err="1" smtClean="0">
                <a:solidFill>
                  <a:prstClr val="black"/>
                </a:solidFill>
              </a:rPr>
              <a:t>Alesini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r>
              <a:rPr lang="en-GB" sz="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27394" y="5875580"/>
            <a:ext cx="835572" cy="724785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08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Control System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</a:t>
            </a:r>
            <a:r>
              <a:rPr lang="en-GB" sz="800" b="1" dirty="0" err="1" smtClean="0">
                <a:solidFill>
                  <a:prstClr val="black"/>
                </a:solidFill>
              </a:rPr>
              <a:t>Giampiero</a:t>
            </a:r>
            <a:r>
              <a:rPr lang="en-GB" sz="800" b="1" dirty="0" smtClean="0">
                <a:solidFill>
                  <a:prstClr val="black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Di </a:t>
            </a:r>
            <a:r>
              <a:rPr lang="en-GB" sz="800" b="1" dirty="0" err="1" smtClean="0">
                <a:solidFill>
                  <a:prstClr val="black"/>
                </a:solidFill>
              </a:rPr>
              <a:t>Pirro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23708" y="4854256"/>
            <a:ext cx="814919" cy="76268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04a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High Power RF </a:t>
            </a:r>
            <a:r>
              <a:rPr lang="en-GB" sz="800" b="1" dirty="0">
                <a:solidFill>
                  <a:prstClr val="white"/>
                </a:solidFill>
              </a:rPr>
              <a:t>&amp; 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(Roberto </a:t>
            </a:r>
            <a:r>
              <a:rPr lang="en-GB" sz="800" b="1" dirty="0" err="1" smtClean="0">
                <a:solidFill>
                  <a:prstClr val="black"/>
                </a:solidFill>
              </a:rPr>
              <a:t>Boni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 </a:t>
            </a:r>
            <a:r>
              <a:rPr lang="en-GB" sz="800" b="1" dirty="0" err="1" smtClean="0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02363" y="5875581"/>
            <a:ext cx="907463" cy="73465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09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Gamma 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(M. </a:t>
            </a:r>
            <a:r>
              <a:rPr lang="en-GB" sz="800" b="1" dirty="0" err="1" smtClean="0">
                <a:solidFill>
                  <a:prstClr val="black"/>
                </a:solidFill>
              </a:rPr>
              <a:t>Gambaccini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smtClean="0">
                <a:solidFill>
                  <a:prstClr val="black"/>
                </a:solidFill>
              </a:rPr>
              <a:t>Ferrara 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33002" y="5881211"/>
            <a:ext cx="850717" cy="73058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02A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Lasers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(Franck </a:t>
            </a:r>
            <a:r>
              <a:rPr lang="en-GB" sz="800" b="1" dirty="0" err="1" smtClean="0">
                <a:solidFill>
                  <a:prstClr val="black"/>
                </a:solidFill>
              </a:rPr>
              <a:t>Falcoz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Amplitude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70357" y="5875581"/>
            <a:ext cx="866644" cy="724784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10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Radioprotection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(Adolfo Esposito)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31657" y="4867036"/>
            <a:ext cx="785732" cy="74990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INFN </a:t>
            </a:r>
            <a:r>
              <a:rPr lang="en-GB" sz="800" b="1" smtClean="0">
                <a:solidFill>
                  <a:prstClr val="white"/>
                </a:solidFill>
              </a:rPr>
              <a:t>Modules 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</a:rPr>
              <a:t>(</a:t>
            </a:r>
            <a:r>
              <a:rPr lang="en-GB" sz="800" b="1" dirty="0" err="1" smtClean="0">
                <a:solidFill>
                  <a:schemeClr val="tx1"/>
                </a:solidFill>
              </a:rPr>
              <a:t>Sandro</a:t>
            </a:r>
            <a:r>
              <a:rPr lang="en-GB" sz="800" b="1" dirty="0" smtClean="0">
                <a:solidFill>
                  <a:schemeClr val="tx1"/>
                </a:solidFill>
              </a:rPr>
              <a:t> </a:t>
            </a:r>
            <a:r>
              <a:rPr lang="en-GB" sz="800" b="1" dirty="0" err="1" smtClean="0">
                <a:solidFill>
                  <a:schemeClr val="tx1"/>
                </a:solidFill>
              </a:rPr>
              <a:t>Tomassini</a:t>
            </a:r>
            <a:r>
              <a:rPr lang="en-GB" sz="800" b="1" dirty="0" smtClean="0">
                <a:solidFill>
                  <a:schemeClr val="tx1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12434" y="5869783"/>
            <a:ext cx="818295" cy="73058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11a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CAD/3D integration layout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(V. </a:t>
            </a:r>
            <a:r>
              <a:rPr lang="en-GB" sz="800" b="1" dirty="0" err="1" smtClean="0">
                <a:solidFill>
                  <a:prstClr val="black"/>
                </a:solidFill>
              </a:rPr>
              <a:t>Pettinacci</a:t>
            </a:r>
            <a:r>
              <a:rPr lang="en-GB" sz="800" b="1" dirty="0" smtClean="0">
                <a:solidFill>
                  <a:prstClr val="black"/>
                </a:solidFill>
              </a:rPr>
              <a:t>) INFN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10442" y="4867036"/>
            <a:ext cx="783079" cy="749906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Diagnostics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</a:rPr>
              <a:t>(Andrea </a:t>
            </a:r>
            <a:r>
              <a:rPr lang="en-GB" sz="800" b="1" dirty="0" err="1" smtClean="0">
                <a:solidFill>
                  <a:schemeClr val="tx1"/>
                </a:solidFill>
              </a:rPr>
              <a:t>Mostacci</a:t>
            </a:r>
            <a:r>
              <a:rPr lang="en-GB" sz="800" b="1" dirty="0" smtClean="0">
                <a:solidFill>
                  <a:schemeClr val="tx1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</a:rPr>
              <a:t>INFN </a:t>
            </a:r>
            <a:r>
              <a:rPr lang="en-GB" sz="800" b="1" dirty="0" err="1" smtClean="0">
                <a:solidFill>
                  <a:schemeClr val="tx1"/>
                </a:solidFill>
              </a:rPr>
              <a:t>Frascati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31118" y="4867036"/>
            <a:ext cx="850998" cy="74990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05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STFC </a:t>
            </a:r>
            <a:r>
              <a:rPr lang="en-GB" sz="800" b="1" dirty="0" smtClean="0">
                <a:solidFill>
                  <a:prstClr val="white"/>
                </a:solidFill>
              </a:rPr>
              <a:t>Modules, Magnets &amp; Vacuum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(Neil Bliss)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STFC </a:t>
            </a:r>
            <a:r>
              <a:rPr lang="en-GB" sz="800" b="1" dirty="0" err="1">
                <a:solidFill>
                  <a:prstClr val="black"/>
                </a:solidFill>
              </a:rPr>
              <a:t>Daresbury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7389" y="5869783"/>
            <a:ext cx="799838" cy="730583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11d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Cooling &amp; Air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(Ugo </a:t>
            </a:r>
            <a:r>
              <a:rPr lang="en-GB" sz="800" b="1" dirty="0" err="1" smtClean="0">
                <a:solidFill>
                  <a:prstClr val="black"/>
                </a:solidFill>
              </a:rPr>
              <a:t>Rotundo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</a:t>
            </a:r>
            <a:endParaRPr lang="en-GB" sz="800" b="1" dirty="0">
              <a:solidFill>
                <a:prstClr val="white"/>
              </a:solidFill>
            </a:endParaRPr>
          </a:p>
        </p:txBody>
      </p:sp>
      <p:sp>
        <p:nvSpPr>
          <p:cNvPr id="4130" name="TextBox 104"/>
          <p:cNvSpPr txBox="1">
            <a:spLocks noChangeArrowheads="1"/>
          </p:cNvSpPr>
          <p:nvPr/>
        </p:nvSpPr>
        <p:spPr bwMode="auto">
          <a:xfrm>
            <a:off x="7579437" y="4432613"/>
            <a:ext cx="1301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Work Packages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313734" y="4856801"/>
            <a:ext cx="855913" cy="760141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02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Optics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(Kevin </a:t>
            </a:r>
            <a:r>
              <a:rPr lang="en-GB" sz="800" b="1" dirty="0" err="1" smtClean="0">
                <a:solidFill>
                  <a:prstClr val="black"/>
                </a:solidFill>
              </a:rPr>
              <a:t>Cassou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CNRS</a:t>
            </a:r>
            <a:endParaRPr lang="en-GB" sz="800" b="1" dirty="0">
              <a:solidFill>
                <a:prstClr val="black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389909" y="1702051"/>
            <a:ext cx="0" cy="225535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564440" y="3245407"/>
            <a:ext cx="1452949" cy="363195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Deputy (</a:t>
            </a:r>
            <a:r>
              <a:rPr lang="en-GB" sz="1200" dirty="0" err="1" smtClean="0">
                <a:solidFill>
                  <a:prstClr val="white"/>
                </a:solidFill>
              </a:rPr>
              <a:t>Linac</a:t>
            </a:r>
            <a:r>
              <a:rPr lang="en-GB" sz="1200" dirty="0" smtClean="0">
                <a:solidFill>
                  <a:prstClr val="white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(David </a:t>
            </a:r>
            <a:r>
              <a:rPr lang="en-GB" sz="1000" dirty="0" err="1" smtClean="0">
                <a:solidFill>
                  <a:schemeClr val="tx1"/>
                </a:solidFill>
              </a:rPr>
              <a:t>Alesini</a:t>
            </a:r>
            <a:r>
              <a:rPr lang="en-GB" sz="1000" dirty="0">
                <a:solidFill>
                  <a:schemeClr val="tx1"/>
                </a:solidFill>
              </a:rPr>
              <a:t>) INFN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20002" y="3245407"/>
            <a:ext cx="1367994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Deputy (Optics)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(Fabian </a:t>
            </a:r>
            <a:r>
              <a:rPr lang="en-GB" sz="1000" dirty="0" err="1" smtClean="0">
                <a:solidFill>
                  <a:schemeClr val="tx1"/>
                </a:solidFill>
              </a:rPr>
              <a:t>Zomer</a:t>
            </a:r>
            <a:r>
              <a:rPr lang="en-GB" sz="1000" dirty="0">
                <a:solidFill>
                  <a:schemeClr val="tx1"/>
                </a:solidFill>
              </a:rPr>
              <a:t>) CNRS 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122709" y="3038806"/>
            <a:ext cx="1291" cy="1664391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522962" y="2593359"/>
            <a:ext cx="1379402" cy="436001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Q&amp;C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(Antonio Napolitano)</a:t>
            </a:r>
            <a:endParaRPr lang="en-GB" sz="1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 smtClean="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35327" y="3221185"/>
            <a:ext cx="1355492" cy="516764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Legal Advisors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(Nicolas </a:t>
            </a:r>
            <a:r>
              <a:rPr lang="en-GB" sz="1000" dirty="0" err="1" smtClean="0">
                <a:solidFill>
                  <a:schemeClr val="tx1"/>
                </a:solidFill>
              </a:rPr>
              <a:t>Castoldi</a:t>
            </a:r>
            <a:r>
              <a:rPr lang="en-GB" sz="1000" dirty="0" smtClean="0">
                <a:solidFill>
                  <a:schemeClr val="tx1"/>
                </a:solidFill>
              </a:rPr>
              <a:t>, Fabio </a:t>
            </a:r>
            <a:r>
              <a:rPr lang="en-GB" sz="1000" dirty="0" err="1" smtClean="0">
                <a:solidFill>
                  <a:schemeClr val="tx1"/>
                </a:solidFill>
              </a:rPr>
              <a:t>MIccoli</a:t>
            </a:r>
            <a:r>
              <a:rPr lang="en-GB" sz="1000" dirty="0" smtClean="0">
                <a:solidFill>
                  <a:schemeClr val="tx1"/>
                </a:solidFill>
              </a:rPr>
              <a:t>)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938223" y="4699522"/>
            <a:ext cx="7563758" cy="3675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385873" y="2046054"/>
            <a:ext cx="3742163" cy="865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706516" y="4700913"/>
            <a:ext cx="1" cy="130332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653803" y="4707749"/>
            <a:ext cx="0" cy="15106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81" idx="0"/>
          </p:cNvCxnSpPr>
          <p:nvPr/>
        </p:nvCxnSpPr>
        <p:spPr>
          <a:xfrm>
            <a:off x="5619452" y="4707749"/>
            <a:ext cx="0" cy="149543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656616" y="4702714"/>
            <a:ext cx="1" cy="144497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69" idx="0"/>
          </p:cNvCxnSpPr>
          <p:nvPr/>
        </p:nvCxnSpPr>
        <p:spPr>
          <a:xfrm>
            <a:off x="8501981" y="4695675"/>
            <a:ext cx="1" cy="171361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345180" y="5774979"/>
            <a:ext cx="5072128" cy="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462799" y="5774979"/>
            <a:ext cx="1112974" cy="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38222" y="4702714"/>
            <a:ext cx="1" cy="1303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583406" y="5616944"/>
            <a:ext cx="0" cy="24935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72" idx="0"/>
          </p:cNvCxnSpPr>
          <p:nvPr/>
        </p:nvCxnSpPr>
        <p:spPr>
          <a:xfrm>
            <a:off x="8417308" y="5774979"/>
            <a:ext cx="0" cy="9480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2" idx="3"/>
          </p:cNvCxnSpPr>
          <p:nvPr/>
        </p:nvCxnSpPr>
        <p:spPr>
          <a:xfrm flipH="1">
            <a:off x="3140765" y="1455360"/>
            <a:ext cx="943900" cy="230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124000" y="4703813"/>
            <a:ext cx="4036" cy="107475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44"/>
          <p:cNvSpPr/>
          <p:nvPr/>
        </p:nvSpPr>
        <p:spPr>
          <a:xfrm>
            <a:off x="6564441" y="3737949"/>
            <a:ext cx="1452948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Deputy (Integration)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(Antonio </a:t>
            </a:r>
            <a:r>
              <a:rPr lang="en-GB" sz="1000" dirty="0" err="1" smtClean="0">
                <a:solidFill>
                  <a:schemeClr val="tx1"/>
                </a:solidFill>
              </a:rPr>
              <a:t>Falone</a:t>
            </a:r>
            <a:r>
              <a:rPr lang="en-GB" sz="1000" dirty="0">
                <a:solidFill>
                  <a:schemeClr val="tx1"/>
                </a:solidFill>
              </a:rPr>
              <a:t>) INFN </a:t>
            </a:r>
          </a:p>
        </p:txBody>
      </p:sp>
      <p:cxnSp>
        <p:nvCxnSpPr>
          <p:cNvPr id="113" name="Straight Connector 165"/>
          <p:cNvCxnSpPr>
            <a:stCxn id="110" idx="1"/>
          </p:cNvCxnSpPr>
          <p:nvPr/>
        </p:nvCxnSpPr>
        <p:spPr>
          <a:xfrm flipH="1">
            <a:off x="5968049" y="3918774"/>
            <a:ext cx="59639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65"/>
          <p:cNvCxnSpPr>
            <a:stCxn id="45" idx="1"/>
            <a:endCxn id="75" idx="3"/>
          </p:cNvCxnSpPr>
          <p:nvPr/>
        </p:nvCxnSpPr>
        <p:spPr>
          <a:xfrm flipH="1" flipV="1">
            <a:off x="5987996" y="3426232"/>
            <a:ext cx="576444" cy="77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3"/>
          <p:cNvCxnSpPr/>
          <p:nvPr/>
        </p:nvCxnSpPr>
        <p:spPr>
          <a:xfrm>
            <a:off x="2723703" y="4707219"/>
            <a:ext cx="1" cy="15159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46"/>
          <p:cNvSpPr txBox="1">
            <a:spLocks noChangeArrowheads="1"/>
          </p:cNvSpPr>
          <p:nvPr/>
        </p:nvSpPr>
        <p:spPr bwMode="auto">
          <a:xfrm>
            <a:off x="6663737" y="2255316"/>
            <a:ext cx="1366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Technical TEAM</a:t>
            </a:r>
          </a:p>
        </p:txBody>
      </p:sp>
      <p:cxnSp>
        <p:nvCxnSpPr>
          <p:cNvPr id="137" name="Straight Connector 165"/>
          <p:cNvCxnSpPr>
            <a:stCxn id="78" idx="1"/>
          </p:cNvCxnSpPr>
          <p:nvPr/>
        </p:nvCxnSpPr>
        <p:spPr>
          <a:xfrm flipH="1">
            <a:off x="2250431" y="2811360"/>
            <a:ext cx="27253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65"/>
          <p:cNvCxnSpPr/>
          <p:nvPr/>
        </p:nvCxnSpPr>
        <p:spPr>
          <a:xfrm flipH="1">
            <a:off x="2250431" y="3448982"/>
            <a:ext cx="27253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78"/>
          <p:cNvSpPr/>
          <p:nvPr/>
        </p:nvSpPr>
        <p:spPr>
          <a:xfrm>
            <a:off x="684155" y="3776579"/>
            <a:ext cx="1557288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Training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(</a:t>
            </a:r>
            <a:r>
              <a:rPr lang="en-GB" sz="1000" dirty="0" err="1" smtClean="0">
                <a:solidFill>
                  <a:srgbClr val="000000"/>
                </a:solidFill>
              </a:rPr>
              <a:t>tba</a:t>
            </a:r>
            <a:r>
              <a:rPr lang="en-GB" sz="1000" dirty="0" smtClean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77" name="Straight Connector 141"/>
          <p:cNvCxnSpPr/>
          <p:nvPr/>
        </p:nvCxnSpPr>
        <p:spPr>
          <a:xfrm flipH="1">
            <a:off x="1464700" y="5769058"/>
            <a:ext cx="3001" cy="87733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67"/>
          <p:cNvSpPr/>
          <p:nvPr/>
        </p:nvSpPr>
        <p:spPr>
          <a:xfrm>
            <a:off x="7046095" y="5869783"/>
            <a:ext cx="812980" cy="73058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11c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Electrical Power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(Ruggero Ricci) INFN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96" name="Rectangle 74"/>
          <p:cNvSpPr/>
          <p:nvPr/>
        </p:nvSpPr>
        <p:spPr>
          <a:xfrm>
            <a:off x="4620002" y="3738785"/>
            <a:ext cx="1367994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Safety Coordinator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</a:t>
            </a:r>
            <a:r>
              <a:rPr lang="en-GB" sz="1000" dirty="0" err="1" smtClean="0">
                <a:solidFill>
                  <a:schemeClr val="tx1"/>
                </a:solidFill>
              </a:rPr>
              <a:t>Sandro</a:t>
            </a:r>
            <a:r>
              <a:rPr lang="en-GB" sz="1000" dirty="0" smtClean="0">
                <a:solidFill>
                  <a:schemeClr val="tx1"/>
                </a:solidFill>
              </a:rPr>
              <a:t> </a:t>
            </a:r>
            <a:r>
              <a:rPr lang="en-GB" sz="1000" dirty="0" err="1" smtClean="0">
                <a:solidFill>
                  <a:schemeClr val="tx1"/>
                </a:solidFill>
              </a:rPr>
              <a:t>Vescovi</a:t>
            </a:r>
            <a:r>
              <a:rPr lang="en-GB" sz="1000" dirty="0" smtClean="0">
                <a:solidFill>
                  <a:schemeClr val="tx1"/>
                </a:solidFill>
              </a:rPr>
              <a:t>)  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1" name="Rectangle 78"/>
          <p:cNvSpPr/>
          <p:nvPr/>
        </p:nvSpPr>
        <p:spPr>
          <a:xfrm>
            <a:off x="669165" y="3209640"/>
            <a:ext cx="1581266" cy="38741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Scientific Coordinator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(Luca </a:t>
            </a:r>
            <a:r>
              <a:rPr lang="en-GB" sz="1000" dirty="0" err="1" smtClean="0">
                <a:solidFill>
                  <a:schemeClr val="tx1"/>
                </a:solidFill>
              </a:rPr>
              <a:t>Serafini</a:t>
            </a:r>
            <a:r>
              <a:rPr lang="en-GB" sz="1000" dirty="0" smtClean="0">
                <a:solidFill>
                  <a:schemeClr val="tx1"/>
                </a:solidFill>
              </a:rPr>
              <a:t>)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cxnSp>
        <p:nvCxnSpPr>
          <p:cNvPr id="130" name="Straight Connector 165"/>
          <p:cNvCxnSpPr/>
          <p:nvPr/>
        </p:nvCxnSpPr>
        <p:spPr>
          <a:xfrm flipH="1">
            <a:off x="2250432" y="3957404"/>
            <a:ext cx="13947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0"/>
          <p:cNvCxnSpPr/>
          <p:nvPr/>
        </p:nvCxnSpPr>
        <p:spPr>
          <a:xfrm>
            <a:off x="3345180" y="5778563"/>
            <a:ext cx="0" cy="9122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0"/>
          <p:cNvCxnSpPr>
            <a:endCxn id="62" idx="0"/>
          </p:cNvCxnSpPr>
          <p:nvPr/>
        </p:nvCxnSpPr>
        <p:spPr>
          <a:xfrm>
            <a:off x="4356095" y="5774979"/>
            <a:ext cx="0" cy="100602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0"/>
          <p:cNvCxnSpPr>
            <a:endCxn id="65" idx="0"/>
          </p:cNvCxnSpPr>
          <p:nvPr/>
        </p:nvCxnSpPr>
        <p:spPr>
          <a:xfrm>
            <a:off x="5403679" y="5774979"/>
            <a:ext cx="0" cy="100602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50"/>
          <p:cNvCxnSpPr>
            <a:endCxn id="68" idx="0"/>
          </p:cNvCxnSpPr>
          <p:nvPr/>
        </p:nvCxnSpPr>
        <p:spPr>
          <a:xfrm>
            <a:off x="6421582" y="5781869"/>
            <a:ext cx="0" cy="8791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50"/>
          <p:cNvCxnSpPr>
            <a:endCxn id="94" idx="0"/>
          </p:cNvCxnSpPr>
          <p:nvPr/>
        </p:nvCxnSpPr>
        <p:spPr>
          <a:xfrm>
            <a:off x="7452585" y="5781869"/>
            <a:ext cx="0" cy="8791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1"/>
          <p:cNvSpPr/>
          <p:nvPr/>
        </p:nvSpPr>
        <p:spPr>
          <a:xfrm>
            <a:off x="1370995" y="4856802"/>
            <a:ext cx="825449" cy="76014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WP 01b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Source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Physics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</a:t>
            </a:r>
            <a:r>
              <a:rPr lang="en-GB" sz="800" b="1" dirty="0" err="1" smtClean="0">
                <a:solidFill>
                  <a:prstClr val="black"/>
                </a:solidFill>
              </a:rPr>
              <a:t>Vittoria</a:t>
            </a:r>
            <a:r>
              <a:rPr lang="en-GB" sz="800" b="1" dirty="0" smtClean="0">
                <a:solidFill>
                  <a:prstClr val="black"/>
                </a:solidFill>
              </a:rPr>
              <a:t> </a:t>
            </a:r>
            <a:r>
              <a:rPr lang="en-GB" sz="800" b="1" dirty="0" err="1" smtClean="0">
                <a:solidFill>
                  <a:prstClr val="black"/>
                </a:solidFill>
              </a:rPr>
              <a:t>Petrillo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smtClean="0">
                <a:solidFill>
                  <a:prstClr val="black"/>
                </a:solidFill>
              </a:rPr>
              <a:t>Milan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81" name="Rectangle 60"/>
          <p:cNvSpPr/>
          <p:nvPr/>
        </p:nvSpPr>
        <p:spPr>
          <a:xfrm>
            <a:off x="5174693" y="4857292"/>
            <a:ext cx="889518" cy="75965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04b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LLRF &amp; </a:t>
            </a:r>
            <a:r>
              <a:rPr lang="en-GB" sz="800" b="1" dirty="0" err="1">
                <a:solidFill>
                  <a:prstClr val="white"/>
                </a:solidFill>
              </a:rPr>
              <a:t>s</a:t>
            </a:r>
            <a:r>
              <a:rPr lang="en-GB" sz="800" b="1" dirty="0" err="1" smtClean="0">
                <a:solidFill>
                  <a:prstClr val="white"/>
                </a:solidFill>
              </a:rPr>
              <a:t>yncrhonisation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(Alessandro Gallo)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 </a:t>
            </a:r>
            <a:r>
              <a:rPr lang="en-GB" sz="800" b="1" dirty="0" err="1" smtClean="0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cxnSp>
        <p:nvCxnSpPr>
          <p:cNvPr id="89" name="Straight Connector 123"/>
          <p:cNvCxnSpPr/>
          <p:nvPr/>
        </p:nvCxnSpPr>
        <p:spPr>
          <a:xfrm>
            <a:off x="1810713" y="4699522"/>
            <a:ext cx="1" cy="15159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31"/>
          <p:cNvCxnSpPr>
            <a:endCxn id="67" idx="0"/>
          </p:cNvCxnSpPr>
          <p:nvPr/>
        </p:nvCxnSpPr>
        <p:spPr>
          <a:xfrm>
            <a:off x="7624523" y="4695675"/>
            <a:ext cx="0" cy="171361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65"/>
          <p:cNvCxnSpPr>
            <a:stCxn id="116" idx="1"/>
            <a:endCxn id="46" idx="3"/>
          </p:cNvCxnSpPr>
          <p:nvPr/>
        </p:nvCxnSpPr>
        <p:spPr>
          <a:xfrm flipH="1">
            <a:off x="4223708" y="3272043"/>
            <a:ext cx="27641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64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New generation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it-IT" dirty="0" smtClean="0">
                <a:latin typeface="+mn-lt"/>
                <a:cs typeface="Times New Roman"/>
              </a:rPr>
              <a:t>-source:</a:t>
            </a:r>
            <a:br>
              <a:rPr lang="it-IT" dirty="0" smtClean="0">
                <a:latin typeface="+mn-lt"/>
                <a:cs typeface="Times New Roman"/>
              </a:rPr>
            </a:br>
            <a:r>
              <a:rPr lang="it-IT" sz="3100" b="1" dirty="0" smtClean="0">
                <a:cs typeface="Times New Roman"/>
              </a:rPr>
              <a:t>High Phase Space density electron beams vs Lasers</a:t>
            </a:r>
            <a:endParaRPr lang="it-IT" sz="3100" b="1" dirty="0"/>
          </a:p>
        </p:txBody>
      </p:sp>
      <p:graphicFrame>
        <p:nvGraphicFramePr>
          <p:cNvPr id="10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17027"/>
              </p:ext>
            </p:extLst>
          </p:nvPr>
        </p:nvGraphicFramePr>
        <p:xfrm>
          <a:off x="3298805" y="1490006"/>
          <a:ext cx="5859049" cy="53957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51659"/>
                <a:gridCol w="1307390"/>
              </a:tblGrid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Energy [MeV]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0.2 – 19.5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Spectral Density [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s∙eV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0.8 – 4∙10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4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Bandwidth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[%]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0.5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photons/pulse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within FWHM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bdw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2.6∙10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5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photons/s within FWHM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bdw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8.3∙10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8</a:t>
                      </a: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Source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size [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10 – 30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Source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divergence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rad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25 – 200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Peak brilliance [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N</a:t>
                      </a:r>
                      <a:r>
                        <a:rPr lang="en-US" sz="1400" baseline="-250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/s∙mm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∙mrad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∙0.1%]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– 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23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Radiation pulse length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0.7 – 1.5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Linear polarization [%]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&gt; 99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Macro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repetition rate [Hz]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100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pulses per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macropulse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32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Pulse–to–pulse separation [ns]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16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Polarization axis wiggling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[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deg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&lt; 1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Synchronization to an external clock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0.5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Source position transverse jitter [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&lt; 5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Energy jitter pulse–to–pulse [%]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&lt; 0.2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photons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jitter pulse–to–pulse [%]</a:t>
                      </a: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3</a:t>
                      </a: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1877347"/>
            <a:ext cx="329880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ELI-NP</a:t>
            </a:r>
          </a:p>
          <a:p>
            <a:pPr algn="ctr"/>
            <a:r>
              <a:rPr lang="it-IT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Source</a:t>
            </a:r>
          </a:p>
          <a:p>
            <a:pPr algn="ctr"/>
            <a:r>
              <a:rPr lang="it-IT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Specifications</a:t>
            </a:r>
            <a:endParaRPr lang="it-IT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3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GBS </a:t>
            </a:r>
            <a:r>
              <a:rPr lang="it-IT" dirty="0" err="1" smtClean="0"/>
              <a:t>scheme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/>
              <a:t>r.t.</a:t>
            </a:r>
            <a:r>
              <a:rPr lang="it-IT" dirty="0" smtClean="0"/>
              <a:t> RF </a:t>
            </a:r>
            <a:r>
              <a:rPr lang="it-IT" dirty="0" err="1" smtClean="0"/>
              <a:t>linac</a:t>
            </a:r>
            <a:r>
              <a:rPr lang="it-IT" dirty="0" smtClean="0"/>
              <a:t> </a:t>
            </a:r>
            <a:r>
              <a:rPr lang="it-IT" i="1" dirty="0" smtClean="0"/>
              <a:t>vs</a:t>
            </a:r>
            <a:r>
              <a:rPr lang="it-IT" dirty="0" smtClean="0"/>
              <a:t> </a:t>
            </a:r>
            <a:r>
              <a:rPr lang="it-IT" dirty="0" err="1" smtClean="0"/>
              <a:t>pulsed</a:t>
            </a:r>
            <a:r>
              <a:rPr lang="it-IT" dirty="0" smtClean="0"/>
              <a:t> laser</a:t>
            </a:r>
            <a:endParaRPr lang="it-I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69274"/>
              </p:ext>
            </p:extLst>
          </p:nvPr>
        </p:nvGraphicFramePr>
        <p:xfrm>
          <a:off x="0" y="1883496"/>
          <a:ext cx="4536703" cy="476307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20152"/>
                <a:gridCol w="1316551"/>
              </a:tblGrid>
              <a:tr h="763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Electron</a:t>
                      </a:r>
                      <a:r>
                        <a:rPr lang="it-IT" sz="1600" baseline="0" dirty="0" smtClean="0">
                          <a:effectLst/>
                        </a:rPr>
                        <a:t> beam parameter </a:t>
                      </a:r>
                      <a:r>
                        <a:rPr lang="it-IT" sz="1600" baseline="0" dirty="0" err="1" smtClean="0">
                          <a:effectLst/>
                        </a:rPr>
                        <a:t>at</a:t>
                      </a:r>
                      <a:r>
                        <a:rPr lang="it-IT" sz="1600" baseline="0" dirty="0" smtClean="0">
                          <a:effectLst/>
                        </a:rPr>
                        <a:t> 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Energy (MeV)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80-720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Bunch charge (</a:t>
                      </a:r>
                      <a:r>
                        <a:rPr lang="en-US" sz="1600" dirty="0" err="1">
                          <a:effectLst/>
                        </a:rPr>
                        <a:t>pC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25-400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Bunch length </a:t>
                      </a:r>
                      <a:r>
                        <a:rPr lang="it-IT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µm</a:t>
                      </a:r>
                      <a:r>
                        <a:rPr lang="it-IT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100-400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ε</a:t>
                      </a:r>
                      <a:r>
                        <a:rPr lang="en-US" sz="1600" baseline="-25000">
                          <a:effectLst/>
                        </a:rPr>
                        <a:t>n</a:t>
                      </a:r>
                      <a:r>
                        <a:rPr lang="en-US" sz="1600">
                          <a:effectLst/>
                        </a:rPr>
                        <a:t>_</a:t>
                      </a:r>
                      <a:r>
                        <a:rPr lang="en-US" sz="1600" baseline="-25000">
                          <a:effectLst/>
                        </a:rPr>
                        <a:t>x,y</a:t>
                      </a:r>
                      <a:r>
                        <a:rPr lang="en-US" sz="1600">
                          <a:effectLst/>
                        </a:rPr>
                        <a:t> (mm-mrad)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0.2-0.6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Bunch Energy spread (%)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0.04-0.1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Focal spot size </a:t>
                      </a:r>
                      <a:r>
                        <a:rPr lang="en-US" sz="1600" dirty="0" smtClean="0">
                          <a:effectLst/>
                        </a:rPr>
                        <a:t>(µm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&gt; 15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bunches in the train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≤32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Bunch separation (nsec)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 16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variation along the train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jitter shot-to-shot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Emittance dilution due to beam breakup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10%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arrival jitter (psec)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 0.5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Pointing jitter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  <a:sym typeface="Symbol"/>
                        </a:rPr>
                        <a:t></a:t>
                      </a:r>
                      <a:r>
                        <a:rPr lang="en-US" sz="1600" dirty="0" smtClean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52588" y="2582863"/>
          <a:ext cx="1143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114300" imgH="101600" progId="Equation.3">
                  <p:embed/>
                </p:oleObj>
              </mc:Choice>
              <mc:Fallback>
                <p:oleObj name="Equation" r:id="rId3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582863"/>
                        <a:ext cx="114300" cy="10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46982"/>
              </p:ext>
            </p:extLst>
          </p:nvPr>
        </p:nvGraphicFramePr>
        <p:xfrm>
          <a:off x="4536703" y="1897782"/>
          <a:ext cx="4607297" cy="4748786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232248"/>
                <a:gridCol w="1187425"/>
                <a:gridCol w="1187624"/>
              </a:tblGrid>
              <a:tr h="527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kumimoji="0" lang="en-US" sz="1600" kern="1200" dirty="0" err="1" smtClean="0">
                          <a:effectLst/>
                        </a:rPr>
                        <a:t>Yb:Yag</a:t>
                      </a:r>
                      <a:endParaRPr kumimoji="0" lang="en-US" sz="1600" kern="1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effectLst/>
                        </a:rPr>
                        <a:t> Collision Laser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</a:rPr>
                        <a:t>Interaction</a:t>
                      </a:r>
                      <a:endParaRPr lang="it-IT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HE </a:t>
                      </a:r>
                      <a:r>
                        <a:rPr lang="it-IT" sz="1400" dirty="0" err="1">
                          <a:effectLst/>
                        </a:rPr>
                        <a:t>Interaction</a:t>
                      </a:r>
                      <a:endParaRPr lang="it-IT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Pulse energy (J)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0.2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2x0.2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Wavelength (eV)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2.3,515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2.3,515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FWHM pulse length (ps)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3.5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3.5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Repetition Rate (Hz)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100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100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≤1.2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≤1.2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Focal spot size w</a:t>
                      </a:r>
                      <a:r>
                        <a:rPr lang="en-US" sz="1600" baseline="-250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(µm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&gt; </a:t>
                      </a:r>
                      <a:r>
                        <a:rPr lang="it-IT" sz="1600" dirty="0" smtClean="0">
                          <a:effectLst/>
                        </a:rPr>
                        <a:t>28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&gt; </a:t>
                      </a:r>
                      <a:r>
                        <a:rPr lang="it-IT" sz="1600" dirty="0" smtClean="0">
                          <a:effectLst/>
                        </a:rPr>
                        <a:t>28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Bandwidth (rms)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0.1 </a:t>
                      </a:r>
                      <a:r>
                        <a:rPr lang="it-IT" sz="1600" dirty="0">
                          <a:effectLst/>
                        </a:rPr>
                        <a:t>%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smtClean="0">
                          <a:effectLst/>
                        </a:rPr>
                        <a:t>0.1 </a:t>
                      </a:r>
                      <a:r>
                        <a:rPr lang="it-IT" sz="1600" dirty="0" smtClean="0">
                          <a:effectLst/>
                        </a:rPr>
                        <a:t>%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Pointing Stability </a:t>
                      </a:r>
                      <a:r>
                        <a:rPr lang="en-US" sz="1600" dirty="0" smtClean="0">
                          <a:effectLst/>
                        </a:rPr>
                        <a:t>(µrad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Sinchronization to an ext. clock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 1 psec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 1 psec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Pulse energy stability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1 %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2775" y="2857500"/>
          <a:ext cx="1143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114300" imgH="101600" progId="Equation.3">
                  <p:embed/>
                </p:oleObj>
              </mc:Choice>
              <mc:Fallback>
                <p:oleObj name="Equation" r:id="rId5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857500"/>
                        <a:ext cx="114300" cy="10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2775" y="2857500"/>
          <a:ext cx="1143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6" imgW="114300" imgH="101600" progId="Equation.3">
                  <p:embed/>
                </p:oleObj>
              </mc:Choice>
              <mc:Fallback>
                <p:oleObj name="Equation" r:id="rId6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857500"/>
                        <a:ext cx="114300" cy="10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53"/>
    </mc:Choice>
    <mc:Fallback xmlns="">
      <p:transition spd="slow" advTm="1776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40592" y="347623"/>
            <a:ext cx="8363272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Based</a:t>
            </a:r>
            <a:r>
              <a:rPr lang="it-IT" dirty="0" smtClean="0"/>
              <a:t> on the electron-</a:t>
            </a:r>
            <a:r>
              <a:rPr lang="it-IT" dirty="0" err="1" smtClean="0"/>
              <a:t>photon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collider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323528" y="1600200"/>
                <a:ext cx="8640960" cy="35569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defPPr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defPPr>
                <a:lvl1pPr marL="342900" indent="-342900" eaLnBrk="1" hangingPunct="1">
                  <a:buChar char="•"/>
                  <a:defRPr sz="2800">
                    <a:latin typeface="+mn-lt"/>
                  </a:defRPr>
                </a:lvl1pPr>
                <a:lvl2pPr marL="742950" indent="-285750" eaLnBrk="1" hangingPunct="1">
                  <a:buChar char="–"/>
                  <a:defRPr sz="2400">
                    <a:latin typeface="+mn-lt"/>
                  </a:defRPr>
                </a:lvl2pPr>
                <a:lvl3pPr marL="1143000" indent="-228600" eaLnBrk="1" hangingPunct="1">
                  <a:buChar char="•"/>
                  <a:defRPr sz="2400">
                    <a:latin typeface="+mn-lt"/>
                  </a:defRPr>
                </a:lvl3pPr>
                <a:lvl4pPr marL="1600200" indent="-228600" eaLnBrk="1" hangingPunct="1">
                  <a:buChar char="–"/>
                  <a:defRPr sz="2000">
                    <a:latin typeface="+mn-lt"/>
                  </a:defRPr>
                </a:lvl4pPr>
                <a:lvl5pPr marL="2057400" indent="-228600" eaLnBrk="1" hangingPunct="1">
                  <a:buChar char="»"/>
                  <a:defRPr sz="2000">
                    <a:latin typeface="+mn-lt"/>
                  </a:defRPr>
                </a:lvl5pPr>
                <a:lvl6pPr marL="2514600" indent="-228600" eaLnBrk="1" hangingPunct="1">
                  <a:buChar char="•"/>
                  <a:defRPr sz="2000"/>
                </a:lvl6pPr>
                <a:lvl7pPr marL="2971800" indent="-228600" eaLnBrk="1" hangingPunct="1">
                  <a:buChar char="•"/>
                  <a:defRPr sz="2000"/>
                </a:lvl7pPr>
                <a:lvl8pPr marL="3429000" indent="-228600" eaLnBrk="1" hangingPunct="1">
                  <a:buChar char="•"/>
                  <a:defRPr sz="2000"/>
                </a:lvl8pPr>
                <a:lvl9pPr marL="3886200" indent="-228600" eaLnBrk="1" hangingPunct="1">
                  <a:buChar char="•"/>
                  <a:defRPr sz="2000"/>
                </a:lvl9pPr>
              </a:lstStyle>
              <a:p>
                <a:pPr marL="0" indent="0">
                  <a:buFontTx/>
                  <a:buNone/>
                </a:pPr>
                <a:r>
                  <a:rPr lang="it-IT" sz="3300" kern="0" dirty="0" smtClean="0">
                    <a:solidFill>
                      <a:sysClr val="windowText" lastClr="000000"/>
                    </a:solidFill>
                  </a:rPr>
                  <a:t>The rate of </a:t>
                </a:r>
                <a:r>
                  <a:rPr lang="it-IT" sz="3300" kern="0" dirty="0" err="1" smtClean="0">
                    <a:solidFill>
                      <a:sysClr val="windowText" lastClr="000000"/>
                    </a:solidFill>
                  </a:rPr>
                  <a:t>emitted</a:t>
                </a:r>
                <a:r>
                  <a:rPr lang="it-IT" sz="3300" kern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it-IT" sz="3300" kern="0" dirty="0" err="1" smtClean="0">
                    <a:solidFill>
                      <a:sysClr val="windowText" lastClr="000000"/>
                    </a:solidFill>
                  </a:rPr>
                  <a:t>photons</a:t>
                </a:r>
                <a:r>
                  <a:rPr lang="it-IT" sz="3300" kern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it-IT" sz="3300" kern="0" dirty="0" err="1" smtClean="0">
                    <a:solidFill>
                      <a:sysClr val="windowText" lastClr="000000"/>
                    </a:solidFill>
                  </a:rPr>
                  <a:t>is</a:t>
                </a:r>
                <a:r>
                  <a:rPr lang="it-IT" sz="3300" kern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it-IT" sz="3300" kern="0" dirty="0" err="1" smtClean="0">
                    <a:solidFill>
                      <a:sysClr val="windowText" lastClr="000000"/>
                    </a:solidFill>
                  </a:rPr>
                  <a:t>given</a:t>
                </a:r>
                <a:r>
                  <a:rPr lang="it-IT" sz="3300" kern="0" dirty="0" smtClean="0">
                    <a:solidFill>
                      <a:sysClr val="windowText" lastClr="000000"/>
                    </a:solidFill>
                  </a:rPr>
                  <a:t> by: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3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it-IT" sz="3600" i="1">
                          <a:latin typeface="Cambria Math"/>
                        </a:rPr>
                        <m:t>=</m:t>
                      </m:r>
                      <m:r>
                        <a:rPr lang="it-IT" sz="3600" i="1">
                          <a:latin typeface="Cambria Math"/>
                        </a:rPr>
                        <m:t>𝐿</m:t>
                      </m:r>
                      <m:sSub>
                        <m:sSubPr>
                          <m:ctrlPr>
                            <a:rPr lang="it-IT" sz="3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36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sz="3600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it-IT" sz="3300" kern="0" dirty="0" smtClean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it-IT" sz="3300" i="1" kern="0" dirty="0" err="1" smtClean="0">
                    <a:solidFill>
                      <a:sysClr val="windowText" lastClr="000000"/>
                    </a:solidFill>
                  </a:rPr>
                  <a:t>where</a:t>
                </a:r>
                <a:r>
                  <a:rPr lang="it-IT" sz="3300" i="1" kern="0" dirty="0" smtClean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0" indent="0">
                  <a:buFontTx/>
                  <a:buNone/>
                </a:pPr>
                <a:endParaRPr lang="it-IT" sz="3300" i="1" kern="0" dirty="0" smtClean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it-IT" sz="3300" i="1" kern="0" dirty="0" err="1" smtClean="0">
                    <a:solidFill>
                      <a:sysClr val="windowText" lastClr="000000"/>
                    </a:solidFill>
                  </a:rPr>
                  <a:t>leading</a:t>
                </a:r>
                <a:r>
                  <a:rPr lang="it-IT" sz="3300" i="1" kern="0" dirty="0" smtClean="0">
                    <a:solidFill>
                      <a:sysClr val="windowText" lastClr="000000"/>
                    </a:solidFill>
                  </a:rPr>
                  <a:t> to:</a:t>
                </a:r>
              </a:p>
              <a:p>
                <a:pPr marL="0" indent="0">
                  <a:buFontTx/>
                  <a:buNone/>
                </a:pPr>
                <a:endParaRPr lang="it-IT" sz="2400" i="1" kern="0" dirty="0" smtClean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Tx/>
                  <a:buNone/>
                </a:pPr>
                <a:endParaRPr lang="it-IT" sz="2400" i="1" kern="0" dirty="0" smtClean="0">
                  <a:solidFill>
                    <a:sysClr val="windowText" lastClr="000000"/>
                  </a:solidFill>
                  <a:latin typeface="Cambria Math"/>
                </a:endParaRPr>
              </a:p>
              <a:p>
                <a:pPr marL="0" indent="0">
                  <a:buFontTx/>
                  <a:buNone/>
                </a:pPr>
                <a:endParaRPr lang="it-IT" sz="2400" i="1" kern="0" dirty="0" smtClean="0">
                  <a:solidFill>
                    <a:sysClr val="windowText" lastClr="000000"/>
                  </a:solidFill>
                  <a:latin typeface="Cambria Math"/>
                </a:endParaRPr>
              </a:p>
              <a:p>
                <a:pPr marL="0" indent="0">
                  <a:buFontTx/>
                  <a:buNone/>
                </a:pPr>
                <a:endParaRPr lang="it-IT" sz="2400" i="1" kern="0" dirty="0" smtClean="0">
                  <a:solidFill>
                    <a:sysClr val="windowText" lastClr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00200"/>
                <a:ext cx="8640960" cy="3556992"/>
              </a:xfrm>
              <a:prstGeom prst="rect">
                <a:avLst/>
              </a:prstGeom>
              <a:blipFill rotWithShape="1">
                <a:blip r:embed="rId3"/>
                <a:stretch>
                  <a:fillRect l="-1834" t="-2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2"/>
              <p:cNvSpPr txBox="1"/>
              <p:nvPr/>
            </p:nvSpPr>
            <p:spPr>
              <a:xfrm>
                <a:off x="323528" y="4969768"/>
                <a:ext cx="8624925" cy="148252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it-IT" sz="2200" i="1">
                          <a:solidFill>
                            <a:schemeClr val="bg1"/>
                          </a:solidFill>
                          <a:latin typeface="Cambria Math"/>
                        </a:rPr>
                        <m:t>=4.</m:t>
                      </m:r>
                      <m:r>
                        <a:rPr lang="it-IT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it-IT" sz="22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it-IT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it-IT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d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𝑝𝐶</m:t>
                              </m:r>
                            </m:e>
                          </m:d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𝑒𝑉</m:t>
                              </m:r>
                            </m:e>
                          </m:d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it-IT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69768"/>
                <a:ext cx="8624925" cy="14825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0"/>
              <p:cNvSpPr txBox="1"/>
              <p:nvPr/>
            </p:nvSpPr>
            <p:spPr>
              <a:xfrm>
                <a:off x="1763688" y="3212976"/>
                <a:ext cx="5616624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/>
                        </a:rPr>
                        <m:t>𝐿</m:t>
                      </m:r>
                      <m:r>
                        <a:rPr lang="it-IT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it-IT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it-IT" sz="3200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3200" b="0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it-IT" sz="3200" b="0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it-IT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sz="3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it-IT" sz="3200" b="0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sz="3200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it-IT" sz="3200" i="1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it-IT" sz="3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it-IT" sz="3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32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8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212976"/>
                <a:ext cx="5616624" cy="668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13"/>
          <p:cNvCxnSpPr/>
          <p:nvPr/>
        </p:nvCxnSpPr>
        <p:spPr>
          <a:xfrm flipV="1">
            <a:off x="3131840" y="2708920"/>
            <a:ext cx="2808312" cy="64807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5"/>
          <p:cNvCxnSpPr/>
          <p:nvPr/>
        </p:nvCxnSpPr>
        <p:spPr>
          <a:xfrm flipH="1" flipV="1">
            <a:off x="5951782" y="2708920"/>
            <a:ext cx="132386" cy="64807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9"/>
          <p:cNvSpPr txBox="1"/>
          <p:nvPr/>
        </p:nvSpPr>
        <p:spPr>
          <a:xfrm>
            <a:off x="5666034" y="2204864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solidFill>
                  <a:schemeClr val="accent1"/>
                </a:solidFill>
              </a:rPr>
              <a:t>Laser</a:t>
            </a:r>
            <a:endParaRPr lang="it-IT" sz="3600" b="1" i="1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21"/>
          <p:cNvCxnSpPr/>
          <p:nvPr/>
        </p:nvCxnSpPr>
        <p:spPr>
          <a:xfrm>
            <a:off x="3578264" y="3816000"/>
            <a:ext cx="345664" cy="288032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2"/>
          <p:cNvCxnSpPr/>
          <p:nvPr/>
        </p:nvCxnSpPr>
        <p:spPr>
          <a:xfrm flipH="1">
            <a:off x="4164491" y="3856955"/>
            <a:ext cx="657737" cy="298975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0"/>
          <p:cNvSpPr txBox="1"/>
          <p:nvPr/>
        </p:nvSpPr>
        <p:spPr>
          <a:xfrm>
            <a:off x="3745921" y="3876490"/>
            <a:ext cx="5020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solidFill>
                  <a:schemeClr val="tx2"/>
                </a:solidFill>
              </a:rPr>
              <a:t>e</a:t>
            </a:r>
            <a:r>
              <a:rPr lang="it-IT" sz="3600" b="1" i="1" baseline="30000" dirty="0" smtClean="0">
                <a:solidFill>
                  <a:schemeClr val="tx2"/>
                </a:solidFill>
              </a:rPr>
              <a:t>-</a:t>
            </a:r>
            <a:endParaRPr lang="it-IT" sz="3600" b="1" i="1" baseline="30000" dirty="0">
              <a:solidFill>
                <a:schemeClr val="tx2"/>
              </a:solidFill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71333"/>
              </p:ext>
            </p:extLst>
          </p:nvPr>
        </p:nvGraphicFramePr>
        <p:xfrm>
          <a:off x="6553200" y="4486434"/>
          <a:ext cx="227171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2019300" imgH="203200" progId="Equation.3">
                  <p:embed/>
                </p:oleObj>
              </mc:Choice>
              <mc:Fallback>
                <p:oleObj name="Equation" r:id="rId6" imgW="201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86434"/>
                        <a:ext cx="2271713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1.1|7|3|6.4|1.2|4.9"/>
</p:tagLst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1844</TotalTime>
  <Words>1437</Words>
  <Application>Microsoft Macintosh PowerPoint</Application>
  <PresentationFormat>Presentazione su schermo (4:3)</PresentationFormat>
  <Paragraphs>412</Paragraphs>
  <Slides>25</Slides>
  <Notes>3</Notes>
  <HiddenSlides>5</HiddenSlides>
  <MMClips>0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46" baseType="lpstr">
      <vt:lpstr>Arial Unicode MS</vt:lpstr>
      <vt:lpstr>Arial-BoldMT</vt:lpstr>
      <vt:lpstr>Calibri</vt:lpstr>
      <vt:lpstr>Cambria</vt:lpstr>
      <vt:lpstr>Cambria Math</vt:lpstr>
      <vt:lpstr>Comic Sans MS</vt:lpstr>
      <vt:lpstr>Corbel</vt:lpstr>
      <vt:lpstr>Gill Sans MT</vt:lpstr>
      <vt:lpstr>Helvetica</vt:lpstr>
      <vt:lpstr>MS Mincho</vt:lpstr>
      <vt:lpstr>MS PGothic</vt:lpstr>
      <vt:lpstr>ＭＳ Ｐゴシック</vt:lpstr>
      <vt:lpstr>Symbol</vt:lpstr>
      <vt:lpstr>Times</vt:lpstr>
      <vt:lpstr>Times New Roman</vt:lpstr>
      <vt:lpstr>Wingdings</vt:lpstr>
      <vt:lpstr>Arial</vt:lpstr>
      <vt:lpstr>Raccolta</vt:lpstr>
      <vt:lpstr>Equation</vt:lpstr>
      <vt:lpstr>Acrobat Document</vt:lpstr>
      <vt:lpstr>Graph</vt:lpstr>
      <vt:lpstr>WP Compton Sources</vt:lpstr>
      <vt:lpstr>Outline</vt:lpstr>
      <vt:lpstr>Gamma-ray Compton Sources</vt:lpstr>
      <vt:lpstr>In detail:</vt:lpstr>
      <vt:lpstr>ELI-NP GBS</vt:lpstr>
      <vt:lpstr>EuroGammaS Organisational Breakdown Structure (OBS) Hierarchical management structure, communication routes and reporting links</vt:lpstr>
      <vt:lpstr>New generation γ-source: High Phase Space density electron beams vs Lasers</vt:lpstr>
      <vt:lpstr>GBS scheme: r.t. RF linac vs pulsed laser</vt:lpstr>
      <vt:lpstr>Based on the electron-photon collider approach:</vt:lpstr>
      <vt:lpstr>Within the desired bandwidth:</vt:lpstr>
      <vt:lpstr>Analytical model vs. classical/quantum simulation</vt:lpstr>
      <vt:lpstr>The hybrid scheme for the Linac:</vt:lpstr>
      <vt:lpstr>Gamma Beam System – Layout </vt:lpstr>
      <vt:lpstr>Accelerator Bay 1 – Layout </vt:lpstr>
      <vt:lpstr>Accelerator Bay 2 – Layout </vt:lpstr>
      <vt:lpstr>Simulated gamma beams for different energies</vt:lpstr>
      <vt:lpstr>The IP Laser ricirculator</vt:lpstr>
      <vt:lpstr>Optical system: laser beam circulator (LBC) for J-class psec laser pulses focused down to mm spot sizes</vt:lpstr>
      <vt:lpstr>Presentazione di PowerPoint</vt:lpstr>
      <vt:lpstr>Presentazione di PowerPoint</vt:lpstr>
      <vt:lpstr>1 GeV e- beam for EUSPARC  (6 more C-band sections)</vt:lpstr>
      <vt:lpstr>Input and IP beam</vt:lpstr>
      <vt:lpstr>Preliminary 𝛄-results</vt:lpstr>
      <vt:lpstr>bandwith analysis</vt:lpstr>
      <vt:lpstr>Bandwidth analysis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Compton Sources</dc:title>
  <dc:creator>Cristina Vaccarezza</dc:creator>
  <cp:lastModifiedBy>Cristina Vaccarezza</cp:lastModifiedBy>
  <cp:revision>26</cp:revision>
  <dcterms:created xsi:type="dcterms:W3CDTF">2016-07-07T10:08:19Z</dcterms:created>
  <dcterms:modified xsi:type="dcterms:W3CDTF">2016-07-13T08:42:49Z</dcterms:modified>
</cp:coreProperties>
</file>