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2" r:id="rId2"/>
  </p:sldMasterIdLst>
  <p:notesMasterIdLst>
    <p:notesMasterId r:id="rId63"/>
  </p:notesMasterIdLst>
  <p:handoutMasterIdLst>
    <p:handoutMasterId r:id="rId64"/>
  </p:handoutMasterIdLst>
  <p:sldIdLst>
    <p:sldId id="265" r:id="rId3"/>
    <p:sldId id="284" r:id="rId4"/>
    <p:sldId id="285" r:id="rId5"/>
    <p:sldId id="304" r:id="rId6"/>
    <p:sldId id="310" r:id="rId7"/>
    <p:sldId id="318" r:id="rId8"/>
    <p:sldId id="319" r:id="rId9"/>
    <p:sldId id="311" r:id="rId10"/>
    <p:sldId id="305" r:id="rId11"/>
    <p:sldId id="286" r:id="rId12"/>
    <p:sldId id="320" r:id="rId13"/>
    <p:sldId id="322" r:id="rId14"/>
    <p:sldId id="323" r:id="rId15"/>
    <p:sldId id="324" r:id="rId16"/>
    <p:sldId id="325" r:id="rId17"/>
    <p:sldId id="326" r:id="rId18"/>
    <p:sldId id="327" r:id="rId19"/>
    <p:sldId id="303" r:id="rId20"/>
    <p:sldId id="287" r:id="rId21"/>
    <p:sldId id="340" r:id="rId22"/>
    <p:sldId id="341" r:id="rId23"/>
    <p:sldId id="342" r:id="rId24"/>
    <p:sldId id="343" r:id="rId25"/>
    <p:sldId id="344" r:id="rId26"/>
    <p:sldId id="345" r:id="rId27"/>
    <p:sldId id="293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2" r:id="rId45"/>
    <p:sldId id="364" r:id="rId46"/>
    <p:sldId id="365" r:id="rId47"/>
    <p:sldId id="366" r:id="rId48"/>
    <p:sldId id="367" r:id="rId49"/>
    <p:sldId id="292" r:id="rId50"/>
    <p:sldId id="302" r:id="rId51"/>
    <p:sldId id="333" r:id="rId52"/>
    <p:sldId id="329" r:id="rId53"/>
    <p:sldId id="330" r:id="rId54"/>
    <p:sldId id="331" r:id="rId55"/>
    <p:sldId id="296" r:id="rId56"/>
    <p:sldId id="334" r:id="rId57"/>
    <p:sldId id="335" r:id="rId58"/>
    <p:sldId id="336" r:id="rId59"/>
    <p:sldId id="337" r:id="rId60"/>
    <p:sldId id="338" r:id="rId61"/>
    <p:sldId id="339" r:id="rId62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6001C"/>
    <a:srgbClr val="D1EEF4"/>
    <a:srgbClr val="998700"/>
    <a:srgbClr val="B55F07"/>
    <a:srgbClr val="761F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9696" autoAdjust="0"/>
  </p:normalViewPr>
  <p:slideViewPr>
    <p:cSldViewPr snapToGrid="0" showGuides="1">
      <p:cViewPr varScale="1">
        <p:scale>
          <a:sx n="110" d="100"/>
          <a:sy n="110" d="100"/>
        </p:scale>
        <p:origin x="-96" y="-168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9" d="100"/>
          <a:sy n="79" d="100"/>
        </p:scale>
        <p:origin x="234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99BDA-BD19-4064-BF2C-14D89FF3C190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28E8E-C91D-44A0-93D6-1E4294D2C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85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DF147-A9B1-468D-860B-052CCDB90DB6}" type="datetimeFigureOut">
              <a:rPr lang="en-US" smtClean="0"/>
              <a:t>09/07/15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8310F-3F7A-4A9C-892D-242CD6C3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545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ucleosynthesis" TargetMode="External"/><Relationship Id="rId4" Type="http://schemas.openxmlformats.org/officeDocument/2006/relationships/hyperlink" Target="https://en.wikipedia.org/wiki/Supernova" TargetMode="External"/><Relationship Id="rId5" Type="http://schemas.openxmlformats.org/officeDocument/2006/relationships/hyperlink" Target="https://en.wikipedia.org/wiki/Supernova_nucleosynthesis" TargetMode="External"/><Relationship Id="rId6" Type="http://schemas.openxmlformats.org/officeDocument/2006/relationships/hyperlink" Target="https://en.wikipedia.org/wiki/Neutron" TargetMode="External"/><Relationship Id="rId7" Type="http://schemas.openxmlformats.org/officeDocument/2006/relationships/hyperlink" Target="https://en.wikipedia.org/wiki/Atomic_nucleus" TargetMode="External"/><Relationship Id="rId8" Type="http://schemas.openxmlformats.org/officeDocument/2006/relationships/hyperlink" Target="https://en.wikipedia.org/wiki/Heavy_metals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00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F723B7-F6BE-4141-8ED0-5E74150FEA59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r-process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a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nucleosynthesis process that occurs in core-collapse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/>
              </a:rPr>
              <a:t>supernovae (see also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supernova nucleosynthesis) and is responsible for the creation of approximately half of the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neutron-rich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atomic nuclei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8"/>
              </a:rPr>
              <a:t>heavier than iron.</a:t>
            </a: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‘’r’’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RAPID NEUTRON CAPTURE</a:t>
            </a:r>
            <a:endParaRPr lang="en-GB" sz="9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P2=EFxP1^2   EF=5.5 </a:t>
            </a:r>
            <a:r>
              <a:rPr lang="en-US" dirty="0" err="1" smtClean="0"/>
              <a:t>comprensibile</a:t>
            </a:r>
            <a:r>
              <a:rPr lang="en-US" dirty="0" smtClean="0"/>
              <a:t> solo </a:t>
            </a:r>
            <a:r>
              <a:rPr lang="en-US" dirty="0" err="1" smtClean="0"/>
              <a:t>introducendo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effetti</a:t>
            </a:r>
            <a:r>
              <a:rPr lang="en-US" baseline="0" dirty="0" smtClean="0"/>
              <a:t> di </a:t>
            </a:r>
            <a:r>
              <a:rPr lang="en-US" baseline="0" dirty="0" err="1" smtClean="0"/>
              <a:t>struttura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possibile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questo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caso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perché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transizioni</a:t>
            </a:r>
            <a:r>
              <a:rPr lang="en-US" baseline="0" dirty="0" smtClean="0"/>
              <a:t> ground-ground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8310F-3F7A-4A9C-892D-242CD6C3803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8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FE4FF-CCF6-8A40-A4B1-9CE4C93A2C17}" type="datetime1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041400"/>
            <a:ext cx="7429500" cy="2387600"/>
          </a:xfrm>
        </p:spPr>
        <p:txBody>
          <a:bodyPr anchor="b"/>
          <a:lstStyle>
            <a:lvl1pPr algn="ctr">
              <a:defRPr sz="60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3E1B-1815-2C40-B100-4203A739420A}" type="datetime1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615D4-4500-FA40-B70F-8A932115A74F}" type="datetime1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C0EA4-41C7-C24F-9191-DEDF393CFDF0}" type="datetime1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C8D6-A62D-CD44-8E03-941857BB8CDB}" type="datetime1">
              <a:rPr lang="en-US" smtClean="0"/>
              <a:t>09/07/15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4589464"/>
            <a:ext cx="8229203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709738"/>
            <a:ext cx="8229203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E6699-2B93-E941-994F-AB0789941555}" type="datetime1">
              <a:rPr lang="en-US" smtClean="0"/>
              <a:t>09/07/15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1652" y="1825625"/>
            <a:ext cx="4049078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4740" y="1825625"/>
            <a:ext cx="4049078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20" y="365126"/>
            <a:ext cx="8234363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9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CE02-1AE6-7047-BAE8-EC8D6588416B}" type="datetime1">
              <a:rPr lang="en-US" smtClean="0"/>
              <a:t>09/07/15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75488" y="2193926"/>
            <a:ext cx="4049078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75488" y="1489075"/>
            <a:ext cx="4049078" cy="641350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4869" y="2193926"/>
            <a:ext cx="4049078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4869" y="1489075"/>
            <a:ext cx="4049078" cy="641350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869" y="274638"/>
            <a:ext cx="822493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471B-2C99-DA42-A242-30D6BAA99468}" type="datetime1">
              <a:rPr lang="en-US" smtClean="0"/>
              <a:t>09/07/15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4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1E093-4971-4F47-BAC1-AC361E299D67}" type="datetime1">
              <a:rPr lang="en-US" smtClean="0"/>
              <a:t>09/07/15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DA53-5763-E248-BAB4-ABD5BA6F9429}" type="datetime1">
              <a:rPr lang="en-US" smtClean="0"/>
              <a:t>09/07/15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6940" y="987426"/>
            <a:ext cx="482917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8675" y="2101850"/>
            <a:ext cx="3194943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675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21B15-F20C-464A-98CA-3D70BAB65BFA}" type="datetime1">
              <a:rPr lang="en-US" smtClean="0"/>
              <a:t>09/07/15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84452" y="987426"/>
            <a:ext cx="482917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3498" y="2101850"/>
            <a:ext cx="3194943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349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7" y="6356351"/>
            <a:ext cx="1014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fld id="{8DBD2B74-A203-D94F-BE1F-231211825945}" type="datetime1">
              <a:rPr lang="en-US" smtClean="0"/>
              <a:t>09/07/15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7461" y="6356351"/>
            <a:ext cx="4814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/>
              <a:t>ROSARIO TURRISI - Riunione G3 febbraio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1075" y="6356351"/>
            <a:ext cx="6238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fld id="{842422B5-12DA-40CC-AE4D-EB9F47245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825625"/>
            <a:ext cx="82343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365126"/>
            <a:ext cx="8234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9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0">
            <a:solidFill>
              <a:schemeClr val="accent1">
                <a:lumMod val="75000"/>
              </a:schemeClr>
            </a:solidFill>
          </a:ln>
          <a:solidFill>
            <a:schemeClr val="accent6"/>
          </a:solidFill>
          <a:effectLst>
            <a:outerShdw blurRad="38100" dist="25400" dir="5400000" algn="ctr" rotWithShape="0">
              <a:srgbClr val="6E747A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2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24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20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4">
            <a:lumMod val="75000"/>
          </a:schemeClr>
        </a:buClr>
        <a:buSzPct val="70000"/>
        <a:buFont typeface="Wingdings 3" panose="05040102010807070707" pitchFamily="18" charset="2"/>
        <a:buChar char="u"/>
        <a:defRPr sz="1800" kern="1200">
          <a:solidFill>
            <a:schemeClr val="accent6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0" orient="horz" pos="2160" userDrawn="1">
          <p15:clr>
            <a:srgbClr val="F26B43"/>
          </p15:clr>
        </p15:guide>
        <p15:guide id="0" pos="768" userDrawn="1">
          <p15:clr>
            <a:srgbClr val="F26B43"/>
          </p15:clr>
        </p15:guide>
        <p15:guide id="0" pos="7152" userDrawn="1">
          <p15:clr>
            <a:srgbClr val="F26B43"/>
          </p15:clr>
        </p15:guide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0.tif"/><Relationship Id="rId5" Type="http://schemas.openxmlformats.org/officeDocument/2006/relationships/image" Target="../media/image2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/>
          <a:p>
            <a:r>
              <a:rPr lang="en-US" dirty="0" smtClean="0"/>
              <a:t>Rosario Turrisi</a:t>
            </a:r>
          </a:p>
          <a:p>
            <a:endParaRPr lang="en-US" u="sng" dirty="0" smtClean="0"/>
          </a:p>
          <a:p>
            <a:r>
              <a:rPr lang="en-US" sz="1800" dirty="0"/>
              <a:t>9</a:t>
            </a:r>
            <a:r>
              <a:rPr lang="en-US" sz="1800" dirty="0" smtClean="0"/>
              <a:t> </a:t>
            </a:r>
            <a:r>
              <a:rPr lang="en-US" sz="1800" dirty="0" err="1" smtClean="0"/>
              <a:t>luglio</a:t>
            </a:r>
            <a:r>
              <a:rPr lang="en-US" sz="1800" dirty="0" smtClean="0"/>
              <a:t> 2015</a:t>
            </a: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0" y="1041400"/>
            <a:ext cx="8128000" cy="23876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Stato</a:t>
            </a:r>
            <a:r>
              <a:rPr lang="en-US" sz="3600" dirty="0" smtClean="0"/>
              <a:t> e </a:t>
            </a:r>
            <a:r>
              <a:rPr lang="en-US" sz="3600" dirty="0" err="1" smtClean="0"/>
              <a:t>richieste</a:t>
            </a:r>
            <a:r>
              <a:rPr lang="en-US" sz="3600" dirty="0" smtClean="0"/>
              <a:t> </a:t>
            </a:r>
            <a:r>
              <a:rPr lang="en-US" sz="3600" dirty="0" err="1" smtClean="0"/>
              <a:t>degli</a:t>
            </a:r>
            <a:r>
              <a:rPr lang="en-US" sz="3600" dirty="0" smtClean="0"/>
              <a:t> </a:t>
            </a:r>
            <a:r>
              <a:rPr lang="en-US" sz="3600" dirty="0" err="1" smtClean="0"/>
              <a:t>esperimenti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di Linea </a:t>
            </a:r>
            <a:r>
              <a:rPr lang="en-US" sz="3600" dirty="0" err="1" smtClean="0"/>
              <a:t>Scientifica</a:t>
            </a:r>
            <a:r>
              <a:rPr lang="en-US" sz="3600" dirty="0" smtClean="0"/>
              <a:t> 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2761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795424" y="0"/>
            <a:ext cx="3110576" cy="6252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 smtClean="0">
                <a:solidFill>
                  <a:srgbClr val="FFFFFF"/>
                </a:solidFill>
              </a:rPr>
              <a:t> Phase </a:t>
            </a:r>
            <a:r>
              <a:rPr lang="en-US" sz="1600" dirty="0">
                <a:solidFill>
                  <a:srgbClr val="FFFFFF"/>
                </a:solidFill>
              </a:rPr>
              <a:t>transitions </a:t>
            </a:r>
            <a:r>
              <a:rPr lang="en-US" sz="1600" dirty="0" smtClean="0">
                <a:solidFill>
                  <a:srgbClr val="FFFFFF"/>
                </a:solidFill>
              </a:rPr>
              <a:t>of nuclear </a:t>
            </a:r>
            <a:r>
              <a:rPr lang="en-US" sz="1600" dirty="0">
                <a:solidFill>
                  <a:srgbClr val="FFFFFF"/>
                </a:solidFill>
              </a:rPr>
              <a:t>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11"/>
          <a:stretch>
            <a:fillRect/>
          </a:stretch>
        </p:blipFill>
        <p:spPr bwMode="auto">
          <a:xfrm>
            <a:off x="2584449" y="1374774"/>
            <a:ext cx="5376863" cy="454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643688" y="541972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0" dirty="0" err="1">
                <a:solidFill>
                  <a:schemeClr val="bg1"/>
                </a:solidFill>
              </a:rPr>
              <a:t>pp</a:t>
            </a:r>
            <a:r>
              <a:rPr lang="en-US" sz="1800" b="0" dirty="0">
                <a:solidFill>
                  <a:schemeClr val="bg1"/>
                </a:solidFill>
              </a:rPr>
              <a:t> 13 </a:t>
            </a:r>
            <a:r>
              <a:rPr lang="en-US" sz="1800" b="0" dirty="0" err="1">
                <a:solidFill>
                  <a:schemeClr val="bg1"/>
                </a:solidFill>
              </a:rPr>
              <a:t>TeV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7-07 at 11.41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39" y="262752"/>
            <a:ext cx="8766411" cy="659524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795424" y="0"/>
            <a:ext cx="3110576" cy="6252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 smtClean="0">
                <a:solidFill>
                  <a:srgbClr val="FFFFFF"/>
                </a:solidFill>
              </a:rPr>
              <a:t> Phase </a:t>
            </a:r>
            <a:r>
              <a:rPr lang="en-US" sz="1600" dirty="0">
                <a:solidFill>
                  <a:srgbClr val="FFFFFF"/>
                </a:solidFill>
              </a:rPr>
              <a:t>transitions </a:t>
            </a:r>
            <a:r>
              <a:rPr lang="en-US" sz="1600" dirty="0" smtClean="0">
                <a:solidFill>
                  <a:srgbClr val="FFFFFF"/>
                </a:solidFill>
              </a:rPr>
              <a:t>of nuclear </a:t>
            </a:r>
            <a:r>
              <a:rPr lang="en-US" sz="1600" dirty="0">
                <a:solidFill>
                  <a:srgbClr val="FFFFFF"/>
                </a:solidFill>
              </a:rPr>
              <a:t>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42" y="134938"/>
            <a:ext cx="173444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A. </a:t>
            </a:r>
            <a:r>
              <a:rPr lang="en-US" dirty="0" err="1" smtClean="0">
                <a:solidFill>
                  <a:schemeClr val="bg1"/>
                </a:solidFill>
              </a:rPr>
              <a:t>Dainese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04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1.53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3" y="517922"/>
            <a:ext cx="8453437" cy="634007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12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795424" y="0"/>
            <a:ext cx="3110576" cy="6252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 smtClean="0">
                <a:solidFill>
                  <a:srgbClr val="FFFFFF"/>
                </a:solidFill>
              </a:rPr>
              <a:t> Phase </a:t>
            </a:r>
            <a:r>
              <a:rPr lang="en-US" sz="1600" dirty="0">
                <a:solidFill>
                  <a:srgbClr val="FFFFFF"/>
                </a:solidFill>
              </a:rPr>
              <a:t>transitions </a:t>
            </a:r>
            <a:r>
              <a:rPr lang="en-US" sz="1600" dirty="0" smtClean="0">
                <a:solidFill>
                  <a:srgbClr val="FFFFFF"/>
                </a:solidFill>
              </a:rPr>
              <a:t>of nuclear </a:t>
            </a:r>
            <a:r>
              <a:rPr lang="en-US" sz="1600" dirty="0">
                <a:solidFill>
                  <a:srgbClr val="FFFFFF"/>
                </a:solidFill>
              </a:rPr>
              <a:t>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42" y="134938"/>
            <a:ext cx="173444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A. </a:t>
            </a:r>
            <a:r>
              <a:rPr lang="en-US" dirty="0" err="1" smtClean="0">
                <a:solidFill>
                  <a:schemeClr val="bg1"/>
                </a:solidFill>
              </a:rPr>
              <a:t>Dainese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9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1.53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541521"/>
            <a:ext cx="8292343" cy="623709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13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795424" y="0"/>
            <a:ext cx="3110576" cy="6252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 smtClean="0">
                <a:solidFill>
                  <a:srgbClr val="FFFFFF"/>
                </a:solidFill>
              </a:rPr>
              <a:t> Phase </a:t>
            </a:r>
            <a:r>
              <a:rPr lang="en-US" sz="1600" dirty="0">
                <a:solidFill>
                  <a:srgbClr val="FFFFFF"/>
                </a:solidFill>
              </a:rPr>
              <a:t>transitions </a:t>
            </a:r>
            <a:r>
              <a:rPr lang="en-US" sz="1600" dirty="0" smtClean="0">
                <a:solidFill>
                  <a:srgbClr val="FFFFFF"/>
                </a:solidFill>
              </a:rPr>
              <a:t>of nuclear </a:t>
            </a:r>
            <a:r>
              <a:rPr lang="en-US" sz="1600" dirty="0">
                <a:solidFill>
                  <a:srgbClr val="FFFFFF"/>
                </a:solidFill>
              </a:rPr>
              <a:t>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42" y="134938"/>
            <a:ext cx="173444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A. </a:t>
            </a:r>
            <a:r>
              <a:rPr lang="en-US" dirty="0" err="1" smtClean="0">
                <a:solidFill>
                  <a:schemeClr val="bg1"/>
                </a:solidFill>
              </a:rPr>
              <a:t>Dainese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9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1.53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5" y="550929"/>
            <a:ext cx="8313110" cy="622769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14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795424" y="0"/>
            <a:ext cx="3110576" cy="6252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 smtClean="0">
                <a:solidFill>
                  <a:srgbClr val="FFFFFF"/>
                </a:solidFill>
              </a:rPr>
              <a:t> Phase </a:t>
            </a:r>
            <a:r>
              <a:rPr lang="en-US" sz="1600" dirty="0">
                <a:solidFill>
                  <a:srgbClr val="FFFFFF"/>
                </a:solidFill>
              </a:rPr>
              <a:t>transitions </a:t>
            </a:r>
            <a:r>
              <a:rPr lang="en-US" sz="1600" dirty="0" smtClean="0">
                <a:solidFill>
                  <a:srgbClr val="FFFFFF"/>
                </a:solidFill>
              </a:rPr>
              <a:t>of nuclear </a:t>
            </a:r>
            <a:r>
              <a:rPr lang="en-US" sz="1600" dirty="0">
                <a:solidFill>
                  <a:srgbClr val="FFFFFF"/>
                </a:solidFill>
              </a:rPr>
              <a:t>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42" y="134938"/>
            <a:ext cx="173444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A. </a:t>
            </a:r>
            <a:r>
              <a:rPr lang="en-US" dirty="0" err="1" smtClean="0">
                <a:solidFill>
                  <a:schemeClr val="bg1"/>
                </a:solidFill>
              </a:rPr>
              <a:t>Dainese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96861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1.5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75" y="527003"/>
            <a:ext cx="8379248" cy="627543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15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795424" y="0"/>
            <a:ext cx="3110576" cy="6252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 smtClean="0">
                <a:solidFill>
                  <a:srgbClr val="FFFFFF"/>
                </a:solidFill>
              </a:rPr>
              <a:t> Phase </a:t>
            </a:r>
            <a:r>
              <a:rPr lang="en-US" sz="1600" dirty="0">
                <a:solidFill>
                  <a:srgbClr val="FFFFFF"/>
                </a:solidFill>
              </a:rPr>
              <a:t>transitions </a:t>
            </a:r>
            <a:r>
              <a:rPr lang="en-US" sz="1600" dirty="0" smtClean="0">
                <a:solidFill>
                  <a:srgbClr val="FFFFFF"/>
                </a:solidFill>
              </a:rPr>
              <a:t>of nuclear </a:t>
            </a:r>
            <a:r>
              <a:rPr lang="en-US" sz="1600" dirty="0">
                <a:solidFill>
                  <a:srgbClr val="FFFFFF"/>
                </a:solidFill>
              </a:rPr>
              <a:t>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42" y="134938"/>
            <a:ext cx="173444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A. </a:t>
            </a:r>
            <a:r>
              <a:rPr lang="en-US" dirty="0" err="1" smtClean="0">
                <a:solidFill>
                  <a:schemeClr val="bg1"/>
                </a:solidFill>
              </a:rPr>
              <a:t>Dainese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9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1.54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448968"/>
            <a:ext cx="8489157" cy="636140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16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795424" y="0"/>
            <a:ext cx="3110576" cy="6252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 smtClean="0">
                <a:solidFill>
                  <a:srgbClr val="FFFFFF"/>
                </a:solidFill>
              </a:rPr>
              <a:t> Phase </a:t>
            </a:r>
            <a:r>
              <a:rPr lang="en-US" sz="1600" dirty="0">
                <a:solidFill>
                  <a:srgbClr val="FFFFFF"/>
                </a:solidFill>
              </a:rPr>
              <a:t>transitions </a:t>
            </a:r>
            <a:r>
              <a:rPr lang="en-US" sz="1600" dirty="0" smtClean="0">
                <a:solidFill>
                  <a:srgbClr val="FFFFFF"/>
                </a:solidFill>
              </a:rPr>
              <a:t>of nuclear </a:t>
            </a:r>
            <a:r>
              <a:rPr lang="en-US" sz="1600" dirty="0">
                <a:solidFill>
                  <a:srgbClr val="FFFFFF"/>
                </a:solidFill>
              </a:rPr>
              <a:t>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42" y="134938"/>
            <a:ext cx="173444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A. </a:t>
            </a:r>
            <a:r>
              <a:rPr lang="en-US" dirty="0" err="1" smtClean="0">
                <a:solidFill>
                  <a:schemeClr val="bg1"/>
                </a:solidFill>
              </a:rPr>
              <a:t>Dainese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968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1.54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1" y="548886"/>
            <a:ext cx="8331941" cy="626149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17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795424" y="0"/>
            <a:ext cx="3110576" cy="6252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 smtClean="0">
                <a:solidFill>
                  <a:srgbClr val="FFFFFF"/>
                </a:solidFill>
              </a:rPr>
              <a:t> Phase </a:t>
            </a:r>
            <a:r>
              <a:rPr lang="en-US" sz="1600" dirty="0">
                <a:solidFill>
                  <a:srgbClr val="FFFFFF"/>
                </a:solidFill>
              </a:rPr>
              <a:t>transitions </a:t>
            </a:r>
            <a:r>
              <a:rPr lang="en-US" sz="1600" dirty="0" smtClean="0">
                <a:solidFill>
                  <a:srgbClr val="FFFFFF"/>
                </a:solidFill>
              </a:rPr>
              <a:t>of nuclear </a:t>
            </a:r>
            <a:r>
              <a:rPr lang="en-US" sz="1600" dirty="0">
                <a:solidFill>
                  <a:srgbClr val="FFFFFF"/>
                </a:solidFill>
              </a:rPr>
              <a:t>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42" y="134938"/>
            <a:ext cx="173444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A. </a:t>
            </a:r>
            <a:r>
              <a:rPr lang="en-US" dirty="0" err="1" smtClean="0">
                <a:solidFill>
                  <a:schemeClr val="bg1"/>
                </a:solidFill>
              </a:rPr>
              <a:t>Dainese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9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icci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23" y="35274"/>
            <a:ext cx="9868877" cy="6858000"/>
          </a:xfrm>
          <a:prstGeom prst="rect">
            <a:avLst/>
          </a:prstGeom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4951559" y="4184001"/>
            <a:ext cx="34687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u="sng" dirty="0" smtClean="0">
                <a:solidFill>
                  <a:schemeClr val="bg1"/>
                </a:solidFill>
                <a:latin typeface="Arial" charset="0"/>
              </a:rPr>
              <a:t>Neutron-rich heavy nuclei (N/Z </a:t>
            </a:r>
            <a:r>
              <a:rPr lang="en-GB" sz="1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sz="1600" u="sng" dirty="0" smtClean="0">
                <a:solidFill>
                  <a:schemeClr val="bg1"/>
                </a:solidFill>
                <a:latin typeface="Arial" charset="0"/>
              </a:rPr>
              <a:t> 2)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Large neutron skins (</a:t>
            </a:r>
            <a:r>
              <a:rPr lang="en-GB" sz="1600" dirty="0" err="1" smtClean="0">
                <a:solidFill>
                  <a:schemeClr val="bg1"/>
                </a:solidFill>
                <a:latin typeface="Arial" charset="0"/>
              </a:rPr>
              <a:t>r</a:t>
            </a:r>
            <a:r>
              <a:rPr lang="en-GB" sz="1600" baseline="-25000" dirty="0" err="1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GB" sz="1600" dirty="0" err="1" smtClean="0">
                <a:solidFill>
                  <a:schemeClr val="bg1"/>
                </a:solidFill>
                <a:latin typeface="Arial" charset="0"/>
              </a:rPr>
              <a:t>-r</a:t>
            </a:r>
            <a:r>
              <a:rPr lang="en-GB" sz="1600" baseline="-25000" dirty="0" err="1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1fm)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New coherent excitation modes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Shell quenching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757745" y="3773489"/>
            <a:ext cx="1147101" cy="1323975"/>
            <a:chOff x="2485" y="2387"/>
            <a:chExt cx="594" cy="816"/>
          </a:xfrm>
        </p:grpSpPr>
        <p:sp>
          <p:nvSpPr>
            <p:cNvPr id="9252" name="Oval 8"/>
            <p:cNvSpPr>
              <a:spLocks noChangeArrowheads="1"/>
            </p:cNvSpPr>
            <p:nvPr/>
          </p:nvSpPr>
          <p:spPr bwMode="auto">
            <a:xfrm>
              <a:off x="2626" y="2387"/>
              <a:ext cx="453" cy="113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9253" name="Text Box 9"/>
            <p:cNvSpPr txBox="1">
              <a:spLocks noChangeArrowheads="1"/>
            </p:cNvSpPr>
            <p:nvPr/>
          </p:nvSpPr>
          <p:spPr bwMode="auto">
            <a:xfrm>
              <a:off x="2485" y="2973"/>
              <a:ext cx="544" cy="230"/>
            </a:xfrm>
            <a:prstGeom prst="rect">
              <a:avLst/>
            </a:prstGeom>
            <a:solidFill>
              <a:srgbClr val="FFFF99"/>
            </a:solidFill>
            <a:ln w="28575" cmpd="sng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 b="1" baseline="300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132+x</a:t>
              </a:r>
              <a:r>
                <a:rPr lang="en-US" sz="18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Sn</a:t>
              </a:r>
              <a:endParaRPr lang="en-US" sz="18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9254" name="Line 10"/>
            <p:cNvSpPr>
              <a:spLocks noChangeShapeType="1"/>
            </p:cNvSpPr>
            <p:nvPr/>
          </p:nvSpPr>
          <p:spPr bwMode="auto">
            <a:xfrm flipH="1">
              <a:off x="2757" y="2478"/>
              <a:ext cx="91" cy="498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221" name="Text Box 11"/>
          <p:cNvSpPr txBox="1">
            <a:spLocks noChangeArrowheads="1"/>
          </p:cNvSpPr>
          <p:nvPr/>
        </p:nvSpPr>
        <p:spPr bwMode="auto">
          <a:xfrm>
            <a:off x="2568721" y="5667375"/>
            <a:ext cx="471566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u="sng" dirty="0" smtClean="0">
                <a:solidFill>
                  <a:schemeClr val="bg1"/>
                </a:solidFill>
                <a:latin typeface="Arial" charset="0"/>
              </a:rPr>
              <a:t>Nuclei at the neutron drip line (Z</a:t>
            </a:r>
            <a:r>
              <a:rPr lang="en-GB" sz="1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GB" sz="1600" u="sng" dirty="0" smtClean="0">
                <a:solidFill>
                  <a:schemeClr val="bg1"/>
                </a:solidFill>
                <a:latin typeface="Arial" charset="0"/>
              </a:rPr>
              <a:t>25)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 Very large proton-neutron asymmetries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 Resonant excitation modes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 Neutron Decay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29608" y="5013328"/>
            <a:ext cx="948402" cy="784226"/>
            <a:chOff x="1215" y="3158"/>
            <a:chExt cx="598" cy="494"/>
          </a:xfrm>
        </p:grpSpPr>
        <p:sp>
          <p:nvSpPr>
            <p:cNvPr id="9250" name="Oval 13"/>
            <p:cNvSpPr>
              <a:spLocks noChangeArrowheads="1"/>
            </p:cNvSpPr>
            <p:nvPr/>
          </p:nvSpPr>
          <p:spPr bwMode="auto">
            <a:xfrm rot="-1800000">
              <a:off x="1215" y="3158"/>
              <a:ext cx="598" cy="326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9251" name="Line 14"/>
            <p:cNvSpPr>
              <a:spLocks noChangeShapeType="1"/>
            </p:cNvSpPr>
            <p:nvPr/>
          </p:nvSpPr>
          <p:spPr bwMode="auto">
            <a:xfrm>
              <a:off x="1422" y="3518"/>
              <a:ext cx="230" cy="134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224" name="Text Box 16"/>
          <p:cNvSpPr txBox="1">
            <a:spLocks noChangeArrowheads="1"/>
          </p:cNvSpPr>
          <p:nvPr/>
        </p:nvSpPr>
        <p:spPr bwMode="auto">
          <a:xfrm>
            <a:off x="450586" y="1100139"/>
            <a:ext cx="38010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u="sng" dirty="0" smtClean="0">
                <a:solidFill>
                  <a:schemeClr val="bg1"/>
                </a:solidFill>
                <a:latin typeface="Arial" charset="0"/>
              </a:rPr>
              <a:t>Shell structure in nuclei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 Structure of doubly magic nuclei 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 Changes in the (effective) interactions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07229" y="3771901"/>
            <a:ext cx="3339946" cy="1662113"/>
            <a:chOff x="413" y="2366"/>
            <a:chExt cx="1981" cy="1019"/>
          </a:xfrm>
        </p:grpSpPr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413" y="2651"/>
              <a:ext cx="556" cy="530"/>
              <a:chOff x="413" y="2651"/>
              <a:chExt cx="556" cy="530"/>
            </a:xfrm>
          </p:grpSpPr>
          <p:sp>
            <p:nvSpPr>
              <p:cNvPr id="9247" name="Line 19"/>
              <p:cNvSpPr>
                <a:spLocks noChangeShapeType="1"/>
              </p:cNvSpPr>
              <p:nvPr/>
            </p:nvSpPr>
            <p:spPr bwMode="auto">
              <a:xfrm>
                <a:off x="671" y="2886"/>
                <a:ext cx="181" cy="181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8" name="Text Box 20"/>
              <p:cNvSpPr txBox="1">
                <a:spLocks noChangeArrowheads="1"/>
              </p:cNvSpPr>
              <p:nvPr/>
            </p:nvSpPr>
            <p:spPr bwMode="auto">
              <a:xfrm>
                <a:off x="413" y="2651"/>
                <a:ext cx="363" cy="228"/>
              </a:xfrm>
              <a:prstGeom prst="rect">
                <a:avLst/>
              </a:prstGeom>
              <a:solidFill>
                <a:srgbClr val="FFFF99"/>
              </a:solidFill>
              <a:ln w="28575" cmpd="sng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600" b="1" baseline="300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48</a:t>
                </a:r>
                <a:r>
                  <a:rPr lang="en-US" sz="16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Ni</a:t>
                </a:r>
                <a:endParaRPr lang="en-US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9249" name="Oval 21"/>
              <p:cNvSpPr>
                <a:spLocks noChangeArrowheads="1"/>
              </p:cNvSpPr>
              <p:nvPr/>
            </p:nvSpPr>
            <p:spPr bwMode="auto">
              <a:xfrm>
                <a:off x="825" y="3037"/>
                <a:ext cx="144" cy="144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897" y="2366"/>
              <a:ext cx="953" cy="385"/>
              <a:chOff x="897" y="2366"/>
              <a:chExt cx="953" cy="385"/>
            </a:xfrm>
          </p:grpSpPr>
          <p:sp>
            <p:nvSpPr>
              <p:cNvPr id="9244" name="Oval 23"/>
              <p:cNvSpPr>
                <a:spLocks noChangeArrowheads="1"/>
              </p:cNvSpPr>
              <p:nvPr/>
            </p:nvSpPr>
            <p:spPr bwMode="auto">
              <a:xfrm>
                <a:off x="1706" y="2366"/>
                <a:ext cx="144" cy="144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5" name="Text Box 24"/>
              <p:cNvSpPr txBox="1">
                <a:spLocks noChangeArrowheads="1"/>
              </p:cNvSpPr>
              <p:nvPr/>
            </p:nvSpPr>
            <p:spPr bwMode="auto">
              <a:xfrm>
                <a:off x="897" y="2523"/>
                <a:ext cx="507" cy="228"/>
              </a:xfrm>
              <a:prstGeom prst="rect">
                <a:avLst/>
              </a:prstGeom>
              <a:solidFill>
                <a:srgbClr val="FFFF99"/>
              </a:solidFill>
              <a:ln w="28575" cmpd="sng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800" b="1" baseline="300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r>
                  <a:rPr lang="en-US" sz="18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Sn</a:t>
                </a:r>
                <a:endParaRPr lang="en-US" sz="18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9246" name="Line 25"/>
              <p:cNvSpPr>
                <a:spLocks noChangeShapeType="1"/>
              </p:cNvSpPr>
              <p:nvPr/>
            </p:nvSpPr>
            <p:spPr bwMode="auto">
              <a:xfrm flipV="1">
                <a:off x="1396" y="2478"/>
                <a:ext cx="318" cy="136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709" y="3037"/>
              <a:ext cx="685" cy="348"/>
              <a:chOff x="1709" y="3037"/>
              <a:chExt cx="685" cy="348"/>
            </a:xfrm>
          </p:grpSpPr>
          <p:sp>
            <p:nvSpPr>
              <p:cNvPr id="9241" name="Text Box 27"/>
              <p:cNvSpPr txBox="1">
                <a:spLocks noChangeArrowheads="1"/>
              </p:cNvSpPr>
              <p:nvPr/>
            </p:nvSpPr>
            <p:spPr bwMode="auto">
              <a:xfrm>
                <a:off x="2031" y="3155"/>
                <a:ext cx="363" cy="230"/>
              </a:xfrm>
              <a:prstGeom prst="rect">
                <a:avLst/>
              </a:prstGeom>
              <a:solidFill>
                <a:srgbClr val="FFFF99"/>
              </a:solidFill>
              <a:ln w="28575" cmpd="sng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600" b="1" baseline="300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78</a:t>
                </a:r>
                <a:r>
                  <a:rPr lang="en-US" sz="160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Ni</a:t>
                </a:r>
                <a:endParaRPr lang="en-US" sz="16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  <p:sp>
            <p:nvSpPr>
              <p:cNvPr id="9242" name="Oval 28"/>
              <p:cNvSpPr>
                <a:spLocks noChangeArrowheads="1"/>
              </p:cNvSpPr>
              <p:nvPr/>
            </p:nvSpPr>
            <p:spPr bwMode="auto">
              <a:xfrm>
                <a:off x="1709" y="3037"/>
                <a:ext cx="144" cy="144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43" name="Line 29"/>
              <p:cNvSpPr>
                <a:spLocks noChangeShapeType="1"/>
              </p:cNvSpPr>
              <p:nvPr/>
            </p:nvSpPr>
            <p:spPr bwMode="auto">
              <a:xfrm>
                <a:off x="1850" y="3158"/>
                <a:ext cx="181" cy="96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9226" name="Text Box 30"/>
          <p:cNvSpPr txBox="1">
            <a:spLocks noChangeArrowheads="1"/>
          </p:cNvSpPr>
          <p:nvPr/>
        </p:nvSpPr>
        <p:spPr bwMode="auto">
          <a:xfrm>
            <a:off x="94590" y="2349501"/>
            <a:ext cx="34547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u="sng" dirty="0" smtClean="0">
                <a:solidFill>
                  <a:schemeClr val="bg1"/>
                </a:solidFill>
                <a:latin typeface="Arial" charset="0"/>
              </a:rPr>
              <a:t>Proton drip line and N=Z nuclei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 Spectroscopy beyond the drip line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 Proton-neutron pairing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 Isospin symmetry</a:t>
            </a:r>
          </a:p>
        </p:txBody>
      </p:sp>
      <p:sp>
        <p:nvSpPr>
          <p:cNvPr id="9227" name="Line 31"/>
          <p:cNvSpPr>
            <a:spLocks noChangeShapeType="1"/>
          </p:cNvSpPr>
          <p:nvPr/>
        </p:nvSpPr>
        <p:spPr bwMode="auto">
          <a:xfrm flipV="1">
            <a:off x="431669" y="3443289"/>
            <a:ext cx="2810140" cy="28908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 smtClean="0">
              <a:solidFill>
                <a:srgbClr val="000000"/>
              </a:solidFill>
            </a:endParaRPr>
          </a:p>
        </p:txBody>
      </p:sp>
      <p:grpSp>
        <p:nvGrpSpPr>
          <p:cNvPr id="8" name="Group 43"/>
          <p:cNvGrpSpPr>
            <a:grpSpLocks/>
          </p:cNvGrpSpPr>
          <p:nvPr/>
        </p:nvGrpSpPr>
        <p:grpSpPr bwMode="auto">
          <a:xfrm>
            <a:off x="1878012" y="1125539"/>
            <a:ext cx="7692628" cy="3527425"/>
            <a:chOff x="1092" y="709"/>
            <a:chExt cx="4473" cy="2222"/>
          </a:xfrm>
        </p:grpSpPr>
        <p:grpSp>
          <p:nvGrpSpPr>
            <p:cNvPr id="9" name="Group 42"/>
            <p:cNvGrpSpPr>
              <a:grpSpLocks/>
            </p:cNvGrpSpPr>
            <p:nvPr/>
          </p:nvGrpSpPr>
          <p:grpSpPr bwMode="auto">
            <a:xfrm>
              <a:off x="4397" y="709"/>
              <a:ext cx="1168" cy="554"/>
              <a:chOff x="4397" y="709"/>
              <a:chExt cx="1168" cy="554"/>
            </a:xfrm>
          </p:grpSpPr>
          <p:sp>
            <p:nvSpPr>
              <p:cNvPr id="9235" name="Oval 34"/>
              <p:cNvSpPr>
                <a:spLocks noChangeArrowheads="1"/>
              </p:cNvSpPr>
              <p:nvPr/>
            </p:nvSpPr>
            <p:spPr bwMode="auto">
              <a:xfrm rot="-1200000">
                <a:off x="4484" y="709"/>
                <a:ext cx="365" cy="227"/>
              </a:xfrm>
              <a:prstGeom prst="ellips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6" name="Line 35"/>
              <p:cNvSpPr>
                <a:spLocks noChangeShapeType="1"/>
              </p:cNvSpPr>
              <p:nvPr/>
            </p:nvSpPr>
            <p:spPr bwMode="auto">
              <a:xfrm>
                <a:off x="4723" y="935"/>
                <a:ext cx="42" cy="91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37" name="Text Box 36"/>
              <p:cNvSpPr txBox="1">
                <a:spLocks noChangeArrowheads="1"/>
              </p:cNvSpPr>
              <p:nvPr/>
            </p:nvSpPr>
            <p:spPr bwMode="auto">
              <a:xfrm>
                <a:off x="4397" y="1036"/>
                <a:ext cx="1168" cy="227"/>
              </a:xfrm>
              <a:prstGeom prst="rect">
                <a:avLst/>
              </a:prstGeom>
              <a:solidFill>
                <a:srgbClr val="FFFF99"/>
              </a:solidFill>
              <a:ln w="28575" cmpd="sng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18000" rIns="18000"/>
              <a:lstStyle/>
              <a:p>
                <a:r>
                  <a:rPr lang="en-US" sz="1800" dirty="0" err="1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Transfermium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 nuclei</a:t>
                </a:r>
                <a:endParaRPr lang="en-US" sz="18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endParaRPr>
              </a:p>
            </p:txBody>
          </p:sp>
        </p:grpSp>
        <p:sp>
          <p:nvSpPr>
            <p:cNvPr id="9231" name="Oval 37"/>
            <p:cNvSpPr>
              <a:spLocks noChangeArrowheads="1"/>
            </p:cNvSpPr>
            <p:nvPr/>
          </p:nvSpPr>
          <p:spPr bwMode="auto">
            <a:xfrm rot="-1200000">
              <a:off x="2976" y="1389"/>
              <a:ext cx="365" cy="227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9232" name="Text Box 38"/>
            <p:cNvSpPr txBox="1">
              <a:spLocks noChangeArrowheads="1"/>
            </p:cNvSpPr>
            <p:nvPr/>
          </p:nvSpPr>
          <p:spPr bwMode="auto">
            <a:xfrm>
              <a:off x="2919" y="935"/>
              <a:ext cx="1112" cy="227"/>
            </a:xfrm>
            <a:prstGeom prst="rect">
              <a:avLst/>
            </a:prstGeom>
            <a:solidFill>
              <a:srgbClr val="FFFF99"/>
            </a:solidFill>
            <a:ln w="28575" cmpd="sng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18000" rIns="18000"/>
            <a:lstStyle/>
            <a:p>
              <a:pPr algn="ctr"/>
              <a:r>
                <a:rPr lang="en-US" sz="180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Shape coexistence</a:t>
              </a:r>
            </a:p>
          </p:txBody>
        </p:sp>
        <p:sp>
          <p:nvSpPr>
            <p:cNvPr id="9233" name="Line 39"/>
            <p:cNvSpPr>
              <a:spLocks noChangeShapeType="1"/>
            </p:cNvSpPr>
            <p:nvPr/>
          </p:nvSpPr>
          <p:spPr bwMode="auto">
            <a:xfrm flipH="1">
              <a:off x="3320" y="1162"/>
              <a:ext cx="209" cy="227"/>
            </a:xfrm>
            <a:prstGeom prst="lin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  <p:sp>
          <p:nvSpPr>
            <p:cNvPr id="9234" name="Oval 40"/>
            <p:cNvSpPr>
              <a:spLocks noChangeArrowheads="1"/>
            </p:cNvSpPr>
            <p:nvPr/>
          </p:nvSpPr>
          <p:spPr bwMode="auto">
            <a:xfrm rot="-1200000">
              <a:off x="1092" y="2704"/>
              <a:ext cx="365" cy="227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18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96783" y="0"/>
            <a:ext cx="8234363" cy="1325563"/>
          </a:xfrm>
        </p:spPr>
        <p:txBody>
          <a:bodyPr/>
          <a:lstStyle/>
          <a:p>
            <a:r>
              <a:rPr lang="en-US" dirty="0" err="1" smtClean="0"/>
              <a:t>Oltre</a:t>
            </a:r>
            <a:r>
              <a:rPr lang="en-US" dirty="0" smtClean="0"/>
              <a:t> la </a:t>
            </a:r>
            <a:r>
              <a:rPr lang="en-US" dirty="0" err="1" smtClean="0"/>
              <a:t>valle</a:t>
            </a:r>
            <a:r>
              <a:rPr lang="en-US" dirty="0" smtClean="0"/>
              <a:t> di </a:t>
            </a:r>
            <a:r>
              <a:rPr lang="en-US" dirty="0" err="1" smtClean="0"/>
              <a:t>stabilità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64288" y="6481736"/>
            <a:ext cx="1399393" cy="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07F09"/>
                </a:solidFill>
              </a:rPr>
              <a:t>neutrons</a:t>
            </a:r>
            <a:r>
              <a:rPr lang="en-US" dirty="0" smtClean="0">
                <a:solidFill>
                  <a:srgbClr val="F07F09"/>
                </a:solidFill>
                <a:sym typeface="Wingdings"/>
              </a:rPr>
              <a:t></a:t>
            </a:r>
            <a:endParaRPr lang="en-US" dirty="0">
              <a:solidFill>
                <a:srgbClr val="F07F09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 rot="16200000">
            <a:off x="-511564" y="4882157"/>
            <a:ext cx="1399393" cy="376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07F09"/>
                </a:solidFill>
              </a:rPr>
              <a:t>protons</a:t>
            </a:r>
            <a:r>
              <a:rPr lang="en-US" dirty="0" smtClean="0">
                <a:solidFill>
                  <a:srgbClr val="F07F09"/>
                </a:solidFill>
                <a:sym typeface="Wingdings"/>
              </a:rPr>
              <a:t></a:t>
            </a:r>
            <a:endParaRPr lang="en-US" dirty="0">
              <a:solidFill>
                <a:srgbClr val="F07F0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05583" y="998889"/>
            <a:ext cx="606093" cy="36933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N=Z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>
            <a:stCxn id="9227" idx="0"/>
          </p:cNvCxnSpPr>
          <p:nvPr/>
        </p:nvCxnSpPr>
        <p:spPr>
          <a:xfrm flipV="1">
            <a:off x="431669" y="1258765"/>
            <a:ext cx="5079066" cy="5075361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544" y="5444758"/>
            <a:ext cx="2528455" cy="1413242"/>
          </a:xfrm>
          <a:prstGeom prst="rect">
            <a:avLst/>
          </a:prstGeom>
        </p:spPr>
      </p:pic>
      <p:sp>
        <p:nvSpPr>
          <p:cNvPr id="46" name="Oval 34"/>
          <p:cNvSpPr>
            <a:spLocks noChangeArrowheads="1"/>
          </p:cNvSpPr>
          <p:nvPr/>
        </p:nvSpPr>
        <p:spPr bwMode="auto">
          <a:xfrm rot="20400000">
            <a:off x="7205854" y="2270848"/>
            <a:ext cx="627724" cy="360363"/>
          </a:xfrm>
          <a:prstGeom prst="ellips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47" name="Line 35"/>
          <p:cNvSpPr>
            <a:spLocks noChangeShapeType="1"/>
          </p:cNvSpPr>
          <p:nvPr/>
        </p:nvSpPr>
        <p:spPr bwMode="auto">
          <a:xfrm>
            <a:off x="7758545" y="2482273"/>
            <a:ext cx="427183" cy="300182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48" name="Text Box 36"/>
          <p:cNvSpPr txBox="1">
            <a:spLocks noChangeArrowheads="1"/>
          </p:cNvSpPr>
          <p:nvPr/>
        </p:nvSpPr>
        <p:spPr bwMode="auto">
          <a:xfrm>
            <a:off x="7573818" y="5078279"/>
            <a:ext cx="2332182" cy="602094"/>
          </a:xfrm>
          <a:prstGeom prst="rect">
            <a:avLst/>
          </a:prstGeom>
          <a:solidFill>
            <a:srgbClr val="FFFF99"/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lIns="18000" rIns="18000"/>
          <a:lstStyle/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…and the quest for the </a:t>
            </a:r>
            <a:r>
              <a:rPr lang="en-US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superheavy</a:t>
            </a: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island!</a:t>
            </a:r>
            <a:endParaRPr 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cxnSp>
        <p:nvCxnSpPr>
          <p:cNvPr id="15" name="Curved Connector 14"/>
          <p:cNvCxnSpPr>
            <a:stCxn id="48" idx="0"/>
          </p:cNvCxnSpPr>
          <p:nvPr/>
        </p:nvCxnSpPr>
        <p:spPr>
          <a:xfrm rot="5400000" flipH="1" flipV="1">
            <a:off x="6876178" y="2221640"/>
            <a:ext cx="4720370" cy="992909"/>
          </a:xfrm>
          <a:prstGeom prst="curvedConnector3">
            <a:avLst>
              <a:gd name="adj1" fmla="val 48532"/>
            </a:avLst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Text Box 36"/>
          <p:cNvSpPr txBox="1">
            <a:spLocks noChangeArrowheads="1"/>
          </p:cNvSpPr>
          <p:nvPr/>
        </p:nvSpPr>
        <p:spPr bwMode="auto">
          <a:xfrm>
            <a:off x="8210777" y="2605234"/>
            <a:ext cx="944768" cy="360363"/>
          </a:xfrm>
          <a:prstGeom prst="rect">
            <a:avLst/>
          </a:prstGeom>
          <a:solidFill>
            <a:srgbClr val="FFFF99"/>
          </a:solidFill>
          <a:ln w="28575" cmpd="sng">
            <a:solidFill>
              <a:srgbClr val="FF0000"/>
            </a:solidFill>
            <a:miter lim="800000"/>
            <a:headEnd/>
            <a:tailEnd/>
          </a:ln>
        </p:spPr>
        <p:txBody>
          <a:bodyPr lIns="18000" rIns="18000"/>
          <a:lstStyle/>
          <a:p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r process</a:t>
            </a:r>
            <a:endParaRPr lang="en-US" sz="1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9223" name="Text Box 15"/>
          <p:cNvSpPr txBox="1">
            <a:spLocks noChangeArrowheads="1"/>
          </p:cNvSpPr>
          <p:nvPr/>
        </p:nvSpPr>
        <p:spPr bwMode="auto">
          <a:xfrm>
            <a:off x="6989885" y="3293326"/>
            <a:ext cx="282641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u="sng" dirty="0" smtClean="0">
                <a:solidFill>
                  <a:schemeClr val="bg1"/>
                </a:solidFill>
                <a:latin typeface="Arial" charset="0"/>
              </a:rPr>
              <a:t>Nuclear shapes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Exotic shapes and isomers </a:t>
            </a:r>
          </a:p>
          <a:p>
            <a:pPr>
              <a:buFontTx/>
              <a:buChar char="•"/>
            </a:pPr>
            <a:r>
              <a:rPr lang="en-GB" sz="1600" dirty="0" smtClean="0">
                <a:solidFill>
                  <a:schemeClr val="bg1"/>
                </a:solidFill>
                <a:latin typeface="Arial" charset="0"/>
              </a:rPr>
              <a:t> Coexistence and transitions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5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NUCL-EX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7296285" y="63397"/>
            <a:ext cx="2609716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5839906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Gruppo3-Pd in </a:t>
            </a:r>
            <a:r>
              <a:rPr lang="en-US" dirty="0" err="1" smtClean="0"/>
              <a:t>una</a:t>
            </a:r>
            <a:r>
              <a:rPr lang="en-US" dirty="0" smtClean="0"/>
              <a:t> slide (2010-15)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98907" y="1718719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Quarks </a:t>
            </a:r>
            <a:r>
              <a:rPr lang="en-US" sz="1600" dirty="0">
                <a:solidFill>
                  <a:schemeClr val="bg1"/>
                </a:solidFill>
              </a:rPr>
              <a:t>and hadron dynamics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907" y="2346435"/>
            <a:ext cx="3110576" cy="6252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CB400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2</a:t>
            </a:r>
            <a:r>
              <a:rPr lang="en-US" sz="1600" dirty="0" smtClean="0">
                <a:solidFill>
                  <a:srgbClr val="FFFFFF"/>
                </a:solidFill>
              </a:rPr>
              <a:t> Phase </a:t>
            </a:r>
            <a:r>
              <a:rPr lang="en-US" sz="1600" dirty="0">
                <a:solidFill>
                  <a:srgbClr val="FFFFFF"/>
                </a:solidFill>
              </a:rPr>
              <a:t>transitions </a:t>
            </a:r>
            <a:r>
              <a:rPr lang="en-US" sz="1600" dirty="0" smtClean="0">
                <a:solidFill>
                  <a:srgbClr val="FFFFFF"/>
                </a:solidFill>
              </a:rPr>
              <a:t>of nuclear </a:t>
            </a:r>
            <a:r>
              <a:rPr lang="en-US" sz="1600" dirty="0">
                <a:solidFill>
                  <a:srgbClr val="FFFFFF"/>
                </a:solidFill>
              </a:rPr>
              <a:t>and </a:t>
            </a:r>
            <a:r>
              <a:rPr lang="en-US" sz="1600" dirty="0" err="1">
                <a:solidFill>
                  <a:srgbClr val="FFFFFF"/>
                </a:solidFill>
              </a:rPr>
              <a:t>hadronic</a:t>
            </a:r>
            <a:r>
              <a:rPr lang="en-US" sz="1600" dirty="0">
                <a:solidFill>
                  <a:srgbClr val="FFFFFF"/>
                </a:solidFill>
              </a:rPr>
              <a:t> matter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7463" y="2956448"/>
            <a:ext cx="2395505" cy="897683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8" name="Rounded Rectangle 7"/>
          <p:cNvSpPr/>
          <p:nvPr/>
        </p:nvSpPr>
        <p:spPr>
          <a:xfrm>
            <a:off x="326898" y="3820547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941469" y="1081767"/>
            <a:ext cx="3804829" cy="2600411"/>
            <a:chOff x="5486400" y="1637835"/>
            <a:chExt cx="3657600" cy="2611526"/>
          </a:xfrm>
        </p:grpSpPr>
        <p:pic>
          <p:nvPicPr>
            <p:cNvPr id="19" name="Picture 18" descr="phase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1637835"/>
              <a:ext cx="3657600" cy="261152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722471" y="2211294"/>
              <a:ext cx="276411" cy="156882"/>
            </a:xfrm>
            <a:prstGeom prst="rect">
              <a:avLst/>
            </a:prstGeom>
            <a:solidFill>
              <a:srgbClr val="001E7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54568" y="2193283"/>
              <a:ext cx="596665" cy="309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/>
                <a:t>~</a:t>
              </a:r>
              <a:r>
                <a:rPr lang="en-US" sz="700" dirty="0" smtClean="0"/>
                <a:t>135</a:t>
              </a:r>
            </a:p>
            <a:p>
              <a:r>
                <a:rPr lang="en-US" sz="700" dirty="0" smtClean="0"/>
                <a:t>~175 MeV</a:t>
              </a:r>
              <a:endParaRPr lang="en-US" sz="7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48355" y="4421015"/>
            <a:ext cx="55350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Personale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ricercatore</a:t>
            </a:r>
            <a:r>
              <a:rPr lang="en-US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14 dipendenti+19 </a:t>
            </a:r>
            <a:r>
              <a:rPr lang="en-US" b="1" dirty="0" err="1" smtClean="0">
                <a:solidFill>
                  <a:schemeClr val="bg1"/>
                </a:solidFill>
              </a:rPr>
              <a:t>associati</a:t>
            </a:r>
            <a:r>
              <a:rPr lang="en-US" b="1" dirty="0" smtClean="0">
                <a:solidFill>
                  <a:schemeClr val="bg1"/>
                </a:solidFill>
              </a:rPr>
              <a:t> + 5 </a:t>
            </a:r>
            <a:r>
              <a:rPr lang="en-US" b="1" dirty="0" err="1" smtClean="0">
                <a:solidFill>
                  <a:schemeClr val="bg1"/>
                </a:solidFill>
              </a:rPr>
              <a:t>borsisti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(PhD/</a:t>
            </a:r>
            <a:r>
              <a:rPr lang="en-US" b="1" dirty="0" err="1" smtClean="0">
                <a:solidFill>
                  <a:schemeClr val="bg1"/>
                </a:solidFill>
              </a:rPr>
              <a:t>adr</a:t>
            </a:r>
            <a:r>
              <a:rPr lang="en-US" b="1" dirty="0" smtClean="0">
                <a:solidFill>
                  <a:schemeClr val="bg1"/>
                </a:solidFill>
              </a:rPr>
              <a:t>)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Totale</a:t>
            </a:r>
            <a:r>
              <a:rPr lang="en-US" b="1" dirty="0" smtClean="0">
                <a:solidFill>
                  <a:schemeClr val="bg1"/>
                </a:solidFill>
              </a:rPr>
              <a:t>=38 </a:t>
            </a:r>
            <a:r>
              <a:rPr lang="en-US" b="1" dirty="0" err="1" smtClean="0">
                <a:solidFill>
                  <a:schemeClr val="bg1"/>
                </a:solidFill>
              </a:rPr>
              <a:t>pp</a:t>
            </a:r>
            <a:r>
              <a:rPr lang="en-US" b="1" dirty="0" smtClean="0">
                <a:solidFill>
                  <a:schemeClr val="bg1"/>
                </a:solidFill>
              </a:rPr>
              <a:t>/31.77 FTE (</a:t>
            </a:r>
            <a:r>
              <a:rPr lang="en-US" b="1" dirty="0" err="1" smtClean="0">
                <a:solidFill>
                  <a:schemeClr val="bg1"/>
                </a:solidFill>
              </a:rPr>
              <a:t>inizio</a:t>
            </a:r>
            <a:r>
              <a:rPr lang="en-US" b="1" dirty="0" smtClean="0">
                <a:solidFill>
                  <a:schemeClr val="bg1"/>
                </a:solidFill>
              </a:rPr>
              <a:t> 2015)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2 </a:t>
            </a:r>
            <a:r>
              <a:rPr lang="en-US" b="1" dirty="0" err="1" smtClean="0">
                <a:solidFill>
                  <a:srgbClr val="FF0000"/>
                </a:solidFill>
              </a:rPr>
              <a:t>progetti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premiali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(LUNA3)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FIRB</a:t>
            </a:r>
            <a:r>
              <a:rPr lang="en-US" b="1" dirty="0" smtClean="0">
                <a:solidFill>
                  <a:schemeClr val="bg1"/>
                </a:solidFill>
              </a:rPr>
              <a:t> (M. </a:t>
            </a:r>
            <a:r>
              <a:rPr lang="en-US" b="1" dirty="0" err="1" smtClean="0">
                <a:solidFill>
                  <a:schemeClr val="bg1"/>
                </a:solidFill>
              </a:rPr>
              <a:t>Mazzocco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ERC</a:t>
            </a:r>
            <a:r>
              <a:rPr lang="en-US" b="1" dirty="0" smtClean="0">
                <a:solidFill>
                  <a:schemeClr val="bg1"/>
                </a:solidFill>
              </a:rPr>
              <a:t> Consolidator grant (P. </a:t>
            </a:r>
            <a:r>
              <a:rPr lang="en-US" b="1" dirty="0" err="1" smtClean="0">
                <a:solidFill>
                  <a:schemeClr val="bg1"/>
                </a:solidFill>
              </a:rPr>
              <a:t>Giubilato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8908" y="1023945"/>
            <a:ext cx="528890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Rappresentate</a:t>
            </a:r>
            <a:r>
              <a:rPr lang="en-US" dirty="0" smtClean="0"/>
              <a:t> le 4 </a:t>
            </a:r>
            <a:r>
              <a:rPr lang="en-US" dirty="0" err="1" smtClean="0"/>
              <a:t>linee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CSN3, </a:t>
            </a:r>
          </a:p>
          <a:p>
            <a:r>
              <a:rPr lang="en-US" dirty="0" err="1" smtClean="0"/>
              <a:t>dall’evoluzione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stelle</a:t>
            </a:r>
            <a:r>
              <a:rPr lang="en-US" dirty="0" smtClean="0"/>
              <a:t> a </a:t>
            </a:r>
            <a:r>
              <a:rPr lang="en-US" dirty="0" err="1" smtClean="0"/>
              <a:t>quella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quark!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98" y="3682177"/>
            <a:ext cx="3414490" cy="216455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6757204" y="3148950"/>
            <a:ext cx="367372" cy="2447583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599548" y="3128301"/>
            <a:ext cx="1972950" cy="831018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3907" y="6422662"/>
            <a:ext cx="728355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Articoli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&gt;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250   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Lauree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PhD: 10  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PostDoc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13  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Premi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1 (Villi)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395498" y="1798700"/>
            <a:ext cx="1825925" cy="338554"/>
            <a:chOff x="2395498" y="1798700"/>
            <a:chExt cx="1825925" cy="338554"/>
          </a:xfrm>
        </p:grpSpPr>
        <p:sp>
          <p:nvSpPr>
            <p:cNvPr id="13" name="TextBox 12"/>
            <p:cNvSpPr txBox="1"/>
            <p:nvPr/>
          </p:nvSpPr>
          <p:spPr>
            <a:xfrm>
              <a:off x="3346063" y="1798700"/>
              <a:ext cx="875360" cy="33855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JLAB12</a:t>
              </a:r>
              <a:endParaRPr lang="en-US" sz="1600" dirty="0"/>
            </a:p>
          </p:txBody>
        </p:sp>
        <p:cxnSp>
          <p:nvCxnSpPr>
            <p:cNvPr id="9" name="Straight Arrow Connector 8"/>
            <p:cNvCxnSpPr>
              <a:stCxn id="5" idx="3"/>
              <a:endCxn id="13" idx="1"/>
            </p:cNvCxnSpPr>
            <p:nvPr/>
          </p:nvCxnSpPr>
          <p:spPr>
            <a:xfrm flipV="1">
              <a:off x="2395498" y="1967977"/>
              <a:ext cx="950565" cy="63376"/>
            </a:xfrm>
            <a:prstGeom prst="straightConnector1">
              <a:avLst/>
            </a:prstGeom>
            <a:ln w="38100" cmpd="sng">
              <a:solidFill>
                <a:srgbClr val="B55F07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309483" y="2326629"/>
            <a:ext cx="1477660" cy="338554"/>
            <a:chOff x="3309483" y="2326629"/>
            <a:chExt cx="1477660" cy="338554"/>
          </a:xfrm>
        </p:grpSpPr>
        <p:sp>
          <p:nvSpPr>
            <p:cNvPr id="14" name="TextBox 13"/>
            <p:cNvSpPr txBox="1"/>
            <p:nvPr/>
          </p:nvSpPr>
          <p:spPr>
            <a:xfrm>
              <a:off x="4032710" y="2326629"/>
              <a:ext cx="754433" cy="338554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ALICE</a:t>
              </a:r>
              <a:endParaRPr lang="en-US" sz="1600" dirty="0"/>
            </a:p>
          </p:txBody>
        </p:sp>
        <p:cxnSp>
          <p:nvCxnSpPr>
            <p:cNvPr id="24" name="Straight Arrow Connector 23"/>
            <p:cNvCxnSpPr>
              <a:stCxn id="6" idx="3"/>
              <a:endCxn id="14" idx="1"/>
            </p:cNvCxnSpPr>
            <p:nvPr/>
          </p:nvCxnSpPr>
          <p:spPr>
            <a:xfrm flipV="1">
              <a:off x="3309483" y="2495906"/>
              <a:ext cx="723227" cy="163163"/>
            </a:xfrm>
            <a:prstGeom prst="straightConnector1">
              <a:avLst/>
            </a:prstGeom>
            <a:ln w="38100" cmpd="sng">
              <a:solidFill>
                <a:srgbClr val="761F28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832968" y="2895340"/>
            <a:ext cx="2491375" cy="1077218"/>
            <a:chOff x="2832968" y="2895340"/>
            <a:chExt cx="2491375" cy="1077218"/>
          </a:xfrm>
        </p:grpSpPr>
        <p:sp>
          <p:nvSpPr>
            <p:cNvPr id="15" name="TextBox 14"/>
            <p:cNvSpPr txBox="1"/>
            <p:nvPr/>
          </p:nvSpPr>
          <p:spPr>
            <a:xfrm>
              <a:off x="3825916" y="2895340"/>
              <a:ext cx="1498427" cy="1077218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NUCL-EX</a:t>
              </a:r>
            </a:p>
            <a:p>
              <a:r>
                <a:rPr lang="en-US" sz="1600" dirty="0" smtClean="0"/>
                <a:t>PRISMA-FIDES</a:t>
              </a:r>
            </a:p>
            <a:p>
              <a:r>
                <a:rPr lang="en-US" sz="1600" dirty="0" smtClean="0"/>
                <a:t>EXOTIC</a:t>
              </a:r>
            </a:p>
            <a:p>
              <a:r>
                <a:rPr lang="en-US" sz="1600" dirty="0" smtClean="0"/>
                <a:t>GAMMA</a:t>
              </a:r>
              <a:endParaRPr lang="en-US" sz="1600" dirty="0"/>
            </a:p>
          </p:txBody>
        </p:sp>
        <p:cxnSp>
          <p:nvCxnSpPr>
            <p:cNvPr id="30" name="Straight Arrow Connector 29"/>
            <p:cNvCxnSpPr>
              <a:stCxn id="7" idx="3"/>
              <a:endCxn id="15" idx="1"/>
            </p:cNvCxnSpPr>
            <p:nvPr/>
          </p:nvCxnSpPr>
          <p:spPr>
            <a:xfrm>
              <a:off x="2832968" y="3405290"/>
              <a:ext cx="992948" cy="28659"/>
            </a:xfrm>
            <a:prstGeom prst="straightConnector1">
              <a:avLst/>
            </a:prstGeom>
            <a:ln w="38100" cmpd="sng">
              <a:solidFill>
                <a:srgbClr val="B55F07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260566" y="4133181"/>
            <a:ext cx="1772775" cy="597391"/>
            <a:chOff x="3260566" y="4133181"/>
            <a:chExt cx="1772775" cy="597391"/>
          </a:xfrm>
        </p:grpSpPr>
        <p:sp>
          <p:nvSpPr>
            <p:cNvPr id="17" name="TextBox 16"/>
            <p:cNvSpPr txBox="1"/>
            <p:nvPr/>
          </p:nvSpPr>
          <p:spPr>
            <a:xfrm>
              <a:off x="4202264" y="4145796"/>
              <a:ext cx="831077" cy="584776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600" dirty="0" smtClean="0"/>
                <a:t>AEGIS</a:t>
              </a:r>
            </a:p>
            <a:p>
              <a:r>
                <a:rPr lang="en-US" sz="1600" dirty="0" smtClean="0"/>
                <a:t>LUNA3</a:t>
              </a:r>
              <a:endParaRPr lang="en-US" sz="1600" dirty="0"/>
            </a:p>
          </p:txBody>
        </p:sp>
        <p:cxnSp>
          <p:nvCxnSpPr>
            <p:cNvPr id="32" name="Straight Arrow Connector 31"/>
            <p:cNvCxnSpPr>
              <a:stCxn id="8" idx="3"/>
              <a:endCxn id="17" idx="1"/>
            </p:cNvCxnSpPr>
            <p:nvPr/>
          </p:nvCxnSpPr>
          <p:spPr>
            <a:xfrm>
              <a:off x="3260566" y="4133181"/>
              <a:ext cx="941698" cy="305003"/>
            </a:xfrm>
            <a:prstGeom prst="straightConnector1">
              <a:avLst/>
            </a:prstGeom>
            <a:ln w="38100" cmpd="sng">
              <a:solidFill>
                <a:srgbClr val="998700"/>
              </a:solidFill>
              <a:tailEnd type="arrow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 rot="2666048">
            <a:off x="5307293" y="5461621"/>
            <a:ext cx="2705225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Dati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degli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ultimi</a:t>
            </a:r>
            <a:r>
              <a:rPr lang="en-US" b="1" dirty="0" smtClean="0">
                <a:solidFill>
                  <a:schemeClr val="bg1"/>
                </a:solidFill>
              </a:rPr>
              <a:t> 4 </a:t>
            </a:r>
            <a:r>
              <a:rPr lang="en-US" b="1" dirty="0" err="1" smtClean="0">
                <a:solidFill>
                  <a:schemeClr val="bg1"/>
                </a:solidFill>
              </a:rPr>
              <a:t>anni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3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685" y="647900"/>
            <a:ext cx="7988905" cy="599167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20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96285" y="63397"/>
            <a:ext cx="2609716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442" y="134938"/>
            <a:ext cx="1461683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D. </a:t>
            </a:r>
            <a:r>
              <a:rPr lang="en-US" dirty="0" err="1" smtClean="0">
                <a:solidFill>
                  <a:schemeClr val="bg1"/>
                </a:solidFill>
              </a:rPr>
              <a:t>Fabris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" y="567011"/>
            <a:ext cx="8387985" cy="629098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21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96285" y="63397"/>
            <a:ext cx="2609716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442" y="134938"/>
            <a:ext cx="1461683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D. </a:t>
            </a:r>
            <a:r>
              <a:rPr lang="en-US" dirty="0" err="1" smtClean="0">
                <a:solidFill>
                  <a:schemeClr val="bg1"/>
                </a:solidFill>
              </a:rPr>
              <a:t>Fabris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33" y="274282"/>
            <a:ext cx="8713571" cy="653517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22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96285" y="63397"/>
            <a:ext cx="2609716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442" y="134938"/>
            <a:ext cx="1461683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D. </a:t>
            </a:r>
            <a:r>
              <a:rPr lang="en-US" dirty="0" err="1" smtClean="0">
                <a:solidFill>
                  <a:schemeClr val="bg1"/>
                </a:solidFill>
              </a:rPr>
              <a:t>Fabris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0" y="639082"/>
            <a:ext cx="8227170" cy="617037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23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96285" y="63397"/>
            <a:ext cx="2609716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442" y="134938"/>
            <a:ext cx="1461683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D. </a:t>
            </a:r>
            <a:r>
              <a:rPr lang="en-US" dirty="0" err="1" smtClean="0">
                <a:solidFill>
                  <a:schemeClr val="bg1"/>
                </a:solidFill>
              </a:rPr>
              <a:t>Fabris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5" y="398376"/>
            <a:ext cx="8537324" cy="640299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24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96285" y="63397"/>
            <a:ext cx="2609716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442" y="134938"/>
            <a:ext cx="1461683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D. </a:t>
            </a:r>
            <a:r>
              <a:rPr lang="en-US" dirty="0" err="1" smtClean="0">
                <a:solidFill>
                  <a:schemeClr val="bg1"/>
                </a:solidFill>
              </a:rPr>
              <a:t>Fabris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9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78" y="299286"/>
            <a:ext cx="8658659" cy="649399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25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96285" y="63397"/>
            <a:ext cx="2609716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1442" y="134938"/>
            <a:ext cx="1461683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D. </a:t>
            </a:r>
            <a:r>
              <a:rPr lang="en-US" dirty="0" err="1" smtClean="0">
                <a:solidFill>
                  <a:schemeClr val="bg1"/>
                </a:solidFill>
              </a:rPr>
              <a:t>Fabris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99746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PRISMA-FIDES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80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27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3851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Montagnoli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23938" y="498076"/>
            <a:ext cx="8415150" cy="6337244"/>
            <a:chOff x="1023938" y="498076"/>
            <a:chExt cx="8415150" cy="6337244"/>
          </a:xfrm>
        </p:grpSpPr>
        <p:pic>
          <p:nvPicPr>
            <p:cNvPr id="7" name="Picture 6" descr="Screen Shot 2015-07-07 at 15.54.54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938" y="498076"/>
              <a:ext cx="8415150" cy="6337244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4433536" y="2225836"/>
              <a:ext cx="396861" cy="215444"/>
            </a:xfrm>
            <a:prstGeom prst="rect">
              <a:avLst/>
            </a:prstGeom>
            <a:solidFill>
              <a:srgbClr val="D1EEF4"/>
            </a:solidFill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US" sz="1400" dirty="0" smtClean="0">
                  <a:latin typeface="Comic Sans MS"/>
                  <a:cs typeface="Comic Sans MS"/>
                </a:rPr>
                <a:t>20%</a:t>
              </a:r>
              <a:endParaRPr lang="en-US" sz="1400" dirty="0">
                <a:latin typeface="Comic Sans MS"/>
                <a:cs typeface="Comic Sans M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32016" y="2423596"/>
              <a:ext cx="396861" cy="215444"/>
            </a:xfrm>
            <a:prstGeom prst="rect">
              <a:avLst/>
            </a:prstGeom>
            <a:solidFill>
              <a:srgbClr val="D1EEF4"/>
            </a:solidFill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US" sz="1400" dirty="0" smtClean="0">
                  <a:solidFill>
                    <a:srgbClr val="E6001C"/>
                  </a:solidFill>
                  <a:latin typeface="Comic Sans MS"/>
                  <a:cs typeface="Comic Sans MS"/>
                </a:rPr>
                <a:t>1.8</a:t>
              </a:r>
              <a:endParaRPr lang="en-US" sz="1400" dirty="0">
                <a:solidFill>
                  <a:srgbClr val="E6001C"/>
                </a:solidFill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8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5.55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4" y="559922"/>
            <a:ext cx="8392521" cy="629807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28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3851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Montagnoli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5.55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2" y="636798"/>
            <a:ext cx="8297373" cy="622120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29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3851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Montagnoli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JLAB12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709409" y="0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Quarks </a:t>
            </a:r>
            <a:r>
              <a:rPr lang="en-US" sz="1600" dirty="0">
                <a:solidFill>
                  <a:schemeClr val="bg1"/>
                </a:solidFill>
              </a:rPr>
              <a:t>and hadron dynamics</a:t>
            </a:r>
          </a:p>
        </p:txBody>
      </p:sp>
      <p:pic>
        <p:nvPicPr>
          <p:cNvPr id="6" name="Picture 5" descr="Screen Shot 2015-07-07 at 11.13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38" y="2132578"/>
            <a:ext cx="5334000" cy="333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5.55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2" y="565936"/>
            <a:ext cx="8416561" cy="629206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30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3851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Montagnoli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5.55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23" y="714374"/>
            <a:ext cx="8177078" cy="614362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31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3851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Montagnoli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5.55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3" y="611188"/>
            <a:ext cx="8314418" cy="624681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32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3851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Montagnoli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71157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5.56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8" y="608212"/>
            <a:ext cx="8260509" cy="618628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33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38514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Montagnoli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6711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34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EXOTIC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9049862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09" y="595194"/>
            <a:ext cx="8262298" cy="619672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35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036623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M. </a:t>
            </a:r>
            <a:r>
              <a:rPr lang="en-US" dirty="0" err="1" smtClean="0">
                <a:solidFill>
                  <a:schemeClr val="bg1"/>
                </a:solidFill>
              </a:rPr>
              <a:t>Mazzocco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3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13" y="625412"/>
            <a:ext cx="8234610" cy="617595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36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036623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M. </a:t>
            </a:r>
            <a:r>
              <a:rPr lang="en-US" dirty="0" err="1" smtClean="0">
                <a:solidFill>
                  <a:schemeClr val="bg1"/>
                </a:solidFill>
              </a:rPr>
              <a:t>Mazzocco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95312"/>
            <a:ext cx="8043334" cy="603250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37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036623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M. </a:t>
            </a:r>
            <a:r>
              <a:rPr lang="en-US" dirty="0" err="1" smtClean="0">
                <a:solidFill>
                  <a:schemeClr val="bg1"/>
                </a:solidFill>
              </a:rPr>
              <a:t>Mazzocco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75" y="595312"/>
            <a:ext cx="8064500" cy="604837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38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036623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M. </a:t>
            </a:r>
            <a:r>
              <a:rPr lang="en-US" dirty="0" err="1" smtClean="0">
                <a:solidFill>
                  <a:schemeClr val="bg1"/>
                </a:solidFill>
              </a:rPr>
              <a:t>Mazzocco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3" y="627059"/>
            <a:ext cx="8233832" cy="617537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39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036623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M. </a:t>
            </a:r>
            <a:r>
              <a:rPr lang="en-US" dirty="0" err="1" smtClean="0">
                <a:solidFill>
                  <a:schemeClr val="bg1"/>
                </a:solidFill>
              </a:rPr>
              <a:t>Mazzocco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Screen Shot 2015-07-07 at 11.14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3" y="63500"/>
            <a:ext cx="8945562" cy="67153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42" y="134938"/>
            <a:ext cx="1282811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Simi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09409" y="0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Quarks </a:t>
            </a:r>
            <a:r>
              <a:rPr lang="en-US" sz="1600" dirty="0">
                <a:solidFill>
                  <a:schemeClr val="bg1"/>
                </a:solidFill>
              </a:rPr>
              <a:t>and hadron dynamics</a:t>
            </a:r>
          </a:p>
        </p:txBody>
      </p:sp>
    </p:spTree>
    <p:extLst>
      <p:ext uri="{BB962C8B-B14F-4D97-AF65-F5344CB8AC3E}">
        <p14:creationId xmlns:p14="http://schemas.microsoft.com/office/powerpoint/2010/main" val="21499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40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925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44" y="358474"/>
            <a:ext cx="8590526" cy="644289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41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1089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R. </a:t>
            </a:r>
            <a:r>
              <a:rPr lang="en-US" dirty="0" err="1" smtClean="0">
                <a:solidFill>
                  <a:schemeClr val="bg1"/>
                </a:solidFill>
              </a:rPr>
              <a:t>Menegazzo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79" y="436079"/>
            <a:ext cx="8422368" cy="6316776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42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1089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R. </a:t>
            </a:r>
            <a:r>
              <a:rPr lang="en-US" dirty="0" err="1" smtClean="0">
                <a:solidFill>
                  <a:schemeClr val="bg1"/>
                </a:solidFill>
              </a:rPr>
              <a:t>Menegazzo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5" y="674688"/>
            <a:ext cx="8032749" cy="602456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43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1089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R. </a:t>
            </a:r>
            <a:r>
              <a:rPr lang="en-US" dirty="0" err="1" smtClean="0">
                <a:solidFill>
                  <a:schemeClr val="bg1"/>
                </a:solidFill>
              </a:rPr>
              <a:t>Menegazzo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88" y="595312"/>
            <a:ext cx="8096250" cy="607218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44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1089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R. </a:t>
            </a:r>
            <a:r>
              <a:rPr lang="en-US" dirty="0" err="1" smtClean="0">
                <a:solidFill>
                  <a:schemeClr val="bg1"/>
                </a:solidFill>
              </a:rPr>
              <a:t>Menegazzo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650873"/>
            <a:ext cx="8120062" cy="609004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45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1089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R. </a:t>
            </a:r>
            <a:r>
              <a:rPr lang="en-US" dirty="0" err="1" smtClean="0">
                <a:solidFill>
                  <a:schemeClr val="bg1"/>
                </a:solidFill>
              </a:rPr>
              <a:t>Menegazzo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29" y="517922"/>
            <a:ext cx="8241770" cy="618132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46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1089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R. </a:t>
            </a:r>
            <a:r>
              <a:rPr lang="en-US" dirty="0" err="1" smtClean="0">
                <a:solidFill>
                  <a:schemeClr val="bg1"/>
                </a:solidFill>
              </a:rPr>
              <a:t>Menegazzo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7-09 at 11.00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40" y="532229"/>
            <a:ext cx="8228859" cy="614267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47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280107" y="63397"/>
            <a:ext cx="2625894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en-US" sz="1600" dirty="0" smtClean="0"/>
              <a:t> Nuclear </a:t>
            </a:r>
            <a:r>
              <a:rPr lang="en-US" sz="1600" dirty="0"/>
              <a:t>structure and reaction </a:t>
            </a:r>
            <a:r>
              <a:rPr lang="en-US" sz="1600" dirty="0" smtClean="0"/>
              <a:t>dynamics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211089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R. </a:t>
            </a:r>
            <a:r>
              <a:rPr lang="en-US" dirty="0" err="1" smtClean="0">
                <a:solidFill>
                  <a:schemeClr val="bg1"/>
                </a:solidFill>
              </a:rPr>
              <a:t>Menegazzo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xmlns:p14="http://schemas.microsoft.com/office/powerpoint/2010/main"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48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AEGIS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pic>
        <p:nvPicPr>
          <p:cNvPr id="6" name="Picture 5" descr="Screen Shot 2014-03-06 at 2.53.32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07" b="5807"/>
          <a:stretch/>
        </p:blipFill>
        <p:spPr>
          <a:xfrm>
            <a:off x="1205261" y="1384348"/>
            <a:ext cx="7110237" cy="50287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0184" y="1074342"/>
            <a:ext cx="5462490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A</a:t>
            </a:r>
            <a:r>
              <a:rPr lang="en-US" sz="1400" b="1" dirty="0" smtClean="0"/>
              <a:t>ntimatter </a:t>
            </a:r>
            <a:r>
              <a:rPr lang="en-US" sz="1400" b="1" dirty="0" smtClean="0">
                <a:solidFill>
                  <a:srgbClr val="FF0000"/>
                </a:solidFill>
              </a:rPr>
              <a:t>E</a:t>
            </a:r>
            <a:r>
              <a:rPr lang="en-US" sz="1400" b="1" dirty="0" smtClean="0"/>
              <a:t>xperiment: </a:t>
            </a:r>
            <a:r>
              <a:rPr lang="en-US" sz="1400" b="1" dirty="0" smtClean="0">
                <a:solidFill>
                  <a:srgbClr val="FF0000"/>
                </a:solidFill>
              </a:rPr>
              <a:t>G</a:t>
            </a:r>
            <a:r>
              <a:rPr lang="en-US" sz="1400" b="1" dirty="0" smtClean="0"/>
              <a:t>ravity, </a:t>
            </a:r>
            <a:r>
              <a:rPr lang="en-US" sz="1400" b="1" dirty="0" smtClean="0">
                <a:solidFill>
                  <a:srgbClr val="FF0000"/>
                </a:solidFill>
              </a:rPr>
              <a:t>I</a:t>
            </a:r>
            <a:r>
              <a:rPr lang="en-US" sz="1400" b="1" dirty="0" smtClean="0"/>
              <a:t>nterferometry, </a:t>
            </a:r>
            <a:r>
              <a:rPr lang="en-US" sz="1400" b="1" dirty="0" smtClean="0">
                <a:solidFill>
                  <a:srgbClr val="FF0000"/>
                </a:solidFill>
              </a:rPr>
              <a:t>S</a:t>
            </a:r>
            <a:r>
              <a:rPr lang="en-US" sz="1400" b="1" dirty="0" smtClean="0"/>
              <a:t>pectroscopy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43299" y="6091505"/>
            <a:ext cx="301125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Positronium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Spectrscopy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06 at 2.5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31" y="523424"/>
            <a:ext cx="8744217" cy="6302215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- 11 marzo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 descr="Screen Shot 2014-03-06 at 3.19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319" y="3489604"/>
            <a:ext cx="2791804" cy="1092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564" y="550096"/>
            <a:ext cx="1335427" cy="133542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42" y="134938"/>
            <a:ext cx="169848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Nebbia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8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01248" y="408192"/>
            <a:ext cx="8747542" cy="6449808"/>
            <a:chOff x="415780" y="0"/>
            <a:chExt cx="9133010" cy="6858000"/>
          </a:xfrm>
        </p:grpSpPr>
        <p:pic>
          <p:nvPicPr>
            <p:cNvPr id="5" name="Picture 4" descr="Screen Shot 2015-07-07 at 11.20.5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80" y="0"/>
              <a:ext cx="913301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270359" y="4466865"/>
              <a:ext cx="722311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 anchor="ctr" anchorCtr="1">
              <a:spAutoFit/>
            </a:bodyPr>
            <a:lstStyle/>
            <a:p>
              <a:r>
                <a:rPr lang="en-US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/>
                  <a:cs typeface="Arial"/>
                </a:rPr>
                <a:t>Padova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7709409" y="0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Quarks </a:t>
            </a:r>
            <a:r>
              <a:rPr lang="en-US" sz="1600" dirty="0">
                <a:solidFill>
                  <a:schemeClr val="bg1"/>
                </a:solidFill>
              </a:rPr>
              <a:t>and hadron dynamics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42" y="134938"/>
            <a:ext cx="1282811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Simi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1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6330"/>
            <a:ext cx="8429625" cy="632221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- 11 marzo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50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42" y="134938"/>
            <a:ext cx="169848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Nebbia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lid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4" y="416330"/>
            <a:ext cx="8408977" cy="630673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- 11 marzo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51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42" y="134938"/>
            <a:ext cx="169848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Nebbia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7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8" y="563561"/>
            <a:ext cx="8286750" cy="621506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- 11 marzo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52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42" y="134938"/>
            <a:ext cx="169848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Nebbia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547688"/>
            <a:ext cx="8286752" cy="621506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- 11 marzo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53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442" y="134938"/>
            <a:ext cx="169848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</a:t>
            </a:r>
            <a:r>
              <a:rPr lang="en-US" dirty="0" err="1" smtClean="0">
                <a:solidFill>
                  <a:schemeClr val="bg1"/>
                </a:solidFill>
              </a:rPr>
              <a:t>Nebbia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54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LUNA3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</p:spTree>
    <p:extLst>
      <p:ext uri="{BB962C8B-B14F-4D97-AF65-F5344CB8AC3E}">
        <p14:creationId xmlns:p14="http://schemas.microsoft.com/office/powerpoint/2010/main" val="167787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7-07 at 15.34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1" y="491257"/>
            <a:ext cx="8459130" cy="6342477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55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174131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C. </a:t>
            </a:r>
            <a:r>
              <a:rPr lang="en-US" dirty="0" err="1" smtClean="0">
                <a:solidFill>
                  <a:schemeClr val="bg1"/>
                </a:solidFill>
              </a:rPr>
              <a:t>Broggini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6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5.3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56" y="476220"/>
            <a:ext cx="8514026" cy="638177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56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174131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C. </a:t>
            </a:r>
            <a:r>
              <a:rPr lang="en-US" dirty="0" err="1" smtClean="0">
                <a:solidFill>
                  <a:schemeClr val="bg1"/>
                </a:solidFill>
              </a:rPr>
              <a:t>Broggini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6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07 at 15.35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8" y="460781"/>
            <a:ext cx="8577401" cy="639721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57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174131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C. </a:t>
            </a:r>
            <a:r>
              <a:rPr lang="en-US" dirty="0" err="1" smtClean="0">
                <a:solidFill>
                  <a:schemeClr val="bg1"/>
                </a:solidFill>
              </a:rPr>
              <a:t>Broggini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6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7-07 at 15.35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38" y="344422"/>
            <a:ext cx="8409532" cy="630529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58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174131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C. </a:t>
            </a:r>
            <a:r>
              <a:rPr lang="en-US" dirty="0" err="1" smtClean="0">
                <a:solidFill>
                  <a:schemeClr val="bg1"/>
                </a:solidFill>
              </a:rPr>
              <a:t>Broggini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6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46413" y="247672"/>
            <a:ext cx="8716916" cy="6505161"/>
            <a:chOff x="946413" y="247672"/>
            <a:chExt cx="8716916" cy="6505161"/>
          </a:xfrm>
        </p:grpSpPr>
        <p:pic>
          <p:nvPicPr>
            <p:cNvPr id="4" name="Picture 3" descr="Screen Shot 2015-07-07 at 15.35.5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13" y="247672"/>
              <a:ext cx="8716916" cy="650516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67749" y="4926839"/>
              <a:ext cx="3691235" cy="1323439"/>
            </a:xfrm>
            <a:prstGeom prst="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none" rtlCol="0" anchor="ctr" anchorCtr="1">
              <a:spAutoFit/>
            </a:bodyPr>
            <a:lstStyle/>
            <a:p>
              <a:r>
                <a:rPr lang="en-US" sz="1600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Richieste</a:t>
              </a:r>
              <a:r>
                <a:rPr lang="en-US" sz="16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  <a:r>
                <a:rPr lang="en-US" sz="1600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Servizi</a:t>
              </a:r>
              <a:r>
                <a:rPr lang="en-US" sz="1600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: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Comic Sans MS"/>
                  <a:cs typeface="Comic Sans MS"/>
                </a:rPr>
                <a:t>	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Comic Sans MS"/>
                  <a:cs typeface="Comic Sans MS"/>
                </a:rPr>
                <a:t>OM                        2     MU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omic Sans MS"/>
                  <a:cs typeface="Comic Sans MS"/>
                </a:rPr>
                <a:t>	</a:t>
              </a:r>
              <a:r>
                <a:rPr lang="en-US" sz="1600" dirty="0" err="1" smtClean="0">
                  <a:solidFill>
                    <a:schemeClr val="bg1">
                      <a:lumMod val="85000"/>
                    </a:schemeClr>
                  </a:solidFill>
                  <a:latin typeface="Comic Sans MS"/>
                  <a:cs typeface="Comic Sans MS"/>
                </a:rPr>
                <a:t>Progettazione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Comic Sans MS"/>
                  <a:cs typeface="Comic Sans MS"/>
                </a:rPr>
                <a:t>        2     MU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Comic Sans MS"/>
                  <a:cs typeface="Comic Sans MS"/>
                </a:rPr>
                <a:t>	</a:t>
              </a:r>
              <a:r>
                <a:rPr lang="en-US" sz="1600" dirty="0" smtClean="0">
                  <a:solidFill>
                    <a:schemeClr val="bg1">
                      <a:lumMod val="85000"/>
                    </a:schemeClr>
                  </a:solidFill>
                  <a:latin typeface="Comic Sans MS"/>
                  <a:cs typeface="Comic Sans MS"/>
                </a:rPr>
                <a:t>OE                         1     MU</a:t>
              </a:r>
            </a:p>
            <a:p>
              <a:endParaRPr lang="en-US" sz="1600" dirty="0">
                <a:solidFill>
                  <a:schemeClr val="bg1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59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972332" y="0"/>
            <a:ext cx="2933668" cy="625268"/>
          </a:xfrm>
          <a:prstGeom prst="roundRect">
            <a:avLst/>
          </a:prstGeom>
          <a:solidFill>
            <a:srgbClr val="998700"/>
          </a:solidFill>
          <a:ln>
            <a:solidFill>
              <a:schemeClr val="accent2"/>
            </a:solidFill>
          </a:ln>
          <a:effectLst>
            <a:outerShdw blurRad="50800" dist="41909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4</a:t>
            </a:r>
            <a:r>
              <a:rPr lang="en-US" sz="1600" dirty="0" smtClean="0"/>
              <a:t> Nuclear </a:t>
            </a:r>
            <a:r>
              <a:rPr lang="en-US" sz="1600" dirty="0"/>
              <a:t>astrophysics and interdisciplinary researches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42" y="134938"/>
            <a:ext cx="1741319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C. </a:t>
            </a:r>
            <a:r>
              <a:rPr lang="en-US" dirty="0" err="1" smtClean="0">
                <a:solidFill>
                  <a:schemeClr val="bg1"/>
                </a:solidFill>
              </a:rPr>
              <a:t>Broggini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70660"/>
      </p:ext>
    </p:extLst>
  </p:cSld>
  <p:clrMapOvr>
    <a:masterClrMapping/>
  </p:clrMapOvr>
  <p:transition xmlns:p14="http://schemas.microsoft.com/office/powerpoint/2010/main" spd="slow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Screen Shot 2015-07-07 at 11.33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35" y="142874"/>
            <a:ext cx="8948515" cy="6699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42" y="134938"/>
            <a:ext cx="1282811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Simi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709409" y="0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Quarks </a:t>
            </a:r>
            <a:r>
              <a:rPr lang="en-US" sz="1600" dirty="0">
                <a:solidFill>
                  <a:schemeClr val="bg1"/>
                </a:solidFill>
              </a:rPr>
              <a:t>and hadron dynamics</a:t>
            </a:r>
          </a:p>
        </p:txBody>
      </p:sp>
    </p:spTree>
    <p:extLst>
      <p:ext uri="{BB962C8B-B14F-4D97-AF65-F5344CB8AC3E}">
        <p14:creationId xmlns:p14="http://schemas.microsoft.com/office/powerpoint/2010/main" val="20918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0" y="-273394"/>
            <a:ext cx="9906000" cy="74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Screen Shot 2015-07-07 at 11.31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48" y="163584"/>
            <a:ext cx="8985250" cy="669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42" y="87310"/>
            <a:ext cx="1282811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Simi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09409" y="0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Quarks </a:t>
            </a:r>
            <a:r>
              <a:rPr lang="en-US" sz="1600" dirty="0">
                <a:solidFill>
                  <a:schemeClr val="bg1"/>
                </a:solidFill>
              </a:rPr>
              <a:t>and hadron dynamics</a:t>
            </a:r>
          </a:p>
        </p:txBody>
      </p:sp>
    </p:spTree>
    <p:extLst>
      <p:ext uri="{BB962C8B-B14F-4D97-AF65-F5344CB8AC3E}">
        <p14:creationId xmlns:p14="http://schemas.microsoft.com/office/powerpoint/2010/main" val="31836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Screen Shot 2015-07-07 at 11.30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5" y="0"/>
            <a:ext cx="915228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42" y="134938"/>
            <a:ext cx="1282811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Simi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709409" y="0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Quarks </a:t>
            </a:r>
            <a:r>
              <a:rPr lang="en-US" sz="1600" dirty="0">
                <a:solidFill>
                  <a:schemeClr val="bg1"/>
                </a:solidFill>
              </a:rPr>
              <a:t>and hadron dynamics</a:t>
            </a:r>
          </a:p>
        </p:txBody>
      </p:sp>
    </p:spTree>
    <p:extLst>
      <p:ext uri="{BB962C8B-B14F-4D97-AF65-F5344CB8AC3E}">
        <p14:creationId xmlns:p14="http://schemas.microsoft.com/office/powerpoint/2010/main" val="164931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ROSARIO TURRISI - Riunione G3 febbraio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422B5-12DA-40CC-AE4D-EB9F472458FF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Screen Shot 2015-07-07 at 11.16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0" y="63504"/>
            <a:ext cx="9013115" cy="6745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42" y="134938"/>
            <a:ext cx="1282811" cy="369332"/>
          </a:xfrm>
          <a:prstGeom prst="rect">
            <a:avLst/>
          </a:prstGeom>
          <a:solidFill>
            <a:srgbClr val="9F2936"/>
          </a:solidFill>
          <a:ln>
            <a:solidFill>
              <a:srgbClr val="F07F09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 G. Simi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09409" y="0"/>
            <a:ext cx="2196591" cy="625268"/>
          </a:xfrm>
          <a:prstGeom prst="round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36000" tIns="36000" rIns="36000" bIns="36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Quarks </a:t>
            </a:r>
            <a:r>
              <a:rPr lang="en-US" sz="1600" dirty="0">
                <a:solidFill>
                  <a:schemeClr val="bg1"/>
                </a:solidFill>
              </a:rPr>
              <a:t>and hadron dynamics</a:t>
            </a:r>
          </a:p>
        </p:txBody>
      </p:sp>
    </p:spTree>
    <p:extLst>
      <p:ext uri="{BB962C8B-B14F-4D97-AF65-F5344CB8AC3E}">
        <p14:creationId xmlns:p14="http://schemas.microsoft.com/office/powerpoint/2010/main" val="11023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honeycomb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|72.3|68.1|42.1|37.4"/>
</p:tagLst>
</file>

<file path=ppt/theme/theme1.xml><?xml version="1.0" encoding="utf-8"?>
<a:theme xmlns:a="http://schemas.openxmlformats.org/drawingml/2006/main" name="TS103460616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4"/>
        </a:lnRef>
        <a:fillRef idx="0">
          <a:schemeClr val="accent4"/>
        </a:fillRef>
        <a:effectRef idx="0">
          <a:schemeClr val="accent4"/>
        </a:effectRef>
        <a:fontRef idx="minor">
          <a:schemeClr val="tx1"/>
        </a:fontRef>
      </a:style>
    </a:lnDef>
    <a:txDef>
      <a:spPr>
        <a:noFill/>
        <a:ln>
          <a:solidFill>
            <a:schemeClr val="accent4">
              <a:lumMod val="5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Whirligig design template" id="{C20C433A-93F8-478B-AC4D-DD4E52A28B92}" vid="{C901235C-D99E-4DA4-B3B6-5E8DC515C8A8}"/>
    </a:ext>
  </a:extLst>
</a:theme>
</file>

<file path=ppt/theme/theme2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F9C49E1-11F2-4EB9-9390-F2D155C1AA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1392</Words>
  <Application>Microsoft Macintosh PowerPoint</Application>
  <PresentationFormat>A4 Paper (210x297 mm)</PresentationFormat>
  <Paragraphs>304</Paragraphs>
  <Slides>60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TS103460616</vt:lpstr>
      <vt:lpstr>Stato e richieste degli esperimenti di Linea Scientifica 3</vt:lpstr>
      <vt:lpstr>Gruppo3-Pd in una slide (2010-15)</vt:lpstr>
      <vt:lpstr>JLAB12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ALICE</vt:lpstr>
      <vt:lpstr>ALICE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Oltre la valle di stabilità…</vt:lpstr>
      <vt:lpstr>NUCL-EX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PRISMA-FIDES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EXOTIC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AEGIS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LUNA3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modified xsi:type="dcterms:W3CDTF">2015-07-09T09:01:52Z</dcterms:modified>
  <cp:category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TC034606169991</vt:lpwstr>
  </property>
</Properties>
</file>