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1" r:id="rId2"/>
    <p:sldId id="346" r:id="rId3"/>
    <p:sldId id="333" r:id="rId4"/>
    <p:sldId id="334" r:id="rId5"/>
    <p:sldId id="345" r:id="rId6"/>
    <p:sldId id="341" r:id="rId7"/>
    <p:sldId id="335" r:id="rId8"/>
    <p:sldId id="336" r:id="rId9"/>
    <p:sldId id="337" r:id="rId10"/>
    <p:sldId id="338" r:id="rId11"/>
    <p:sldId id="339" r:id="rId12"/>
    <p:sldId id="347" r:id="rId13"/>
    <p:sldId id="340" r:id="rId14"/>
    <p:sldId id="344" r:id="rId15"/>
    <p:sldId id="343" r:id="rId16"/>
    <p:sldId id="342" r:id="rId17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an Massim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6DF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2028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E45CDA-8FEA-4658-9DF1-7D9DD88B29DC}" type="datetimeFigureOut">
              <a:rPr lang="it-IT" smtClean="0"/>
              <a:pPr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601028-F3A4-427C-90C8-B5EAC9001573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8301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890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5CCF84-B008-48C8-91C8-524111CEF53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605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2888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3635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7477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5752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3164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955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5217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8995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8155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219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D23A-E1FC-458B-A6CD-AE65C21246D9}" type="datetimeFigureOut">
              <a:rPr lang="it-IT" smtClean="0"/>
              <a:pPr/>
              <a:t>22/06/2016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1A14-60EC-43BF-BBF0-5C35CA77A96F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275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142844" y="142852"/>
            <a:ext cx="8910638" cy="6553200"/>
          </a:xfrm>
          <a:prstGeom prst="roundRect">
            <a:avLst>
              <a:gd name="adj" fmla="val 8119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AA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357158" y="1919286"/>
            <a:ext cx="8501122" cy="1295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The </a:t>
            </a:r>
            <a:r>
              <a:rPr lang="en-US" sz="2600" b="1" i="1" dirty="0" smtClean="0">
                <a:solidFill>
                  <a:schemeClr val="bg1"/>
                </a:solidFill>
                <a:ea typeface="ＭＳ Ｐゴシック" pitchFamily="34" charset="-128"/>
              </a:rPr>
              <a:t>Cosmological Lithium Problem 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and the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Measurement of the </a:t>
            </a:r>
            <a:r>
              <a:rPr lang="en-US" sz="2600" b="1" i="1" baseline="30000" dirty="0" smtClean="0">
                <a:solidFill>
                  <a:schemeClr val="bg1"/>
                </a:solidFill>
                <a:ea typeface="ＭＳ Ｐゴシック" pitchFamily="34" charset="-128"/>
              </a:rPr>
              <a:t>7</a:t>
            </a:r>
            <a:r>
              <a:rPr lang="en-US" sz="2600" b="1" i="1" dirty="0" smtClean="0">
                <a:solidFill>
                  <a:schemeClr val="bg1"/>
                </a:solidFill>
                <a:ea typeface="ＭＳ Ｐゴシック" pitchFamily="34" charset="-128"/>
              </a:rPr>
              <a:t>Be(</a:t>
            </a:r>
            <a:r>
              <a:rPr lang="en-US" sz="2600" b="1" i="1" dirty="0" err="1" smtClean="0">
                <a:solidFill>
                  <a:schemeClr val="bg1"/>
                </a:solidFill>
                <a:ea typeface="ＭＳ Ｐゴシック" pitchFamily="34" charset="-128"/>
              </a:rPr>
              <a:t>n,alpha</a:t>
            </a:r>
            <a:r>
              <a:rPr lang="en-US" sz="2600" b="1" i="1" dirty="0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 Reaction at </a:t>
            </a:r>
            <a:r>
              <a:rPr lang="en-US" sz="2600" b="1" i="1" dirty="0" err="1" smtClean="0">
                <a:solidFill>
                  <a:schemeClr val="bg1"/>
                </a:solidFill>
                <a:ea typeface="ＭＳ Ｐゴシック" pitchFamily="34" charset="-128"/>
              </a:rPr>
              <a:t>n_TOF</a:t>
            </a:r>
            <a:r>
              <a:rPr lang="en-US" sz="2600" b="1" dirty="0" smtClean="0">
                <a:solidFill>
                  <a:schemeClr val="bg1"/>
                </a:solidFill>
                <a:ea typeface="ＭＳ Ｐゴシック" pitchFamily="34" charset="-128"/>
              </a:rPr>
              <a:t>-CERN.</a:t>
            </a:r>
            <a:endParaRPr lang="it-IT" sz="26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" y="369888"/>
            <a:ext cx="1254125" cy="123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762000"/>
            <a:ext cx="2136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Immagine 11" descr="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85800"/>
            <a:ext cx="15621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73075"/>
            <a:ext cx="16303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357290" y="3726610"/>
            <a:ext cx="66184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u="sng" dirty="0" err="1" smtClean="0"/>
              <a:t>Agatino</a:t>
            </a:r>
            <a:r>
              <a:rPr lang="en-US" sz="2000" b="1" i="1" u="sng" dirty="0" smtClean="0"/>
              <a:t> </a:t>
            </a:r>
            <a:r>
              <a:rPr lang="en-US" sz="2000" b="1" i="1" u="sng" dirty="0" err="1" smtClean="0"/>
              <a:t>Musumarra</a:t>
            </a:r>
            <a:r>
              <a:rPr lang="en-US" sz="2000" b="1" i="1" u="sng" dirty="0" smtClean="0"/>
              <a:t> </a:t>
            </a:r>
            <a:r>
              <a:rPr lang="en-US" sz="2000" b="1" i="1" dirty="0" smtClean="0"/>
              <a:t>and Massimo </a:t>
            </a:r>
            <a:r>
              <a:rPr lang="en-US" sz="2000" b="1" i="1" dirty="0" err="1" smtClean="0"/>
              <a:t>Barbagallo</a:t>
            </a:r>
            <a:r>
              <a:rPr lang="en-US" sz="2000" b="1" i="1" dirty="0" smtClean="0"/>
              <a:t> 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400" b="1" i="1" dirty="0" smtClean="0"/>
              <a:t>for the </a:t>
            </a:r>
            <a:r>
              <a:rPr lang="en-US" sz="2400" b="1" i="1" dirty="0" err="1" smtClean="0"/>
              <a:t>n_TOF@CERN</a:t>
            </a:r>
            <a:r>
              <a:rPr lang="en-US" sz="2400" b="1" i="1" dirty="0" smtClean="0"/>
              <a:t> Collaboration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DFA-University of Catania, INFN-</a:t>
            </a:r>
            <a:r>
              <a:rPr lang="en-US" sz="2000" b="1" i="1" dirty="0" err="1" smtClean="0"/>
              <a:t>Laboratori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Nazionali</a:t>
            </a:r>
            <a:r>
              <a:rPr lang="en-US" sz="2000" b="1" i="1" dirty="0" smtClean="0"/>
              <a:t> del </a:t>
            </a:r>
            <a:r>
              <a:rPr lang="en-US" sz="2000" b="1" i="1" dirty="0" err="1" smtClean="0"/>
              <a:t>Sud</a:t>
            </a:r>
            <a:endParaRPr lang="en-US" sz="2000" b="1" i="1" dirty="0" smtClean="0"/>
          </a:p>
          <a:p>
            <a:pPr algn="ctr"/>
            <a:r>
              <a:rPr lang="en-US" sz="2000" b="1" i="1" dirty="0" smtClean="0"/>
              <a:t>INFN-Bari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9"/>
          <p:cNvCxnSpPr/>
          <p:nvPr/>
        </p:nvCxnSpPr>
        <p:spPr>
          <a:xfrm>
            <a:off x="1673225" y="685800"/>
            <a:ext cx="73183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786050" y="142852"/>
            <a:ext cx="4357718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further informations...</a:t>
            </a:r>
            <a:endParaRPr lang="it-IT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8728" y="3000396"/>
            <a:ext cx="6858048" cy="3643314"/>
            <a:chOff x="994257" y="928694"/>
            <a:chExt cx="7149643" cy="3934892"/>
          </a:xfrm>
        </p:grpSpPr>
        <p:pic>
          <p:nvPicPr>
            <p:cNvPr id="5" name="Picture 4" descr="ntof4.png"/>
            <p:cNvPicPr>
              <a:picLocks noChangeAspect="1"/>
            </p:cNvPicPr>
            <p:nvPr/>
          </p:nvPicPr>
          <p:blipFill>
            <a:blip r:embed="rId2"/>
            <a:srcRect b="31998"/>
            <a:stretch>
              <a:fillRect/>
            </a:stretch>
          </p:blipFill>
          <p:spPr>
            <a:xfrm>
              <a:off x="994257" y="928694"/>
              <a:ext cx="7149643" cy="393489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86314" y="3143248"/>
              <a:ext cx="2857520" cy="16430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ntof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868045"/>
            <a:ext cx="5643602" cy="213232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" y="69832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207" y="111107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4282" y="1500174"/>
            <a:ext cx="2536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Corresponding author:</a:t>
            </a:r>
          </a:p>
          <a:p>
            <a:pPr algn="ctr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P.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Finocchiaro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 (INFN-LNS)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tof3.png"/>
          <p:cNvPicPr>
            <a:picLocks noChangeAspect="1"/>
          </p:cNvPicPr>
          <p:nvPr/>
        </p:nvPicPr>
        <p:blipFill>
          <a:blip r:embed="rId2"/>
          <a:srcRect t="11617"/>
          <a:stretch>
            <a:fillRect/>
          </a:stretch>
        </p:blipFill>
        <p:spPr>
          <a:xfrm>
            <a:off x="0" y="874753"/>
            <a:ext cx="9144000" cy="588181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14612" y="206525"/>
            <a:ext cx="5643602" cy="507831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700" b="1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it-IT" sz="27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Be(n,alpha) data analysis </a:t>
            </a:r>
            <a:endParaRPr lang="it-IT" sz="27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857356" y="857232"/>
            <a:ext cx="7072362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178695" y="1678769"/>
            <a:ext cx="428628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6143636" y="4643446"/>
            <a:ext cx="500066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ngoni_l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4888575" cy="5929330"/>
          </a:xfrm>
          <a:prstGeom prst="rect">
            <a:avLst/>
          </a:prstGeom>
        </p:spPr>
      </p:pic>
      <p:sp>
        <p:nvSpPr>
          <p:cNvPr id="5" name="CasellaDiTesto 5"/>
          <p:cNvSpPr txBox="1"/>
          <p:nvPr/>
        </p:nvSpPr>
        <p:spPr>
          <a:xfrm>
            <a:off x="1785918" y="142852"/>
            <a:ext cx="5857916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it-IT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level scheme and decay channels</a:t>
            </a:r>
            <a:endParaRPr lang="it-IT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9997" y="1083688"/>
            <a:ext cx="25911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Article submitted to PRL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3233" y="702214"/>
            <a:ext cx="15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By A. </a:t>
            </a:r>
            <a:r>
              <a:rPr lang="en-US" i="1" dirty="0" err="1" smtClean="0"/>
              <a:t>Mengoni</a:t>
            </a:r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929190" y="135729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3654" y="2000240"/>
            <a:ext cx="1710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Possible 2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channels</a:t>
            </a:r>
          </a:p>
          <a:p>
            <a:pPr algn="ctr"/>
            <a:r>
              <a:rPr lang="en-US" sz="1400" dirty="0" smtClean="0"/>
              <a:t>not observed due to</a:t>
            </a:r>
          </a:p>
          <a:p>
            <a:pPr algn="ctr"/>
            <a:r>
              <a:rPr lang="en-US" sz="1400" dirty="0" smtClean="0"/>
              <a:t>exp </a:t>
            </a:r>
            <a:r>
              <a:rPr lang="en-US" sz="1400" i="1" dirty="0" smtClean="0"/>
              <a:t>n-</a:t>
            </a:r>
            <a:r>
              <a:rPr lang="en-US" sz="1400" dirty="0" smtClean="0"/>
              <a:t>energy cutoff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2198" y="3214686"/>
            <a:ext cx="2015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Observed  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400" b="1" dirty="0" smtClean="0">
                <a:solidFill>
                  <a:srgbClr val="FF0000"/>
                </a:solidFill>
              </a:rPr>
              <a:t>-2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a </a:t>
            </a:r>
            <a:r>
              <a:rPr lang="en-US" sz="1400" b="1" dirty="0" smtClean="0">
                <a:solidFill>
                  <a:srgbClr val="FF0000"/>
                </a:solidFill>
              </a:rPr>
              <a:t>channels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429124" y="2285992"/>
            <a:ext cx="150019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72198" y="4286256"/>
            <a:ext cx="2099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Suppressed  </a:t>
            </a:r>
            <a:r>
              <a:rPr lang="en-US" sz="1400" dirty="0" smtClean="0">
                <a:latin typeface="Symbol" pitchFamily="18" charset="2"/>
              </a:rPr>
              <a:t>g-</a:t>
            </a:r>
            <a:r>
              <a:rPr lang="en-US" sz="1400" dirty="0" smtClean="0"/>
              <a:t>2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channel</a:t>
            </a:r>
          </a:p>
          <a:p>
            <a:pPr algn="ctr"/>
            <a:r>
              <a:rPr lang="en-US" sz="1400" dirty="0" smtClean="0"/>
              <a:t>(not observed)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357687" y="3643313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5429264"/>
            <a:ext cx="22388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Predicted </a:t>
            </a:r>
            <a:r>
              <a:rPr lang="en-US" sz="1400" dirty="0" smtClean="0">
                <a:latin typeface="Symbol" pitchFamily="18" charset="2"/>
              </a:rPr>
              <a:t>g</a:t>
            </a:r>
            <a:r>
              <a:rPr lang="en-US" sz="1400" dirty="0" smtClean="0"/>
              <a:t>-2</a:t>
            </a:r>
            <a:r>
              <a:rPr lang="en-US" sz="1400" dirty="0" smtClean="0">
                <a:latin typeface="Symbol" pitchFamily="18" charset="2"/>
              </a:rPr>
              <a:t>a</a:t>
            </a:r>
            <a:r>
              <a:rPr lang="en-US" sz="1400" dirty="0" smtClean="0"/>
              <a:t> channel</a:t>
            </a:r>
          </a:p>
          <a:p>
            <a:pPr algn="ctr"/>
            <a:r>
              <a:rPr lang="en-US" sz="1400" dirty="0" smtClean="0"/>
              <a:t>not observed due to exp.</a:t>
            </a:r>
          </a:p>
          <a:p>
            <a:pPr algn="ctr"/>
            <a:r>
              <a:rPr lang="en-US" sz="1400" dirty="0" smtClean="0"/>
              <a:t>apparatus energy threshold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857752" y="5716604"/>
            <a:ext cx="1214446" cy="355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BE_n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280" cy="6303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last_sigma_7Be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4" y="1214422"/>
            <a:ext cx="4289596" cy="30718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4429132"/>
            <a:ext cx="614366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71868" y="4429132"/>
            <a:ext cx="259115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Article submitted to PRL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5984" y="252159"/>
            <a:ext cx="6072230" cy="53363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928794" y="357166"/>
            <a:ext cx="7000892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on Cosmological Lithium Problem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814925" y="3286124"/>
            <a:ext cx="1899687" cy="481430"/>
            <a:chOff x="814925" y="3286124"/>
            <a:chExt cx="1899687" cy="481430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071670" y="3286124"/>
              <a:ext cx="357190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14925" y="3429000"/>
              <a:ext cx="1899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No p-wave evidence</a:t>
              </a:r>
              <a:endParaRPr lang="en-US" sz="1600" b="1" i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8596" y="1000108"/>
            <a:ext cx="4068678" cy="1214446"/>
            <a:chOff x="428596" y="1000108"/>
            <a:chExt cx="4068678" cy="1214446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H="1">
              <a:off x="1250927" y="1679563"/>
              <a:ext cx="856462" cy="2135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8596" y="1000108"/>
              <a:ext cx="40686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Missing </a:t>
              </a:r>
              <a:r>
                <a:rPr lang="en-US" sz="1600" b="1" i="1" dirty="0" smtClean="0"/>
                <a:t>Direct </a:t>
              </a:r>
              <a:r>
                <a:rPr lang="en-US" sz="1600" b="1" i="1" dirty="0" err="1" smtClean="0"/>
                <a:t>Radiative</a:t>
              </a:r>
              <a:r>
                <a:rPr lang="en-US" sz="1600" b="1" i="1" dirty="0" smtClean="0"/>
                <a:t> Capture </a:t>
              </a:r>
              <a:r>
                <a:rPr lang="en-US" sz="1600" b="1" i="1" dirty="0" smtClean="0"/>
                <a:t>contribution</a:t>
              </a:r>
              <a:endParaRPr lang="en-US" sz="16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tof12.png"/>
          <p:cNvPicPr>
            <a:picLocks noChangeAspect="1"/>
          </p:cNvPicPr>
          <p:nvPr/>
        </p:nvPicPr>
        <p:blipFill>
          <a:blip r:embed="rId2"/>
          <a:srcRect t="11919"/>
          <a:stretch>
            <a:fillRect/>
          </a:stretch>
        </p:blipFill>
        <p:spPr>
          <a:xfrm>
            <a:off x="0" y="886174"/>
            <a:ext cx="9144000" cy="5881812"/>
          </a:xfrm>
          <a:prstGeom prst="rect">
            <a:avLst/>
          </a:prstGeom>
        </p:spPr>
      </p:pic>
      <p:sp>
        <p:nvSpPr>
          <p:cNvPr id="5" name="CasellaDiTesto 5"/>
          <p:cNvSpPr txBox="1"/>
          <p:nvPr/>
        </p:nvSpPr>
        <p:spPr>
          <a:xfrm>
            <a:off x="2000232" y="142852"/>
            <a:ext cx="7000892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Conclusions and outlook</a:t>
            </a:r>
            <a:endParaRPr lang="it-IT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857356" y="857232"/>
            <a:ext cx="7072362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of10.png"/>
          <p:cNvPicPr>
            <a:picLocks noChangeAspect="1"/>
          </p:cNvPicPr>
          <p:nvPr/>
        </p:nvPicPr>
        <p:blipFill>
          <a:blip r:embed="rId2"/>
          <a:srcRect t="12017"/>
          <a:stretch>
            <a:fillRect/>
          </a:stretch>
        </p:blipFill>
        <p:spPr>
          <a:xfrm>
            <a:off x="71470" y="1071546"/>
            <a:ext cx="8921000" cy="56729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0792" y="4500570"/>
            <a:ext cx="3000364" cy="1785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15074" y="471488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20 </a:t>
            </a:r>
            <a:r>
              <a:rPr lang="en-US" sz="2400" b="1" i="1" dirty="0" err="1" smtClean="0"/>
              <a:t>MBq</a:t>
            </a:r>
            <a:endParaRPr lang="en-US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578645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1 </a:t>
            </a:r>
            <a:r>
              <a:rPr lang="en-US" sz="2400" b="1" i="1" dirty="0" err="1" smtClean="0"/>
              <a:t>GBq</a:t>
            </a:r>
            <a:endParaRPr lang="en-US" sz="2400" b="1" i="1" dirty="0"/>
          </a:p>
        </p:txBody>
      </p:sp>
      <p:sp>
        <p:nvSpPr>
          <p:cNvPr id="12" name="CasellaDiTesto 5"/>
          <p:cNvSpPr txBox="1"/>
          <p:nvPr/>
        </p:nvSpPr>
        <p:spPr>
          <a:xfrm>
            <a:off x="2000232" y="142852"/>
            <a:ext cx="7000892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Be(n,p) cross-section measurement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385" y="3884012"/>
            <a:ext cx="355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Data analysis is in progress</a:t>
            </a:r>
            <a:endParaRPr lang="en-US" sz="2400" i="1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Connector 14"/>
          <p:cNvCxnSpPr/>
          <p:nvPr/>
        </p:nvCxnSpPr>
        <p:spPr>
          <a:xfrm>
            <a:off x="1857356" y="857232"/>
            <a:ext cx="7072362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tof10.png"/>
          <p:cNvPicPr>
            <a:picLocks noChangeAspect="1"/>
          </p:cNvPicPr>
          <p:nvPr/>
        </p:nvPicPr>
        <p:blipFill>
          <a:blip r:embed="rId2"/>
          <a:srcRect b="1544"/>
          <a:stretch>
            <a:fillRect/>
          </a:stretch>
        </p:blipFill>
        <p:spPr>
          <a:xfrm>
            <a:off x="0" y="108534"/>
            <a:ext cx="9144000" cy="6538348"/>
          </a:xfrm>
          <a:prstGeom prst="rect">
            <a:avLst/>
          </a:prstGeom>
        </p:spPr>
      </p:pic>
      <p:pic>
        <p:nvPicPr>
          <p:cNvPr id="6" name="Picture 5" descr="last_sigma_7Be_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000504"/>
            <a:ext cx="3857652" cy="27625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1406" y="6784998"/>
            <a:ext cx="89297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71670" y="142852"/>
            <a:ext cx="664373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5"/>
          <p:cNvSpPr txBox="1"/>
          <p:nvPr/>
        </p:nvSpPr>
        <p:spPr>
          <a:xfrm>
            <a:off x="1928794" y="142852"/>
            <a:ext cx="7000892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it-I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Be(n,p) cross-section measurement</a:t>
            </a:r>
            <a:endParaRPr lang="it-IT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1673225" y="685800"/>
            <a:ext cx="73183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2433654" y="76200"/>
            <a:ext cx="4495800" cy="533400"/>
          </a:xfrm>
          <a:prstGeom prst="roundRect">
            <a:avLst>
              <a:gd name="adj" fmla="val 11834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600" b="1" dirty="0" err="1"/>
              <a:t>Bing</a:t>
            </a:r>
            <a:r>
              <a:rPr lang="it-IT" sz="2600" b="1" dirty="0"/>
              <a:t> Bang </a:t>
            </a:r>
            <a:r>
              <a:rPr lang="it-IT" sz="2600" b="1" dirty="0" err="1"/>
              <a:t>Nucleosynthesis</a:t>
            </a:r>
            <a:endParaRPr lang="it-IT" sz="2600" b="1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928662" y="6553200"/>
            <a:ext cx="73183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CasellaDiTesto 17"/>
          <p:cNvSpPr txBox="1">
            <a:spLocks noChangeArrowheads="1"/>
          </p:cNvSpPr>
          <p:nvPr/>
        </p:nvSpPr>
        <p:spPr bwMode="auto">
          <a:xfrm>
            <a:off x="0" y="1142984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Bing  Bang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Nucleosynthesis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(BBN)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together with Hubble expansion and Cosmic Microwave Background Radiation   is one of the cornerstones for  Bing Bang  Theory.</a:t>
            </a:r>
          </a:p>
        </p:txBody>
      </p:sp>
      <p:grpSp>
        <p:nvGrpSpPr>
          <p:cNvPr id="2" name="Gruppo 11"/>
          <p:cNvGrpSpPr>
            <a:grpSpLocks/>
          </p:cNvGrpSpPr>
          <p:nvPr/>
        </p:nvGrpSpPr>
        <p:grpSpPr bwMode="auto">
          <a:xfrm>
            <a:off x="4348163" y="1857364"/>
            <a:ext cx="4795837" cy="4508500"/>
            <a:chOff x="4038600" y="1828800"/>
            <a:chExt cx="4795838" cy="4507753"/>
          </a:xfrm>
        </p:grpSpPr>
        <p:pic>
          <p:nvPicPr>
            <p:cNvPr id="410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8600" y="1828800"/>
              <a:ext cx="4795838" cy="4468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tangolo 7"/>
            <p:cNvSpPr/>
            <p:nvPr/>
          </p:nvSpPr>
          <p:spPr>
            <a:xfrm>
              <a:off x="6186487" y="5409607"/>
              <a:ext cx="2500314" cy="9269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4104" name="CasellaDiTesto 10"/>
          <p:cNvSpPr txBox="1">
            <a:spLocks noChangeArrowheads="1"/>
          </p:cNvSpPr>
          <p:nvPr/>
        </p:nvSpPr>
        <p:spPr bwMode="auto">
          <a:xfrm>
            <a:off x="76200" y="1419224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BBN gives the sequence of nuclear reactions leading to the </a:t>
            </a:r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synthesis of light elements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up to Na* in the early stage of Universe (0.01-1000 sec)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4105" name="CasellaDiTesto 12"/>
          <p:cNvSpPr txBox="1">
            <a:spLocks noChangeArrowheads="1"/>
          </p:cNvSpPr>
          <p:nvPr/>
        </p:nvSpPr>
        <p:spPr bwMode="auto">
          <a:xfrm>
            <a:off x="76200" y="2584450"/>
            <a:ext cx="40386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his first formulation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, it depended on 3 parameters: </a:t>
            </a:r>
          </a:p>
          <a:p>
            <a:pPr algn="just"/>
            <a:r>
              <a:rPr lang="en-US" sz="1800">
                <a:latin typeface="Times New Roman" pitchFamily="18" charset="0"/>
                <a:cs typeface="Times New Roman" pitchFamily="18" charset="0"/>
              </a:rPr>
              <a:t>   -the baryon-to-photon ratio </a:t>
            </a:r>
            <a:r>
              <a:rPr lang="en-US" sz="1800" b="1">
                <a:latin typeface="Symbol" pitchFamily="18" charset="2"/>
                <a:cs typeface="Times New Roman" pitchFamily="18" charset="0"/>
              </a:rPr>
              <a:t>h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1800">
                <a:latin typeface="Times New Roman" pitchFamily="18" charset="0"/>
                <a:cs typeface="Times New Roman" pitchFamily="18" charset="0"/>
              </a:rPr>
              <a:t>   -the number of species of neutrino </a:t>
            </a:r>
            <a:r>
              <a:rPr lang="en-US" sz="1800" b="1">
                <a:latin typeface="Symbol" pitchFamily="18" charset="2"/>
                <a:cs typeface="Times New Roman" pitchFamily="18" charset="0"/>
              </a:rPr>
              <a:t>n,</a:t>
            </a:r>
            <a:endParaRPr lang="en-US" sz="18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>
                <a:latin typeface="Times New Roman" pitchFamily="18" charset="0"/>
                <a:cs typeface="Times New Roman" pitchFamily="18" charset="0"/>
              </a:rPr>
              <a:t>   -the lifetime of neutron </a:t>
            </a:r>
            <a:r>
              <a:rPr lang="en-US" sz="1800" b="1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  </a:t>
            </a:r>
            <a:endParaRPr lang="it-IT" sz="1800">
              <a:latin typeface="Times New Roman" pitchFamily="18" charset="0"/>
              <a:cs typeface="Times New Roman" pitchFamily="18" charset="0"/>
            </a:endParaRPr>
          </a:p>
          <a:p>
            <a:endParaRPr lang="it-IT"/>
          </a:p>
        </p:txBody>
      </p:sp>
      <p:sp>
        <p:nvSpPr>
          <p:cNvPr id="4106" name="CasellaDiTesto 13"/>
          <p:cNvSpPr txBox="1">
            <a:spLocks noChangeArrowheads="1"/>
          </p:cNvSpPr>
          <p:nvPr/>
        </p:nvSpPr>
        <p:spPr bwMode="auto">
          <a:xfrm>
            <a:off x="76200" y="4233863"/>
            <a:ext cx="4038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>
                <a:latin typeface="Times New Roman" pitchFamily="18" charset="0"/>
                <a:cs typeface="Times New Roman" pitchFamily="18" charset="0"/>
              </a:rPr>
              <a:t>Nowadays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BBN is a parameter free theory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**,  being the </a:t>
            </a:r>
            <a:r>
              <a:rPr lang="en-US" sz="1800" b="1">
                <a:latin typeface="Times New Roman" pitchFamily="18" charset="0"/>
                <a:cs typeface="Times New Roman" pitchFamily="18" charset="0"/>
              </a:rPr>
              <a:t>cross-sections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of reactions involved  the only input to the theory. </a:t>
            </a:r>
            <a:endParaRPr lang="it-IT" sz="1800">
              <a:latin typeface="Times New Roman" pitchFamily="18" charset="0"/>
              <a:cs typeface="Times New Roman" pitchFamily="18" charset="0"/>
            </a:endParaRPr>
          </a:p>
          <a:p>
            <a:endParaRPr lang="it-IT"/>
          </a:p>
        </p:txBody>
      </p:sp>
      <p:sp>
        <p:nvSpPr>
          <p:cNvPr id="4107" name="CasellaDiTesto 14"/>
          <p:cNvSpPr txBox="1">
            <a:spLocks noChangeArrowheads="1"/>
          </p:cNvSpPr>
          <p:nvPr/>
        </p:nvSpPr>
        <p:spPr bwMode="auto">
          <a:xfrm>
            <a:off x="228600" y="5534025"/>
            <a:ext cx="6858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300"/>
              <a:t>*  A.Coc et al., </a:t>
            </a:r>
            <a:r>
              <a:rPr lang="en-US" sz="1300"/>
              <a:t>The Astrophysical Journal, 744:158 (2012) </a:t>
            </a:r>
          </a:p>
          <a:p>
            <a:r>
              <a:rPr lang="it-IT" sz="1300"/>
              <a:t>**D.N. Schramm and T.S Turner, Rev. Mod. Phys 70 (1998) 303</a:t>
            </a:r>
          </a:p>
          <a:p>
            <a:endParaRPr lang="it-IT" sz="1400"/>
          </a:p>
          <a:p>
            <a:endParaRPr lang="it-IT" sz="1400"/>
          </a:p>
        </p:txBody>
      </p:sp>
      <p:cxnSp>
        <p:nvCxnSpPr>
          <p:cNvPr id="15" name="Connettore 1 14"/>
          <p:cNvCxnSpPr/>
          <p:nvPr/>
        </p:nvCxnSpPr>
        <p:spPr>
          <a:xfrm rot="16200000" flipH="1">
            <a:off x="5357818" y="4357694"/>
            <a:ext cx="1214446" cy="121444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6200000" flipH="1">
            <a:off x="5929322" y="3357562"/>
            <a:ext cx="1714512" cy="1714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929454" y="5143512"/>
            <a:ext cx="165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 </a:t>
            </a:r>
            <a:r>
              <a:rPr lang="it-IT" dirty="0" err="1" smtClean="0"/>
              <a:t>bottleneck</a:t>
            </a:r>
            <a:r>
              <a:rPr lang="it-IT" i="1" dirty="0" smtClean="0"/>
              <a:t> A=8</a:t>
            </a:r>
            <a:endParaRPr lang="it-IT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1673225" y="685800"/>
            <a:ext cx="73183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2714612" y="71414"/>
            <a:ext cx="5257800" cy="533400"/>
          </a:xfrm>
          <a:prstGeom prst="roundRect">
            <a:avLst>
              <a:gd name="adj" fmla="val 11834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600" b="1" dirty="0"/>
              <a:t>The </a:t>
            </a:r>
            <a:r>
              <a:rPr lang="it-IT" sz="2600" b="1" dirty="0" err="1"/>
              <a:t>Cosmological</a:t>
            </a:r>
            <a:r>
              <a:rPr lang="it-IT" sz="2600" b="1" dirty="0"/>
              <a:t> </a:t>
            </a:r>
            <a:r>
              <a:rPr lang="it-IT" sz="2600" b="1" dirty="0" err="1"/>
              <a:t>Lithium</a:t>
            </a:r>
            <a:r>
              <a:rPr lang="it-IT" sz="2600" b="1" dirty="0"/>
              <a:t> </a:t>
            </a:r>
            <a:r>
              <a:rPr lang="it-IT" sz="2600" b="1" dirty="0" err="1"/>
              <a:t>Problem</a:t>
            </a:r>
            <a:endParaRPr lang="it-IT" sz="2600" b="1" dirty="0"/>
          </a:p>
        </p:txBody>
      </p:sp>
      <p:sp>
        <p:nvSpPr>
          <p:cNvPr id="10244" name="CasellaDiTesto 17"/>
          <p:cNvSpPr txBox="1">
            <a:spLocks noChangeArrowheads="1"/>
          </p:cNvSpPr>
          <p:nvPr/>
        </p:nvSpPr>
        <p:spPr bwMode="auto">
          <a:xfrm>
            <a:off x="76200" y="1066800"/>
            <a:ext cx="411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BBN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successfully predicts the abundances of primordial  elements such as </a:t>
            </a:r>
            <a:r>
              <a:rPr lang="en-US" altLang="en-US" sz="18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He, D and </a:t>
            </a:r>
            <a:r>
              <a:rPr lang="en-US" altLang="en-US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He.</a:t>
            </a:r>
            <a:endParaRPr lang="en-US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CasellaDiTesto 14"/>
          <p:cNvSpPr txBox="1">
            <a:spLocks noChangeArrowheads="1"/>
          </p:cNvSpPr>
          <p:nvPr/>
        </p:nvSpPr>
        <p:spPr bwMode="auto">
          <a:xfrm>
            <a:off x="228600" y="5905500"/>
            <a:ext cx="8001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1300">
                <a:cs typeface="Arial" charset="0"/>
              </a:rPr>
              <a:t>* R.H.Cyburt et al., </a:t>
            </a:r>
            <a:r>
              <a:rPr lang="en-US" altLang="en-US" sz="1300">
                <a:cs typeface="Arial" charset="0"/>
              </a:rPr>
              <a:t>Journal of Cosmology and Astroparticle Physics 11 (2008) 012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it-IT" altLang="en-US" sz="1400">
              <a:cs typeface="Arial" charset="0"/>
            </a:endParaRPr>
          </a:p>
          <a:p>
            <a:pPr eaLnBrk="1" hangingPunct="1"/>
            <a:endParaRPr lang="it-IT" altLang="en-US" sz="1400">
              <a:cs typeface="Arial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/>
          <a:srcRect t="6307"/>
          <a:stretch>
            <a:fillRect/>
          </a:stretch>
        </p:blipFill>
        <p:spPr bwMode="auto">
          <a:xfrm>
            <a:off x="4343400" y="1102788"/>
            <a:ext cx="4800600" cy="48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31"/>
          <p:cNvGrpSpPr>
            <a:grpSpLocks/>
          </p:cNvGrpSpPr>
          <p:nvPr/>
        </p:nvGrpSpPr>
        <p:grpSpPr bwMode="auto">
          <a:xfrm>
            <a:off x="228600" y="1571612"/>
            <a:ext cx="8001000" cy="5619750"/>
            <a:chOff x="228600" y="1620000"/>
            <a:chExt cx="8001000" cy="5619000"/>
          </a:xfrm>
        </p:grpSpPr>
        <p:sp>
          <p:nvSpPr>
            <p:cNvPr id="10258" name="CasellaDiTesto 23"/>
            <p:cNvSpPr txBox="1">
              <a:spLocks noChangeArrowheads="1"/>
            </p:cNvSpPr>
            <p:nvPr/>
          </p:nvSpPr>
          <p:spPr bwMode="auto">
            <a:xfrm>
              <a:off x="228600" y="6146393"/>
              <a:ext cx="8001000" cy="109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1300">
                  <a:cs typeface="Arial" charset="0"/>
                </a:rPr>
                <a:t>**  A.Coc et al., </a:t>
              </a:r>
              <a:r>
                <a:rPr lang="en-US" altLang="en-US" sz="1300">
                  <a:cs typeface="Arial" charset="0"/>
                </a:rPr>
                <a:t>The Astrophysical Journal, 744:158 (2012) </a:t>
              </a:r>
            </a:p>
            <a:p>
              <a:pPr eaLnBrk="1" hangingPunct="1"/>
              <a:endParaRPr lang="en-US" altLang="en-US" sz="240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/>
              <a:endParaRPr lang="it-IT" altLang="en-US" sz="1400">
                <a:cs typeface="Arial" charset="0"/>
              </a:endParaRPr>
            </a:p>
            <a:p>
              <a:pPr eaLnBrk="1" hangingPunct="1"/>
              <a:endParaRPr lang="it-IT" altLang="en-US" sz="1400">
                <a:cs typeface="Arial" charset="0"/>
              </a:endParaRPr>
            </a:p>
          </p:txBody>
        </p:sp>
        <p:sp>
          <p:nvSpPr>
            <p:cNvPr id="25" name="Ovale 24"/>
            <p:cNvSpPr>
              <a:spLocks/>
            </p:cNvSpPr>
            <p:nvPr/>
          </p:nvSpPr>
          <p:spPr>
            <a:xfrm>
              <a:off x="8027988" y="3466017"/>
              <a:ext cx="100012" cy="984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2400"/>
            </a:p>
          </p:txBody>
        </p:sp>
        <p:sp>
          <p:nvSpPr>
            <p:cNvPr id="28" name="Ovale 27"/>
            <p:cNvSpPr>
              <a:spLocks noChangeAspect="1"/>
            </p:cNvSpPr>
            <p:nvPr/>
          </p:nvSpPr>
          <p:spPr>
            <a:xfrm flipV="1">
              <a:off x="8064500" y="1620000"/>
              <a:ext cx="66675" cy="666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2400"/>
            </a:p>
          </p:txBody>
        </p:sp>
        <p:sp>
          <p:nvSpPr>
            <p:cNvPr id="29" name="Ovale 28"/>
            <p:cNvSpPr/>
            <p:nvPr/>
          </p:nvSpPr>
          <p:spPr>
            <a:xfrm>
              <a:off x="7985125" y="3669189"/>
              <a:ext cx="168275" cy="1666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2400"/>
            </a:p>
          </p:txBody>
        </p:sp>
      </p:grpSp>
      <p:sp>
        <p:nvSpPr>
          <p:cNvPr id="5131" name="CasellaDiTesto 17"/>
          <p:cNvSpPr txBox="1">
            <a:spLocks noChangeArrowheads="1"/>
          </p:cNvSpPr>
          <p:nvPr/>
        </p:nvSpPr>
        <p:spPr bwMode="auto">
          <a:xfrm>
            <a:off x="0" y="230505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serious discrepancy  </a:t>
            </a:r>
            <a:r>
              <a:rPr lang="en-US" altLang="en-US" sz="1800" b="1">
                <a:latin typeface="Times New Roman" pitchFamily="18" charset="0"/>
                <a:cs typeface="Times New Roman" pitchFamily="18" charset="0"/>
              </a:rPr>
              <a:t>(factor  2-4)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 between the predicted abundance of  </a:t>
            </a:r>
            <a:r>
              <a:rPr lang="en-US" altLang="en-US" sz="1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and the value inferred by measurements (Spite et al, many others.)</a:t>
            </a:r>
          </a:p>
        </p:txBody>
      </p:sp>
      <p:sp>
        <p:nvSpPr>
          <p:cNvPr id="16" name="Ovale 15"/>
          <p:cNvSpPr/>
          <p:nvPr/>
        </p:nvSpPr>
        <p:spPr>
          <a:xfrm>
            <a:off x="8001000" y="4953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400"/>
          </a:p>
        </p:txBody>
      </p:sp>
      <p:grpSp>
        <p:nvGrpSpPr>
          <p:cNvPr id="3" name="Gruppo 18"/>
          <p:cNvGrpSpPr>
            <a:grpSpLocks/>
          </p:cNvGrpSpPr>
          <p:nvPr/>
        </p:nvGrpSpPr>
        <p:grpSpPr bwMode="auto">
          <a:xfrm>
            <a:off x="304800" y="3657600"/>
            <a:ext cx="3962400" cy="1828800"/>
            <a:chOff x="304800" y="3276600"/>
            <a:chExt cx="3962400" cy="1828800"/>
          </a:xfrm>
        </p:grpSpPr>
        <p:sp>
          <p:nvSpPr>
            <p:cNvPr id="17" name="Freccia in giù 16"/>
            <p:cNvSpPr/>
            <p:nvPr/>
          </p:nvSpPr>
          <p:spPr>
            <a:xfrm>
              <a:off x="2057400" y="3276600"/>
              <a:ext cx="457200" cy="9906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2400"/>
            </a:p>
          </p:txBody>
        </p:sp>
        <p:sp>
          <p:nvSpPr>
            <p:cNvPr id="10257" name="CasellaDiTesto 17"/>
            <p:cNvSpPr txBox="1">
              <a:spLocks noChangeArrowheads="1"/>
            </p:cNvSpPr>
            <p:nvPr/>
          </p:nvSpPr>
          <p:spPr bwMode="auto">
            <a:xfrm>
              <a:off x="304800" y="4397514"/>
              <a:ext cx="3962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Cosmological  Lithium  Problem (CLiP)</a:t>
              </a:r>
              <a:endParaRPr lang="en-US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ttore 1 5"/>
          <p:cNvCxnSpPr/>
          <p:nvPr/>
        </p:nvCxnSpPr>
        <p:spPr>
          <a:xfrm>
            <a:off x="76200" y="6553200"/>
            <a:ext cx="8918575" cy="301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 rot="16200000">
            <a:off x="3817554" y="1620431"/>
            <a:ext cx="1089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aseline="30000" dirty="0" smtClean="0"/>
              <a:t>4</a:t>
            </a:r>
            <a:r>
              <a:rPr lang="it-IT" sz="1200" dirty="0" smtClean="0"/>
              <a:t>He mass </a:t>
            </a:r>
            <a:r>
              <a:rPr lang="it-IT" sz="1200" dirty="0" err="1" smtClean="0"/>
              <a:t>ratio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786710" y="5357826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rgbClr val="FF0000"/>
                </a:solidFill>
              </a:rPr>
              <a:t>WMAP</a:t>
            </a:r>
            <a:endParaRPr lang="it-IT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1754219" y="755632"/>
            <a:ext cx="73183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2500298" y="142852"/>
            <a:ext cx="5257800" cy="533400"/>
          </a:xfrm>
          <a:prstGeom prst="roundRect">
            <a:avLst>
              <a:gd name="adj" fmla="val 11834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2600" b="1" i="1" dirty="0" err="1"/>
              <a:t>Solution</a:t>
            </a:r>
            <a:r>
              <a:rPr lang="it-IT" sz="2600" b="1" i="1" dirty="0"/>
              <a:t> to </a:t>
            </a:r>
            <a:r>
              <a:rPr lang="it-IT" sz="2600" b="1" i="1" dirty="0" err="1"/>
              <a:t>CLiP</a:t>
            </a:r>
            <a:r>
              <a:rPr lang="it-IT" sz="2600" b="1" i="1" dirty="0"/>
              <a:t>?</a:t>
            </a:r>
          </a:p>
        </p:txBody>
      </p:sp>
      <p:sp>
        <p:nvSpPr>
          <p:cNvPr id="12292" name="CasellaDiTesto 17"/>
          <p:cNvSpPr txBox="1">
            <a:spLocks noChangeArrowheads="1"/>
          </p:cNvSpPr>
          <p:nvPr/>
        </p:nvSpPr>
        <p:spPr bwMode="auto">
          <a:xfrm>
            <a:off x="214282" y="1285860"/>
            <a:ext cx="8282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Approximately  95% of primordial  </a:t>
            </a:r>
            <a:r>
              <a:rPr lang="en-US" altLang="en-US" sz="2400" b="1" baseline="30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alt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Li</a:t>
            </a:r>
            <a:r>
              <a:rPr lang="en-US" altLang="en-US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is produced from the </a:t>
            </a:r>
            <a:r>
              <a:rPr lang="en-US" altLang="en-US" sz="2400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Electron Capture </a:t>
            </a:r>
            <a:r>
              <a:rPr lang="en-US" altLang="en-US" sz="2400" i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decay</a:t>
            </a:r>
            <a:r>
              <a:rPr lang="en-US" altLang="en-US" sz="24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of  </a:t>
            </a:r>
            <a:r>
              <a:rPr lang="en-US" altLang="en-US" sz="2400" b="1" i="1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Be</a:t>
            </a:r>
            <a:r>
              <a:rPr lang="en-US" altLang="en-US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+mj-lt"/>
                <a:cs typeface="Times New Roman" panose="02020603050405020304" pitchFamily="18" charset="0"/>
              </a:rPr>
              <a:t>T</a:t>
            </a:r>
            <a:r>
              <a:rPr lang="en-US" altLang="en-US" sz="2400" i="1" baseline="-25000" dirty="0" smtClean="0">
                <a:latin typeface="+mj-lt"/>
                <a:cs typeface="Times New Roman" panose="02020603050405020304" pitchFamily="18" charset="0"/>
              </a:rPr>
              <a:t>1/2</a:t>
            </a:r>
            <a:r>
              <a:rPr lang="en-US" altLang="en-US" sz="2400" i="1" dirty="0" smtClean="0">
                <a:latin typeface="+mj-lt"/>
                <a:cs typeface="Times New Roman" panose="02020603050405020304" pitchFamily="18" charset="0"/>
              </a:rPr>
              <a:t>=53.2 d</a:t>
            </a: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</a:t>
            </a:r>
            <a:r>
              <a:rPr lang="en-US" altLang="en-US" sz="2400" dirty="0" smtClean="0"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294" name="CasellaDiTesto 8"/>
          <p:cNvSpPr txBox="1">
            <a:spLocks noChangeArrowheads="1"/>
          </p:cNvSpPr>
          <p:nvPr/>
        </p:nvSpPr>
        <p:spPr bwMode="auto">
          <a:xfrm>
            <a:off x="1000100" y="2428868"/>
            <a:ext cx="678661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A higher destruction rate of  </a:t>
            </a:r>
            <a:r>
              <a:rPr lang="en-US" altLang="en-US" sz="2800" b="1" i="1" baseline="30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Be 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can solve or at least partially explain the  </a:t>
            </a:r>
            <a:r>
              <a:rPr lang="en-US" altLang="en-US" sz="2800" b="1" dirty="0" err="1" smtClean="0">
                <a:latin typeface="+mj-lt"/>
                <a:cs typeface="Times New Roman" panose="02020603050405020304" pitchFamily="18" charset="0"/>
              </a:rPr>
              <a:t>CLiP</a:t>
            </a:r>
            <a:r>
              <a:rPr lang="en-US" altLang="en-US" sz="2800" b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it-IT" altLang="en-US" sz="2000" dirty="0" smtClean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04800" y="4186238"/>
            <a:ext cx="8991600" cy="2078037"/>
            <a:chOff x="192" y="2685"/>
            <a:chExt cx="5664" cy="1309"/>
          </a:xfrm>
        </p:grpSpPr>
        <p:sp>
          <p:nvSpPr>
            <p:cNvPr id="12300" name="CasellaDiTesto 11"/>
            <p:cNvSpPr txBox="1">
              <a:spLocks noChangeArrowheads="1"/>
            </p:cNvSpPr>
            <p:nvPr/>
          </p:nvSpPr>
          <p:spPr bwMode="auto">
            <a:xfrm>
              <a:off x="3072" y="3552"/>
              <a:ext cx="24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2000" dirty="0">
                  <a:solidFill>
                    <a:srgbClr val="FF0000"/>
                  </a:solidFill>
                  <a:cs typeface="Arial" charset="0"/>
                </a:rPr>
                <a:t>n + </a:t>
              </a:r>
              <a:r>
                <a:rPr lang="it-IT" altLang="en-US" sz="2000" baseline="30000" dirty="0">
                  <a:solidFill>
                    <a:srgbClr val="FF0000"/>
                  </a:solidFill>
                  <a:cs typeface="Arial" charset="0"/>
                </a:rPr>
                <a:t>7</a:t>
              </a:r>
              <a:r>
                <a:rPr lang="it-IT" altLang="en-US" sz="2000" dirty="0">
                  <a:solidFill>
                    <a:srgbClr val="FF0000"/>
                  </a:solidFill>
                  <a:cs typeface="Arial" charset="0"/>
                </a:rPr>
                <a:t>Be           </a:t>
              </a:r>
              <a:r>
                <a:rPr lang="it-IT" altLang="en-US" sz="2000" dirty="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a</a:t>
              </a:r>
              <a:r>
                <a:rPr lang="it-IT" altLang="en-US" sz="2000" dirty="0">
                  <a:solidFill>
                    <a:srgbClr val="FF0000"/>
                  </a:solidFill>
                  <a:cs typeface="Arial" charset="0"/>
                </a:rPr>
                <a:t> +</a:t>
              </a:r>
              <a:r>
                <a:rPr lang="it-IT" altLang="en-US" sz="2000" dirty="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 </a:t>
              </a:r>
              <a:r>
                <a:rPr lang="it-IT" altLang="en-US" sz="2000" dirty="0" err="1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a</a:t>
              </a:r>
              <a:r>
                <a:rPr lang="it-IT" altLang="en-US" sz="2000" dirty="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    </a:t>
              </a:r>
              <a:r>
                <a:rPr lang="it-IT" altLang="en-US" sz="2000" dirty="0" err="1">
                  <a:solidFill>
                    <a:srgbClr val="FF0000"/>
                  </a:solidFill>
                  <a:cs typeface="Arial" charset="0"/>
                </a:rPr>
                <a:t>Q=</a:t>
              </a:r>
              <a:r>
                <a:rPr lang="it-IT" altLang="en-US" sz="2000" dirty="0">
                  <a:solidFill>
                    <a:srgbClr val="FF0000"/>
                  </a:solidFill>
                  <a:cs typeface="Arial" charset="0"/>
                </a:rPr>
                <a:t> 19 </a:t>
              </a:r>
              <a:r>
                <a:rPr lang="it-IT" altLang="en-US" sz="2000" dirty="0" err="1">
                  <a:solidFill>
                    <a:srgbClr val="FF0000"/>
                  </a:solidFill>
                  <a:cs typeface="Arial" charset="0"/>
                </a:rPr>
                <a:t>MeV</a:t>
              </a:r>
              <a:endParaRPr lang="it-IT" altLang="en-US" sz="2000" dirty="0">
                <a:solidFill>
                  <a:srgbClr val="FF0000"/>
                </a:solidFill>
                <a:cs typeface="Arial" charset="0"/>
              </a:endParaRPr>
            </a:p>
            <a:p>
              <a:pPr eaLnBrk="1" hangingPunct="1"/>
              <a:endParaRPr lang="it-IT" altLang="en-US" dirty="0">
                <a:cs typeface="Arial" charset="0"/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3645" y="3693"/>
              <a:ext cx="270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2" name="CasellaDiTesto 16"/>
            <p:cNvSpPr txBox="1">
              <a:spLocks noChangeArrowheads="1"/>
            </p:cNvSpPr>
            <p:nvPr/>
          </p:nvSpPr>
          <p:spPr bwMode="auto">
            <a:xfrm>
              <a:off x="192" y="3552"/>
              <a:ext cx="27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2000" dirty="0">
                  <a:solidFill>
                    <a:schemeClr val="tx2"/>
                  </a:solidFill>
                  <a:cs typeface="Arial" charset="0"/>
                </a:rPr>
                <a:t>n + </a:t>
              </a:r>
              <a:r>
                <a:rPr lang="it-IT" altLang="en-US" sz="2000" baseline="30000" dirty="0">
                  <a:solidFill>
                    <a:schemeClr val="tx2"/>
                  </a:solidFill>
                  <a:cs typeface="Arial" charset="0"/>
                </a:rPr>
                <a:t>7</a:t>
              </a:r>
              <a:r>
                <a:rPr lang="it-IT" altLang="en-US" sz="2000" dirty="0">
                  <a:solidFill>
                    <a:schemeClr val="tx2"/>
                  </a:solidFill>
                  <a:cs typeface="Arial" charset="0"/>
                </a:rPr>
                <a:t>Be           p + </a:t>
              </a:r>
              <a:r>
                <a:rPr lang="it-IT" altLang="en-US" sz="2000" baseline="30000" dirty="0">
                  <a:solidFill>
                    <a:schemeClr val="tx2"/>
                  </a:solidFill>
                  <a:cs typeface="Arial" charset="0"/>
                </a:rPr>
                <a:t>7</a:t>
              </a:r>
              <a:r>
                <a:rPr lang="it-IT" altLang="en-US" sz="2000" dirty="0">
                  <a:solidFill>
                    <a:schemeClr val="tx2"/>
                  </a:solidFill>
                  <a:cs typeface="Arial" charset="0"/>
                </a:rPr>
                <a:t>Li</a:t>
              </a:r>
              <a:r>
                <a:rPr lang="it-IT" altLang="en-US" sz="2000" dirty="0">
                  <a:solidFill>
                    <a:schemeClr val="tx2"/>
                  </a:solidFill>
                  <a:latin typeface="Symbol" pitchFamily="18" charset="2"/>
                  <a:cs typeface="Arial" charset="0"/>
                </a:rPr>
                <a:t>    </a:t>
              </a:r>
              <a:r>
                <a:rPr lang="it-IT" altLang="en-US" sz="2000" dirty="0" err="1">
                  <a:solidFill>
                    <a:schemeClr val="tx2"/>
                  </a:solidFill>
                  <a:cs typeface="Arial" charset="0"/>
                </a:rPr>
                <a:t>Q=</a:t>
              </a:r>
              <a:r>
                <a:rPr lang="it-IT" altLang="en-US" sz="2000" dirty="0">
                  <a:solidFill>
                    <a:schemeClr val="tx2"/>
                  </a:solidFill>
                  <a:cs typeface="Arial" charset="0"/>
                </a:rPr>
                <a:t> 1.644 </a:t>
              </a:r>
              <a:r>
                <a:rPr lang="it-IT" altLang="en-US" sz="2000" dirty="0" err="1">
                  <a:solidFill>
                    <a:schemeClr val="tx2"/>
                  </a:solidFill>
                  <a:cs typeface="Arial" charset="0"/>
                </a:rPr>
                <a:t>MeV</a:t>
              </a:r>
              <a:endParaRPr lang="it-IT" altLang="en-US" sz="2000" dirty="0">
                <a:solidFill>
                  <a:schemeClr val="tx2"/>
                </a:solidFill>
                <a:cs typeface="Arial" charset="0"/>
              </a:endParaRPr>
            </a:p>
            <a:p>
              <a:pPr eaLnBrk="1" hangingPunct="1"/>
              <a:endParaRPr lang="it-IT" altLang="en-US" dirty="0">
                <a:cs typeface="Arial" charset="0"/>
              </a:endParaRPr>
            </a:p>
          </p:txBody>
        </p:sp>
        <p:sp>
          <p:nvSpPr>
            <p:cNvPr id="15" name="Freccia in giù 14"/>
            <p:cNvSpPr/>
            <p:nvPr/>
          </p:nvSpPr>
          <p:spPr>
            <a:xfrm rot="-1080000">
              <a:off x="3696" y="3136"/>
              <a:ext cx="96" cy="38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2400" dirty="0">
                <a:solidFill>
                  <a:srgbClr val="FF0000"/>
                </a:solidFill>
              </a:endParaRPr>
            </a:p>
          </p:txBody>
        </p:sp>
        <p:sp>
          <p:nvSpPr>
            <p:cNvPr id="12304" name="CasellaDiTesto 10"/>
            <p:cNvSpPr txBox="1">
              <a:spLocks noChangeArrowheads="1"/>
            </p:cNvSpPr>
            <p:nvPr/>
          </p:nvSpPr>
          <p:spPr bwMode="auto">
            <a:xfrm>
              <a:off x="432" y="2685"/>
              <a:ext cx="54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2400" baseline="30000" dirty="0" smtClean="0">
                  <a:latin typeface="+mj-lt"/>
                  <a:cs typeface="Times New Roman" panose="02020603050405020304" pitchFamily="18" charset="0"/>
                </a:rPr>
                <a:t>7</a:t>
              </a:r>
              <a:r>
                <a:rPr lang="en-US" altLang="en-US" sz="2400" dirty="0" smtClean="0">
                  <a:latin typeface="+mj-lt"/>
                  <a:cs typeface="Times New Roman" panose="02020603050405020304" pitchFamily="18" charset="0"/>
                </a:rPr>
                <a:t>Be is destroyed via 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(</a:t>
              </a:r>
              <a:r>
                <a:rPr lang="en-US" altLang="en-US" sz="2400" b="1" dirty="0" err="1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n,p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) </a:t>
              </a:r>
              <a:r>
                <a:rPr lang="en-US" altLang="en-US" sz="2400" b="1" dirty="0" smtClean="0">
                  <a:latin typeface="+mj-lt"/>
                  <a:cs typeface="Times New Roman" panose="02020603050405020304" pitchFamily="18" charset="0"/>
                </a:rPr>
                <a:t>(~97%) </a:t>
              </a:r>
              <a:r>
                <a:rPr lang="en-US" altLang="en-US" sz="2400" dirty="0" smtClean="0">
                  <a:latin typeface="+mj-lt"/>
                  <a:cs typeface="Times New Roman" panose="02020603050405020304" pitchFamily="18" charset="0"/>
                </a:rPr>
                <a:t>and</a:t>
              </a:r>
              <a:r>
                <a:rPr lang="en-US" altLang="en-US" sz="2400" b="1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(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n,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a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)</a:t>
              </a:r>
              <a:r>
                <a:rPr lang="en-US" altLang="en-US" sz="2400" b="1" dirty="0" smtClean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latin typeface="+mj-lt"/>
                  <a:cs typeface="Times New Roman" panose="02020603050405020304" pitchFamily="18" charset="0"/>
                </a:rPr>
                <a:t>(~2.5%) </a:t>
              </a:r>
              <a:r>
                <a:rPr lang="en-US" altLang="en-US" sz="2400" dirty="0" smtClean="0">
                  <a:latin typeface="+mj-lt"/>
                  <a:cs typeface="Times New Roman" panose="02020603050405020304" pitchFamily="18" charset="0"/>
                </a:rPr>
                <a:t>reactions </a:t>
              </a:r>
              <a:endParaRPr lang="it-IT" altLang="en-US" sz="2400" dirty="0" smtClean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Freccia in giù 15"/>
            <p:cNvSpPr/>
            <p:nvPr/>
          </p:nvSpPr>
          <p:spPr>
            <a:xfrm rot="1140000">
              <a:off x="1920" y="3125"/>
              <a:ext cx="96" cy="38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2" name="Connettore 2 12"/>
            <p:cNvCxnSpPr/>
            <p:nvPr/>
          </p:nvCxnSpPr>
          <p:spPr>
            <a:xfrm>
              <a:off x="765" y="3692"/>
              <a:ext cx="225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94" y="69832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207" y="111107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ttore 1 5"/>
          <p:cNvCxnSpPr/>
          <p:nvPr/>
        </p:nvCxnSpPr>
        <p:spPr>
          <a:xfrm>
            <a:off x="76200" y="6553200"/>
            <a:ext cx="8918575" cy="3016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5143504" y="6000768"/>
            <a:ext cx="31406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150 mb @ 25 </a:t>
            </a:r>
            <a:r>
              <a:rPr lang="it-IT" b="1" i="1" dirty="0" err="1" smtClean="0">
                <a:solidFill>
                  <a:srgbClr val="FF0000"/>
                </a:solidFill>
              </a:rPr>
              <a:t>meV</a:t>
            </a:r>
            <a:r>
              <a:rPr lang="it-IT" b="1" i="1" dirty="0" smtClean="0">
                <a:solidFill>
                  <a:srgbClr val="FF0000"/>
                </a:solidFill>
              </a:rPr>
              <a:t> (Bassi 1963)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742" y="5286388"/>
            <a:ext cx="5276852" cy="15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1414"/>
            <a:ext cx="643759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1000100" y="71438"/>
            <a:ext cx="4500594" cy="357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52" y="3357562"/>
            <a:ext cx="5000628" cy="143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072198" y="5500702"/>
            <a:ext cx="157163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857760"/>
            <a:ext cx="5072098" cy="43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5143504" y="3357562"/>
            <a:ext cx="121444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286512" y="1643050"/>
            <a:ext cx="2655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. Rev. C 37(1988) 917</a:t>
            </a:r>
          </a:p>
          <a:p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85786" y="4714884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Il Nuovo Cimento</a:t>
            </a:r>
          </a:p>
          <a:p>
            <a:pPr algn="ctr"/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XXVIII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(1963)1049</a:t>
            </a:r>
            <a:endParaRPr lang="it-IT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4071934" y="1785926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5357818" y="6000768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6"/>
          <p:cNvGrpSpPr>
            <a:grpSpLocks noChangeAspect="1"/>
          </p:cNvGrpSpPr>
          <p:nvPr/>
        </p:nvGrpSpPr>
        <p:grpSpPr>
          <a:xfrm>
            <a:off x="179512" y="1306896"/>
            <a:ext cx="5739541" cy="4207632"/>
            <a:chOff x="571500" y="131134"/>
            <a:chExt cx="8199341" cy="6010903"/>
          </a:xfrm>
        </p:grpSpPr>
        <p:pic>
          <p:nvPicPr>
            <p:cNvPr id="78" name="Picture 2" descr="MapaCER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" y="609600"/>
              <a:ext cx="8066088" cy="553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" descr="googl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687" y="131134"/>
              <a:ext cx="1306513" cy="52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Oval 3"/>
            <p:cNvSpPr>
              <a:spLocks noChangeArrowheads="1"/>
            </p:cNvSpPr>
            <p:nvPr/>
          </p:nvSpPr>
          <p:spPr bwMode="auto">
            <a:xfrm>
              <a:off x="5899150" y="4570412"/>
              <a:ext cx="1366838" cy="1322388"/>
            </a:xfrm>
            <a:prstGeom prst="ellips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b="1">
                <a:latin typeface="Arial Black" pitchFamily="34" charset="0"/>
              </a:endParaRPr>
            </a:p>
          </p:txBody>
        </p:sp>
        <p:sp>
          <p:nvSpPr>
            <p:cNvPr id="81" name="Text Box 4"/>
            <p:cNvSpPr txBox="1">
              <a:spLocks noChangeArrowheads="1"/>
            </p:cNvSpPr>
            <p:nvPr/>
          </p:nvSpPr>
          <p:spPr bwMode="auto">
            <a:xfrm>
              <a:off x="7162800" y="4572000"/>
              <a:ext cx="1608041" cy="43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Comic Sans MS" charset="0"/>
                </a:rPr>
                <a:t>PS </a:t>
              </a:r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charset="0"/>
                </a:rPr>
                <a:t>20 GeV</a:t>
              </a:r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Comic Sans MS" charset="0"/>
              </a:endParaRPr>
            </a:p>
          </p:txBody>
        </p:sp>
        <p:sp>
          <p:nvSpPr>
            <p:cNvPr id="82" name="Oval 6"/>
            <p:cNvSpPr>
              <a:spLocks noChangeArrowheads="1"/>
            </p:cNvSpPr>
            <p:nvPr/>
          </p:nvSpPr>
          <p:spPr bwMode="auto">
            <a:xfrm>
              <a:off x="5538788" y="4498975"/>
              <a:ext cx="360362" cy="358775"/>
            </a:xfrm>
            <a:prstGeom prst="ellipse">
              <a:avLst/>
            </a:prstGeom>
            <a:noFill/>
            <a:ln w="57150" cap="rnd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s-ES" b="1">
                <a:latin typeface="Arial Black" pitchFamily="34" charset="0"/>
              </a:endParaRPr>
            </a:p>
          </p:txBody>
        </p:sp>
        <p:sp>
          <p:nvSpPr>
            <p:cNvPr id="83" name="Line 7"/>
            <p:cNvSpPr>
              <a:spLocks noChangeShapeType="1"/>
            </p:cNvSpPr>
            <p:nvPr/>
          </p:nvSpPr>
          <p:spPr bwMode="auto">
            <a:xfrm flipV="1">
              <a:off x="5704516" y="4775679"/>
              <a:ext cx="173038" cy="8636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8"/>
            <p:cNvSpPr txBox="1">
              <a:spLocks noChangeArrowheads="1"/>
            </p:cNvSpPr>
            <p:nvPr/>
          </p:nvSpPr>
          <p:spPr bwMode="auto">
            <a:xfrm>
              <a:off x="4480504" y="5100907"/>
              <a:ext cx="1232481" cy="74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 err="1">
                  <a:solidFill>
                    <a:srgbClr val="FFFF00"/>
                  </a:solidFill>
                  <a:latin typeface="Comic Sans MS" charset="0"/>
                </a:rPr>
                <a:t>Linac</a:t>
              </a:r>
              <a:endParaRPr lang="en-US" sz="1400" b="1" dirty="0">
                <a:solidFill>
                  <a:srgbClr val="FFFF00"/>
                </a:solidFill>
                <a:latin typeface="Comic Sans MS" charset="0"/>
              </a:endParaRPr>
            </a:p>
            <a:p>
              <a:pPr>
                <a:defRPr/>
              </a:pPr>
              <a:r>
                <a:rPr lang="en-US" sz="1400" b="1" dirty="0">
                  <a:solidFill>
                    <a:srgbClr val="FFFF00"/>
                  </a:solidFill>
                  <a:latin typeface="Comic Sans MS" charset="0"/>
                </a:rPr>
                <a:t>50 </a:t>
              </a:r>
              <a:r>
                <a:rPr lang="en-US" sz="1400" b="1" dirty="0" err="1">
                  <a:solidFill>
                    <a:srgbClr val="FFFF00"/>
                  </a:solidFill>
                  <a:latin typeface="Comic Sans MS" charset="0"/>
                </a:rPr>
                <a:t>MeV</a:t>
              </a:r>
              <a:endParaRPr lang="fr-FR" sz="1400" b="1" dirty="0">
                <a:solidFill>
                  <a:srgbClr val="FFFF00"/>
                </a:solidFill>
                <a:latin typeface="Comic Sans MS" charset="0"/>
              </a:endParaRPr>
            </a:p>
          </p:txBody>
        </p:sp>
        <p:sp>
          <p:nvSpPr>
            <p:cNvPr id="85" name="Text Box 9"/>
            <p:cNvSpPr txBox="1">
              <a:spLocks noChangeArrowheads="1"/>
            </p:cNvSpPr>
            <p:nvPr/>
          </p:nvSpPr>
          <p:spPr bwMode="auto">
            <a:xfrm>
              <a:off x="5245854" y="3783013"/>
              <a:ext cx="1292021" cy="747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rgbClr val="FFC000"/>
                  </a:solidFill>
                  <a:latin typeface="Comic Sans MS" charset="0"/>
                </a:rPr>
                <a:t>Booster</a:t>
              </a:r>
            </a:p>
            <a:p>
              <a:pPr>
                <a:defRPr/>
              </a:pPr>
              <a:r>
                <a:rPr lang="en-US" sz="1400" b="1" dirty="0">
                  <a:solidFill>
                    <a:srgbClr val="FFC000"/>
                  </a:solidFill>
                  <a:latin typeface="Comic Sans MS" charset="0"/>
                </a:rPr>
                <a:t>1.4 GeV</a:t>
              </a:r>
              <a:endParaRPr lang="fr-FR" sz="1400" b="1" dirty="0">
                <a:solidFill>
                  <a:srgbClr val="FFC000"/>
                </a:solidFill>
                <a:latin typeface="Comic Sans MS" charset="0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3019425" y="1690687"/>
              <a:ext cx="1152525" cy="10080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/>
              <a:tailEnd type="none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4332139" y="2825750"/>
              <a:ext cx="1655762" cy="2736850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88" name="Picture 116" descr="Fond.png"/>
            <p:cNvPicPr>
              <a:picLocks noChangeAspect="1"/>
            </p:cNvPicPr>
            <p:nvPr/>
          </p:nvPicPr>
          <p:blipFill>
            <a:blip r:embed="rId5" cstate="print"/>
            <a:srcRect t="-1643" r="86229" b="69751"/>
            <a:stretch>
              <a:fillRect/>
            </a:stretch>
          </p:blipFill>
          <p:spPr bwMode="auto">
            <a:xfrm>
              <a:off x="623888" y="652462"/>
              <a:ext cx="835025" cy="132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Text Box 12"/>
            <p:cNvSpPr txBox="1">
              <a:spLocks noChangeArrowheads="1"/>
            </p:cNvSpPr>
            <p:nvPr/>
          </p:nvSpPr>
          <p:spPr bwMode="auto">
            <a:xfrm>
              <a:off x="1497317" y="1204345"/>
              <a:ext cx="1495425" cy="7474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dirty="0" smtClean="0">
                  <a:solidFill>
                    <a:srgbClr val="FF0000"/>
                  </a:solidFill>
                </a:rPr>
                <a:t>185 </a:t>
              </a:r>
              <a:r>
                <a:rPr lang="es-ES" sz="1400" b="1" dirty="0">
                  <a:solidFill>
                    <a:srgbClr val="FF0000"/>
                  </a:solidFill>
                </a:rPr>
                <a:t>m flight path</a:t>
              </a:r>
            </a:p>
          </p:txBody>
        </p:sp>
        <p:sp>
          <p:nvSpPr>
            <p:cNvPr id="90" name="AutoShape 13"/>
            <p:cNvSpPr>
              <a:spLocks noChangeArrowheads="1"/>
            </p:cNvSpPr>
            <p:nvPr/>
          </p:nvSpPr>
          <p:spPr bwMode="auto">
            <a:xfrm>
              <a:off x="3959194" y="2313087"/>
              <a:ext cx="571504" cy="830104"/>
            </a:xfrm>
            <a:prstGeom prst="irregularSeal2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FF66"/>
                </a:gs>
                <a:gs pos="100000">
                  <a:srgbClr val="FFFF66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 b="1">
                <a:latin typeface="Arial Black" charset="0"/>
              </a:endParaRPr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 flipV="1">
              <a:off x="5791035" y="4581522"/>
              <a:ext cx="589127" cy="2762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851920" y="4976600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9941" name="AutoShape 7"/>
          <p:cNvSpPr>
            <a:spLocks noChangeArrowheads="1"/>
          </p:cNvSpPr>
          <p:nvPr/>
        </p:nvSpPr>
        <p:spPr bwMode="auto">
          <a:xfrm>
            <a:off x="2169096" y="5030688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9942" name="AutoShape 8"/>
          <p:cNvSpPr>
            <a:spLocks noChangeArrowheads="1"/>
          </p:cNvSpPr>
          <p:nvPr/>
        </p:nvSpPr>
        <p:spPr bwMode="auto">
          <a:xfrm>
            <a:off x="2321496" y="5329808"/>
            <a:ext cx="3276600" cy="990600"/>
          </a:xfrm>
          <a:prstGeom prst="roundRect">
            <a:avLst>
              <a:gd name="adj" fmla="val 16667"/>
            </a:avLst>
          </a:prstGeom>
          <a:noFill/>
          <a:ln w="38100" cap="sq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700933" y="3035088"/>
            <a:ext cx="142875" cy="142875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2571750" y="214313"/>
            <a:ext cx="4214813" cy="511175"/>
          </a:xfrm>
          <a:prstGeom prst="roundRect">
            <a:avLst/>
          </a:prstGeom>
          <a:solidFill>
            <a:srgbClr val="00206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n_TOF</a:t>
            </a:r>
            <a:r>
              <a:rPr lang="en-US" sz="2400" b="1" dirty="0" smtClean="0">
                <a:solidFill>
                  <a:schemeClr val="bg1"/>
                </a:solidFill>
              </a:rPr>
              <a:t> facility at </a:t>
            </a:r>
            <a:r>
              <a:rPr lang="en-US" sz="2400" b="1" dirty="0">
                <a:solidFill>
                  <a:schemeClr val="bg1"/>
                </a:solidFill>
              </a:rPr>
              <a:t>CERN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142875" y="857250"/>
            <a:ext cx="8786813" cy="1588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000760" y="1715204"/>
            <a:ext cx="100013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000760" y="2357430"/>
            <a:ext cx="2916988" cy="218173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 anchor="ctr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</a:rPr>
              <a:t>n_TOF</a:t>
            </a:r>
            <a:r>
              <a:rPr lang="en-US" sz="1600" dirty="0" smtClean="0"/>
              <a:t> is a </a:t>
            </a:r>
            <a:r>
              <a:rPr lang="en-US" sz="1600" b="1" dirty="0" err="1" smtClean="0">
                <a:solidFill>
                  <a:srgbClr val="FF0000"/>
                </a:solidFill>
              </a:rPr>
              <a:t>spallation</a:t>
            </a:r>
            <a:r>
              <a:rPr lang="en-US" sz="1600" dirty="0" smtClean="0"/>
              <a:t> neutron source based on </a:t>
            </a:r>
            <a:r>
              <a:rPr lang="en-US" sz="1600" b="1" dirty="0" smtClean="0">
                <a:solidFill>
                  <a:srgbClr val="FF0000"/>
                </a:solidFill>
              </a:rPr>
              <a:t>20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/c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protons </a:t>
            </a:r>
            <a:r>
              <a:rPr lang="en-US" sz="1600" dirty="0" smtClean="0"/>
              <a:t>from the CERN PS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hitting a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Pb</a:t>
            </a:r>
            <a:r>
              <a:rPr lang="en-US" sz="1600" b="1" dirty="0" smtClean="0">
                <a:solidFill>
                  <a:srgbClr val="FF0000"/>
                </a:solidFill>
              </a:rPr>
              <a:t> block</a:t>
            </a:r>
            <a:r>
              <a:rPr lang="en-US" sz="1600" dirty="0" smtClean="0">
                <a:solidFill>
                  <a:schemeClr val="tx1"/>
                </a:solidFill>
              </a:rPr>
              <a:t> (~360 neutrons per proton).</a:t>
            </a:r>
          </a:p>
          <a:p>
            <a:pPr algn="ctr">
              <a:spcBef>
                <a:spcPts val="600"/>
              </a:spcBef>
            </a:pPr>
            <a:r>
              <a:rPr lang="en-US" sz="1600" i="1" dirty="0" smtClean="0">
                <a:solidFill>
                  <a:schemeClr val="tx1"/>
                </a:solidFill>
              </a:rPr>
              <a:t>Experimental Area I at </a:t>
            </a:r>
            <a:r>
              <a:rPr lang="en-US" sz="1600" b="1" i="1" dirty="0" smtClean="0">
                <a:solidFill>
                  <a:srgbClr val="FF0000"/>
                </a:solidFill>
              </a:rPr>
              <a:t>185 m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600" i="1" dirty="0" smtClean="0">
                <a:solidFill>
                  <a:schemeClr val="tx1"/>
                </a:solidFill>
              </a:rPr>
              <a:t>Experimental Area II at </a:t>
            </a:r>
            <a:r>
              <a:rPr lang="en-US" sz="1600" b="1" i="1" dirty="0" smtClean="0">
                <a:solidFill>
                  <a:srgbClr val="FF0000"/>
                </a:solidFill>
              </a:rPr>
              <a:t>20 m</a:t>
            </a:r>
          </a:p>
        </p:txBody>
      </p:sp>
      <p:sp>
        <p:nvSpPr>
          <p:cNvPr id="26" name="Rectangle 7"/>
          <p:cNvSpPr/>
          <p:nvPr/>
        </p:nvSpPr>
        <p:spPr>
          <a:xfrm>
            <a:off x="70992" y="5122807"/>
            <a:ext cx="607619" cy="35518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8"/>
          <p:cNvCxnSpPr/>
          <p:nvPr/>
        </p:nvCxnSpPr>
        <p:spPr>
          <a:xfrm>
            <a:off x="143000" y="5226496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1 92"/>
          <p:cNvCxnSpPr/>
          <p:nvPr/>
        </p:nvCxnSpPr>
        <p:spPr>
          <a:xfrm>
            <a:off x="881063" y="6429375"/>
            <a:ext cx="7691437" cy="1588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_tof1.png"/>
          <p:cNvPicPr>
            <a:picLocks noChangeAspect="1"/>
          </p:cNvPicPr>
          <p:nvPr/>
        </p:nvPicPr>
        <p:blipFill>
          <a:blip r:embed="rId2"/>
          <a:srcRect t="11453"/>
          <a:stretch>
            <a:fillRect/>
          </a:stretch>
        </p:blipFill>
        <p:spPr>
          <a:xfrm>
            <a:off x="0" y="888649"/>
            <a:ext cx="9144000" cy="5765221"/>
          </a:xfrm>
          <a:prstGeom prst="rect">
            <a:avLst/>
          </a:prstGeom>
        </p:spPr>
      </p:pic>
      <p:sp>
        <p:nvSpPr>
          <p:cNvPr id="5" name="CasellaDiTesto 5"/>
          <p:cNvSpPr txBox="1"/>
          <p:nvPr/>
        </p:nvSpPr>
        <p:spPr>
          <a:xfrm>
            <a:off x="2071638" y="214290"/>
            <a:ext cx="7072362" cy="55399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n_TOF program on </a:t>
            </a:r>
            <a:r>
              <a:rPr lang="it-IT" sz="3000" b="1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it-IT" sz="3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Be(n,cp)</a:t>
            </a:r>
            <a:endParaRPr lang="it-IT" sz="3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1857356" y="857232"/>
            <a:ext cx="7072362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678487" cy="6487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786050" y="214290"/>
            <a:ext cx="4357718" cy="461665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it-IT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 </a:t>
            </a:r>
            <a:r>
              <a:rPr lang="it-IT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available</a:t>
            </a:r>
            <a:r>
              <a:rPr lang="it-IT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it-IT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PSI-Zurich</a:t>
            </a:r>
            <a:r>
              <a:rPr lang="it-IT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!</a:t>
            </a:r>
            <a:endParaRPr lang="it-IT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851" y="6429396"/>
            <a:ext cx="569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Thanks to E. </a:t>
            </a:r>
            <a:r>
              <a:rPr lang="en-US" i="1" dirty="0" err="1" smtClean="0"/>
              <a:t>Maugeri</a:t>
            </a:r>
            <a:r>
              <a:rPr lang="en-US" i="1" dirty="0" smtClean="0"/>
              <a:t>, S. </a:t>
            </a:r>
            <a:r>
              <a:rPr lang="en-US" i="1" dirty="0" err="1" smtClean="0"/>
              <a:t>Heinitz</a:t>
            </a:r>
            <a:r>
              <a:rPr lang="en-US" i="1" dirty="0" smtClean="0"/>
              <a:t>, D. Schumann (PSI </a:t>
            </a:r>
            <a:r>
              <a:rPr lang="en-US" i="1" dirty="0" err="1" smtClean="0"/>
              <a:t>Villigen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tof2.png"/>
          <p:cNvPicPr>
            <a:picLocks noChangeAspect="1"/>
          </p:cNvPicPr>
          <p:nvPr/>
        </p:nvPicPr>
        <p:blipFill>
          <a:blip r:embed="rId2"/>
          <a:srcRect t="11081" b="20184"/>
          <a:stretch>
            <a:fillRect/>
          </a:stretch>
        </p:blipFill>
        <p:spPr>
          <a:xfrm>
            <a:off x="-12420" y="1185783"/>
            <a:ext cx="9156420" cy="469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5"/>
          <p:cNvSpPr txBox="1"/>
          <p:nvPr/>
        </p:nvSpPr>
        <p:spPr>
          <a:xfrm>
            <a:off x="2357422" y="142852"/>
            <a:ext cx="6429420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Experimental setup (INFN-LNS)</a:t>
            </a:r>
            <a:endParaRPr lang="it-IT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929330"/>
            <a:ext cx="8051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Those who made it possible: - </a:t>
            </a:r>
            <a:r>
              <a:rPr lang="en-US" i="1" dirty="0" smtClean="0"/>
              <a:t>L. </a:t>
            </a:r>
            <a:r>
              <a:rPr lang="en-US" i="1" dirty="0" err="1" smtClean="0"/>
              <a:t>Cosentino</a:t>
            </a:r>
            <a:r>
              <a:rPr lang="en-US" i="1" dirty="0" smtClean="0"/>
              <a:t>, P. </a:t>
            </a:r>
            <a:r>
              <a:rPr lang="en-US" i="1" dirty="0" err="1" smtClean="0"/>
              <a:t>Finocchiaro</a:t>
            </a:r>
            <a:r>
              <a:rPr lang="en-US" i="1" dirty="0" smtClean="0"/>
              <a:t>, A. </a:t>
            </a:r>
            <a:r>
              <a:rPr lang="en-US" i="1" dirty="0" err="1" smtClean="0"/>
              <a:t>Pappalardo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INFN-LNS</a:t>
            </a:r>
            <a:r>
              <a:rPr lang="en-US" dirty="0" smtClean="0"/>
              <a:t>)</a:t>
            </a:r>
          </a:p>
          <a:p>
            <a:pPr algn="ctr"/>
            <a:r>
              <a:rPr lang="en-US" i="1" dirty="0" smtClean="0"/>
              <a:t>                          - M. </a:t>
            </a:r>
            <a:r>
              <a:rPr lang="en-US" i="1" dirty="0" err="1" smtClean="0"/>
              <a:t>Barbagallo</a:t>
            </a:r>
            <a:r>
              <a:rPr lang="en-US" i="1" dirty="0" smtClean="0"/>
              <a:t>, N. Colonna </a:t>
            </a:r>
            <a:r>
              <a:rPr lang="en-US" dirty="0" smtClean="0"/>
              <a:t>(INFN-Bari)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5663" cy="839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13" y="41275"/>
            <a:ext cx="12668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1857356" y="857232"/>
            <a:ext cx="7072362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582</Words>
  <Application>Microsoft Macintosh PowerPoint</Application>
  <PresentationFormat>On-screen Show (4:3)</PresentationFormat>
  <Paragraphs>86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Prof A. Musumarra</dc:creator>
  <cp:lastModifiedBy>Agatino Musumarra</cp:lastModifiedBy>
  <cp:revision>209</cp:revision>
  <dcterms:created xsi:type="dcterms:W3CDTF">2011-12-05T15:32:50Z</dcterms:created>
  <dcterms:modified xsi:type="dcterms:W3CDTF">2016-06-22T09:41:12Z</dcterms:modified>
</cp:coreProperties>
</file>