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5"/>
  </p:notesMasterIdLst>
  <p:sldIdLst>
    <p:sldId id="257" r:id="rId3"/>
    <p:sldId id="298" r:id="rId4"/>
    <p:sldId id="299" r:id="rId5"/>
    <p:sldId id="259" r:id="rId6"/>
    <p:sldId id="261" r:id="rId7"/>
    <p:sldId id="265" r:id="rId8"/>
    <p:sldId id="267" r:id="rId9"/>
    <p:sldId id="270" r:id="rId10"/>
    <p:sldId id="275" r:id="rId11"/>
    <p:sldId id="278" r:id="rId12"/>
    <p:sldId id="280" r:id="rId13"/>
    <p:sldId id="282" r:id="rId14"/>
    <p:sldId id="284" r:id="rId15"/>
    <p:sldId id="283" r:id="rId16"/>
    <p:sldId id="288" r:id="rId17"/>
    <p:sldId id="289" r:id="rId18"/>
    <p:sldId id="292" r:id="rId19"/>
    <p:sldId id="293" r:id="rId20"/>
    <p:sldId id="300" r:id="rId21"/>
    <p:sldId id="294" r:id="rId22"/>
    <p:sldId id="295" r:id="rId23"/>
    <p:sldId id="296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8CA062-D2B0-454A-BFE7-835954A04DEB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en-US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74E907-F003-430C-A77D-747CE4965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506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A47E3D9-898D-4FA4-BAC1-FB615A6B0C34}" type="slidenum">
              <a:rPr lang="hu-HU" altLang="en-US" sz="1200"/>
              <a:pPr eaLnBrk="1" hangingPunct="1"/>
              <a:t>3</a:t>
            </a:fld>
            <a:endParaRPr lang="hu-HU" altLang="en-US" sz="1200"/>
          </a:p>
        </p:txBody>
      </p:sp>
    </p:spTree>
    <p:extLst>
      <p:ext uri="{BB962C8B-B14F-4D97-AF65-F5344CB8AC3E}">
        <p14:creationId xmlns:p14="http://schemas.microsoft.com/office/powerpoint/2010/main" val="334727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8E3B6-DA19-469A-B374-71EBFBE40036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DEAAD-4667-400E-AC8C-EF24DC5C6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16E04-B4F9-4BA6-9285-B51826AED4AB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A946-9ABA-4984-B511-7EF89F9E5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9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8B263-67B3-4989-BB9F-273680875A81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B9817-4474-4E58-BB79-E2F22289F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1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2232-8D06-4547-BEB8-F259D5C0C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14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0"/>
          </p:nvPr>
        </p:nvSpPr>
        <p:spPr>
          <a:xfrm>
            <a:off x="608013" y="6246813"/>
            <a:ext cx="2838450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idx="11"/>
          </p:nvPr>
        </p:nvSpPr>
        <p:spPr>
          <a:xfrm>
            <a:off x="4170363" y="6246813"/>
            <a:ext cx="3862387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2"/>
          </p:nvPr>
        </p:nvSpPr>
        <p:spPr>
          <a:xfrm>
            <a:off x="8742363" y="6246813"/>
            <a:ext cx="2836862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873CB-8A15-41CF-A67E-63677FA7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7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042B8-2196-4B19-8A81-48CFCFD9AE20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5391A-15E3-430F-A877-61B58D67D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16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0F29A-5EAA-4827-B403-FBDD98AE8D01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1EEE0-3707-4189-B3D3-7B6495C56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66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42203-2220-4AD7-80CE-A48DCF8DDD7B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8DB07-E1D1-4D25-B624-DD377A5D0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92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8DC6D-B39B-45F3-AA24-389B16D847B9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425C7-3EE6-4E9B-AC44-C77484EF1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22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03E1C-960F-4833-950D-A84B99EBA192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B90AC-EC35-4687-823E-F11FB8354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8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8EDAA-E26A-4EB1-B541-2D5F9B2AD2EB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97418-8ED9-411B-8043-7B000FB2D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F45D0-B648-4C7A-8955-33B87708E915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12398-A448-4F59-8D9C-CD6DF7892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53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45FF0-F84A-4513-BACE-F3364E95FE40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F1CA-8378-43DA-A3E3-FE0A266B1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03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ACFA4-D86A-48F9-96EC-BA1C803137E9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93E8-8958-4B09-92BA-7FA837F59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79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41352-BA76-4B82-8077-602D26EC3E4F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48848-671C-4FF3-9537-1C2848B81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5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9280-159B-4063-9F17-2C1FABAB6314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0B86F-57D4-4692-B1A1-30A46E782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03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BA1EA-3CF7-4047-B6FB-81FE4CB578FE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7F989-3EB4-4731-BEC7-F0BB42F66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91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8A28-B7B8-48A1-B1DC-01B65781D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46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Online kép helye 3"/>
          <p:cNvSpPr>
            <a:spLocks noGrp="1"/>
          </p:cNvSpPr>
          <p:nvPr>
            <p:ph type="clipArt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30C76-61AA-45EE-9CFC-F1EA93D5CFCC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2901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1E906-5BCB-47AB-9A40-2A26F9A6C6FC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BE58B-4D11-4F1A-9677-FF78B79E6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20214-8B3E-4118-9469-DC23C1099188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4A2F4-06CC-4455-B8A1-1CECFA2AC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89D24-CC14-4D47-8EAD-01107C4FC351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1842D-44DF-461F-9D43-FF8431A37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2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1098F-381C-43A0-96C4-732DFBA3056C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4B1B9-781B-4AFC-BFC4-52E6F4456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5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5C328-3371-455D-AB8C-0D3E3D1B51CF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EB3A-6594-4E5F-8827-D527A096F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6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7140F-D4C4-46EF-85F6-C1F43F7159D4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67666-588D-43EC-BE42-C0F90B74B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27E72-7BCE-4220-B5AE-4BFDF25D4103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D711D-CD33-433C-96A9-AEC46F00F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0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  <a:endParaRPr lang="en-US" altLang="en-US" smtClean="0"/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  <a:endParaRPr lang="en-US" alt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A35841A-C980-4AB0-A9B0-CCBF83EB4DCF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EE76530-88AB-4FBE-A1C8-9F6C1ED8B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38" r:id="rId12"/>
    <p:sldLayoutId id="21474838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  <a:endParaRPr lang="en-US" altLang="en-US" smtClean="0"/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  <a:endParaRPr lang="en-US" alt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EEDEDD0-BCD6-48AF-A209-3161886ACBDE}" type="datetimeFigureOut">
              <a:rPr lang="en-US"/>
              <a:pPr>
                <a:defRPr/>
              </a:pPr>
              <a:t>10/25/2016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716FB5E-F82B-428F-AA34-49FFCBA8F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40" r:id="rId12"/>
    <p:sldLayoutId id="21474838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ctrTitle"/>
          </p:nvPr>
        </p:nvSpPr>
        <p:spPr>
          <a:xfrm>
            <a:off x="1703388" y="115888"/>
            <a:ext cx="8936037" cy="2592387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 </a:t>
            </a:r>
            <a:r>
              <a:rPr lang="en-US" dirty="0" smtClean="0"/>
              <a:t>The </a:t>
            </a:r>
            <a:r>
              <a:rPr lang="hu-HU" baseline="30000" dirty="0" smtClean="0"/>
              <a:t>8</a:t>
            </a:r>
            <a:r>
              <a:rPr lang="en-US" dirty="0" smtClean="0"/>
              <a:t>Be anomaly and the fifth force</a:t>
            </a:r>
            <a:endParaRPr lang="en-US" altLang="en-US" b="1" dirty="0" smtClean="0"/>
          </a:p>
        </p:txBody>
      </p:sp>
      <p:pic>
        <p:nvPicPr>
          <p:cNvPr id="8195" name="Picture 19" descr="nikh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094288"/>
            <a:ext cx="23304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4797425"/>
            <a:ext cx="1735138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lcím 7"/>
          <p:cNvSpPr>
            <a:spLocks noGrp="1"/>
          </p:cNvSpPr>
          <p:nvPr>
            <p:ph type="subTitle" idx="1"/>
          </p:nvPr>
        </p:nvSpPr>
        <p:spPr>
          <a:xfrm>
            <a:off x="2633663" y="2744788"/>
            <a:ext cx="7275512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A.J. </a:t>
            </a:r>
            <a:r>
              <a:rPr lang="en-US" dirty="0" err="1" smtClean="0"/>
              <a:t>Krasznahorkay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Inst. </a:t>
            </a:r>
            <a:r>
              <a:rPr lang="hu-HU" dirty="0" smtClean="0"/>
              <a:t>f</a:t>
            </a:r>
            <a:r>
              <a:rPr lang="en-US" dirty="0" smtClean="0"/>
              <a:t>or </a:t>
            </a:r>
            <a:r>
              <a:rPr lang="en-US" dirty="0" err="1" smtClean="0"/>
              <a:t>Nucl</a:t>
            </a:r>
            <a:r>
              <a:rPr lang="en-US" dirty="0" smtClean="0"/>
              <a:t>. Res., Hung. Acad. of Sci. (</a:t>
            </a:r>
            <a:r>
              <a:rPr lang="hu-HU" dirty="0" smtClean="0"/>
              <a:t>MTA-</a:t>
            </a:r>
            <a:r>
              <a:rPr lang="en-US" dirty="0" smtClean="0"/>
              <a:t>A</a:t>
            </a:r>
            <a:r>
              <a:rPr lang="hu-HU" dirty="0" err="1" smtClean="0"/>
              <a:t>tomki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198" name="Picture 2" descr="http://atomki.hu/files/2016/05/aranyos_Atomki_logo_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4730750"/>
            <a:ext cx="26543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98425" y="304800"/>
            <a:ext cx="11807825" cy="143192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Can it be some kind of interference effect between transitions with different multipolarities?</a:t>
            </a:r>
          </a:p>
        </p:txBody>
      </p:sp>
      <p:pic>
        <p:nvPicPr>
          <p:cNvPr id="19459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75" y="1958975"/>
            <a:ext cx="4873625" cy="4873625"/>
          </a:xfrm>
        </p:spPr>
      </p:pic>
      <p:sp>
        <p:nvSpPr>
          <p:cNvPr id="19460" name="Szövegdoboz 3"/>
          <p:cNvSpPr txBox="1">
            <a:spLocks noChangeArrowheads="1"/>
          </p:cNvSpPr>
          <p:nvPr/>
        </p:nvSpPr>
        <p:spPr bwMode="auto">
          <a:xfrm>
            <a:off x="6467475" y="5934075"/>
            <a:ext cx="4017963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Most probably not. In case of any interference the peak should behave differently. </a:t>
            </a:r>
          </a:p>
        </p:txBody>
      </p:sp>
      <p:pic>
        <p:nvPicPr>
          <p:cNvPr id="19461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1989138"/>
            <a:ext cx="3744913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mbusz 2"/>
          <p:cNvSpPr/>
          <p:nvPr/>
        </p:nvSpPr>
        <p:spPr>
          <a:xfrm>
            <a:off x="7319963" y="3068638"/>
            <a:ext cx="215900" cy="21590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mbusz 6"/>
          <p:cNvSpPr/>
          <p:nvPr/>
        </p:nvSpPr>
        <p:spPr>
          <a:xfrm>
            <a:off x="8074025" y="2805113"/>
            <a:ext cx="215900" cy="21590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mbusz 7"/>
          <p:cNvSpPr/>
          <p:nvPr/>
        </p:nvSpPr>
        <p:spPr>
          <a:xfrm>
            <a:off x="8289925" y="2565400"/>
            <a:ext cx="215900" cy="21590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mbusz 8"/>
          <p:cNvSpPr/>
          <p:nvPr/>
        </p:nvSpPr>
        <p:spPr>
          <a:xfrm>
            <a:off x="8477250" y="2997200"/>
            <a:ext cx="215900" cy="21590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mbusz 9"/>
          <p:cNvSpPr/>
          <p:nvPr/>
        </p:nvSpPr>
        <p:spPr>
          <a:xfrm>
            <a:off x="8616950" y="3276600"/>
            <a:ext cx="215900" cy="21590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9144000" cy="963613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How can we understand the peak like deviation? Fitting the angular correlations</a:t>
            </a:r>
          </a:p>
        </p:txBody>
      </p:sp>
      <p:pic>
        <p:nvPicPr>
          <p:cNvPr id="20483" name="Tartalom helye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6100" y="1522413"/>
            <a:ext cx="3673475" cy="3671887"/>
          </a:xfrm>
        </p:spPr>
      </p:pic>
      <p:sp>
        <p:nvSpPr>
          <p:cNvPr id="20484" name="Téglalap 9"/>
          <p:cNvSpPr>
            <a:spLocks noChangeArrowheads="1"/>
          </p:cNvSpPr>
          <p:nvPr/>
        </p:nvSpPr>
        <p:spPr bwMode="auto">
          <a:xfrm>
            <a:off x="47625" y="5226050"/>
            <a:ext cx="60325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/>
              <a:t>Experimental angular e</a:t>
            </a:r>
            <a:r>
              <a:rPr lang="pt-BR" altLang="en-US" sz="2000" baseline="30000"/>
              <a:t>+</a:t>
            </a:r>
            <a:r>
              <a:rPr lang="pt-BR" altLang="en-US" sz="2000"/>
              <a:t>e</a:t>
            </a:r>
            <a:r>
              <a:rPr lang="pt-BR" altLang="en-US" sz="2000" baseline="30000"/>
              <a:t>−</a:t>
            </a:r>
            <a:r>
              <a:rPr lang="pt-BR" altLang="en-US" sz="2000"/>
              <a:t> pair correlations mea</a:t>
            </a:r>
            <a:r>
              <a:rPr lang="en-US" altLang="en-US" sz="2000"/>
              <a:t>sured in the </a:t>
            </a:r>
            <a:r>
              <a:rPr lang="en-US" altLang="en-US" sz="2000" baseline="30000"/>
              <a:t>7</a:t>
            </a:r>
            <a:r>
              <a:rPr lang="en-US" altLang="en-US" sz="2000"/>
              <a:t>Li(p,e</a:t>
            </a:r>
            <a:r>
              <a:rPr lang="en-US" altLang="en-US" sz="2000" baseline="30000"/>
              <a:t>+</a:t>
            </a:r>
            <a:r>
              <a:rPr lang="en-US" altLang="en-US" sz="2000"/>
              <a:t>e</a:t>
            </a:r>
            <a:r>
              <a:rPr lang="en-US" altLang="en-US" sz="2000" baseline="30000"/>
              <a:t>−</a:t>
            </a:r>
            <a:r>
              <a:rPr lang="en-US" altLang="en-US" sz="2000"/>
              <a:t>) reaction at Ep=1.10 MeV with -0.5</a:t>
            </a:r>
            <a:r>
              <a:rPr lang="hu-HU" altLang="en-US" sz="2000"/>
              <a:t>&lt;</a:t>
            </a:r>
            <a:r>
              <a:rPr lang="en-US" altLang="en-US" sz="2000"/>
              <a:t> y </a:t>
            </a:r>
            <a:r>
              <a:rPr lang="hu-HU" altLang="en-US" sz="2000"/>
              <a:t>&lt;</a:t>
            </a:r>
            <a:r>
              <a:rPr lang="en-US" altLang="en-US" sz="2000"/>
              <a:t>0.5 (closed circles) and |y|</a:t>
            </a:r>
            <a:r>
              <a:rPr lang="hu-HU" altLang="en-US" sz="2000"/>
              <a:t>&gt;</a:t>
            </a:r>
            <a:r>
              <a:rPr lang="en-US" altLang="en-US" sz="2000"/>
              <a:t>0.5 (open circles). The</a:t>
            </a:r>
            <a:r>
              <a:rPr lang="hu-HU" altLang="en-US" sz="2000"/>
              <a:t> </a:t>
            </a:r>
            <a:r>
              <a:rPr lang="en-US" altLang="en-US" sz="2000"/>
              <a:t>results of simulations of boson decay pairs added to those of</a:t>
            </a:r>
            <a:r>
              <a:rPr lang="hu-HU" altLang="en-US" sz="2000"/>
              <a:t> </a:t>
            </a:r>
            <a:r>
              <a:rPr lang="en-US" altLang="en-US" sz="2000"/>
              <a:t>IPC pairs are shown for different boson masses</a:t>
            </a:r>
            <a:r>
              <a:rPr lang="hu-HU" altLang="en-US" sz="2000"/>
              <a:t>.</a:t>
            </a:r>
            <a:endParaRPr lang="en-US" altLang="en-US" sz="2000"/>
          </a:p>
        </p:txBody>
      </p:sp>
      <p:sp>
        <p:nvSpPr>
          <p:cNvPr id="3" name="Szövegdoboz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628" y="1611385"/>
            <a:ext cx="1512168" cy="760914"/>
          </a:xfrm>
          <a:prstGeom prst="rect">
            <a:avLst/>
          </a:prstGeom>
          <a:blipFill rotWithShape="0">
            <a:blip r:embed="rId3"/>
            <a:stretch>
              <a:fillRect l="-8468" b="-1040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0486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1611313"/>
            <a:ext cx="26257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1611313"/>
            <a:ext cx="3527425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églalap 3"/>
          <p:cNvSpPr>
            <a:spLocks noChangeArrowheads="1"/>
          </p:cNvSpPr>
          <p:nvPr/>
        </p:nvSpPr>
        <p:spPr bwMode="auto">
          <a:xfrm>
            <a:off x="8831263" y="5270500"/>
            <a:ext cx="3092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Invariant mass distribution plot for the electron-positron pairs</a:t>
            </a:r>
          </a:p>
        </p:txBody>
      </p:sp>
      <p:sp>
        <p:nvSpPr>
          <p:cNvPr id="20489" name="Téglalap 4"/>
          <p:cNvSpPr>
            <a:spLocks noChangeArrowheads="1"/>
          </p:cNvSpPr>
          <p:nvPr/>
        </p:nvSpPr>
        <p:spPr bwMode="auto">
          <a:xfrm>
            <a:off x="6143625" y="5294313"/>
            <a:ext cx="25066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Determination of the mass of the new particle by the Χ2/f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/>
          </p:cNvSpPr>
          <p:nvPr>
            <p:ph type="title"/>
          </p:nvPr>
        </p:nvSpPr>
        <p:spPr>
          <a:xfrm>
            <a:off x="2566988" y="28575"/>
            <a:ext cx="7543800" cy="1431925"/>
          </a:xfrm>
        </p:spPr>
        <p:txBody>
          <a:bodyPr/>
          <a:lstStyle/>
          <a:p>
            <a:pPr eaLnBrk="1" hangingPunct="1"/>
            <a:r>
              <a:rPr lang="en-US" altLang="en-US" smtClean="0"/>
              <a:t>The coupling constant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23178" r="22992" b="12785"/>
          <a:stretch>
            <a:fillRect/>
          </a:stretch>
        </p:blipFill>
        <p:spPr>
          <a:xfrm>
            <a:off x="204788" y="1220788"/>
            <a:ext cx="6769100" cy="4848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566988" y="4059238"/>
            <a:ext cx="215900" cy="431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9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2936875"/>
            <a:ext cx="381635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églalap 4"/>
          <p:cNvSpPr>
            <a:spLocks noChangeArrowheads="1"/>
          </p:cNvSpPr>
          <p:nvPr/>
        </p:nvSpPr>
        <p:spPr bwMode="auto">
          <a:xfrm>
            <a:off x="7192963" y="1327150"/>
            <a:ext cx="47323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Search for a dark photon in the π</a:t>
            </a:r>
            <a:r>
              <a:rPr lang="en-US" altLang="en-US" sz="2400" baseline="30000"/>
              <a:t>0</a:t>
            </a:r>
            <a:r>
              <a:rPr lang="en-US" altLang="en-US" sz="2400"/>
              <a:t>→e</a:t>
            </a:r>
            <a:r>
              <a:rPr lang="en-US" altLang="en-US" sz="2400" baseline="30000"/>
              <a:t>+</a:t>
            </a:r>
            <a:r>
              <a:rPr lang="en-US" altLang="en-US" sz="2400"/>
              <a:t>e</a:t>
            </a:r>
            <a:r>
              <a:rPr lang="en-US" altLang="en-US" sz="2400" baseline="30000"/>
              <a:t>−</a:t>
            </a:r>
            <a:r>
              <a:rPr lang="en-US" altLang="en-US" sz="2400"/>
              <a:t> γ decay, NA48/2 Collaboration, Phys. Lett. B 746, 178 (2015).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/>
          </p:cNvSpPr>
          <p:nvPr>
            <p:ph type="title"/>
          </p:nvPr>
        </p:nvSpPr>
        <p:spPr>
          <a:xfrm>
            <a:off x="974725" y="157163"/>
            <a:ext cx="10602913" cy="1881187"/>
          </a:xfrm>
        </p:spPr>
        <p:txBody>
          <a:bodyPr/>
          <a:lstStyle/>
          <a:p>
            <a:pPr eaLnBrk="1" hangingPunct="1"/>
            <a:r>
              <a:rPr lang="en-US" altLang="en-US" smtClean="0"/>
              <a:t>Introduction of the protophobic fifth force</a:t>
            </a:r>
            <a:r>
              <a:rPr lang="hu-HU" altLang="en-US" smtClean="0"/>
              <a:t> </a:t>
            </a:r>
            <a:br>
              <a:rPr lang="hu-HU" altLang="en-US" smtClean="0"/>
            </a:br>
            <a:r>
              <a:rPr lang="hu-HU" altLang="en-US" smtClean="0"/>
              <a:t>(</a:t>
            </a:r>
            <a:r>
              <a:rPr lang="en-US" altLang="en-US" smtClean="0"/>
              <a:t>J. Feng et al.</a:t>
            </a:r>
            <a:r>
              <a:rPr lang="hu-HU" altLang="en-US" smtClean="0"/>
              <a:t>PRL  </a:t>
            </a:r>
            <a:r>
              <a:rPr lang="en-US" altLang="en-US" smtClean="0"/>
              <a:t>117, 071803</a:t>
            </a:r>
            <a:r>
              <a:rPr lang="hu-HU" altLang="en-US" smtClean="0"/>
              <a:t>, (2016))</a:t>
            </a:r>
            <a:endParaRPr lang="en-US" altLang="en-US" smtClean="0"/>
          </a:p>
        </p:txBody>
      </p:sp>
      <p:pic>
        <p:nvPicPr>
          <p:cNvPr id="22531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0" y="2205038"/>
            <a:ext cx="7874000" cy="1193800"/>
          </a:xfrm>
        </p:spPr>
      </p:pic>
      <p:pic>
        <p:nvPicPr>
          <p:cNvPr id="22532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954463"/>
            <a:ext cx="2489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941763"/>
            <a:ext cx="2489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919663"/>
            <a:ext cx="871378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are the properties of the interaction?</a:t>
            </a:r>
          </a:p>
        </p:txBody>
      </p:sp>
      <p:pic>
        <p:nvPicPr>
          <p:cNvPr id="23555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0" y="1844675"/>
            <a:ext cx="4978400" cy="741363"/>
          </a:xfrm>
        </p:spPr>
      </p:pic>
      <p:pic>
        <p:nvPicPr>
          <p:cNvPr id="23556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070225"/>
            <a:ext cx="311308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049588"/>
            <a:ext cx="35210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Szövegdoboz 2"/>
          <p:cNvSpPr txBox="1">
            <a:spLocks noChangeArrowheads="1"/>
          </p:cNvSpPr>
          <p:nvPr/>
        </p:nvSpPr>
        <p:spPr bwMode="auto">
          <a:xfrm>
            <a:off x="1830388" y="1912938"/>
            <a:ext cx="265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Branching ratio:</a:t>
            </a:r>
          </a:p>
        </p:txBody>
      </p:sp>
      <p:sp>
        <p:nvSpPr>
          <p:cNvPr id="23559" name="Téglalap 7"/>
          <p:cNvSpPr>
            <a:spLocks noChangeArrowheads="1"/>
          </p:cNvSpPr>
          <p:nvPr/>
        </p:nvSpPr>
        <p:spPr bwMode="auto">
          <a:xfrm>
            <a:off x="1774825" y="3967163"/>
            <a:ext cx="145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Lifetime:</a:t>
            </a:r>
          </a:p>
        </p:txBody>
      </p:sp>
      <p:sp>
        <p:nvSpPr>
          <p:cNvPr id="23560" name="Téglalap 9"/>
          <p:cNvSpPr>
            <a:spLocks noChangeArrowheads="1"/>
          </p:cNvSpPr>
          <p:nvPr/>
        </p:nvSpPr>
        <p:spPr bwMode="auto">
          <a:xfrm>
            <a:off x="1774825" y="4941888"/>
            <a:ext cx="1852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</a:rPr>
              <a:t>Pion decay:</a:t>
            </a:r>
          </a:p>
        </p:txBody>
      </p:sp>
      <p:pic>
        <p:nvPicPr>
          <p:cNvPr id="2356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4130675"/>
            <a:ext cx="19431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110038"/>
            <a:ext cx="1392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Kép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111625"/>
            <a:ext cx="9048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Jobbra nyíl 14"/>
          <p:cNvSpPr/>
          <p:nvPr/>
        </p:nvSpPr>
        <p:spPr>
          <a:xfrm>
            <a:off x="6959600" y="4089400"/>
            <a:ext cx="979488" cy="4841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Jobbra nyíl 15"/>
          <p:cNvSpPr/>
          <p:nvPr/>
        </p:nvSpPr>
        <p:spPr>
          <a:xfrm>
            <a:off x="1774825" y="3114675"/>
            <a:ext cx="979488" cy="4841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66" name="Kép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5006975"/>
            <a:ext cx="302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Jobbra nyíl 17"/>
          <p:cNvSpPr/>
          <p:nvPr/>
        </p:nvSpPr>
        <p:spPr>
          <a:xfrm>
            <a:off x="1631950" y="5935663"/>
            <a:ext cx="977900" cy="4841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68" name="Kép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5840413"/>
            <a:ext cx="54292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Szövegdoboz 19"/>
          <p:cNvSpPr txBox="1">
            <a:spLocks noChangeArrowheads="1"/>
          </p:cNvSpPr>
          <p:nvPr/>
        </p:nvSpPr>
        <p:spPr bwMode="auto">
          <a:xfrm>
            <a:off x="8688388" y="5721350"/>
            <a:ext cx="1871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Prophobic particle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2495550" y="146050"/>
            <a:ext cx="7543800" cy="1065213"/>
          </a:xfrm>
        </p:spPr>
        <p:txBody>
          <a:bodyPr/>
          <a:lstStyle/>
          <a:p>
            <a:pPr eaLnBrk="1" hangingPunct="1"/>
            <a:r>
              <a:rPr lang="hu-HU" altLang="en-US" smtClean="0"/>
              <a:t>Conclusions</a:t>
            </a:r>
            <a:endParaRPr lang="en-US" altLang="en-US" smtClean="0"/>
          </a:p>
        </p:txBody>
      </p:sp>
      <p:sp>
        <p:nvSpPr>
          <p:cNvPr id="24579" name="Tartalom helye 2"/>
          <p:cNvSpPr>
            <a:spLocks noGrp="1"/>
          </p:cNvSpPr>
          <p:nvPr>
            <p:ph sz="half" idx="1"/>
          </p:nvPr>
        </p:nvSpPr>
        <p:spPr>
          <a:xfrm>
            <a:off x="247650" y="1301750"/>
            <a:ext cx="11842750" cy="544512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The observed deviation between the experimental and theoretical angular correlations is significant and can be described by assuming the creation and subsequent decay of a boson with mass m</a:t>
            </a:r>
            <a:r>
              <a:rPr lang="en-US" altLang="en-US" sz="2800" baseline="-25000" dirty="0" smtClean="0"/>
              <a:t>0</a:t>
            </a:r>
            <a:r>
              <a:rPr lang="en-US" altLang="en-US" sz="2800" dirty="0" smtClean="0"/>
              <a:t>c</a:t>
            </a:r>
            <a:r>
              <a:rPr lang="en-US" altLang="en-US" sz="2800" baseline="30000" dirty="0" smtClean="0"/>
              <a:t>2</a:t>
            </a:r>
            <a:r>
              <a:rPr lang="en-US" altLang="en-US" sz="2800" dirty="0" smtClean="0"/>
              <a:t> =16.70±0.35(stat)±0.5(sys) MeV. </a:t>
            </a:r>
          </a:p>
          <a:p>
            <a:pPr eaLnBrk="1" hangingPunct="1"/>
            <a:r>
              <a:rPr lang="en-US" altLang="en-US" sz="2800" dirty="0" smtClean="0"/>
              <a:t>The branching ratio of the </a:t>
            </a:r>
            <a:r>
              <a:rPr lang="en-US" altLang="en-US" sz="2800" dirty="0" err="1" smtClean="0"/>
              <a:t>e</a:t>
            </a:r>
            <a:r>
              <a:rPr lang="en-US" altLang="en-US" sz="2800" baseline="30000" dirty="0" err="1" smtClean="0"/>
              <a:t>+</a:t>
            </a:r>
            <a:r>
              <a:rPr lang="en-US" altLang="en-US" sz="2800" dirty="0" err="1" smtClean="0"/>
              <a:t>e</a:t>
            </a:r>
            <a:r>
              <a:rPr lang="en-US" altLang="en-US" sz="2800" baseline="30000" dirty="0" smtClean="0"/>
              <a:t>−</a:t>
            </a:r>
            <a:r>
              <a:rPr lang="en-US" altLang="en-US" sz="2800" dirty="0" smtClean="0"/>
              <a:t> decay of such a boson to the γ decay of the 18.15 MeV level of </a:t>
            </a:r>
            <a:r>
              <a:rPr lang="en-US" altLang="en-US" sz="2800" baseline="30000" dirty="0" smtClean="0"/>
              <a:t>8</a:t>
            </a:r>
            <a:r>
              <a:rPr lang="en-US" altLang="en-US" sz="2800" dirty="0" smtClean="0"/>
              <a:t>Be is found to be 5.8 × 10</a:t>
            </a:r>
            <a:r>
              <a:rPr lang="en-US" altLang="en-US" sz="2800" baseline="30000" dirty="0" smtClean="0"/>
              <a:t>−6</a:t>
            </a:r>
            <a:r>
              <a:rPr lang="en-US" altLang="en-US" sz="2800" dirty="0" smtClean="0"/>
              <a:t> for the best fit.</a:t>
            </a:r>
            <a:endParaRPr lang="hu-HU" altLang="en-US" sz="2800" dirty="0" smtClean="0"/>
          </a:p>
          <a:p>
            <a:pPr eaLnBrk="1" hangingPunct="1"/>
            <a:r>
              <a:rPr lang="en-US" altLang="en-US" sz="2800" dirty="0" smtClean="0"/>
              <a:t>The lifetime of the boson with the observed coupling strength is expected to be in the order of 10</a:t>
            </a:r>
            <a:r>
              <a:rPr lang="en-US" altLang="en-US" sz="2800" baseline="30000" dirty="0" smtClean="0"/>
              <a:t>−14</a:t>
            </a:r>
            <a:r>
              <a:rPr lang="en-US" altLang="en-US" sz="2800" dirty="0" smtClean="0"/>
              <a:t> s. This gives a flight distance of about 30 </a:t>
            </a:r>
            <a:r>
              <a:rPr lang="en-US" altLang="en-US" sz="2800" dirty="0" err="1" smtClean="0"/>
              <a:t>μm</a:t>
            </a:r>
            <a:r>
              <a:rPr lang="en-US" altLang="en-US" sz="2800" dirty="0" smtClean="0"/>
              <a:t> in the present experiment,  and would imply  a very sharp resonance (Γ~ 0.07 eV) in the future </a:t>
            </a:r>
            <a:r>
              <a:rPr lang="en-US" altLang="en-US" sz="2800" dirty="0" err="1" smtClean="0"/>
              <a:t>e</a:t>
            </a:r>
            <a:r>
              <a:rPr lang="en-US" altLang="en-US" sz="2800" baseline="30000" dirty="0" err="1" smtClean="0"/>
              <a:t>+</a:t>
            </a:r>
            <a:r>
              <a:rPr lang="en-US" altLang="en-US" sz="2800" dirty="0" err="1" smtClean="0"/>
              <a:t>e</a:t>
            </a:r>
            <a:r>
              <a:rPr lang="en-US" altLang="en-US" sz="2800" baseline="30000" dirty="0" smtClean="0"/>
              <a:t>−</a:t>
            </a:r>
            <a:r>
              <a:rPr lang="en-US" altLang="en-US" sz="2800" dirty="0" smtClean="0"/>
              <a:t> scattering experiments.</a:t>
            </a:r>
          </a:p>
          <a:p>
            <a:pPr eaLnBrk="1" hangingPunct="1"/>
            <a:endParaRPr lang="en-US" altLang="en-US" sz="2800" b="1" i="1" dirty="0" smtClean="0"/>
          </a:p>
          <a:p>
            <a:pPr eaLnBrk="1" hangingPunct="1"/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058400" cy="1431925"/>
          </a:xfrm>
        </p:spPr>
        <p:txBody>
          <a:bodyPr/>
          <a:lstStyle/>
          <a:p>
            <a:pPr eaLnBrk="1" hangingPunct="1"/>
            <a:r>
              <a:rPr lang="en-US" altLang="en-US" smtClean="0"/>
              <a:t>To be continued</a:t>
            </a:r>
            <a:r>
              <a:rPr lang="hu-HU" altLang="en-US" smtClean="0"/>
              <a:t> …</a:t>
            </a:r>
            <a:endParaRPr lang="en-US" altLang="en-US" smtClean="0"/>
          </a:p>
        </p:txBody>
      </p:sp>
      <p:sp>
        <p:nvSpPr>
          <p:cNvPr id="25603" name="Tartalom helye 2"/>
          <p:cNvSpPr>
            <a:spLocks noGrp="1"/>
          </p:cNvSpPr>
          <p:nvPr>
            <p:ph sz="half" idx="1"/>
          </p:nvPr>
        </p:nvSpPr>
        <p:spPr>
          <a:xfrm>
            <a:off x="684213" y="1974850"/>
            <a:ext cx="10607675" cy="430371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More telescopes, even bigger efficiency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Si detectors for tracking the particles</a:t>
            </a:r>
          </a:p>
          <a:p>
            <a:pPr eaLnBrk="1" hangingPunct="1"/>
            <a:r>
              <a:rPr lang="en-US" altLang="en-US" dirty="0" smtClean="0"/>
              <a:t>Constraining the mass of the particle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Can we see anything in the 17.6 MeV transition?</a:t>
            </a:r>
          </a:p>
          <a:p>
            <a:pPr eaLnBrk="1" hangingPunct="1"/>
            <a:r>
              <a:rPr lang="en-US" altLang="en-US" dirty="0" smtClean="0"/>
              <a:t>Constraining the lifetime of the particle</a:t>
            </a:r>
          </a:p>
          <a:p>
            <a:pPr eaLnBrk="1" hangingPunct="1"/>
            <a:r>
              <a:rPr lang="en-US" altLang="en-US" dirty="0" smtClean="0"/>
              <a:t>Can we see particle creation in E1 transitions (</a:t>
            </a:r>
            <a:r>
              <a:rPr lang="en-US" altLang="en-US" baseline="30000" dirty="0" smtClean="0"/>
              <a:t>11</a:t>
            </a:r>
            <a:r>
              <a:rPr lang="en-US" altLang="en-US" dirty="0" smtClean="0"/>
              <a:t>B(</a:t>
            </a:r>
            <a:r>
              <a:rPr lang="en-US" altLang="en-US" dirty="0" err="1" smtClean="0"/>
              <a:t>p,γ</a:t>
            </a:r>
            <a:r>
              <a:rPr lang="en-US" altLang="en-US" dirty="0" smtClean="0"/>
              <a:t>)</a:t>
            </a:r>
            <a:r>
              <a:rPr lang="en-US" altLang="en-US" baseline="30000" dirty="0" smtClean="0"/>
              <a:t>12</a:t>
            </a:r>
            <a:r>
              <a:rPr lang="en-US" altLang="en-US" dirty="0" smtClean="0"/>
              <a:t>C) ? Parity conservation?</a:t>
            </a:r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4946" y="304801"/>
            <a:ext cx="10058400" cy="1431925"/>
          </a:xfrm>
        </p:spPr>
        <p:txBody>
          <a:bodyPr/>
          <a:lstStyle/>
          <a:p>
            <a:r>
              <a:rPr lang="en-US" dirty="0" smtClean="0"/>
              <a:t>New results for the 17.6 MeV transition</a:t>
            </a:r>
            <a:endParaRPr lang="en-US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13" y="1981200"/>
            <a:ext cx="4056374" cy="4114800"/>
          </a:xfrm>
        </p:spPr>
      </p:pic>
      <p:pic>
        <p:nvPicPr>
          <p:cNvPr id="7" name="Tartalom helye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23" y="2057400"/>
            <a:ext cx="3957011" cy="4038600"/>
          </a:xfrm>
        </p:spPr>
      </p:pic>
      <p:sp>
        <p:nvSpPr>
          <p:cNvPr id="8" name="Szövegdoboz 7"/>
          <p:cNvSpPr txBox="1"/>
          <p:nvPr/>
        </p:nvSpPr>
        <p:spPr>
          <a:xfrm>
            <a:off x="3373395" y="6340474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The prediction of Feng et al. Is correct.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348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effect of multiple scattering on the beam pipe</a:t>
            </a:r>
            <a:endParaRPr lang="en-US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61" y="1832919"/>
            <a:ext cx="4054667" cy="4114800"/>
          </a:xfrm>
        </p:spPr>
      </p:pic>
      <p:sp>
        <p:nvSpPr>
          <p:cNvPr id="7" name="Szövegdoboz 6"/>
          <p:cNvSpPr txBox="1"/>
          <p:nvPr/>
        </p:nvSpPr>
        <p:spPr>
          <a:xfrm>
            <a:off x="123569" y="6246341"/>
            <a:ext cx="11942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We are going to put the DSSD detectors into vacuum to avoid the multiple scattering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7588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2400" y="-228599"/>
            <a:ext cx="10058400" cy="24843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Evidence of a ‘Fifth Force’ Faces Scrutiny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Quanta</a:t>
            </a:r>
            <a:r>
              <a:rPr lang="hu-HU" dirty="0" smtClean="0"/>
              <a:t> </a:t>
            </a:r>
            <a:r>
              <a:rPr lang="hu-HU" dirty="0" err="1" smtClean="0"/>
              <a:t>magazine</a:t>
            </a:r>
            <a:r>
              <a:rPr lang="hu-HU" dirty="0" smtClean="0"/>
              <a:t>:  </a:t>
            </a:r>
            <a:r>
              <a:rPr lang="de-DE" sz="4000" i="1" dirty="0" err="1"/>
              <a:t>By</a:t>
            </a:r>
            <a:r>
              <a:rPr lang="de-DE" sz="4000" i="1" dirty="0"/>
              <a:t> Natalie </a:t>
            </a:r>
            <a:r>
              <a:rPr lang="de-DE" sz="4000" i="1" dirty="0" err="1"/>
              <a:t>Wolchover</a:t>
            </a:r>
            <a:r>
              <a:rPr lang="de-DE" sz="4000" i="1" dirty="0"/>
              <a:t> </a:t>
            </a:r>
            <a:br>
              <a:rPr lang="de-DE" sz="4000" i="1" dirty="0"/>
            </a:br>
            <a:r>
              <a:rPr lang="de-DE" sz="4000" i="1" dirty="0"/>
              <a:t>June 7, </a:t>
            </a:r>
            <a:r>
              <a:rPr lang="de-DE" sz="4000" i="1" dirty="0" smtClean="0"/>
              <a:t>2016</a:t>
            </a:r>
            <a:endParaRPr lang="en-US" sz="4000" i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80984" y="2382794"/>
            <a:ext cx="10341232" cy="434546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“The new claim now is [a] boson with a mass of 16.7 MeV,” </a:t>
            </a:r>
            <a:r>
              <a:rPr lang="en-US" sz="2400" dirty="0" smtClean="0"/>
              <a:t> </a:t>
            </a:r>
            <a:r>
              <a:rPr lang="en-US" sz="2400" dirty="0"/>
              <a:t>“But they don’t say anything about what went wrong in their previous claims and why we should not take those claims seriously.” </a:t>
            </a:r>
            <a:r>
              <a:rPr lang="hu-HU" sz="2400" dirty="0" smtClean="0"/>
              <a:t>(</a:t>
            </a:r>
            <a:r>
              <a:rPr lang="en-US" sz="2400" dirty="0"/>
              <a:t>Oscar </a:t>
            </a:r>
            <a:r>
              <a:rPr lang="en-US" sz="2400" dirty="0" err="1" smtClean="0"/>
              <a:t>Naviliat-Cuncic</a:t>
            </a:r>
            <a:r>
              <a:rPr lang="hu-HU" sz="2400" dirty="0" smtClean="0"/>
              <a:t> MSU)</a:t>
            </a:r>
          </a:p>
          <a:p>
            <a:r>
              <a:rPr lang="en-US" sz="2400" dirty="0" err="1" smtClean="0"/>
              <a:t>Vitéz</a:t>
            </a:r>
            <a:r>
              <a:rPr lang="en-US" sz="2400" dirty="0" smtClean="0"/>
              <a:t> </a:t>
            </a:r>
            <a:r>
              <a:rPr lang="en-US" sz="2400" dirty="0"/>
              <a:t>A. Cs. </a:t>
            </a:r>
            <a:r>
              <a:rPr lang="hu-HU" sz="2400" dirty="0"/>
              <a:t> e</a:t>
            </a:r>
            <a:r>
              <a:rPr lang="hu-HU" sz="2400" dirty="0" smtClean="0"/>
              <a:t>t </a:t>
            </a:r>
            <a:r>
              <a:rPr lang="hu-HU" sz="2400" dirty="0" err="1" smtClean="0"/>
              <a:t>al</a:t>
            </a:r>
            <a:r>
              <a:rPr lang="hu-HU" sz="2400" dirty="0" smtClean="0"/>
              <a:t>.</a:t>
            </a:r>
            <a:r>
              <a:rPr lang="en-US" sz="2400" dirty="0" smtClean="0"/>
              <a:t>: </a:t>
            </a:r>
            <a:r>
              <a:rPr lang="en-US" sz="2400" dirty="0"/>
              <a:t>Anomalous internal pair </a:t>
            </a:r>
            <a:r>
              <a:rPr lang="en-US" sz="2400" dirty="0" smtClean="0"/>
              <a:t>creation </a:t>
            </a:r>
            <a:r>
              <a:rPr lang="en-US" sz="2400" dirty="0"/>
              <a:t>in </a:t>
            </a:r>
            <a:r>
              <a:rPr lang="en-US" sz="2400" baseline="30000" dirty="0"/>
              <a:t>8</a:t>
            </a:r>
            <a:r>
              <a:rPr lang="en-US" sz="2400" dirty="0"/>
              <a:t>Be as a signature of the decay of a new </a:t>
            </a:r>
            <a:r>
              <a:rPr lang="en-US" sz="2400" dirty="0" smtClean="0"/>
              <a:t>particle</a:t>
            </a:r>
            <a:r>
              <a:rPr lang="hu-HU" sz="2400" dirty="0" smtClean="0"/>
              <a:t>, </a:t>
            </a:r>
            <a:r>
              <a:rPr lang="en-US" sz="2400" dirty="0" err="1" smtClean="0"/>
              <a:t>Acta</a:t>
            </a:r>
            <a:r>
              <a:rPr lang="en-US" sz="2400" dirty="0" smtClean="0"/>
              <a:t> </a:t>
            </a:r>
            <a:r>
              <a:rPr lang="en-US" sz="2400" dirty="0" err="1"/>
              <a:t>Physica</a:t>
            </a:r>
            <a:r>
              <a:rPr lang="en-US" sz="2400" dirty="0"/>
              <a:t> </a:t>
            </a:r>
            <a:r>
              <a:rPr lang="en-US" sz="2400" dirty="0" err="1"/>
              <a:t>Polonica</a:t>
            </a:r>
            <a:r>
              <a:rPr lang="en-US" sz="2400" dirty="0"/>
              <a:t> B 39 (2008</a:t>
            </a:r>
            <a:r>
              <a:rPr lang="en-US" sz="2400" dirty="0" smtClean="0"/>
              <a:t>)</a:t>
            </a:r>
            <a:r>
              <a:rPr lang="hu-HU" sz="2400" dirty="0" smtClean="0"/>
              <a:t> </a:t>
            </a:r>
            <a:r>
              <a:rPr lang="en-US" sz="2400" dirty="0" smtClean="0"/>
              <a:t>483-487</a:t>
            </a:r>
            <a:r>
              <a:rPr lang="hu-HU" sz="2400" dirty="0"/>
              <a:t> </a:t>
            </a:r>
            <a:r>
              <a:rPr lang="hu-HU" sz="2400" dirty="0" smtClean="0"/>
              <a:t>(</a:t>
            </a:r>
            <a:r>
              <a:rPr lang="en-US" sz="2400" dirty="0" smtClean="0"/>
              <a:t>Presented  </a:t>
            </a:r>
            <a:r>
              <a:rPr lang="en-US" sz="2400" dirty="0"/>
              <a:t>at  the  XXX  </a:t>
            </a:r>
            <a:r>
              <a:rPr lang="en-US" sz="2400" dirty="0" err="1"/>
              <a:t>Mazurian</a:t>
            </a:r>
            <a:r>
              <a:rPr lang="en-US" sz="2400" dirty="0"/>
              <a:t>  Lakes  Conference  on  Physics,  </a:t>
            </a:r>
            <a:r>
              <a:rPr lang="en-US" sz="2400" dirty="0" err="1" smtClean="0"/>
              <a:t>Piaski</a:t>
            </a:r>
            <a:r>
              <a:rPr lang="en-US" sz="2400" dirty="0"/>
              <a:t>,  </a:t>
            </a:r>
            <a:r>
              <a:rPr lang="en-US" sz="2400" dirty="0" smtClean="0"/>
              <a:t>Poland,</a:t>
            </a:r>
            <a:r>
              <a:rPr lang="hu-HU" sz="2400" dirty="0" smtClean="0"/>
              <a:t> </a:t>
            </a:r>
            <a:r>
              <a:rPr lang="en-US" sz="2400" dirty="0" smtClean="0"/>
              <a:t>September </a:t>
            </a:r>
            <a:r>
              <a:rPr lang="en-US" sz="2400" dirty="0"/>
              <a:t>2–9, </a:t>
            </a:r>
            <a:r>
              <a:rPr lang="en-US" sz="2400" dirty="0" smtClean="0"/>
              <a:t>2007</a:t>
            </a:r>
            <a:r>
              <a:rPr lang="hu-HU" sz="2400" dirty="0" smtClean="0"/>
              <a:t>)</a:t>
            </a:r>
            <a:r>
              <a:rPr lang="en-US" sz="2400" dirty="0" smtClean="0"/>
              <a:t>.</a:t>
            </a:r>
            <a:r>
              <a:rPr lang="hu-HU" sz="2400" dirty="0" smtClean="0"/>
              <a:t> </a:t>
            </a:r>
          </a:p>
          <a:p>
            <a:r>
              <a:rPr lang="hu-HU" sz="2400" dirty="0"/>
              <a:t> </a:t>
            </a:r>
            <a:r>
              <a:rPr lang="hu-HU" sz="2400" dirty="0" err="1"/>
              <a:t>Krasznahorkay</a:t>
            </a:r>
            <a:r>
              <a:rPr lang="hu-HU" sz="2400" dirty="0"/>
              <a:t> A. J. </a:t>
            </a:r>
            <a:r>
              <a:rPr lang="hu-HU" sz="2400" dirty="0" smtClean="0"/>
              <a:t>et </a:t>
            </a:r>
            <a:r>
              <a:rPr lang="hu-HU" sz="2400" dirty="0" err="1" smtClean="0"/>
              <a:t>al</a:t>
            </a:r>
            <a:r>
              <a:rPr lang="hu-HU" sz="2400" dirty="0" smtClean="0"/>
              <a:t>.: </a:t>
            </a:r>
            <a:r>
              <a:rPr lang="hu-HU" sz="2400" dirty="0" err="1"/>
              <a:t>Searching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a </a:t>
            </a:r>
            <a:r>
              <a:rPr lang="hu-HU" sz="2400" dirty="0" err="1"/>
              <a:t>light</a:t>
            </a:r>
            <a:r>
              <a:rPr lang="hu-HU" sz="2400" dirty="0"/>
              <a:t> </a:t>
            </a:r>
            <a:r>
              <a:rPr lang="hu-HU" sz="2400" dirty="0" err="1"/>
              <a:t>neutral</a:t>
            </a:r>
            <a:r>
              <a:rPr lang="hu-HU" sz="2400" dirty="0"/>
              <a:t> </a:t>
            </a:r>
            <a:r>
              <a:rPr lang="hu-HU" sz="2400" dirty="0" err="1"/>
              <a:t>axial-vector</a:t>
            </a:r>
            <a:r>
              <a:rPr lang="hu-HU" sz="2400" dirty="0"/>
              <a:t> </a:t>
            </a:r>
            <a:r>
              <a:rPr lang="hu-HU" sz="2400" dirty="0" err="1"/>
              <a:t>boson</a:t>
            </a:r>
            <a:r>
              <a:rPr lang="hu-HU" sz="2400" dirty="0"/>
              <a:t> </a:t>
            </a:r>
            <a:r>
              <a:rPr lang="hu-HU" sz="2400" dirty="0" err="1"/>
              <a:t>in</a:t>
            </a:r>
            <a:r>
              <a:rPr lang="hu-HU" sz="2400" dirty="0"/>
              <a:t> </a:t>
            </a:r>
            <a:r>
              <a:rPr lang="hu-HU" sz="2400" dirty="0" err="1"/>
              <a:t>isoscalar</a:t>
            </a:r>
            <a:r>
              <a:rPr lang="hu-HU" sz="2400" dirty="0"/>
              <a:t> </a:t>
            </a:r>
            <a:r>
              <a:rPr lang="hu-HU" sz="2400" dirty="0" err="1"/>
              <a:t>nuclear</a:t>
            </a:r>
            <a:r>
              <a:rPr lang="hu-HU" sz="2400" dirty="0"/>
              <a:t> </a:t>
            </a:r>
            <a:r>
              <a:rPr lang="hu-HU" sz="2400" dirty="0" err="1" smtClean="0"/>
              <a:t>transitions</a:t>
            </a:r>
            <a:r>
              <a:rPr lang="hu-HU" sz="2400" dirty="0" smtClean="0"/>
              <a:t>, </a:t>
            </a:r>
            <a:r>
              <a:rPr lang="hu-HU" sz="2400" dirty="0" err="1" smtClean="0"/>
              <a:t>Dark</a:t>
            </a:r>
            <a:r>
              <a:rPr lang="hu-HU" sz="2400" dirty="0" smtClean="0"/>
              <a:t> </a:t>
            </a:r>
            <a:r>
              <a:rPr lang="hu-HU" sz="2400" dirty="0" err="1"/>
              <a:t>Forces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</a:t>
            </a:r>
            <a:r>
              <a:rPr lang="hu-HU" sz="2400" dirty="0" err="1"/>
              <a:t>Accelerators</a:t>
            </a:r>
            <a:r>
              <a:rPr lang="hu-HU" sz="2400" dirty="0"/>
              <a:t>. DARK 2012. </a:t>
            </a:r>
            <a:r>
              <a:rPr lang="hu-HU" sz="2400" dirty="0" err="1"/>
              <a:t>Frascati</a:t>
            </a:r>
            <a:r>
              <a:rPr lang="hu-HU" sz="2400" dirty="0"/>
              <a:t> (</a:t>
            </a:r>
            <a:r>
              <a:rPr lang="hu-HU" sz="2400" dirty="0" err="1"/>
              <a:t>Rome</a:t>
            </a:r>
            <a:r>
              <a:rPr lang="hu-HU" sz="2400" dirty="0"/>
              <a:t>), </a:t>
            </a:r>
            <a:r>
              <a:rPr lang="hu-HU" sz="2400" dirty="0" err="1"/>
              <a:t>Italy</a:t>
            </a:r>
            <a:r>
              <a:rPr lang="hu-HU" sz="2400" dirty="0"/>
              <a:t>, </a:t>
            </a:r>
            <a:r>
              <a:rPr lang="hu-HU" sz="2400" dirty="0" err="1"/>
              <a:t>Laboratory</a:t>
            </a:r>
            <a:r>
              <a:rPr lang="hu-HU" sz="2400" dirty="0"/>
              <a:t> </a:t>
            </a:r>
            <a:r>
              <a:rPr lang="hu-HU" sz="2400" dirty="0" err="1"/>
              <a:t>Nazionali</a:t>
            </a:r>
            <a:r>
              <a:rPr lang="hu-HU" sz="2400" dirty="0"/>
              <a:t> di </a:t>
            </a:r>
            <a:r>
              <a:rPr lang="hu-HU" sz="2400" dirty="0" err="1"/>
              <a:t>Frascati</a:t>
            </a:r>
            <a:r>
              <a:rPr lang="hu-HU" sz="2400" dirty="0"/>
              <a:t>, INFN, 16-19 </a:t>
            </a:r>
            <a:r>
              <a:rPr lang="hu-HU" sz="2400" dirty="0" err="1"/>
              <a:t>Oct</a:t>
            </a:r>
            <a:r>
              <a:rPr lang="hu-HU" sz="2400" dirty="0"/>
              <a:t>., 2012. </a:t>
            </a:r>
            <a:r>
              <a:rPr lang="hu-HU" sz="2400" dirty="0" err="1"/>
              <a:t>Proceedings</a:t>
            </a:r>
            <a:r>
              <a:rPr lang="hu-HU" sz="2400" dirty="0"/>
              <a:t> (</a:t>
            </a:r>
            <a:r>
              <a:rPr lang="hu-HU" sz="2400" dirty="0" err="1"/>
              <a:t>Frascati</a:t>
            </a:r>
            <a:r>
              <a:rPr lang="hu-HU" sz="2400" dirty="0"/>
              <a:t> </a:t>
            </a:r>
            <a:r>
              <a:rPr lang="hu-HU" sz="2400" dirty="0" err="1"/>
              <a:t>Physics</a:t>
            </a:r>
            <a:r>
              <a:rPr lang="hu-HU" sz="2400" dirty="0"/>
              <a:t> Series 56) </a:t>
            </a:r>
            <a:r>
              <a:rPr lang="hu-HU" sz="2400" dirty="0" smtClean="0"/>
              <a:t> </a:t>
            </a:r>
            <a:r>
              <a:rPr lang="hu-HU" sz="2400" dirty="0"/>
              <a:t>(</a:t>
            </a:r>
            <a:r>
              <a:rPr lang="hu-HU" sz="2400" dirty="0" smtClean="0"/>
              <a:t>2013) 86-97.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84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3647728" y="201613"/>
            <a:ext cx="8229600" cy="944562"/>
          </a:xfrm>
        </p:spPr>
        <p:txBody>
          <a:bodyPr/>
          <a:lstStyle/>
          <a:p>
            <a:r>
              <a:rPr lang="hu-HU" altLang="hu-HU" dirty="0" smtClean="0"/>
              <a:t>ATOMKI, Debrecen</a:t>
            </a:r>
            <a:endParaRPr lang="en-US" altLang="hu-HU" dirty="0" smtClean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83724" y="1590810"/>
            <a:ext cx="5380892" cy="4343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sz="2800" dirty="0"/>
              <a:t>The „Institute  for Nuclear Research” in the downtown of Debrecen!</a:t>
            </a:r>
          </a:p>
          <a:p>
            <a:pPr marL="0" indent="0">
              <a:buNone/>
              <a:defRPr/>
            </a:pPr>
            <a:endParaRPr lang="hu-HU" dirty="0" smtClean="0"/>
          </a:p>
          <a:p>
            <a:pPr marL="0" indent="0">
              <a:buNone/>
              <a:defRPr/>
            </a:pPr>
            <a:r>
              <a:rPr lang="en-US" dirty="0" smtClean="0"/>
              <a:t>4 main divisions:</a:t>
            </a:r>
          </a:p>
          <a:p>
            <a:pPr marL="857161" lvl="1" indent="-457200">
              <a:buFont typeface="Wingdings" pitchFamily="2" charset="2"/>
              <a:buChar char="§"/>
              <a:defRPr/>
            </a:pPr>
            <a:r>
              <a:rPr lang="en-US" sz="2400" dirty="0"/>
              <a:t>Nuclear Physics Division</a:t>
            </a:r>
          </a:p>
          <a:p>
            <a:pPr marL="857161" lvl="1" indent="-457200">
              <a:buFont typeface="Wingdings" pitchFamily="2" charset="2"/>
              <a:buChar char="§"/>
              <a:defRPr/>
            </a:pPr>
            <a:r>
              <a:rPr lang="en-US" sz="2400" dirty="0"/>
              <a:t>Atomic Physics Division</a:t>
            </a:r>
          </a:p>
          <a:p>
            <a:pPr marL="857161" lvl="1" indent="-457200">
              <a:buFont typeface="Wingdings" pitchFamily="2" charset="2"/>
              <a:buChar char="§"/>
              <a:defRPr/>
            </a:pPr>
            <a:r>
              <a:rPr lang="en-US" sz="2400" dirty="0"/>
              <a:t>Applied Physics Division</a:t>
            </a:r>
          </a:p>
          <a:p>
            <a:pPr marL="857161" lvl="1" indent="-457200">
              <a:buFont typeface="Wingdings" pitchFamily="2" charset="2"/>
              <a:buChar char="§"/>
              <a:defRPr/>
            </a:pPr>
            <a:r>
              <a:rPr lang="en-US" sz="2400" b="1" dirty="0"/>
              <a:t>Accelerator Centre</a:t>
            </a:r>
          </a:p>
          <a:p>
            <a:pPr marL="857161" lvl="1" indent="-457200">
              <a:buFont typeface="Wingdings" pitchFamily="2" charset="2"/>
              <a:buChar char="§"/>
              <a:defRPr/>
            </a:pPr>
            <a:endParaRPr lang="en-US" sz="2400" b="1" dirty="0"/>
          </a:p>
          <a:p>
            <a:pPr marL="399961" lvl="1" indent="0">
              <a:buNone/>
              <a:defRPr/>
            </a:pPr>
            <a:r>
              <a:rPr lang="en-US" sz="2400" dirty="0"/>
              <a:t>Size: 100 scientists, 100 other staff</a:t>
            </a:r>
          </a:p>
          <a:p>
            <a:pPr marL="342824" indent="-342824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741" y="3802077"/>
            <a:ext cx="3489081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8" y="1371600"/>
            <a:ext cx="377043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89913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639616" y="6148013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www.atomki.mta.hu</a:t>
            </a:r>
            <a:r>
              <a:rPr lang="hu-HU" sz="2400" dirty="0"/>
              <a:t>/en/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73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</a:t>
            </a:r>
            <a:r>
              <a:rPr lang="hu-HU" dirty="0" smtClean="0"/>
              <a:t>h</a:t>
            </a:r>
            <a:r>
              <a:rPr lang="en-US" dirty="0" smtClean="0"/>
              <a:t>at did we observe in 2008?</a:t>
            </a:r>
            <a:endParaRPr lang="en-US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" y="1854206"/>
            <a:ext cx="4114800" cy="4114800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30" y="1736726"/>
            <a:ext cx="4101808" cy="4127338"/>
          </a:xfrm>
        </p:spPr>
      </p:pic>
      <p:sp>
        <p:nvSpPr>
          <p:cNvPr id="3" name="Téglalap 2"/>
          <p:cNvSpPr/>
          <p:nvPr/>
        </p:nvSpPr>
        <p:spPr>
          <a:xfrm>
            <a:off x="111211" y="6302631"/>
            <a:ext cx="6787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lphaUcPeriod"/>
            </a:pPr>
            <a:r>
              <a:rPr lang="hu-HU" sz="2400" dirty="0" smtClean="0"/>
              <a:t>Vitéz et </a:t>
            </a:r>
            <a:r>
              <a:rPr lang="hu-HU" sz="2400" dirty="0" err="1" smtClean="0"/>
              <a:t>al</a:t>
            </a:r>
            <a:r>
              <a:rPr lang="hu-HU" sz="2400" dirty="0" smtClean="0"/>
              <a:t>., </a:t>
            </a:r>
            <a:r>
              <a:rPr lang="en-US" sz="2400" dirty="0" err="1" smtClean="0"/>
              <a:t>Acta</a:t>
            </a:r>
            <a:r>
              <a:rPr lang="en-US" sz="2400" dirty="0" smtClean="0"/>
              <a:t> </a:t>
            </a:r>
            <a:r>
              <a:rPr lang="en-US" sz="2400" dirty="0" err="1"/>
              <a:t>Physica</a:t>
            </a:r>
            <a:r>
              <a:rPr lang="en-US" sz="2400" dirty="0"/>
              <a:t> </a:t>
            </a:r>
            <a:r>
              <a:rPr lang="en-US" sz="2400" dirty="0" err="1"/>
              <a:t>Polonica</a:t>
            </a:r>
            <a:r>
              <a:rPr lang="en-US" sz="2400" dirty="0"/>
              <a:t> </a:t>
            </a:r>
            <a:r>
              <a:rPr lang="en-US" sz="2400" dirty="0" smtClean="0"/>
              <a:t>B </a:t>
            </a:r>
            <a:r>
              <a:rPr lang="en-US" sz="2400" b="1" dirty="0"/>
              <a:t>39</a:t>
            </a:r>
            <a:r>
              <a:rPr lang="en-US" sz="2400" dirty="0"/>
              <a:t> (2008</a:t>
            </a:r>
            <a:r>
              <a:rPr lang="en-US" sz="2400" dirty="0" smtClean="0"/>
              <a:t>)</a:t>
            </a:r>
            <a:r>
              <a:rPr lang="hu-HU" sz="2400" dirty="0" smtClean="0"/>
              <a:t> </a:t>
            </a:r>
            <a:r>
              <a:rPr lang="en-US" sz="2400" dirty="0" smtClean="0"/>
              <a:t>483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352270" y="6253890"/>
            <a:ext cx="331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effect disappeared. </a:t>
            </a:r>
            <a:endParaRPr lang="en-US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45" y="1736726"/>
            <a:ext cx="2164493" cy="21644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45" y="3878649"/>
            <a:ext cx="2164493" cy="21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0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5773" y="243017"/>
            <a:ext cx="10058400" cy="1431925"/>
          </a:xfrm>
        </p:spPr>
        <p:txBody>
          <a:bodyPr/>
          <a:lstStyle/>
          <a:p>
            <a:r>
              <a:rPr lang="en-US" dirty="0" smtClean="0"/>
              <a:t>Problems with the interpretation in 2012</a:t>
            </a:r>
            <a:endParaRPr lang="en-US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1422400" y="6145427"/>
            <a:ext cx="2766210" cy="576649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Frascati</a:t>
            </a:r>
            <a:r>
              <a:rPr lang="hu-HU" dirty="0" smtClean="0"/>
              <a:t> (2012)</a:t>
            </a:r>
            <a:endParaRPr lang="en-US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5757324" y="6067167"/>
            <a:ext cx="4660556" cy="593125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Present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(PRL, 2016)</a:t>
            </a:r>
            <a:endParaRPr lang="en-US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5" y="1866225"/>
            <a:ext cx="4035829" cy="4035829"/>
          </a:xfrm>
          <a:prstGeom prst="rect">
            <a:avLst/>
          </a:prstGeom>
        </p:spPr>
      </p:pic>
      <p:pic>
        <p:nvPicPr>
          <p:cNvPr id="7" name="Tartalom hely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71504"/>
            <a:ext cx="3862555" cy="386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686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/>
          <p:cNvSpPr>
            <a:spLocks noGrp="1"/>
          </p:cNvSpPr>
          <p:nvPr>
            <p:ph type="title"/>
          </p:nvPr>
        </p:nvSpPr>
        <p:spPr>
          <a:xfrm>
            <a:off x="2279650" y="2492375"/>
            <a:ext cx="7543800" cy="1431925"/>
          </a:xfrm>
        </p:spPr>
        <p:txBody>
          <a:bodyPr/>
          <a:lstStyle/>
          <a:p>
            <a:pPr eaLnBrk="1" hangingPunct="1"/>
            <a:r>
              <a:rPr lang="en-US" altLang="en-US" smtClean="0"/>
              <a:t>Thank you very much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4362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79650" y="1889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http://www.nupecc.org/npn/npn254.pdf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1341439"/>
            <a:ext cx="37719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198564"/>
            <a:ext cx="4495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868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5341" y="4736465"/>
            <a:ext cx="2160447" cy="1950607"/>
          </a:xfrm>
        </p:spPr>
      </p:pic>
      <p:sp>
        <p:nvSpPr>
          <p:cNvPr id="1024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The Atomki anomaly </a:t>
            </a:r>
            <a:r>
              <a:rPr lang="en-US" altLang="en-US" sz="3600" smtClean="0">
                <a:sym typeface="Wingdings" panose="05000000000000000000" pitchFamily="2" charset="2"/>
              </a:rPr>
              <a:t> signals for a new 17 MeV boson  gauge boson of a new fundamental force of nature</a:t>
            </a:r>
            <a:endParaRPr lang="en-US" altLang="en-US" smtClean="0"/>
          </a:p>
        </p:txBody>
      </p:sp>
      <p:pic>
        <p:nvPicPr>
          <p:cNvPr id="10244" name="Tartalom hely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0" y="1532912"/>
            <a:ext cx="5861370" cy="308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205" y="4908464"/>
            <a:ext cx="48402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417184" y="1440579"/>
            <a:ext cx="560588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Protophobic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Fifth-Force Interpretation of the Observed Anomaly in Be8 Nuclear Transitions</a:t>
            </a:r>
            <a:r>
              <a:rPr kumimoji="0" lang="hu-HU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</a:t>
            </a:r>
            <a:r>
              <a:rPr lang="hu-HU" altLang="en-US" sz="2400" b="1" dirty="0">
                <a:latin typeface="+mn-lt"/>
              </a:rPr>
              <a:t> </a:t>
            </a:r>
            <a:r>
              <a:rPr kumimoji="0" lang="en-US" altLang="en-US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Jonathan L. Feng, </a:t>
            </a:r>
            <a:r>
              <a:rPr kumimoji="0" lang="en-US" altLang="en-US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Bartosz</a:t>
            </a:r>
            <a:r>
              <a:rPr kumimoji="0" lang="en-US" altLang="en-US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en-US" altLang="en-US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Fornal</a:t>
            </a:r>
            <a:r>
              <a:rPr kumimoji="0" lang="en-US" altLang="en-US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kumimoji="0" lang="en-US" altLang="en-US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Iftah</a:t>
            </a:r>
            <a:r>
              <a:rPr kumimoji="0" lang="en-US" altLang="en-US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en-US" altLang="en-US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Galon</a:t>
            </a:r>
            <a:r>
              <a:rPr kumimoji="0" lang="en-US" altLang="en-US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 Susan Gardner, Jordan Smolinsky, Tim M. P. Tait, and Philip </a:t>
            </a:r>
            <a:r>
              <a:rPr kumimoji="0" lang="en-US" altLang="en-US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Tanedo</a:t>
            </a:r>
            <a:r>
              <a:rPr lang="hu-HU" altLang="en-US" sz="2000" i="1" dirty="0" smtClean="0">
                <a:latin typeface="+mn-lt"/>
              </a:rPr>
              <a:t>,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Phys. Rev. Lett. 117, 071803 – Published 11 August 2016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Tartalom hely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72548" y="4621191"/>
            <a:ext cx="4714875" cy="68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/>
          <p:cNvSpPr>
            <a:spLocks noGrp="1"/>
          </p:cNvSpPr>
          <p:nvPr>
            <p:ph type="title"/>
          </p:nvPr>
        </p:nvSpPr>
        <p:spPr>
          <a:xfrm>
            <a:off x="2014538" y="2111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Dark photons and the g-2 anomaly</a:t>
            </a:r>
          </a:p>
        </p:txBody>
      </p:sp>
      <p:pic>
        <p:nvPicPr>
          <p:cNvPr id="12291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7438" y="1868488"/>
            <a:ext cx="3994150" cy="4032250"/>
          </a:xfrm>
        </p:spPr>
      </p:pic>
      <p:pic>
        <p:nvPicPr>
          <p:cNvPr id="12292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1998663"/>
            <a:ext cx="43227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5561013"/>
            <a:ext cx="36242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Szövegdoboz 7"/>
          <p:cNvSpPr txBox="1">
            <a:spLocks noChangeArrowheads="1"/>
          </p:cNvSpPr>
          <p:nvPr/>
        </p:nvSpPr>
        <p:spPr bwMode="auto">
          <a:xfrm>
            <a:off x="6672263" y="1296988"/>
            <a:ext cx="287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Branching ratio</a:t>
            </a:r>
          </a:p>
        </p:txBody>
      </p:sp>
      <p:sp>
        <p:nvSpPr>
          <p:cNvPr id="12295" name="Szövegdoboz 8"/>
          <p:cNvSpPr txBox="1">
            <a:spLocks noChangeArrowheads="1"/>
          </p:cNvSpPr>
          <p:nvPr/>
        </p:nvSpPr>
        <p:spPr bwMode="auto">
          <a:xfrm>
            <a:off x="7569200" y="4991100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Lifetime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6525" y="185738"/>
            <a:ext cx="10109200" cy="132238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+mj-lt"/>
              </a:rPr>
              <a:t>Search for the e</a:t>
            </a:r>
            <a:r>
              <a:rPr lang="en-US" sz="4000" b="1" baseline="30000" dirty="0">
                <a:solidFill>
                  <a:srgbClr val="FF0000"/>
                </a:solidFill>
                <a:latin typeface="+mj-lt"/>
              </a:rPr>
              <a:t>+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-e</a:t>
            </a:r>
            <a:r>
              <a:rPr lang="en-US" sz="4000" b="1" baseline="300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decay of the dark photon in nuclear transitions</a:t>
            </a:r>
          </a:p>
        </p:txBody>
      </p:sp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458788" y="4992194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458788" y="3191969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Oval 4"/>
          <p:cNvSpPr>
            <a:spLocks noChangeArrowheads="1"/>
          </p:cNvSpPr>
          <p:nvPr/>
        </p:nvSpPr>
        <p:spPr bwMode="auto">
          <a:xfrm>
            <a:off x="1295400" y="3984131"/>
            <a:ext cx="144463" cy="14287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458788" y="2831606"/>
            <a:ext cx="3873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>
                <a:latin typeface="Verdana" panose="020B0604030504040204" pitchFamily="34" charset="0"/>
              </a:rPr>
              <a:t>J</a:t>
            </a:r>
            <a:r>
              <a:rPr lang="el-GR" altLang="en-US" sz="1800" baseline="30000">
                <a:latin typeface="Verdana" panose="020B0604030504040204" pitchFamily="34" charset="0"/>
              </a:rPr>
              <a:t>π</a:t>
            </a:r>
            <a:endParaRPr lang="en-US" altLang="en-US" sz="1800" baseline="30000">
              <a:latin typeface="Verdana" panose="020B0604030504040204" pitchFamily="34" charset="0"/>
            </a:endParaRPr>
          </a:p>
        </p:txBody>
      </p:sp>
      <p:sp>
        <p:nvSpPr>
          <p:cNvPr id="15367" name="Rectangle 9"/>
          <p:cNvSpPr>
            <a:spLocks noChangeArrowheads="1"/>
          </p:cNvSpPr>
          <p:nvPr/>
        </p:nvSpPr>
        <p:spPr bwMode="auto">
          <a:xfrm>
            <a:off x="398463" y="4577856"/>
            <a:ext cx="387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en-US" sz="1800">
                <a:latin typeface="Verdana" panose="020B0604030504040204" pitchFamily="34" charset="0"/>
              </a:rPr>
              <a:t>J</a:t>
            </a:r>
            <a:r>
              <a:rPr lang="hu-HU" altLang="en-US" sz="1800" baseline="30000">
                <a:latin typeface="Verdana" panose="020B0604030504040204" pitchFamily="34" charset="0"/>
              </a:rPr>
              <a:t>π</a:t>
            </a:r>
            <a:endParaRPr lang="en-US" altLang="en-US" sz="1800" baseline="30000">
              <a:latin typeface="Verdana" panose="020B0604030504040204" pitchFamily="34" charset="0"/>
            </a:endParaRPr>
          </a:p>
        </p:txBody>
      </p:sp>
      <p:sp>
        <p:nvSpPr>
          <p:cNvPr id="15368" name="AutoShape 11"/>
          <p:cNvSpPr>
            <a:spLocks noChangeArrowheads="1"/>
          </p:cNvSpPr>
          <p:nvPr/>
        </p:nvSpPr>
        <p:spPr bwMode="auto">
          <a:xfrm rot="15963869" flipH="1">
            <a:off x="1743870" y="3840462"/>
            <a:ext cx="366712" cy="644525"/>
          </a:xfrm>
          <a:prstGeom prst="lightningBolt">
            <a:avLst/>
          </a:prstGeom>
          <a:solidFill>
            <a:srgbClr val="FFFF00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9" name="Line 12"/>
          <p:cNvSpPr>
            <a:spLocks noChangeShapeType="1"/>
          </p:cNvSpPr>
          <p:nvPr/>
        </p:nvSpPr>
        <p:spPr bwMode="auto">
          <a:xfrm flipV="1">
            <a:off x="2443163" y="3619006"/>
            <a:ext cx="790575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3"/>
          <p:cNvSpPr>
            <a:spLocks noChangeShapeType="1"/>
          </p:cNvSpPr>
          <p:nvPr/>
        </p:nvSpPr>
        <p:spPr bwMode="auto">
          <a:xfrm>
            <a:off x="2443163" y="4339731"/>
            <a:ext cx="790575" cy="4746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Rectangle 14"/>
          <p:cNvSpPr>
            <a:spLocks noChangeArrowheads="1"/>
          </p:cNvSpPr>
          <p:nvPr/>
        </p:nvSpPr>
        <p:spPr bwMode="auto">
          <a:xfrm>
            <a:off x="3446463" y="3268169"/>
            <a:ext cx="608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tx2"/>
                </a:solidFill>
              </a:rPr>
              <a:t>e</a:t>
            </a:r>
            <a:r>
              <a:rPr lang="en-GB" altLang="en-US" sz="4000" baseline="3000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15372" name="Rectangle 15"/>
          <p:cNvSpPr>
            <a:spLocks noChangeArrowheads="1"/>
          </p:cNvSpPr>
          <p:nvPr/>
        </p:nvSpPr>
        <p:spPr bwMode="auto">
          <a:xfrm>
            <a:off x="3416300" y="4463556"/>
            <a:ext cx="6905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tx2"/>
                </a:solidFill>
              </a:rPr>
              <a:t>e</a:t>
            </a:r>
            <a:r>
              <a:rPr lang="en-GB" altLang="en-US" sz="4000" baseline="30000">
                <a:solidFill>
                  <a:schemeClr val="tx2"/>
                </a:solidFill>
                <a:cs typeface="Arial" panose="020B0604020202020204" pitchFamily="34" charset="0"/>
              </a:rPr>
              <a:t>–</a:t>
            </a:r>
            <a:endParaRPr lang="en-GB" altLang="en-US" sz="4000" baseline="30000">
              <a:solidFill>
                <a:schemeClr val="tx2"/>
              </a:solidFill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1035050" y="3191969"/>
            <a:ext cx="0" cy="18002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6" name="Szövegdoboz 2"/>
          <p:cNvSpPr txBox="1">
            <a:spLocks noChangeArrowheads="1"/>
          </p:cNvSpPr>
          <p:nvPr/>
        </p:nvSpPr>
        <p:spPr bwMode="auto">
          <a:xfrm>
            <a:off x="1592263" y="2863356"/>
            <a:ext cx="238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i</a:t>
            </a:r>
            <a:endParaRPr lang="en-US" altLang="en-US" sz="1800"/>
          </a:p>
        </p:txBody>
      </p:sp>
      <p:sp>
        <p:nvSpPr>
          <p:cNvPr id="15377" name="Szövegdoboz 16"/>
          <p:cNvSpPr txBox="1">
            <a:spLocks noChangeArrowheads="1"/>
          </p:cNvSpPr>
          <p:nvPr/>
        </p:nvSpPr>
        <p:spPr bwMode="auto">
          <a:xfrm>
            <a:off x="1604963" y="4650881"/>
            <a:ext cx="255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f</a:t>
            </a:r>
            <a:endParaRPr lang="en-US" altLang="en-US" sz="1800"/>
          </a:p>
        </p:txBody>
      </p:sp>
      <p:sp>
        <p:nvSpPr>
          <p:cNvPr id="15378" name="Szövegdoboz 17"/>
          <p:cNvSpPr txBox="1">
            <a:spLocks noChangeArrowheads="1"/>
          </p:cNvSpPr>
          <p:nvPr/>
        </p:nvSpPr>
        <p:spPr bwMode="auto">
          <a:xfrm>
            <a:off x="0" y="1606549"/>
            <a:ext cx="6632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The atomic nucleus </a:t>
            </a:r>
            <a:r>
              <a:rPr lang="hu-HU" altLang="en-US" sz="2000" dirty="0"/>
              <a:t>is</a:t>
            </a:r>
            <a:r>
              <a:rPr lang="en-US" altLang="en-US" sz="2000" dirty="0"/>
              <a:t> a </a:t>
            </a:r>
            <a:r>
              <a:rPr lang="en-US" altLang="en-US" sz="2000" dirty="0" err="1"/>
              <a:t>femto</a:t>
            </a:r>
            <a:r>
              <a:rPr lang="hu-HU" altLang="en-US" sz="2000" dirty="0"/>
              <a:t>-</a:t>
            </a:r>
            <a:r>
              <a:rPr lang="en-US" altLang="en-US" sz="2000" dirty="0"/>
              <a:t>laboratory including all of  the interactions in Nature.</a:t>
            </a:r>
            <a:r>
              <a:rPr lang="hu-HU" altLang="en-US" sz="2000" dirty="0"/>
              <a:t> </a:t>
            </a:r>
            <a:r>
              <a:rPr lang="en-US" altLang="en-US" sz="2000" dirty="0"/>
              <a:t> A real discovery machine like LHC, but at low energy</a:t>
            </a:r>
            <a:r>
              <a:rPr lang="hu-HU" altLang="en-US" sz="2000" dirty="0"/>
              <a:t>.</a:t>
            </a:r>
            <a:endParaRPr lang="en-US" altLang="en-US" sz="2000" dirty="0"/>
          </a:p>
        </p:txBody>
      </p:sp>
      <p:pic>
        <p:nvPicPr>
          <p:cNvPr id="15379" name="Tartalom hely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348" y="2727869"/>
            <a:ext cx="2512523" cy="251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églalap 19"/>
          <p:cNvSpPr>
            <a:spLocks noChangeArrowheads="1"/>
          </p:cNvSpPr>
          <p:nvPr/>
        </p:nvSpPr>
        <p:spPr bwMode="auto">
          <a:xfrm>
            <a:off x="6586151" y="5899984"/>
            <a:ext cx="54616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M.E. Rose Phys. Rev.  76 (1949) 678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E.K. Warburton Phys. Rev.  B133 (1964) 1368.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P. </a:t>
            </a:r>
            <a:r>
              <a:rPr lang="en-US" altLang="en-US" sz="1800" dirty="0" err="1"/>
              <a:t>Schlüter</a:t>
            </a:r>
            <a:r>
              <a:rPr lang="en-US" altLang="en-US" sz="1800" dirty="0"/>
              <a:t>, G. </a:t>
            </a:r>
            <a:r>
              <a:rPr lang="en-US" altLang="en-US" sz="1800" dirty="0" err="1"/>
              <a:t>Soff</a:t>
            </a:r>
            <a:r>
              <a:rPr lang="en-US" altLang="en-US" sz="1800" dirty="0"/>
              <a:t>, W. Greiner, Phys. Rep. 75 (1981) 327.</a:t>
            </a:r>
          </a:p>
        </p:txBody>
      </p:sp>
      <p:sp>
        <p:nvSpPr>
          <p:cNvPr id="15381" name="Téglalap 20"/>
          <p:cNvSpPr>
            <a:spLocks noChangeArrowheads="1"/>
          </p:cNvSpPr>
          <p:nvPr/>
        </p:nvSpPr>
        <p:spPr bwMode="auto">
          <a:xfrm>
            <a:off x="7306320" y="2068277"/>
            <a:ext cx="354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e</a:t>
            </a:r>
            <a:r>
              <a:rPr lang="en-US" altLang="en-US" sz="2400" baseline="30000" dirty="0"/>
              <a:t>+</a:t>
            </a:r>
            <a:r>
              <a:rPr lang="en-US" altLang="en-US" sz="2400" dirty="0"/>
              <a:t>-e⁻ internal pair creation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47" y="2725627"/>
            <a:ext cx="2594297" cy="254557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92" y="2740173"/>
            <a:ext cx="2500219" cy="2500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/>
          </p:nvPr>
        </p:nvSpPr>
        <p:spPr>
          <a:xfrm>
            <a:off x="1462088" y="333375"/>
            <a:ext cx="9144000" cy="15113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Study the </a:t>
            </a:r>
            <a:r>
              <a:rPr lang="en-US" altLang="en-US" sz="4000" baseline="30000" smtClean="0"/>
              <a:t>8</a:t>
            </a:r>
            <a:r>
              <a:rPr lang="en-US" altLang="en-US" sz="4000" smtClean="0"/>
              <a:t>Be M1 transitions</a:t>
            </a:r>
          </a:p>
        </p:txBody>
      </p:sp>
      <p:cxnSp>
        <p:nvCxnSpPr>
          <p:cNvPr id="4" name="Egyenes összekötő 3"/>
          <p:cNvCxnSpPr/>
          <p:nvPr/>
        </p:nvCxnSpPr>
        <p:spPr>
          <a:xfrm>
            <a:off x="1797050" y="6238875"/>
            <a:ext cx="336073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1803400" y="3035300"/>
            <a:ext cx="3046413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803400" y="2566988"/>
            <a:ext cx="31115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ekerekített téglalap 4"/>
          <p:cNvSpPr/>
          <p:nvPr/>
        </p:nvSpPr>
        <p:spPr>
          <a:xfrm>
            <a:off x="1797050" y="5519738"/>
            <a:ext cx="3360738" cy="2143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2782888" y="2566988"/>
            <a:ext cx="0" cy="36718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3325813" y="2566988"/>
            <a:ext cx="0" cy="29527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3840163" y="3063875"/>
            <a:ext cx="0" cy="3175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4365625" y="3063875"/>
            <a:ext cx="0" cy="24558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5" name="Szövegdoboz 19"/>
          <p:cNvSpPr txBox="1">
            <a:spLocks noChangeArrowheads="1"/>
          </p:cNvSpPr>
          <p:nvPr/>
        </p:nvSpPr>
        <p:spPr bwMode="auto">
          <a:xfrm>
            <a:off x="3052763" y="6324600"/>
            <a:ext cx="1441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baseline="30000">
                <a:latin typeface="Tahoma" panose="020B0604030504040204" pitchFamily="34" charset="0"/>
              </a:rPr>
              <a:t>8</a:t>
            </a:r>
            <a:r>
              <a:rPr lang="hu-HU" altLang="en-US" sz="2800" b="1">
                <a:latin typeface="Tahoma" panose="020B0604030504040204" pitchFamily="34" charset="0"/>
              </a:rPr>
              <a:t>Be</a:t>
            </a:r>
            <a:endParaRPr lang="en-US" altLang="en-US" sz="1800" b="1">
              <a:latin typeface="Tahoma" panose="020B0604030504040204" pitchFamily="34" charset="0"/>
            </a:endParaRPr>
          </a:p>
        </p:txBody>
      </p:sp>
      <p:sp>
        <p:nvSpPr>
          <p:cNvPr id="16396" name="Szövegdoboz 20"/>
          <p:cNvSpPr txBox="1">
            <a:spLocks noChangeArrowheads="1"/>
          </p:cNvSpPr>
          <p:nvPr/>
        </p:nvSpPr>
        <p:spPr bwMode="auto">
          <a:xfrm>
            <a:off x="4583113" y="5791200"/>
            <a:ext cx="790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latin typeface="Tahoma" panose="020B0604030504040204" pitchFamily="34" charset="0"/>
              </a:rPr>
              <a:t>0</a:t>
            </a:r>
            <a:r>
              <a:rPr lang="hu-HU" altLang="en-US" sz="2400" b="1" baseline="30000">
                <a:latin typeface="Tahoma" panose="020B0604030504040204" pitchFamily="34" charset="0"/>
              </a:rPr>
              <a:t>+</a:t>
            </a:r>
            <a:endParaRPr lang="en-US" altLang="en-US" sz="2400" b="1" baseline="30000">
              <a:latin typeface="Tahoma" panose="020B0604030504040204" pitchFamily="34" charset="0"/>
            </a:endParaRPr>
          </a:p>
        </p:txBody>
      </p:sp>
      <p:sp>
        <p:nvSpPr>
          <p:cNvPr id="16397" name="Téglalap 22"/>
          <p:cNvSpPr>
            <a:spLocks noChangeArrowheads="1"/>
          </p:cNvSpPr>
          <p:nvPr/>
        </p:nvSpPr>
        <p:spPr bwMode="auto">
          <a:xfrm>
            <a:off x="4594225" y="5149850"/>
            <a:ext cx="379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/>
              <a:t>2</a:t>
            </a:r>
            <a:r>
              <a:rPr lang="hu-HU" altLang="en-US" sz="1800" b="1" baseline="30000"/>
              <a:t>+</a:t>
            </a:r>
            <a:endParaRPr lang="en-US" altLang="en-US" sz="1800" b="1" baseline="30000"/>
          </a:p>
        </p:txBody>
      </p:sp>
      <p:sp>
        <p:nvSpPr>
          <p:cNvPr id="16398" name="Téglalap 23"/>
          <p:cNvSpPr>
            <a:spLocks noChangeArrowheads="1"/>
          </p:cNvSpPr>
          <p:nvPr/>
        </p:nvSpPr>
        <p:spPr bwMode="auto">
          <a:xfrm>
            <a:off x="4456113" y="2206625"/>
            <a:ext cx="379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/>
              <a:t>1</a:t>
            </a:r>
            <a:r>
              <a:rPr lang="hu-HU" altLang="en-US" sz="1800" b="1" baseline="30000"/>
              <a:t>+</a:t>
            </a:r>
            <a:endParaRPr lang="en-US" altLang="en-US" sz="1800" b="1" baseline="30000"/>
          </a:p>
        </p:txBody>
      </p:sp>
      <p:sp>
        <p:nvSpPr>
          <p:cNvPr id="16399" name="Téglalap 24"/>
          <p:cNvSpPr>
            <a:spLocks noChangeArrowheads="1"/>
          </p:cNvSpPr>
          <p:nvPr/>
        </p:nvSpPr>
        <p:spPr bwMode="auto">
          <a:xfrm>
            <a:off x="4519613" y="2667000"/>
            <a:ext cx="379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/>
              <a:t>1</a:t>
            </a:r>
            <a:r>
              <a:rPr lang="hu-HU" altLang="en-US" sz="1800" b="1" baseline="30000"/>
              <a:t>+</a:t>
            </a:r>
            <a:endParaRPr lang="en-US" altLang="en-US" sz="1800" b="1" baseline="30000"/>
          </a:p>
        </p:txBody>
      </p:sp>
      <p:sp>
        <p:nvSpPr>
          <p:cNvPr id="16400" name="Téglalap 30"/>
          <p:cNvSpPr>
            <a:spLocks noChangeArrowheads="1"/>
          </p:cNvSpPr>
          <p:nvPr/>
        </p:nvSpPr>
        <p:spPr bwMode="auto">
          <a:xfrm>
            <a:off x="1963738" y="5868988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/>
              <a:t>0</a:t>
            </a:r>
            <a:endParaRPr lang="en-US" altLang="en-US" sz="1800"/>
          </a:p>
        </p:txBody>
      </p:sp>
      <p:sp>
        <p:nvSpPr>
          <p:cNvPr id="16401" name="Téglalap 31"/>
          <p:cNvSpPr>
            <a:spLocks noChangeArrowheads="1"/>
          </p:cNvSpPr>
          <p:nvPr/>
        </p:nvSpPr>
        <p:spPr bwMode="auto">
          <a:xfrm>
            <a:off x="1930400" y="5195888"/>
            <a:ext cx="481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/>
              <a:t>3.0</a:t>
            </a:r>
            <a:endParaRPr lang="en-US" altLang="en-US" sz="1800"/>
          </a:p>
        </p:txBody>
      </p:sp>
      <p:sp>
        <p:nvSpPr>
          <p:cNvPr id="16402" name="Téglalap 32"/>
          <p:cNvSpPr>
            <a:spLocks noChangeArrowheads="1"/>
          </p:cNvSpPr>
          <p:nvPr/>
        </p:nvSpPr>
        <p:spPr bwMode="auto">
          <a:xfrm>
            <a:off x="1782763" y="2695575"/>
            <a:ext cx="596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/>
              <a:t>17.6</a:t>
            </a:r>
            <a:endParaRPr lang="en-US" altLang="en-US" sz="1800"/>
          </a:p>
        </p:txBody>
      </p:sp>
      <p:sp>
        <p:nvSpPr>
          <p:cNvPr id="16403" name="Téglalap 33"/>
          <p:cNvSpPr>
            <a:spLocks noChangeArrowheads="1"/>
          </p:cNvSpPr>
          <p:nvPr/>
        </p:nvSpPr>
        <p:spPr bwMode="auto">
          <a:xfrm>
            <a:off x="1765300" y="2197100"/>
            <a:ext cx="596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/>
              <a:t>18.2</a:t>
            </a:r>
            <a:endParaRPr lang="en-US" altLang="en-US" sz="1800"/>
          </a:p>
        </p:txBody>
      </p:sp>
      <p:sp>
        <p:nvSpPr>
          <p:cNvPr id="16404" name="Téglalap 36"/>
          <p:cNvSpPr>
            <a:spLocks noChangeArrowheads="1"/>
          </p:cNvSpPr>
          <p:nvPr/>
        </p:nvSpPr>
        <p:spPr bwMode="auto">
          <a:xfrm>
            <a:off x="5064125" y="2403475"/>
            <a:ext cx="1465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dirty="0" err="1" smtClean="0"/>
              <a:t>Ep</a:t>
            </a:r>
            <a:r>
              <a:rPr lang="hu-HU" altLang="en-US" sz="1800" b="1" dirty="0"/>
              <a:t>= 1030 </a:t>
            </a:r>
            <a:r>
              <a:rPr lang="hu-HU" altLang="en-US" sz="1800" b="1" dirty="0" err="1"/>
              <a:t>keV</a:t>
            </a:r>
            <a:endParaRPr lang="en-US" altLang="en-US" sz="1800" dirty="0"/>
          </a:p>
        </p:txBody>
      </p:sp>
      <p:sp>
        <p:nvSpPr>
          <p:cNvPr id="16405" name="Téglalap 37"/>
          <p:cNvSpPr>
            <a:spLocks noChangeArrowheads="1"/>
          </p:cNvSpPr>
          <p:nvPr/>
        </p:nvSpPr>
        <p:spPr bwMode="auto">
          <a:xfrm>
            <a:off x="5026025" y="2851944"/>
            <a:ext cx="170840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dirty="0" smtClean="0"/>
              <a:t> </a:t>
            </a:r>
            <a:r>
              <a:rPr lang="hu-HU" altLang="en-US" sz="1800" b="1" dirty="0" err="1"/>
              <a:t>Ep</a:t>
            </a:r>
            <a:r>
              <a:rPr lang="hu-HU" altLang="en-US" sz="1800" b="1" dirty="0"/>
              <a:t>=  441 </a:t>
            </a:r>
            <a:r>
              <a:rPr lang="hu-HU" altLang="en-US" sz="1800" b="1" dirty="0" err="1"/>
              <a:t>keV</a:t>
            </a:r>
            <a:endParaRPr lang="en-US" altLang="en-US" sz="1800" dirty="0"/>
          </a:p>
        </p:txBody>
      </p:sp>
      <p:sp>
        <p:nvSpPr>
          <p:cNvPr id="16406" name="Téglalap 5"/>
          <p:cNvSpPr>
            <a:spLocks noChangeArrowheads="1"/>
          </p:cNvSpPr>
          <p:nvPr/>
        </p:nvSpPr>
        <p:spPr bwMode="auto">
          <a:xfrm>
            <a:off x="7261225" y="1581150"/>
            <a:ext cx="2651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Excitation with the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aseline="30000"/>
              <a:t>7</a:t>
            </a:r>
            <a:r>
              <a:rPr lang="en-US" altLang="en-US" sz="2400"/>
              <a:t>Li(p,γ)</a:t>
            </a:r>
            <a:r>
              <a:rPr lang="en-US" altLang="en-US" sz="2400" baseline="30000"/>
              <a:t>8</a:t>
            </a:r>
            <a:r>
              <a:rPr lang="en-US" altLang="en-US" sz="2400"/>
              <a:t>Be reaction</a:t>
            </a:r>
          </a:p>
        </p:txBody>
      </p:sp>
      <p:pic>
        <p:nvPicPr>
          <p:cNvPr id="16407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8663" y="3308350"/>
            <a:ext cx="3278187" cy="3276600"/>
          </a:xfrm>
        </p:spPr>
      </p:pic>
      <p:sp>
        <p:nvSpPr>
          <p:cNvPr id="16408" name="Szövegdoboz 2"/>
          <p:cNvSpPr txBox="1">
            <a:spLocks noChangeArrowheads="1"/>
          </p:cNvSpPr>
          <p:nvPr/>
        </p:nvSpPr>
        <p:spPr bwMode="auto">
          <a:xfrm>
            <a:off x="7496175" y="2576513"/>
            <a:ext cx="2233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 b="1" baseline="30000"/>
              <a:t>7</a:t>
            </a:r>
            <a:r>
              <a:rPr lang="hu-HU" altLang="en-US" sz="2400" b="1"/>
              <a:t>Li,  p3/2</a:t>
            </a:r>
            <a:r>
              <a:rPr lang="hu-HU" altLang="en-US" sz="2400" b="1" baseline="30000"/>
              <a:t>-</a:t>
            </a:r>
            <a:r>
              <a:rPr lang="hu-HU" altLang="en-US" sz="2400" b="1"/>
              <a:t> + p </a:t>
            </a:r>
            <a:endParaRPr lang="en-US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058400" cy="1431925"/>
          </a:xfrm>
        </p:spPr>
        <p:txBody>
          <a:bodyPr/>
          <a:lstStyle/>
          <a:p>
            <a:pPr eaLnBrk="1" hangingPunct="1"/>
            <a:r>
              <a:rPr lang="en-US" altLang="en-US" smtClean="0"/>
              <a:t>Geometrical arrangement of the scintillator telescopes</a:t>
            </a:r>
            <a:r>
              <a:rPr lang="hu-HU" altLang="en-US" smtClean="0"/>
              <a:t> (NIM, A808 (2016) 21)</a:t>
            </a:r>
            <a:endParaRPr lang="en-US" altLang="en-US" smtClean="0"/>
          </a:p>
        </p:txBody>
      </p:sp>
      <p:pic>
        <p:nvPicPr>
          <p:cNvPr id="17411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1879" y="1693069"/>
            <a:ext cx="4848225" cy="4940300"/>
          </a:xfrm>
        </p:spPr>
      </p:pic>
      <p:pic>
        <p:nvPicPr>
          <p:cNvPr id="17412" name="Kép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b="11758"/>
          <a:stretch>
            <a:fillRect/>
          </a:stretch>
        </p:blipFill>
        <p:spPr>
          <a:xfrm>
            <a:off x="6451600" y="1666875"/>
            <a:ext cx="4705350" cy="49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>
          <a:xfrm>
            <a:off x="0" y="109538"/>
            <a:ext cx="12192000" cy="13716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sz="5400" smtClean="0">
                <a:solidFill>
                  <a:srgbClr val="FF0000"/>
                </a:solidFill>
              </a:rPr>
              <a:t>Results</a:t>
            </a:r>
            <a:r>
              <a:rPr lang="hu-HU" altLang="en-US" smtClean="0">
                <a:solidFill>
                  <a:srgbClr val="FF0000"/>
                </a:solidFill>
              </a:rPr>
              <a:t/>
            </a:r>
            <a:br>
              <a:rPr lang="hu-HU" altLang="en-US" smtClean="0">
                <a:solidFill>
                  <a:srgbClr val="FF0000"/>
                </a:solidFill>
              </a:rPr>
            </a:br>
            <a:r>
              <a:rPr lang="en-US" altLang="en-US" smtClean="0">
                <a:solidFill>
                  <a:srgbClr val="FF0000"/>
                </a:solidFill>
              </a:rPr>
              <a:t>e</a:t>
            </a:r>
            <a:r>
              <a:rPr lang="en-US" altLang="en-US" baseline="30000" smtClean="0">
                <a:solidFill>
                  <a:srgbClr val="FF0000"/>
                </a:solidFill>
              </a:rPr>
              <a:t>+</a:t>
            </a:r>
            <a:r>
              <a:rPr lang="en-US" altLang="en-US" smtClean="0">
                <a:solidFill>
                  <a:srgbClr val="FF0000"/>
                </a:solidFill>
              </a:rPr>
              <a:t> - e</a:t>
            </a:r>
            <a:r>
              <a:rPr lang="en-US" altLang="en-US" baseline="30000" smtClean="0">
                <a:solidFill>
                  <a:srgbClr val="FF0000"/>
                </a:solidFill>
              </a:rPr>
              <a:t>-</a:t>
            </a:r>
            <a:r>
              <a:rPr lang="en-US" altLang="en-US" smtClean="0">
                <a:solidFill>
                  <a:srgbClr val="FF0000"/>
                </a:solidFill>
              </a:rPr>
              <a:t> sum energy spectra and angular correlations </a:t>
            </a:r>
            <a:r>
              <a:rPr lang="hu-HU" altLang="en-US" smtClean="0"/>
              <a:t>      </a:t>
            </a:r>
            <a:endParaRPr lang="en-US" altLang="en-US" smtClean="0"/>
          </a:p>
        </p:txBody>
      </p:sp>
      <p:pic>
        <p:nvPicPr>
          <p:cNvPr id="18435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628775"/>
            <a:ext cx="2665412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Tartalom helye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50" y="2282825"/>
            <a:ext cx="3044825" cy="3044825"/>
          </a:xfrm>
        </p:spPr>
      </p:pic>
      <p:sp>
        <p:nvSpPr>
          <p:cNvPr id="8" name="Szövegdoboz 7"/>
          <p:cNvSpPr txBox="1"/>
          <p:nvPr/>
        </p:nvSpPr>
        <p:spPr>
          <a:xfrm>
            <a:off x="4135438" y="5473700"/>
            <a:ext cx="83327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+mn-lt"/>
              </a:rPr>
              <a:t>Can it be some artificial effect caused by γ-rays?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US" b="1" dirty="0">
                <a:latin typeface="+mn-lt"/>
              </a:rPr>
              <a:t>No,  since we observed it at Ep= 1.1 MeV but not at 0.441 MeV.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+mn-lt"/>
              </a:rPr>
              <a:t>Can it be some nuclear physics effect?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+mn-lt"/>
              </a:rPr>
              <a:t>Let’s investigate that at different bombarding energies!</a:t>
            </a:r>
          </a:p>
        </p:txBody>
      </p:sp>
      <p:pic>
        <p:nvPicPr>
          <p:cNvPr id="18438" name="Tartalom helye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3575" y="2282825"/>
            <a:ext cx="3044825" cy="3044825"/>
          </a:xfrm>
        </p:spPr>
      </p:pic>
      <p:sp>
        <p:nvSpPr>
          <p:cNvPr id="18439" name="Téglalap 4"/>
          <p:cNvSpPr>
            <a:spLocks noChangeArrowheads="1"/>
          </p:cNvSpPr>
          <p:nvPr/>
        </p:nvSpPr>
        <p:spPr bwMode="auto">
          <a:xfrm>
            <a:off x="4432300" y="1655763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Ep=1.04 MeV     </a:t>
            </a:r>
            <a:r>
              <a:rPr lang="hu-HU" altLang="en-US" sz="2400"/>
              <a:t>         </a:t>
            </a:r>
            <a:r>
              <a:rPr lang="en-US" altLang="en-US" sz="2400"/>
              <a:t>         Ep=1.10 MeV</a:t>
            </a:r>
          </a:p>
        </p:txBody>
      </p:sp>
      <p:sp>
        <p:nvSpPr>
          <p:cNvPr id="10" name="Ellipszis 9"/>
          <p:cNvSpPr/>
          <p:nvPr/>
        </p:nvSpPr>
        <p:spPr>
          <a:xfrm>
            <a:off x="6283325" y="3889375"/>
            <a:ext cx="2089150" cy="9477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</a:rPr>
              <a:t>Deviation from IPC</a:t>
            </a:r>
          </a:p>
        </p:txBody>
      </p:sp>
      <p:cxnSp>
        <p:nvCxnSpPr>
          <p:cNvPr id="11" name="Egyenes összekötő nyíllal 10"/>
          <p:cNvCxnSpPr/>
          <p:nvPr/>
        </p:nvCxnSpPr>
        <p:spPr>
          <a:xfrm flipH="1">
            <a:off x="5938838" y="4364038"/>
            <a:ext cx="344487" cy="144462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>
            <a:stCxn id="10" idx="6"/>
          </p:cNvCxnSpPr>
          <p:nvPr/>
        </p:nvCxnSpPr>
        <p:spPr>
          <a:xfrm>
            <a:off x="8372475" y="4364038"/>
            <a:ext cx="503238" cy="71437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973</Words>
  <Application>Microsoft Office PowerPoint</Application>
  <PresentationFormat>Szélesvásznú</PresentationFormat>
  <Paragraphs>97</Paragraphs>
  <Slides>22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22</vt:i4>
      </vt:variant>
    </vt:vector>
  </HeadingPairs>
  <TitlesOfParts>
    <vt:vector size="30" baseType="lpstr">
      <vt:lpstr>Arial</vt:lpstr>
      <vt:lpstr>Calibri</vt:lpstr>
      <vt:lpstr>Tahoma</vt:lpstr>
      <vt:lpstr>Times New Roman</vt:lpstr>
      <vt:lpstr>Verdana</vt:lpstr>
      <vt:lpstr>Wingdings</vt:lpstr>
      <vt:lpstr>1_Office-téma</vt:lpstr>
      <vt:lpstr>2_Office-téma</vt:lpstr>
      <vt:lpstr> The 8Be anomaly and the fifth force</vt:lpstr>
      <vt:lpstr>ATOMKI, Debrecen</vt:lpstr>
      <vt:lpstr>http://www.nupecc.org/npn/npn254.pdf</vt:lpstr>
      <vt:lpstr>The Atomki anomaly  signals for a new 17 MeV boson  gauge boson of a new fundamental force of nature</vt:lpstr>
      <vt:lpstr>Dark photons and the g-2 anomaly</vt:lpstr>
      <vt:lpstr>PowerPoint bemutató</vt:lpstr>
      <vt:lpstr>Study the 8Be M1 transitions</vt:lpstr>
      <vt:lpstr>Geometrical arrangement of the scintillator telescopes (NIM, A808 (2016) 21)</vt:lpstr>
      <vt:lpstr>Results e+ - e- sum energy spectra and angular correlations       </vt:lpstr>
      <vt:lpstr>Can it be some kind of interference effect between transitions with different multipolarities?</vt:lpstr>
      <vt:lpstr>How can we understand the peak like deviation? Fitting the angular correlations</vt:lpstr>
      <vt:lpstr>The coupling constant</vt:lpstr>
      <vt:lpstr>Introduction of the protophobic fifth force  (J. Feng et al.PRL  117, 071803, (2016))</vt:lpstr>
      <vt:lpstr>What are the properties of the interaction?</vt:lpstr>
      <vt:lpstr>Conclusions</vt:lpstr>
      <vt:lpstr>To be continued …</vt:lpstr>
      <vt:lpstr>New results for the 17.6 MeV transition</vt:lpstr>
      <vt:lpstr>The effect of multiple scattering on the beam pipe</vt:lpstr>
      <vt:lpstr>Evidence of a ‘Fifth Force’ Faces Scrutiny  Quanta magazine:  By Natalie Wolchover  June 7, 2016</vt:lpstr>
      <vt:lpstr>What did we observe in 2008?</vt:lpstr>
      <vt:lpstr>Problems with the interpretation in 2012</vt:lpstr>
      <vt:lpstr>Thank you very much for your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anomalous internal pair creation in 8Be: indication of a light neutral boson</dc:title>
  <dc:creator>kraszna</dc:creator>
  <cp:lastModifiedBy>kraszna</cp:lastModifiedBy>
  <cp:revision>56</cp:revision>
  <dcterms:created xsi:type="dcterms:W3CDTF">2016-08-27T15:17:45Z</dcterms:created>
  <dcterms:modified xsi:type="dcterms:W3CDTF">2016-10-25T09:55:55Z</dcterms:modified>
</cp:coreProperties>
</file>