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82" autoAdjust="0"/>
  </p:normalViewPr>
  <p:slideViewPr>
    <p:cSldViewPr>
      <p:cViewPr>
        <p:scale>
          <a:sx n="81" d="100"/>
          <a:sy n="81" d="100"/>
        </p:scale>
        <p:origin x="-936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568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31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03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798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004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431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24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11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0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46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C3447-CA02-4811-9AC2-A13BAAC0F05E}" type="datetimeFigureOut">
              <a:rPr lang="en-US" smtClean="0"/>
              <a:t>7/13/2016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17292-6DF0-4740-9767-ECADCF990D9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416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60" y="0"/>
            <a:ext cx="9219989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ttangolo 3"/>
          <p:cNvSpPr/>
          <p:nvPr/>
        </p:nvSpPr>
        <p:spPr>
          <a:xfrm>
            <a:off x="611560" y="1124744"/>
            <a:ext cx="3960440" cy="20882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asellaDiTesto 4"/>
          <p:cNvSpPr txBox="1"/>
          <p:nvPr/>
        </p:nvSpPr>
        <p:spPr>
          <a:xfrm>
            <a:off x="3059832" y="6453336"/>
            <a:ext cx="286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Relazione </a:t>
            </a:r>
            <a:r>
              <a:rPr lang="it-IT" dirty="0" err="1" smtClean="0"/>
              <a:t>Referee</a:t>
            </a:r>
            <a:r>
              <a:rPr lang="it-IT" dirty="0" smtClean="0"/>
              <a:t> RD_FASE2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34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9" y="260648"/>
            <a:ext cx="9057038" cy="6381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ttangolo 4"/>
          <p:cNvSpPr/>
          <p:nvPr/>
        </p:nvSpPr>
        <p:spPr>
          <a:xfrm>
            <a:off x="251520" y="1308612"/>
            <a:ext cx="8640960" cy="89625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asellaDiTesto 5"/>
          <p:cNvSpPr txBox="1"/>
          <p:nvPr/>
        </p:nvSpPr>
        <p:spPr>
          <a:xfrm>
            <a:off x="3059832" y="6453336"/>
            <a:ext cx="2860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Relazione </a:t>
            </a:r>
            <a:r>
              <a:rPr lang="it-IT" dirty="0" err="1" smtClean="0"/>
              <a:t>Referee</a:t>
            </a:r>
            <a:r>
              <a:rPr lang="it-IT" dirty="0" smtClean="0"/>
              <a:t> RD_FASE2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501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2769" y="707547"/>
            <a:ext cx="8229600" cy="1143000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3200" b="1" dirty="0" err="1" smtClean="0">
                <a:solidFill>
                  <a:srgbClr val="FF0000"/>
                </a:solidFill>
              </a:rPr>
              <a:t>Assegnazioni</a:t>
            </a:r>
            <a:r>
              <a:rPr lang="en-US" sz="3200" b="1" dirty="0" smtClean="0">
                <a:solidFill>
                  <a:srgbClr val="FF0000"/>
                </a:solidFill>
              </a:rPr>
              <a:t> 2016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96752"/>
            <a:ext cx="9144000" cy="5857875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7380312" y="1484784"/>
            <a:ext cx="949359" cy="61572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940152" y="2013946"/>
            <a:ext cx="1541052" cy="11016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55501" y="5873058"/>
            <a:ext cx="5708987" cy="116955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2100"/>
              </a:lnSpc>
              <a:buAutoNum type="arabicParenR"/>
            </a:pPr>
            <a:r>
              <a:rPr lang="en-US" sz="1600" dirty="0" smtClean="0"/>
              <a:t>In </a:t>
            </a:r>
            <a:r>
              <a:rPr lang="en-US" sz="1600" dirty="0" err="1" smtClean="0"/>
              <a:t>corso</a:t>
            </a:r>
            <a:r>
              <a:rPr lang="en-US" sz="1600" dirty="0" smtClean="0"/>
              <a:t> </a:t>
            </a:r>
            <a:r>
              <a:rPr lang="en-US" sz="1600" dirty="0" err="1" smtClean="0"/>
              <a:t>ordine</a:t>
            </a:r>
            <a:r>
              <a:rPr lang="en-US" sz="1600" dirty="0" smtClean="0"/>
              <a:t> </a:t>
            </a:r>
            <a:r>
              <a:rPr lang="en-US" sz="1600" dirty="0" err="1" smtClean="0"/>
              <a:t>congiunto</a:t>
            </a:r>
            <a:r>
              <a:rPr lang="en-US" sz="1600" dirty="0" smtClean="0"/>
              <a:t> GE-MI a Selex per BB (40 </a:t>
            </a:r>
            <a:r>
              <a:rPr lang="en-US" sz="1600" dirty="0" err="1" smtClean="0"/>
              <a:t>kEuro</a:t>
            </a:r>
            <a:r>
              <a:rPr lang="en-US" sz="1600" dirty="0" smtClean="0"/>
              <a:t>)</a:t>
            </a:r>
          </a:p>
          <a:p>
            <a:pPr>
              <a:lnSpc>
                <a:spcPts val="2100"/>
              </a:lnSpc>
            </a:pPr>
            <a:r>
              <a:rPr lang="it-IT" sz="1600" dirty="0" smtClean="0"/>
              <a:t>	+ residuo  ~12 </a:t>
            </a:r>
            <a:r>
              <a:rPr lang="it-IT" sz="1600" dirty="0" err="1" smtClean="0"/>
              <a:t>kEuro</a:t>
            </a:r>
            <a:r>
              <a:rPr lang="it-IT" sz="1600" dirty="0" smtClean="0"/>
              <a:t> per lavorazione wafer 12’’ </a:t>
            </a:r>
            <a:endParaRPr lang="en-US" sz="1600" dirty="0" smtClean="0"/>
          </a:p>
          <a:p>
            <a:pPr>
              <a:lnSpc>
                <a:spcPts val="2100"/>
              </a:lnSpc>
            </a:pPr>
            <a:r>
              <a:rPr lang="en-US" sz="1600" dirty="0" smtClean="0"/>
              <a:t>2) In </a:t>
            </a:r>
            <a:r>
              <a:rPr lang="en-US" sz="1600" dirty="0" err="1" smtClean="0"/>
              <a:t>attesa</a:t>
            </a:r>
            <a:r>
              <a:rPr lang="en-US" sz="1600" dirty="0" smtClean="0"/>
              <a:t> di </a:t>
            </a:r>
            <a:r>
              <a:rPr lang="en-US" sz="1600" dirty="0" err="1" smtClean="0"/>
              <a:t>riattivazione</a:t>
            </a:r>
            <a:r>
              <a:rPr lang="en-US" sz="1600" dirty="0" smtClean="0"/>
              <a:t> </a:t>
            </a:r>
            <a:r>
              <a:rPr lang="en-US" sz="1600" dirty="0" err="1" smtClean="0"/>
              <a:t>convenzione</a:t>
            </a:r>
            <a:r>
              <a:rPr lang="en-US" sz="1600" dirty="0" smtClean="0"/>
              <a:t> per </a:t>
            </a:r>
            <a:r>
              <a:rPr lang="en-US" sz="1600" dirty="0" err="1" smtClean="0"/>
              <a:t>ordine</a:t>
            </a:r>
            <a:r>
              <a:rPr lang="en-US" sz="1600" dirty="0" smtClean="0"/>
              <a:t> a FBK</a:t>
            </a:r>
          </a:p>
          <a:p>
            <a:pPr>
              <a:lnSpc>
                <a:spcPts val="2100"/>
              </a:lnSpc>
            </a:pPr>
            <a:r>
              <a:rPr lang="it-IT" sz="1600" dirty="0" smtClean="0"/>
              <a:t>3) …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5875765" y="1988840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70638" y="1916832"/>
            <a:ext cx="3130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2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Oval 5"/>
          <p:cNvSpPr/>
          <p:nvPr/>
        </p:nvSpPr>
        <p:spPr>
          <a:xfrm>
            <a:off x="5911268" y="4149080"/>
            <a:ext cx="1541052" cy="6714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8"/>
          <p:cNvSpPr txBox="1"/>
          <p:nvPr/>
        </p:nvSpPr>
        <p:spPr>
          <a:xfrm>
            <a:off x="7164288" y="393305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rgbClr val="FF0000"/>
                </a:solidFill>
              </a:rPr>
              <a:t>3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Oval 4"/>
          <p:cNvSpPr/>
          <p:nvPr/>
        </p:nvSpPr>
        <p:spPr>
          <a:xfrm>
            <a:off x="5940152" y="3084222"/>
            <a:ext cx="770526" cy="615729"/>
          </a:xfrm>
          <a:prstGeom prst="ellipse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459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9083" y="6053245"/>
            <a:ext cx="6663410" cy="963504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GB" sz="1800" dirty="0" smtClean="0"/>
              <a:t>Legend:</a:t>
            </a:r>
          </a:p>
          <a:p>
            <a:pPr marL="266700" lvl="1" indent="0">
              <a:lnSpc>
                <a:spcPct val="120000"/>
              </a:lnSpc>
              <a:buNone/>
            </a:pPr>
            <a:r>
              <a:rPr lang="en-GB" sz="1800" dirty="0"/>
              <a:t> </a:t>
            </a:r>
            <a:r>
              <a:rPr lang="en-GB" sz="1800" dirty="0" smtClean="0"/>
              <a:t>      ATLAS		Common ATLAS / CMS</a:t>
            </a:r>
            <a:endParaRPr lang="en-GB" sz="1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2281780"/>
              </p:ext>
            </p:extLst>
          </p:nvPr>
        </p:nvGraphicFramePr>
        <p:xfrm>
          <a:off x="251520" y="1452463"/>
          <a:ext cx="8666618" cy="45923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042593"/>
                <a:gridCol w="4095633"/>
                <a:gridCol w="576064"/>
                <a:gridCol w="648072"/>
                <a:gridCol w="648072"/>
                <a:gridCol w="576064"/>
                <a:gridCol w="504056"/>
                <a:gridCol w="576064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Attività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b"/>
                      <a:r>
                        <a:rPr lang="en-US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Descrizione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CS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TN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UD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</a:tr>
              <a:tr h="365760">
                <a:tc rowSpan="2">
                  <a:txBody>
                    <a:bodyPr/>
                    <a:lstStyle/>
                    <a:p>
                      <a:pPr marL="0" marR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Technological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tests with stepper lithography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6.5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Laser system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for tests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6.0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553824">
                <a:tc rowSpan="4"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BB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12"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dummy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wafers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-density bumps 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 k-bumps/chip)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15.0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Purchase of 1 wafer of RD53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ROC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5.0 </a:t>
                      </a:r>
                      <a:r>
                        <a:rPr lang="en-US" sz="16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sj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RD53 ROC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wafer </a:t>
                      </a:r>
                      <a:r>
                        <a:rPr lang="it-IT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bump</a:t>
                      </a:r>
                      <a:r>
                        <a:rPr lang="it-IT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16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bonding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10.0 </a:t>
                      </a:r>
                      <a:r>
                        <a:rPr lang="it-IT" sz="16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sj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</a:tr>
              <a:tr h="365760">
                <a:tc vMerge="1">
                  <a:txBody>
                    <a:bodyPr/>
                    <a:lstStyle/>
                    <a:p>
                      <a:pPr algn="ctr" fontAlgn="t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BB for 3D sensor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test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15.0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EDB3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Module assembly and irradiation, RD on flex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6.0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MM-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R/O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Multi module R/O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20.0 </a:t>
                      </a:r>
                      <a:r>
                        <a:rPr lang="en-US" sz="1600" b="0" i="0" u="none" strike="noStrike" dirty="0" err="1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sj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CO2/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µCH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t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Develop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µ-channel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cooling /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mechanics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5.0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20.0  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it-IT" sz="16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20.0</a:t>
                      </a:r>
                      <a:endParaRPr lang="en-US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-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365760">
                <a:tc rowSpan="2" gridSpan="2">
                  <a:txBody>
                    <a:bodyPr/>
                    <a:lstStyle/>
                    <a:p>
                      <a:pPr marL="72000" algn="l" fontAlgn="b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requested by </a:t>
                      </a:r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ATLAS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72000" algn="l" fontAlgn="b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56.0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35.0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</a:tr>
              <a:tr h="365760">
                <a:tc gridSpan="2" vMerge="1">
                  <a:txBody>
                    <a:bodyPr/>
                    <a:lstStyle/>
                    <a:p>
                      <a:pPr algn="ctr" fontAlgn="b"/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marL="72000" algn="l" fontAlgn="b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it-IT" sz="1600" b="1" i="0" u="none" strike="noStrike" dirty="0" smtClean="0">
                          <a:solidFill>
                            <a:schemeClr val="tx2"/>
                          </a:solidFill>
                          <a:effectLst/>
                          <a:latin typeface="Calibri"/>
                        </a:rPr>
                        <a:t>128.5</a:t>
                      </a:r>
                      <a:endParaRPr lang="en-US" sz="1600" b="1" i="0" u="none" strike="noStrike" dirty="0" smtClean="0">
                        <a:solidFill>
                          <a:schemeClr val="tx2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33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 bwMode="auto">
          <a:xfrm>
            <a:off x="246033" y="6502936"/>
            <a:ext cx="504056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2700" cap="flat" cmpd="sng" algn="ctr">
            <a:solidFill>
              <a:schemeClr val="bg2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Rounded MT Bold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285873" y="6529459"/>
            <a:ext cx="504056" cy="288032"/>
          </a:xfrm>
          <a:prstGeom prst="rect">
            <a:avLst/>
          </a:prstGeom>
          <a:solidFill>
            <a:srgbClr val="EFEDB3"/>
          </a:solidFill>
          <a:ln w="12700" cap="flat" cmpd="sng" algn="ctr">
            <a:solidFill>
              <a:schemeClr val="bg2"/>
            </a:solidFill>
            <a:prstDash val="solid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Rounded MT Bold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191976" y="476672"/>
            <a:ext cx="3036208" cy="5847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</a:rPr>
              <a:t>Richieste</a:t>
            </a:r>
            <a:r>
              <a:rPr lang="en-US" sz="3200" b="1" dirty="0" smtClean="0">
                <a:solidFill>
                  <a:srgbClr val="FF0000"/>
                </a:solidFill>
              </a:rPr>
              <a:t> 2017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818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977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BB (MI + GE)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Riassunto mail Gianluca Alimonti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t-IT" sz="1800" dirty="0" smtClean="0"/>
              <a:t>1) BB a </a:t>
            </a:r>
            <a:r>
              <a:rPr lang="it-IT" sz="1800" dirty="0" err="1" smtClean="0"/>
              <a:t>Selex</a:t>
            </a:r>
            <a:r>
              <a:rPr lang="it-IT" sz="1800" dirty="0" smtClean="0"/>
              <a:t> per test sensori </a:t>
            </a:r>
          </a:p>
          <a:p>
            <a:r>
              <a:rPr lang="it-IT" sz="1800" dirty="0" smtClean="0"/>
              <a:t>2016: Ordine in corso congiunto MI + GE a </a:t>
            </a:r>
            <a:r>
              <a:rPr lang="it-IT" sz="1800" dirty="0" err="1" smtClean="0"/>
              <a:t>Selex</a:t>
            </a:r>
            <a:r>
              <a:rPr lang="it-IT" sz="1800" dirty="0" smtClean="0"/>
              <a:t> per 40kE, che </a:t>
            </a:r>
            <a:r>
              <a:rPr lang="it-IT" sz="1800" dirty="0"/>
              <a:t>p</a:t>
            </a:r>
            <a:r>
              <a:rPr lang="it-IT" sz="1800" dirty="0" smtClean="0"/>
              <a:t>otrebbe coprire:</a:t>
            </a:r>
            <a:endParaRPr lang="it-IT" sz="1800" dirty="0"/>
          </a:p>
          <a:p>
            <a:r>
              <a:rPr lang="it-IT" sz="1800" dirty="0" smtClean="0"/>
              <a:t>deposizione</a:t>
            </a:r>
            <a:r>
              <a:rPr lang="it-IT" sz="1800" dirty="0"/>
              <a:t>, taglio ed assemblaggio moduli </a:t>
            </a:r>
            <a:r>
              <a:rPr lang="it-IT" sz="1800" dirty="0" smtClean="0"/>
              <a:t>dei 2 wafer 3D da </a:t>
            </a:r>
            <a:r>
              <a:rPr lang="it-IT" sz="1800" dirty="0"/>
              <a:t>6" </a:t>
            </a:r>
            <a:r>
              <a:rPr lang="it-IT" sz="1800" dirty="0" smtClean="0"/>
              <a:t>in corso (12 </a:t>
            </a:r>
            <a:r>
              <a:rPr lang="it-IT" sz="1800" dirty="0" err="1" smtClean="0"/>
              <a:t>kE</a:t>
            </a:r>
            <a:r>
              <a:rPr lang="it-IT" sz="1800" dirty="0" smtClean="0"/>
              <a:t>) </a:t>
            </a:r>
          </a:p>
          <a:p>
            <a:r>
              <a:rPr lang="it-IT" sz="1800" dirty="0" smtClean="0"/>
              <a:t>deposizione </a:t>
            </a:r>
            <a:r>
              <a:rPr lang="it-IT" sz="1800" dirty="0"/>
              <a:t>e </a:t>
            </a:r>
            <a:r>
              <a:rPr lang="it-IT" sz="1800" dirty="0" smtClean="0"/>
              <a:t>taglio altro </a:t>
            </a:r>
            <a:r>
              <a:rPr lang="it-IT" sz="1800" dirty="0"/>
              <a:t>wafer da 8" di </a:t>
            </a:r>
            <a:r>
              <a:rPr lang="it-IT" sz="1800" dirty="0" smtClean="0"/>
              <a:t>FE-I4 (7 </a:t>
            </a:r>
            <a:r>
              <a:rPr lang="it-IT" sz="1800" dirty="0" err="1" smtClean="0"/>
              <a:t>kE</a:t>
            </a:r>
            <a:r>
              <a:rPr lang="it-IT" sz="1800" dirty="0" smtClean="0"/>
              <a:t>)</a:t>
            </a:r>
          </a:p>
          <a:p>
            <a:r>
              <a:rPr lang="it-IT" sz="1800" dirty="0" smtClean="0"/>
              <a:t>deposizione, taglio e assemblaggio di altri 3 wafer </a:t>
            </a:r>
            <a:r>
              <a:rPr lang="it-IT" sz="1800" dirty="0"/>
              <a:t>da </a:t>
            </a:r>
            <a:r>
              <a:rPr lang="it-IT" sz="1800" dirty="0" smtClean="0"/>
              <a:t>6" </a:t>
            </a:r>
            <a:endParaRPr lang="it-IT" sz="1800" dirty="0"/>
          </a:p>
          <a:p>
            <a:r>
              <a:rPr lang="it-IT" sz="1800" dirty="0" smtClean="0">
                <a:solidFill>
                  <a:srgbClr val="FF0000"/>
                </a:solidFill>
              </a:rPr>
              <a:t>Per il 2017, prevedere quindi </a:t>
            </a:r>
            <a:r>
              <a:rPr lang="it-IT" sz="1800" dirty="0">
                <a:solidFill>
                  <a:srgbClr val="FF0000"/>
                </a:solidFill>
              </a:rPr>
              <a:t>lavorazione di </a:t>
            </a:r>
            <a:r>
              <a:rPr lang="it-IT" sz="1800" dirty="0" smtClean="0">
                <a:solidFill>
                  <a:srgbClr val="FF0000"/>
                </a:solidFill>
              </a:rPr>
              <a:t>altri due </a:t>
            </a:r>
            <a:r>
              <a:rPr lang="it-IT" sz="1800" dirty="0">
                <a:solidFill>
                  <a:srgbClr val="FF0000"/>
                </a:solidFill>
              </a:rPr>
              <a:t>wafer da 6" : </a:t>
            </a:r>
            <a:r>
              <a:rPr lang="it-IT" sz="1800" dirty="0" smtClean="0">
                <a:solidFill>
                  <a:srgbClr val="FF0000"/>
                </a:solidFill>
              </a:rPr>
              <a:t>12/15 </a:t>
            </a:r>
            <a:r>
              <a:rPr lang="it-IT" sz="1800" dirty="0" err="1" smtClean="0">
                <a:solidFill>
                  <a:srgbClr val="FF0000"/>
                </a:solidFill>
              </a:rPr>
              <a:t>kEuro</a:t>
            </a:r>
            <a:endParaRPr lang="it-IT" sz="1800" dirty="0">
              <a:solidFill>
                <a:srgbClr val="FF0000"/>
              </a:solidFill>
            </a:endParaRPr>
          </a:p>
          <a:p>
            <a:endParaRPr lang="it-IT" sz="1800" dirty="0" smtClean="0"/>
          </a:p>
          <a:p>
            <a:pPr marL="0" indent="0">
              <a:buNone/>
            </a:pPr>
            <a:r>
              <a:rPr lang="it-IT" sz="1800" dirty="0" smtClean="0"/>
              <a:t>2) </a:t>
            </a:r>
            <a:r>
              <a:rPr lang="it-IT" sz="1800" dirty="0" err="1" smtClean="0"/>
              <a:t>Bonding</a:t>
            </a:r>
            <a:r>
              <a:rPr lang="it-IT" sz="1800" dirty="0" smtClean="0"/>
              <a:t> </a:t>
            </a:r>
            <a:r>
              <a:rPr lang="it-IT" sz="1800" dirty="0"/>
              <a:t>ad alta </a:t>
            </a:r>
            <a:r>
              <a:rPr lang="it-IT" sz="1800" dirty="0" err="1"/>
              <a:t>densita'</a:t>
            </a:r>
            <a:r>
              <a:rPr lang="it-IT" sz="1800" dirty="0"/>
              <a:t>/lavorazione wafer 12", dopo i test iniziali ci stiamo orientando verso il realizzare catene resistive su wafer da </a:t>
            </a:r>
            <a:r>
              <a:rPr lang="it-IT" sz="1800" dirty="0" smtClean="0"/>
              <a:t>12" (CEA </a:t>
            </a:r>
            <a:r>
              <a:rPr lang="it-IT" sz="1800" dirty="0"/>
              <a:t>LETI, TSMC, ...?) </a:t>
            </a:r>
            <a:endParaRPr lang="it-IT" sz="1800" dirty="0" smtClean="0"/>
          </a:p>
          <a:p>
            <a:r>
              <a:rPr lang="it-IT" sz="1800" dirty="0" smtClean="0"/>
              <a:t>Lavorazione 1 wafer (~13 </a:t>
            </a:r>
            <a:r>
              <a:rPr lang="it-IT" sz="1800" dirty="0" err="1" smtClean="0"/>
              <a:t>kE</a:t>
            </a:r>
            <a:r>
              <a:rPr lang="it-IT" sz="1800" dirty="0" smtClean="0"/>
              <a:t>): sufficienti fondi 2016 (GE conferma ? ). Consideriamo </a:t>
            </a:r>
            <a:r>
              <a:rPr lang="it-IT" sz="1800" dirty="0" err="1"/>
              <a:t>pero'</a:t>
            </a:r>
            <a:r>
              <a:rPr lang="it-IT" sz="1800" dirty="0"/>
              <a:t> che la </a:t>
            </a:r>
            <a:r>
              <a:rPr lang="it-IT" sz="1800" dirty="0" err="1"/>
              <a:t>Selex</a:t>
            </a:r>
            <a:r>
              <a:rPr lang="it-IT" sz="1800" dirty="0"/>
              <a:t> </a:t>
            </a:r>
            <a:r>
              <a:rPr lang="it-IT" sz="1800" dirty="0" err="1"/>
              <a:t>puo'</a:t>
            </a:r>
            <a:r>
              <a:rPr lang="it-IT" sz="1800" dirty="0"/>
              <a:t> deporre ed assemblare i chip (e lo farebbe gratuitamente per un accordo di R&amp;D), ma non </a:t>
            </a:r>
            <a:r>
              <a:rPr lang="it-IT" sz="1800" dirty="0" err="1"/>
              <a:t>puo'</a:t>
            </a:r>
            <a:r>
              <a:rPr lang="it-IT" sz="1800" dirty="0"/>
              <a:t> tagliare o assottigliare un wafer da 12", per cui qualche </a:t>
            </a:r>
            <a:r>
              <a:rPr lang="it-IT" sz="1800" dirty="0">
                <a:solidFill>
                  <a:srgbClr val="FF0000"/>
                </a:solidFill>
              </a:rPr>
              <a:t>spesa extra </a:t>
            </a:r>
            <a:r>
              <a:rPr lang="it-IT" sz="1800" dirty="0"/>
              <a:t>ci sarebbe, oltre alla maschera per la </a:t>
            </a:r>
            <a:r>
              <a:rPr lang="it-IT" sz="1800" dirty="0" smtClean="0"/>
              <a:t>deposizione (~5kE</a:t>
            </a:r>
            <a:r>
              <a:rPr lang="it-IT" sz="1800" dirty="0"/>
              <a:t>, che </a:t>
            </a:r>
            <a:r>
              <a:rPr lang="it-IT" sz="1800" dirty="0" err="1"/>
              <a:t>pero'</a:t>
            </a:r>
            <a:r>
              <a:rPr lang="it-IT" sz="1800" dirty="0"/>
              <a:t> servirebbero quest'anno, se i test sul primo wafer da 12" vanno </a:t>
            </a:r>
            <a:r>
              <a:rPr lang="it-IT" sz="1800" dirty="0" smtClean="0"/>
              <a:t>bene).</a:t>
            </a:r>
          </a:p>
          <a:p>
            <a:endParaRPr lang="it-IT" sz="1800" dirty="0" smtClean="0"/>
          </a:p>
          <a:p>
            <a:r>
              <a:rPr lang="it-IT" sz="1800" dirty="0" smtClean="0">
                <a:solidFill>
                  <a:srgbClr val="FF0000"/>
                </a:solidFill>
              </a:rPr>
              <a:t>Per il 2017, altri 15/20kE se </a:t>
            </a:r>
            <a:r>
              <a:rPr lang="it-IT" sz="1800" dirty="0">
                <a:solidFill>
                  <a:srgbClr val="FF0000"/>
                </a:solidFill>
              </a:rPr>
              <a:t>dobbiamo deporre </a:t>
            </a:r>
            <a:r>
              <a:rPr lang="it-IT" sz="1800" dirty="0" smtClean="0">
                <a:solidFill>
                  <a:srgbClr val="FF0000"/>
                </a:solidFill>
              </a:rPr>
              <a:t>un </a:t>
            </a:r>
            <a:r>
              <a:rPr lang="it-IT" sz="1800" dirty="0">
                <a:solidFill>
                  <a:srgbClr val="FF0000"/>
                </a:solidFill>
              </a:rPr>
              <a:t>nuovo </a:t>
            </a:r>
            <a:r>
              <a:rPr lang="it-IT" sz="1800" dirty="0" smtClean="0">
                <a:solidFill>
                  <a:srgbClr val="FF0000"/>
                </a:solidFill>
              </a:rPr>
              <a:t>wafer </a:t>
            </a:r>
            <a:r>
              <a:rPr lang="it-IT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it-IT" sz="1800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s.j.</a:t>
            </a:r>
            <a:endParaRPr lang="it-IT" sz="1800" dirty="0">
              <a:solidFill>
                <a:srgbClr val="FF0000"/>
              </a:solidFill>
            </a:endParaRP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62017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READOUT (BO)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Da mail Alessandro Gabrielli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In </a:t>
            </a:r>
            <a:r>
              <a:rPr lang="it-IT" dirty="0"/>
              <a:t>particolare per il </a:t>
            </a:r>
            <a:r>
              <a:rPr lang="it-IT" dirty="0" err="1"/>
              <a:t>readout</a:t>
            </a:r>
            <a:r>
              <a:rPr lang="it-IT" dirty="0"/>
              <a:t> proporremmo una richiesta per il 2017 in linea con quella del 2016. Quindi, dopo i test della scheda ibrida con capacità di interfacciamento ai bus PCI e GBT, previsti da adesso alla fine del 2016, immagino che potrebbero esserci richieste di ulteriori prototipi da parte della collaborazione </a:t>
            </a:r>
            <a:r>
              <a:rPr lang="it-IT" dirty="0" smtClean="0"/>
              <a:t>oltre </a:t>
            </a:r>
            <a:r>
              <a:rPr lang="it-IT" dirty="0"/>
              <a:t>alle spese di supporto per la scheda in costruzione. Proporrei quindi altri 20k€ </a:t>
            </a:r>
            <a:r>
              <a:rPr lang="it-IT" dirty="0" err="1"/>
              <a:t>s.j.</a:t>
            </a:r>
            <a:r>
              <a:rPr lang="it-IT" dirty="0"/>
              <a:t> ai test di quest'anno anche per il 2017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36294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18864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Meccanica e </a:t>
            </a:r>
            <a:r>
              <a:rPr lang="it-IT" dirty="0" err="1" smtClean="0">
                <a:solidFill>
                  <a:srgbClr val="FF0000"/>
                </a:solidFill>
              </a:rPr>
              <a:t>cooling</a:t>
            </a:r>
            <a:r>
              <a:rPr lang="it-IT" dirty="0" smtClean="0">
                <a:solidFill>
                  <a:srgbClr val="FF0000"/>
                </a:solidFill>
              </a:rPr>
              <a:t> (MI e GE)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Da Claudia Gemme </a:t>
            </a:r>
            <a:br>
              <a:rPr lang="it-IT" dirty="0" smtClean="0">
                <a:solidFill>
                  <a:srgbClr val="FF0000"/>
                </a:solidFill>
              </a:rPr>
            </a:br>
            <a:r>
              <a:rPr lang="it-IT" dirty="0" smtClean="0">
                <a:solidFill>
                  <a:srgbClr val="FF0000"/>
                </a:solidFill>
              </a:rPr>
              <a:t>e da mail Simone </a:t>
            </a:r>
            <a:r>
              <a:rPr lang="it-IT" dirty="0" err="1" smtClean="0">
                <a:solidFill>
                  <a:srgbClr val="FF0000"/>
                </a:solidFill>
              </a:rPr>
              <a:t>Coelli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it-IT" sz="2400" dirty="0" smtClean="0"/>
              <a:t>Claudia: </a:t>
            </a:r>
          </a:p>
          <a:p>
            <a:pPr>
              <a:buFontTx/>
              <a:buChar char="-"/>
            </a:pPr>
            <a:r>
              <a:rPr lang="it-IT" sz="2400" dirty="0" smtClean="0"/>
              <a:t>18kE del 2016 non ancora spesi, definito però ruolo GE su </a:t>
            </a:r>
            <a:r>
              <a:rPr lang="it-IT" sz="2400" dirty="0" err="1" smtClean="0"/>
              <a:t>splitting</a:t>
            </a:r>
            <a:r>
              <a:rPr lang="it-IT" sz="2400" dirty="0" smtClean="0"/>
              <a:t> box per </a:t>
            </a:r>
            <a:r>
              <a:rPr lang="it-IT" sz="2400" dirty="0" err="1" smtClean="0"/>
              <a:t>cooling</a:t>
            </a:r>
            <a:r>
              <a:rPr lang="it-IT" sz="2400" dirty="0" smtClean="0"/>
              <a:t>, con conseguente impegno (parziale) del budget </a:t>
            </a:r>
          </a:p>
          <a:p>
            <a:pPr>
              <a:buFontTx/>
              <a:buChar char="-"/>
            </a:pPr>
            <a:r>
              <a:rPr lang="it-IT" sz="2400" dirty="0" smtClean="0"/>
              <a:t>Richiesta 20kE per 2017 per contributo italiano a Baby Demo</a:t>
            </a:r>
          </a:p>
          <a:p>
            <a:endParaRPr lang="it-IT" sz="2400" dirty="0" smtClean="0"/>
          </a:p>
          <a:p>
            <a:r>
              <a:rPr lang="it-IT" sz="2400" dirty="0" smtClean="0"/>
              <a:t>Simone: richieste di Milano per il 2017</a:t>
            </a:r>
          </a:p>
          <a:p>
            <a:pPr marL="0" indent="0">
              <a:buNone/>
            </a:pPr>
            <a:r>
              <a:rPr lang="it-IT" sz="2400" dirty="0" smtClean="0"/>
              <a:t>- </a:t>
            </a:r>
            <a:r>
              <a:rPr lang="it-IT" sz="2400" dirty="0"/>
              <a:t>10 k€ per materiale di consumo per produzione stampi per manifattura prototipi </a:t>
            </a:r>
            <a:r>
              <a:rPr lang="it-IT" sz="2400" dirty="0" err="1"/>
              <a:t>stave</a:t>
            </a:r>
            <a:r>
              <a:rPr lang="it-IT" sz="2400" dirty="0"/>
              <a:t> (</a:t>
            </a:r>
            <a:r>
              <a:rPr lang="it-IT" sz="2400" dirty="0" err="1"/>
              <a:t>Slim</a:t>
            </a:r>
            <a:r>
              <a:rPr lang="it-IT" sz="2400" dirty="0"/>
              <a:t>)</a:t>
            </a:r>
          </a:p>
          <a:p>
            <a:pPr marL="0" indent="0">
              <a:buNone/>
            </a:pPr>
            <a:r>
              <a:rPr lang="it-IT" sz="2400" dirty="0" smtClean="0"/>
              <a:t>- </a:t>
            </a:r>
            <a:r>
              <a:rPr lang="it-IT" sz="2400" dirty="0"/>
              <a:t>10 k€ per materiale di consumo da aggiungere all’apparato TRACI per test di componenti del sistema di </a:t>
            </a:r>
            <a:r>
              <a:rPr lang="it-IT" sz="2400" dirty="0" err="1"/>
              <a:t>cooling</a:t>
            </a:r>
            <a:r>
              <a:rPr lang="it-IT" sz="2400" dirty="0"/>
              <a:t> a </a:t>
            </a:r>
            <a:r>
              <a:rPr lang="it-IT" sz="2400" dirty="0" smtClean="0"/>
              <a:t>CO2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33410415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596</Words>
  <Application>Microsoft Office PowerPoint</Application>
  <PresentationFormat>Presentazione su schermo (4:3)</PresentationFormat>
  <Paragraphs>114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BB (MI + GE) Riassunto mail Gianluca Alimonti</vt:lpstr>
      <vt:lpstr>READOUT (BO) Da mail Alessandro Gabrielli</vt:lpstr>
      <vt:lpstr>Meccanica e cooling (MI e GE) Da Claudia Gemme  e da mail Simone Coelli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dallabe</dc:creator>
  <cp:lastModifiedBy>dallabe</cp:lastModifiedBy>
  <cp:revision>35</cp:revision>
  <dcterms:created xsi:type="dcterms:W3CDTF">2016-06-28T08:00:04Z</dcterms:created>
  <dcterms:modified xsi:type="dcterms:W3CDTF">2016-07-13T09:03:45Z</dcterms:modified>
</cp:coreProperties>
</file>