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Average"/>
      <p:regular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swald-regular.fntdata"/><Relationship Id="rId6" Type="http://schemas.openxmlformats.org/officeDocument/2006/relationships/slide" Target="slides/slide2.xml"/><Relationship Id="rId18" Type="http://schemas.openxmlformats.org/officeDocument/2006/relationships/font" Target="fonts/Averag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09.png"/><Relationship Id="rId5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"/>
              <a:t>NEUROGICAL MODEL in IMAGE PROCESSING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rgbClr val="EFEFEF"/>
                </a:solidFill>
              </a:rPr>
              <a:t>Data compression based on a neurological model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png"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90" y="1058945"/>
            <a:ext cx="4583023" cy="3847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5417699" y="1207800"/>
            <a:ext cx="3471600" cy="30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Average"/>
              <a:buChar char="●"/>
            </a:pPr>
            <a:r>
              <a:rPr lang="it" sz="1800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In some cases images inflates depending on the encoding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Average"/>
              <a:buChar char="●"/>
            </a:pPr>
            <a:r>
              <a:rPr lang="it" sz="1800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comp ratio is content dependent</a:t>
            </a:r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Comp ratio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rgbClr val="445259"/>
                </a:solidFill>
              </a:rPr>
              <a:t>Hence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11700" y="1207800"/>
            <a:ext cx="8047500" cy="3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800">
                <a:solidFill>
                  <a:srgbClr val="445259"/>
                </a:solidFill>
                <a:latin typeface="Average"/>
                <a:ea typeface="Average"/>
                <a:cs typeface="Average"/>
                <a:sym typeface="Average"/>
              </a:rPr>
              <a:t>MRI 3D images are sparse and most of the data stored is non brain tissue.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4525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it" sz="1800">
                <a:solidFill>
                  <a:srgbClr val="445259"/>
                </a:solidFill>
                <a:latin typeface="Average"/>
                <a:ea typeface="Average"/>
                <a:cs typeface="Average"/>
                <a:sym typeface="Average"/>
              </a:rPr>
              <a:t>Comp ration is highly dependent on content, therefore non brain tissue is not preserved by compression.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4525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it" sz="1800">
                <a:solidFill>
                  <a:srgbClr val="445259"/>
                </a:solidFill>
                <a:latin typeface="Average"/>
                <a:ea typeface="Average"/>
                <a:cs typeface="Average"/>
                <a:sym typeface="Average"/>
              </a:rPr>
              <a:t>Quality: the loss depends on the application, if the features saved by compression are still informative for a particular task (diagnosis) loss can be accepted.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4525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it" sz="1800">
                <a:solidFill>
                  <a:srgbClr val="445259"/>
                </a:solidFill>
                <a:latin typeface="Average"/>
                <a:ea typeface="Average"/>
                <a:cs typeface="Average"/>
                <a:sym typeface="Average"/>
              </a:rPr>
              <a:t>Goal*: find a particular task in which conserved data with a significant comp ratio is still informative.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4525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4525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it" sz="1000">
                <a:solidFill>
                  <a:srgbClr val="445259"/>
                </a:solidFill>
                <a:latin typeface="Average"/>
                <a:ea typeface="Average"/>
                <a:cs typeface="Average"/>
                <a:sym typeface="Average"/>
              </a:rPr>
              <a:t>*in my honest opinion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3D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lnSpc>
                <a:spcPct val="121429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</a:pPr>
            <a:r>
              <a:rPr lang="it">
                <a:solidFill>
                  <a:srgbClr val="EFEFEF"/>
                </a:solidFill>
              </a:rPr>
              <a:t>sampled data size</a:t>
            </a:r>
            <a:br>
              <a:rPr lang="it">
                <a:solidFill>
                  <a:srgbClr val="EFEFEF"/>
                </a:solidFill>
              </a:rPr>
            </a:br>
            <a:r>
              <a:rPr lang="it">
                <a:solidFill>
                  <a:srgbClr val="EFEFEF"/>
                </a:solidFill>
              </a:rPr>
              <a:t>3x3x3 patterns 2 bits per pixel = 54 bits per pattern</a:t>
            </a:r>
            <a:br>
              <a:rPr lang="it">
                <a:solidFill>
                  <a:srgbClr val="EFEFEF"/>
                </a:solidFill>
              </a:rPr>
            </a:br>
            <a:r>
              <a:rPr lang="it">
                <a:solidFill>
                  <a:srgbClr val="EFEFEF"/>
                </a:solidFill>
              </a:rPr>
              <a:t>numeber of patter sampled: 1082242</a:t>
            </a:r>
            <a:br>
              <a:rPr lang="it">
                <a:solidFill>
                  <a:srgbClr val="EFEFEF"/>
                </a:solidFill>
              </a:rPr>
            </a:br>
            <a:r>
              <a:rPr lang="it">
                <a:solidFill>
                  <a:srgbClr val="EFEFEF"/>
                </a:solidFill>
              </a:rPr>
              <a:t>total size of pattern sampled: 7133 Kbytes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Next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Python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it" sz="1400"/>
              <a:t>Implement 3D sampling </a:t>
            </a:r>
            <a:r>
              <a:rPr lang="it" sz="1400">
                <a:solidFill>
                  <a:srgbClr val="FFFFFF"/>
                </a:solidFill>
              </a:rPr>
              <a:t>✓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it" sz="1400"/>
              <a:t>Implement 3D pattern selection (inherited from 2D) </a:t>
            </a:r>
            <a:r>
              <a:rPr lang="it" sz="1400">
                <a:solidFill>
                  <a:srgbClr val="FFFFFF"/>
                </a:solidFill>
              </a:rPr>
              <a:t>✓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it" sz="1400"/>
              <a:t>proposal: Find a ML method that can use compressed data as input</a:t>
            </a:r>
          </a:p>
          <a:p>
            <a:pPr lvl="0" rtl="0">
              <a:spcBef>
                <a:spcPts val="0"/>
              </a:spcBef>
              <a:buNone/>
            </a:pPr>
            <a:r>
              <a:rPr lang="it"/>
              <a:t>C++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it" sz="1400"/>
              <a:t>proposal: Use standard nifty library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it" sz="1400"/>
              <a:t>Implement 3D sampling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it" sz="1400"/>
              <a:t>Implement 3D pattern selection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it" sz="1400">
                <a:solidFill>
                  <a:srgbClr val="CCCCCC"/>
                </a:solidFill>
              </a:rPr>
              <a:t>proposal: Create a standard output format (uniform with Hardware)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it" sz="1400"/>
              <a:t>Performance test AM vs CPU to confirm a priori non Von Neuman complexity analysis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ula.png"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900" y="2094153"/>
            <a:ext cx="4960775" cy="13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2235225" y="3797325"/>
            <a:ext cx="26457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space cost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4817250" y="3797312"/>
            <a:ext cx="23067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bandwidth cost</a:t>
            </a:r>
          </a:p>
        </p:txBody>
      </p:sp>
      <p:cxnSp>
        <p:nvCxnSpPr>
          <p:cNvPr id="68" name="Shape 68"/>
          <p:cNvCxnSpPr>
            <a:stCxn id="66" idx="0"/>
          </p:cNvCxnSpPr>
          <p:nvPr/>
        </p:nvCxnSpPr>
        <p:spPr>
          <a:xfrm flipH="1" rot="10800000">
            <a:off x="3558075" y="3343425"/>
            <a:ext cx="737400" cy="4539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9" name="Shape 69"/>
          <p:cNvCxnSpPr>
            <a:stCxn id="67" idx="0"/>
          </p:cNvCxnSpPr>
          <p:nvPr/>
        </p:nvCxnSpPr>
        <p:spPr>
          <a:xfrm rot="10800000">
            <a:off x="5583900" y="3356912"/>
            <a:ext cx="386700" cy="4404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0" name="Shape 7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Modello Del Viva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374975" y="1128450"/>
            <a:ext cx="34806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it" sz="18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i="1"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i</a:t>
            </a:r>
            <a:r>
              <a:rPr i="1"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= </a:t>
            </a:r>
            <a:r>
              <a:rPr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probability of a portion of te input to correspond to a pattern</a:t>
            </a:r>
            <a:r>
              <a:rPr i="1"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i</a:t>
            </a:r>
          </a:p>
        </p:txBody>
      </p:sp>
      <p:cxnSp>
        <p:nvCxnSpPr>
          <p:cNvPr id="72" name="Shape 72"/>
          <p:cNvCxnSpPr>
            <a:stCxn id="71" idx="3"/>
          </p:cNvCxnSpPr>
          <p:nvPr/>
        </p:nvCxnSpPr>
        <p:spPr>
          <a:xfrm>
            <a:off x="3855575" y="1640250"/>
            <a:ext cx="538500" cy="4920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descr="formula.png"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4550" y="1145674"/>
            <a:ext cx="1925600" cy="5726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6141850" y="1750234"/>
            <a:ext cx="306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= set of all possible patterns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7421700" y="3144625"/>
            <a:ext cx="1410600" cy="13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it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N</a:t>
            </a:r>
            <a:r>
              <a:rPr lang="it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= pattern bank dimension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r>
              <a:rPr i="1" lang="it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W</a:t>
            </a:r>
            <a:r>
              <a:rPr lang="it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= acceptance bandwith</a:t>
            </a:r>
          </a:p>
        </p:txBody>
      </p:sp>
      <p:pic>
        <p:nvPicPr>
          <p:cNvPr descr="formula.png" id="76" name="Shape 76"/>
          <p:cNvPicPr preferRelativeResize="0"/>
          <p:nvPr/>
        </p:nvPicPr>
        <p:blipFill rotWithShape="1">
          <a:blip r:embed="rId4">
            <a:alphaModFix/>
          </a:blip>
          <a:srcRect b="0" l="36656" r="49536" t="0"/>
          <a:stretch/>
        </p:blipFill>
        <p:spPr>
          <a:xfrm>
            <a:off x="6160828" y="1595095"/>
            <a:ext cx="265875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Del Viva Model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235500" y="1152475"/>
            <a:ext cx="3222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EFEFEF"/>
              </a:buClr>
              <a:buSzPct val="100000"/>
              <a:buFont typeface="Average"/>
            </a:pPr>
            <a:r>
              <a:rPr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The </a:t>
            </a:r>
            <a:r>
              <a:rPr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“cut” value </a:t>
            </a:r>
            <a:r>
              <a:rPr i="1"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c</a:t>
            </a:r>
            <a:r>
              <a:rPr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indicates the “window” of selection</a:t>
            </a:r>
            <a:br>
              <a:rPr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EFEFEF"/>
              </a:buClr>
              <a:buSzPct val="100000"/>
              <a:buFont typeface="Average"/>
            </a:pPr>
            <a:r>
              <a:rPr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from the frequency density histogram only meaningful</a:t>
            </a:r>
            <a:r>
              <a:rPr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patterns according to constrains A and B are accepted.</a:t>
            </a:r>
          </a:p>
        </p:txBody>
      </p:sp>
      <p:pic>
        <p:nvPicPr>
          <p:cNvPr descr="Schermata 2016-03-06 alle 15.00.19 copy.png" id="83" name="Shape 83"/>
          <p:cNvPicPr preferRelativeResize="0"/>
          <p:nvPr/>
        </p:nvPicPr>
        <p:blipFill rotWithShape="1">
          <a:blip r:embed="rId3">
            <a:alphaModFix/>
          </a:blip>
          <a:srcRect b="0" l="0" r="0" t="52676"/>
          <a:stretch/>
        </p:blipFill>
        <p:spPr>
          <a:xfrm>
            <a:off x="5750870" y="3614323"/>
            <a:ext cx="3222900" cy="907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ermata 2016-03-06 alle 15.00.19 copy.png" id="84" name="Shape 84"/>
          <p:cNvPicPr preferRelativeResize="0"/>
          <p:nvPr/>
        </p:nvPicPr>
        <p:blipFill rotWithShape="1">
          <a:blip r:embed="rId3">
            <a:alphaModFix/>
          </a:blip>
          <a:srcRect b="48723" l="0" r="0" t="0"/>
          <a:stretch/>
        </p:blipFill>
        <p:spPr>
          <a:xfrm>
            <a:off x="2864979" y="3585549"/>
            <a:ext cx="3222900" cy="983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ula1.png" id="85" name="Shape 85"/>
          <p:cNvPicPr preferRelativeResize="0"/>
          <p:nvPr/>
        </p:nvPicPr>
        <p:blipFill rotWithShape="1">
          <a:blip r:embed="rId4">
            <a:alphaModFix/>
          </a:blip>
          <a:srcRect b="41252" l="0" r="0" t="0"/>
          <a:stretch/>
        </p:blipFill>
        <p:spPr>
          <a:xfrm>
            <a:off x="3926675" y="1432400"/>
            <a:ext cx="4818450" cy="1983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ula22-01.png" id="86" name="Shape 86"/>
          <p:cNvPicPr preferRelativeResize="0"/>
          <p:nvPr/>
        </p:nvPicPr>
        <p:blipFill rotWithShape="1">
          <a:blip r:embed="rId5">
            <a:alphaModFix/>
          </a:blip>
          <a:srcRect b="24173" l="0" r="0" t="0"/>
          <a:stretch/>
        </p:blipFill>
        <p:spPr>
          <a:xfrm>
            <a:off x="3926675" y="1432400"/>
            <a:ext cx="4818450" cy="20010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4628225" y="4446475"/>
            <a:ext cx="2904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A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7338350" y="4446475"/>
            <a:ext cx="2904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Application on MRI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317850" y="1347850"/>
            <a:ext cx="5596500" cy="325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Script run on a selected slice/plane of the MRI voxel space.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Apply threshold values to downsample the image.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Samples patterns.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Create pattern bank by applying constrain to maximize entropy (M Del viva).</a:t>
            </a:r>
          </a:p>
          <a:p>
            <a:pPr lvl="0">
              <a:spcBef>
                <a:spcPts val="0"/>
              </a:spcBef>
              <a:buNone/>
            </a:pPr>
            <a:r>
              <a:rPr lang="it"/>
              <a:t>Rebuild the image using the pattern bank.</a:t>
            </a:r>
          </a:p>
        </p:txBody>
      </p:sp>
      <p:pic>
        <p:nvPicPr>
          <p:cNvPr descr="brain.pn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99" y="1347750"/>
            <a:ext cx="2611424" cy="254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Threshold values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493875" y="1152475"/>
            <a:ext cx="4262100" cy="376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>
              <a:spcBef>
                <a:spcPts val="0"/>
              </a:spcBef>
              <a:buSzPct val="100000"/>
            </a:pPr>
            <a:r>
              <a:rPr lang="it" sz="1600"/>
              <a:t>Threshold values are choosen in correspondence of local maxima along the grey levels histogram (left image).</a:t>
            </a:r>
          </a:p>
          <a:p>
            <a:pPr indent="-330200" lvl="0" marL="457200">
              <a:spcBef>
                <a:spcPts val="0"/>
              </a:spcBef>
              <a:buSzPct val="100000"/>
            </a:pPr>
            <a:r>
              <a:rPr lang="it" sz="1600"/>
              <a:t>Such maxima are thought to correspond to different tissue consistencies.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descr="histogram_grey.png"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50" y="1343224"/>
            <a:ext cx="4063975" cy="25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ph idx="1" type="body"/>
          </p:nvPr>
        </p:nvSpPr>
        <p:spPr>
          <a:xfrm>
            <a:off x="349850" y="4050400"/>
            <a:ext cx="40641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200"/>
              <a:t>Grey values histogram sampled from 8 patients dataset (AD,CTRL,CONV).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2016227" y="3789884"/>
            <a:ext cx="14625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1100">
                <a:solidFill>
                  <a:srgbClr val="FFFFFF"/>
                </a:solidFill>
              </a:rPr>
              <a:t>dark -&gt; bright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-7" y="2453050"/>
            <a:ext cx="3498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1100">
                <a:solidFill>
                  <a:srgbClr val="FFFFFF"/>
                </a:solidFill>
              </a:rPr>
              <a:t>#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it" sz="1100">
                <a:solidFill>
                  <a:srgbClr val="FFFFFF"/>
                </a:solidFill>
              </a:rPr>
              <a:t>voxels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Threshold values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493875" y="1152475"/>
            <a:ext cx="4262100" cy="376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it" sz="1600"/>
              <a:t>Once values are found we’ll obtain a hard segmentation (no overlaps) which can be expressed as a downsampled image (next slide).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it" sz="1400"/>
              <a:t>PROBLEM: agree and develop a method for threshold identification (investigating EM GMM)</a:t>
            </a:r>
          </a:p>
        </p:txBody>
      </p:sp>
      <p:pic>
        <p:nvPicPr>
          <p:cNvPr descr="histogram_grey.png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50" y="1343224"/>
            <a:ext cx="4063975" cy="25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idx="1" type="body"/>
          </p:nvPr>
        </p:nvSpPr>
        <p:spPr>
          <a:xfrm>
            <a:off x="349850" y="4050400"/>
            <a:ext cx="40641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200"/>
              <a:t>Grey values histogram sampled from 8 patients dataset (AD,CTRL,CONV).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2016227" y="3789884"/>
            <a:ext cx="14625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1100">
                <a:solidFill>
                  <a:srgbClr val="FFFFFF"/>
                </a:solidFill>
              </a:rPr>
              <a:t>dark -&gt; bright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-7" y="2453050"/>
            <a:ext cx="3498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1100">
                <a:solidFill>
                  <a:srgbClr val="FFFFFF"/>
                </a:solidFill>
              </a:rPr>
              <a:t>#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it" sz="1100">
                <a:solidFill>
                  <a:srgbClr val="FFFFFF"/>
                </a:solidFill>
              </a:rPr>
              <a:t>voxels</a:t>
            </a:r>
          </a:p>
        </p:txBody>
      </p:sp>
      <p:pic>
        <p:nvPicPr>
          <p:cNvPr descr="histogram_grey_with_areas.png"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175" y="1343237"/>
            <a:ext cx="4064024" cy="25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Apply threshold</a:t>
            </a:r>
          </a:p>
        </p:txBody>
      </p:sp>
      <p:pic>
        <p:nvPicPr>
          <p:cNvPr descr="mir-01.pn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75" y="1182524"/>
            <a:ext cx="8401250" cy="263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>
            <p:ph idx="1" type="body"/>
          </p:nvPr>
        </p:nvSpPr>
        <p:spPr>
          <a:xfrm>
            <a:off x="349850" y="4050400"/>
            <a:ext cx="84825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200"/>
              <a:t>Segmented image with hard clusters results in a “downsampled” version of the original, on the right a sample patch.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Patterns density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5873375" y="1207800"/>
            <a:ext cx="3015900" cy="3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aseline="30000" sz="1800"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aseline="30000" sz="1800"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Average"/>
              <a:buChar char="●"/>
            </a:pPr>
            <a:r>
              <a:rPr lang="it" sz="1800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W = 0.1 e N = 180*</a:t>
            </a:r>
          </a:p>
          <a:p>
            <a:pPr indent="-342900" lvl="1" marL="914400" rtl="0">
              <a:spcBef>
                <a:spcPts val="0"/>
              </a:spcBef>
              <a:buClr>
                <a:srgbClr val="F3F3F3"/>
              </a:buClr>
              <a:buSzPct val="100000"/>
              <a:buFont typeface="Average"/>
              <a:buChar char="⇒"/>
            </a:pPr>
            <a:r>
              <a:rPr lang="it" sz="1800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 5% of total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Average"/>
              <a:buChar char="●"/>
            </a:pPr>
            <a:r>
              <a:rPr lang="it" sz="1800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Max in log(</a:t>
            </a:r>
            <a:r>
              <a:rPr i="1" lang="it" sz="1800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W</a:t>
            </a:r>
            <a:r>
              <a:rPr lang="it" sz="1800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/</a:t>
            </a:r>
            <a:r>
              <a:rPr i="1" lang="it" sz="1800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N</a:t>
            </a:r>
            <a:r>
              <a:rPr lang="it" sz="1800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)≅-7.5</a:t>
            </a:r>
          </a:p>
        </p:txBody>
      </p:sp>
      <p:pic>
        <p:nvPicPr>
          <p:cNvPr descr="pattPlot.png"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210" y="1333855"/>
            <a:ext cx="5199740" cy="294598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2389825" y="4269600"/>
            <a:ext cx="14625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log</a:t>
            </a:r>
            <a:r>
              <a:rPr i="1" lang="it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(p)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30298" y="2538575"/>
            <a:ext cx="3909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1100">
                <a:solidFill>
                  <a:srgbClr val="FFFFFF"/>
                </a:solidFill>
              </a:rPr>
              <a:t># pattern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5911475" y="3318450"/>
            <a:ext cx="2939700" cy="152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/>
              <a:t>parameters are choosen arbitrarely, depends on the application and on the processing unit.</a:t>
            </a:r>
          </a:p>
          <a:p>
            <a:pPr lvl="0" rtl="0">
              <a:spcBef>
                <a:spcPts val="0"/>
              </a:spcBef>
              <a:buNone/>
            </a:pPr>
            <a:r>
              <a:rPr lang="it" sz="1200"/>
              <a:t>notice: M Del Viva method is solved iteritatively.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Comp ratio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5417699" y="1207800"/>
            <a:ext cx="3471600" cy="30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Average"/>
              <a:buChar char="●"/>
            </a:pPr>
            <a:r>
              <a:rPr lang="it" sz="1800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In some cases images inflates depending on the encoding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>
              <a:spcBef>
                <a:spcPts val="0"/>
              </a:spcBef>
              <a:buClr>
                <a:srgbClr val="F3F3F3"/>
              </a:buClr>
              <a:buSzPct val="100000"/>
              <a:buFont typeface="Average"/>
              <a:buChar char="●"/>
            </a:pPr>
            <a:r>
              <a:rPr lang="it" sz="1800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comp ratio is content dependent</a:t>
            </a:r>
          </a:p>
        </p:txBody>
      </p:sp>
      <p:pic>
        <p:nvPicPr>
          <p:cNvPr descr="img1.pn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99" y="1058967"/>
            <a:ext cx="4583023" cy="3847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