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7" r:id="rId3"/>
    <p:sldId id="338" r:id="rId4"/>
    <p:sldId id="331" r:id="rId5"/>
    <p:sldId id="348" r:id="rId6"/>
    <p:sldId id="332" r:id="rId7"/>
    <p:sldId id="334" r:id="rId8"/>
    <p:sldId id="333" r:id="rId9"/>
    <p:sldId id="353" r:id="rId10"/>
    <p:sldId id="341" r:id="rId11"/>
    <p:sldId id="342" r:id="rId12"/>
    <p:sldId id="343" r:id="rId13"/>
    <p:sldId id="350" r:id="rId14"/>
    <p:sldId id="347" r:id="rId15"/>
    <p:sldId id="328" r:id="rId16"/>
    <p:sldId id="337" r:id="rId17"/>
    <p:sldId id="344" r:id="rId18"/>
    <p:sldId id="345" r:id="rId19"/>
    <p:sldId id="351" r:id="rId20"/>
    <p:sldId id="330" r:id="rId21"/>
    <p:sldId id="325" r:id="rId22"/>
    <p:sldId id="326" r:id="rId23"/>
  </p:sldIdLst>
  <p:sldSz cx="9144000" cy="6858000" type="screen4x3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656" y="-77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686343-6625-45BF-B98A-66A31C62E04C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16C1D8-4D45-44EA-A1F9-67E73EF52A9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D7BA7D1-272D-4B97-925A-B1E4D465FE94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9F4135A-C806-4D20-BBCD-449507CB865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35A-C806-4D20-BBCD-449507CB86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35A-C806-4D20-BBCD-449507CB86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3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12/07/2016</a:t>
            </a: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M. Villa - A DAQ system for FOOT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8CAC4-B3AE-4898-8359-3B65BA96D031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>
            <a:lvl1pPr>
              <a:defRPr sz="3600"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467544" y="1052736"/>
            <a:ext cx="828092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midas.psi.ch/elo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0160" y="620020"/>
            <a:ext cx="6764288" cy="2736304"/>
          </a:xfrm>
        </p:spPr>
        <p:txBody>
          <a:bodyPr/>
          <a:lstStyle/>
          <a:p>
            <a:r>
              <a:rPr lang="en-US" sz="4000" dirty="0" smtClean="0"/>
              <a:t>A DAQ system for FOOT</a:t>
            </a:r>
            <a:br>
              <a:rPr lang="en-US" sz="4000" dirty="0" smtClean="0"/>
            </a:br>
            <a:r>
              <a:rPr lang="en-US" sz="3200" dirty="0" smtClean="0"/>
              <a:t>(first round of ideas)</a:t>
            </a:r>
            <a:endParaRPr lang="en-US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22322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M. Villa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and INFN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Bologna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Bologna, 12/07/2016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magine 3" descr="Universit___di_Bologna.ai.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1" t="47726" r="48251" b="49496"/>
          <a:stretch/>
        </p:blipFill>
        <p:spPr>
          <a:xfrm>
            <a:off x="539552" y="3861048"/>
            <a:ext cx="1872208" cy="1749580"/>
          </a:xfrm>
          <a:prstGeom prst="rect">
            <a:avLst/>
          </a:prstGeom>
        </p:spPr>
      </p:pic>
      <p:pic>
        <p:nvPicPr>
          <p:cNvPr id="72706" name="Picture 2" descr="https://upload.wikimedia.org/wikipedia/commons/thumb/d/d0/INFN_logo.svg/2000px-INFN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35402"/>
            <a:ext cx="1691803" cy="16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 err="1" smtClean="0">
                <a:cs typeface="Times New Roman" panose="02020603050405020304" pitchFamily="18" charset="0"/>
              </a:rPr>
              <a:t>Event</a:t>
            </a:r>
            <a:r>
              <a:rPr lang="it-IT" altLang="it-IT" sz="3200" dirty="0" smtClean="0">
                <a:cs typeface="Times New Roman" panose="02020603050405020304" pitchFamily="18" charset="0"/>
              </a:rPr>
              <a:t> building</a:t>
            </a:r>
            <a:endParaRPr lang="it-IT" altLang="it-IT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3307382" y="1160916"/>
            <a:ext cx="5513090" cy="529242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it-IT" altLang="it-IT" sz="2000" dirty="0" smtClean="0">
                <a:cs typeface="Times New Roman" panose="02020603050405020304" pitchFamily="18" charset="0"/>
              </a:rPr>
              <a:t>Trasformazione da dati di singolo rivelatore a dati di un processo fisico</a:t>
            </a:r>
            <a:endParaRPr lang="it-IT" altLang="it-IT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it-IT" altLang="it-IT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Primo passo:</a:t>
            </a:r>
          </a:p>
          <a:p>
            <a:pPr eaLnBrk="1" hangingPunct="1">
              <a:buFontTx/>
              <a:buChar char="-"/>
            </a:pPr>
            <a:r>
              <a:rPr lang="it-IT" altLang="it-IT" sz="2000" dirty="0" smtClean="0">
                <a:cs typeface="Times New Roman" panose="02020603050405020304" pitchFamily="18" charset="0"/>
              </a:rPr>
              <a:t>Tutte le schede in un singolo ROD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crate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(VME o altro) vengono acquisite </a:t>
            </a:r>
          </a:p>
          <a:p>
            <a:pPr eaLnBrk="1" hangingPunct="1">
              <a:buFontTx/>
              <a:buChar char="-"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it-IT" altLang="it-IT" sz="20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it-IT" altLang="it-IT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it-IT" altLang="it-IT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Secondo passo:</a:t>
            </a:r>
          </a:p>
          <a:p>
            <a:pPr eaLnBrk="1" hangingPunct="1">
              <a:buFontTx/>
              <a:buChar char="-"/>
            </a:pPr>
            <a:r>
              <a:rPr lang="it-IT" altLang="it-IT" sz="2000" dirty="0" smtClean="0">
                <a:cs typeface="Times New Roman" panose="02020603050405020304" pitchFamily="18" charset="0"/>
              </a:rPr>
              <a:t>I dati vengono raccolti dal PC di acquisizione;</a:t>
            </a:r>
          </a:p>
          <a:p>
            <a:pPr eaLnBrk="1" hangingPunct="1">
              <a:buFontTx/>
              <a:buChar char="-"/>
            </a:pPr>
            <a:r>
              <a:rPr lang="it-IT" altLang="it-IT" sz="2000" dirty="0" smtClean="0">
                <a:cs typeface="Times New Roman" panose="02020603050405020304" pitchFamily="18" charset="0"/>
              </a:rPr>
              <a:t>Local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bottleneck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e Single Point of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Failure</a:t>
            </a:r>
            <a:endParaRPr lang="it-IT" altLang="it-IT" sz="2000" dirty="0" smtClean="0">
              <a:cs typeface="Times New Roman" panose="02020603050405020304" pitchFamily="18" charset="0"/>
            </a:endParaRP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zosh3ostrog.ucoz.ua/12/pred1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 flipV="1">
            <a:off x="58792" y="1853055"/>
            <a:ext cx="3009271" cy="16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bryljaev/bryljaev1107/bryljaev110700074/10037019-shapes-of-jigsaw-puzzle-pieces-Stock-Vector-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2" y="458112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18919912">
            <a:off x="1657111" y="2402498"/>
            <a:ext cx="13533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Data </a:t>
            </a:r>
            <a:r>
              <a:rPr lang="it-IT" b="1" dirty="0" err="1" smtClean="0">
                <a:solidFill>
                  <a:srgbClr val="FF0000"/>
                </a:solidFill>
              </a:rPr>
              <a:t>chunks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919912">
            <a:off x="2386405" y="5446799"/>
            <a:ext cx="7707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Eventi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3.amazonaws.com/assets.mhint/product_images/509510/509510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08" y="2783032"/>
            <a:ext cx="1716164" cy="8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2" y="2814175"/>
            <a:ext cx="2483116" cy="7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xQSEhUUEhQVFhUXGRgaGBYYFxwXHBgcGhgaFxgYGBgcHCogGhwlHBUVITEiJSkrLi4uGB8zODMsNygtLisBCgoKDg0OGxAQGywkHyQsLCwsLCwtLCwsLCwsLCwsLCwsLCwsLCwsLCwsLCwsLCwsLCwsLCwsLCwsLCwsLCwsLP/AABEIAKsBJgMBIgACEQEDEQH/xAAcAAABBQEBAQAAAAAAAAAAAAAEAQIDBQYHAAj/xABIEAACAQMCAwQGBQgIBQUBAAABAhEAAyESMQRBUQUTImEGMnGBkaEjQlKx8AcUYnKSwdHhFSQzQ1NzgrIWF2PS8TSis8Lig//EABgBAAMBAQAAAAAAAAAAAAAAAAABAgME/8QAJxEAAgIBBAICAQUBAAAAAAAAAAECESEDEhMxBEEiURQyYaGx8FL/2gAMAwEAAhEDEQA/ANQrU661Cd7TX4ilZRMLlPS/VNf40KTWfPpko+o3xFZy1VHsXRvkvZou1dFUNpGOnxKCyhoz9nV91Foo0Ai5kmNsT9/OtLAtxdFe7zzqov2LwDaGVmH1ZKz74NZHifTO5bZ0ew4ZPWEzpxOSBG2alzSEdFDilRvOua/8duP7hzid+Ux06iof+ZH/AEm/a/lS5YgdTDio2cVy/wD5l/8ASP7X8qW5+UFlALWHUNsSYBwDglc4ZT7x1o5IgdWVhXi4rltr8pBO1luk6sfJanHp80T3R2n1j/20csQOmhqSa56PTV9Kt3frGANRmYB20TEHevP6clXRDbHj0w3eY8XXw+dPkQHQg4pTdFc57V9Pls3NGjVgGQ3XkRGD/Khm/KJv9C207/L1fafdRyxA6Y90VC9wVzY/lDET3Lftdf8AT7f2TTP+YU/3LgbElsDnnHSlyxA6Q7iiux28TewfvrlLflEWY0HafW8pjbflUvA/lMVGzafONxT5EFo6/cYVBduCud8L+UVbpYLbbw9WH8NsbmOXWoeH/KGtw6VtXJ8/5UckQOg3bgoU3Kx170yAIBRsgEEZ9aIG2+fkaj4j0yVGCm25MAjTBnVkAfpZ2o3oZsO++FJ3tYo+nlqCdDY3yvWMSZPup9v0yRpi1dxpn1cahK/W6Z8udHJEVmx72l72sNc9PbCmGS6DkbLuP9Ve/wCYPD9LnwH/AHU9yCzci7T0u1hP+PeH/wCp+yP+6nr6c8P1f9kfxp7kBv0u1OrzXP7fp3w4+s37P86IT8oPCj67T00k+dPcgN2GpwasXa/KNwX1rjD/APm/8K1nBcUtxFuIZV1DKYiQRIwcinYBE+VeprGlpgYPjL7j1CkfpTPx+FU97j73MQBucbfGp7l2ahJkgeY++uazSik47ts5kfA+6szebB99abheBS5rJGygif1lH76m4XshGkJbQkfaPw9Yx86UtO3ZnVnQ7Q8S+EGEgGP0I3+VOs2jpT6P68xnHiGd/Ka5h3z2LuhXdA6qyqCdIldWAdpGk7cyKO4Pirr6mXiH06vDhciAZMDnNU5IaT9HVbB8TysTGeu/499c57e4/uW49GQE3Z0klZM2+72mSA2kwPPpVf2n2lxPDrbYcSxLIWPhUfXKYx5Gqfi7zXrffXDLl2DGcmF1SBhRuNhy86UncRNOzSt6TgXHcWUP0S4DJjSzxkNAwwxvgdBOZTtFQirCY4RrOxnUxOR4cNB32OcicDdndlPf9UgAb9Ry29x50vH9j3LJQNp8c6c9J3HL1TWO9XS7G4zq6DOK41HS6o0eKzZtiFbe2QxK+HEmRHsM4zL6Q9uC/atItoLoUgkqMSLfqGcZVvdHUwlj0ZvHYrq6HaP1v5VVWFNwqoEBiBJEgTA6eYqVqbuglGSdMr0vOpgMy5mASNxvHsipW4m6NnuftEfvqz4n0fuy2q5ai3ALE6cQpnbbxBZ8qHHYTN6t2wfZc/l5j411xaoVAI4y7Md5c/aP8aW5xDtbbUzGGSJJPK5MT7vhRy9hOMa7E4OX5ESOWxGffRPA9lMx7jVaksHDDx7AoQx9+B1B2olJJDUW3RRWsgeZbpOAOvvqU2z5/wDsonieF7lyhCmDsdiSMefSpR3YWXtoDAMCDM6cAa5BgsdtvmlNMQEFPU/BPx76R2OrTJjpjON42o5hZmItkltI0gN0GrF3Yk450xEtajqVYyBiASo1ESXxIxz3HvrchArKSczPUhM/z8968LR8+nqp+J86K02iCALeoBTjYzpwD3viI8QOR8svt8PbZlhUKkuuzDKKpOk68yWEbTt50bkAEuC2dinIcwxP3CrDjLyqB3ZZXAhoBX3HqR1k+/ehrnDKGdZWFP1ZzGMZ2z7atuI4duIFlUKDSgPibThyFUSdzKkR1moT+VopVTKxuJubB7k/rH+NL+c3f8R/2j/GjF7CuN6rWT7Lqnr/AAPwpr9hXVyxtAbSbixPTfyNaWhAo4tydL3XCkNOSZwYBHQmB76kv8OugN4/axIGwkrnb+fSvXuynA1E24/RcH7qlvPcRlW+SBEjCmBEDTOBsMefnWcnmhr7KG/BURJ+/Yfypn8fs/jFXfCvaT1lVgChEMQYU5DCCCSABiNzTBxNsqV0CRbZZn6zXNYb3KNI8quxFNGPd08/v/dSMc8tzyP4itBeawWJ7s6dbGAx9Xu4Ue3VmaGs20bwrbYkC0MbTqhzk4DSAJougKVjj3ef4mpOGIDJnHi+6tJ2j6LcSq6+4ICliYdGgE+EaVckwPKs87ZUxtJ3meW3KhSTG00Q3MmTP1fPfP8A4r6Q9FT/AFPh/wDKT/aK+bW35cuvv/n8q+kPRdv6pw/+Un3Cmuxey4LUlIDXquwObvbpltPEvtH31O5qMHI9ormNSn/oWDi84kQR3bEZ8xTuD9HgFIFyTqJJZDIMLiGaRiD7xWiv8EhOQW23JPKAInkMe6vWrCoIUADeAI33PtqHJgoozHFejpa4C/EHVAA8B22idXuouz2FcQELf3MyUk8ueqOXSrW66lgsifuG9GEUS6FGmUF/0Y4ridKo6P3aGcBcatUkM0HLE42jzrNXItqUuho1alxpyAA8id9hnpzFdCTj3tFwj6dVtp5jFu6wJEicoPcI5muZ32D21aApLXNcTGqEJIkmJwYHnAFUv02Zy7DH48WSNAYK66gAQMFnicdIxtvG9Nu9pm9pZgzaMCbiCOvhJHXpQ3bUTZ6d0kwPNthVrwnCnQCAdCKrAnkSCIEHLETy5naRWsYR7oHJ9EI9JnRjm4CMHK467U267W7Vq5bVRb5AklifGTqxAGWwDO3soP0jtgOJxcgal30gyQGMmGyMedG9pNHAcPPXmf1uVKUElgLbywDi+07rapbwsACOoEYP7Kn3UHZvsplcH3eX8KjW8o51OwYLrKOE5MVIXO3i2rKmIlucYzkFzJgLJI2GBEbQsD3VLwnGm0+pQpaBk5jM7g+Q8quuD9GWADcQSpZSy2ljWfEiDUYItjVdQGQSJJjBqG72bw9y1cay11bluCVukDWpYICvgU5LAQcglQdwaNrKszfG8UWJJJJ5kmfvrp/Z1lO4sxbUnu7c4X7Ik59vy+PJ+JAjFdZ7O/srf6i/7RVJYHFj5sB9GhSwAMC3MBiQDhdpB9lKBw/2bRyB6q7tsNtzUVy0veF9mhRMtsMgdI8RwN8TtUfdrnC59vmsx7CaZQdZscO21uyf9Cny6UB6T8HaHC3dNq2CFkEIoI8SiQQMUXwukYH4/EfKoPSpv6lf/VT53bYpCfRzCMwB8KtuyLxBU6oIkapUFQDqUCT1J2A3PurbNskzjHWeh5DP4FEdpOhICLBG506dpxHWCJ9lKKtkRVZLpJS5rS50M61mdILD2aidoypPOaju2W8KBwU0qTlQJAIKkBhOGIwM/EmgJnp7YpyIOvyNXxoe5lza4VxCllKakBys6ZGqTyGMHJAA22r3bbC7dCs2hUX1iCTJAaCATmRGNpoDhWVX8S6xBgSRmMHGd6ic7wI5geX76iS2vAtz6D7fYOpZW6CCJHgYTgbT+sPjQ/BcDettd0geq2WAyFOSobE4B6+45seF40KFGvhzHMo8407nTz0Lny8zMFjiNV4FmUQAAyyBpJLGJ5+L2/fVOTSyNdhFzhb2YsWgZcSBtKyYliMLt7euaqrlmHW5dhQHB8K+sQ8tgHGJ8thRHaHGOlw93cOmW0wRpjVI0+3eee/nQlzjbhGXPy8/Kqq1Y2aztL0q4e5auWwzjUCASnUzmGzWAOWSds8oHPnzqxS01wNJJ0gGPaYoF1+k0kZGoHcGQDgjl0oiqBuwRj7fq8/L8eyvo/0XH9U4f/LT/aK+b2U9Dy5dK+kfRQf1Ph/8q3/tFX7J9lka9UgFeqijnjioFHiUeY+8VNcO9R2cug1LllEZmZGNq5/ZY/tDiAWU22RRpUENxDCXjxEeExOMDancHchYuXEZiWjxA4JJVZgaoGJgVU/8Nu4JW8UJ5wTIB9o5g0nZPZFxGDM3e+KCmofRHmSQ0dDAztSkkKLZYpwtoHDj9sUVwxtpMOMmcsKznaPo7ce44Qi3EsigjxLzC+IHBMSY3FQXPRW/KeLSG38XqH9IlucgeGc0OTayxKNdI0z9pWEuN3rIVZAoGkXJJLKwgA7rcgjmGPnXP766gqpBEvoAn1CEKk6sjEmT03iDVsfRbigGhz4dhOX808W3tiorvoxxSsjL4maMrOMQQx/E5pKiWndkHE9nC5o1XbSFUVdJcEiJ32g52zyqZOz3xp4ixCtrAnAaVIeJz6i+XxNSdk8I+tyYYwcmRM2L5kYkxpbacj3gGxwZfX4gunOkk+Pfwg+7nV72sIQj+j7Ekm/ZJJJJ1ySTmfOjL3HC1bsqH8Vp2UtbILR3Z8azsD3pH+k0Bf4ZrfjUgESZGk7wI9Y7Sc+dAMSSWOSST8ckmhzdCZb8P202oM1/ijBkQQ3OYMsImBRd70nm4xW04QmdJuacYwCFJG0xqiZxWcQM5CqCSdgBJPPA900zummIMyREGZG4iNx0pbmB07iuFe9Y18LxB0tZKZnxOWty1xlytzSpUDTImAfq1nuxk4hVuf1m2wZHCzfF5IW07s3dknKsLB9UkBjjOc92dx93hrupJVhujSAcbMuOvtG4o+56Rvp+jS1aOnTrRCDp1FioBJCeIkyoBJ5094UVfpKtsX30DAPiGQC4H0hXopbVHQdNh1DhUi2n6i/cK5DxbSDnkfxtXWeHueBf1R91F2i4gHaHGXkZtFl3AiIfSDIWSMYgz8POl7P4h3BN1WtGTClwZGDO204o5rh5j5nn/poDtLs7840H1WQyrDeCIZdhgj7hQUWlpwdiD76B9Kv/AEV72J/8qVL2dwgtIqAE6RGomSepJ9tQ+krTwt0fqf8AypSfQn0c60nV4QSc49oIrTdqcDbdratcJKpC92A4IWZ1eLwmCN+vlVVwvCO4LKhYAkMQNWI5KN4xz5iobvGsqphGwcsoJ3ByTvGw8hymphbZKwiwHYdqYF44BJ8KnZdZAIaGOkTCzuBvivf0LbVdffwJj1czvEap6cvuNADtW6YOi3vqHg2O0jONvlXj2tcmSlrE/U6iCN9iBHsrb5BgPHY49ZbpkEboV+uqdZwWAgU30i41WuhrYEqoBMYJ0AR5gDHupOAY37N0aUHd6CulYy7FSpzgZoDjeHNskFSIGrMTBMAxJ5kVnK7yF4oeeBtgf2+IP9234zUtm2uoqfFELPqkADxNnaAPu5UXbtomrS6HwkD6WcyMyFEco9h64ksWFe9dbwsDhYhgpY4JjpG2N+VD3PsaKntlAtwqogKSBzwNs86D14/HnVzxHAWlCltZ2WJG/UbYMHcnlT+A7FW+WFq3ecqATpKHBML9fmJOY2NaKSoTWQXs1GIu6TEBDvHM4+MVP2hYXvlgSWEYbIY+EEnORg/CrXhfRm+khLV5VbSG1aDgNM4J2j50LxPYXGtpBsP4ZAgDmZ69ZrOTTeB5qgXiSgJU2zrhQG1lgIMzB3JBA93Ku0+jf/prH+Wn+2uPr6PcVObLHPrGc/Hl7prrnY3EC3YtK5gqiAzyMAbb0tN/Nt/RO12XBFepbbAiQQQeYr1dVAc0vc6l4QHWh0J665Bz6wzE70lxd6Zw8K6nScMGJBBGDJxFctZRr6LC27RbGkRB1GdvESsDnOKbdXu1c2rYLEltIIXUxOST151U/wDFNhEhy0iY8JPVskTiSQPICvdm9robYuIrEMzNcksQn2tB0+ICNoFKad2KLRdjhkLi4VGsKVDcwCZInpIqLuhfSL1qBqnQTPqtKtI9gMVRt6TWO8ZizghYRTrCvOZK6PCcASeRp/G+kNh9C96UkqzMpbwkeLSSq+IHYxNTtZVovG4uLpUoQoUN3hI0kkkFAN550nY1hLYW3ZTTbRXIEk8mY5Jnc1TWu3OHKu9y4SVaFRYlxjxKWgLgnDRt7qsuD9KODscOvD23uXmZSDecopEyfGSQcTGAcAc6tJIhuzKdkJm5jXIXAI8M2b/hOrA+1sRnnsRe2LKjuYAGq0pMCJJZsmNztnyorsZ1m4IM4kqS0xaugnBHUDfYHMSaBFxbkG4+gooVYE4BJz55qk6ZIzsSwrcQisAVIckHYxbY/eBQDRq5RA+z08v35qztBLLC5buam2AK5h1KzGJwTjrFQds8AbOklpDLgkEHwwDIORv86nUz0HQE48MqYOrfY+rtP7qPs4FrAnu2bVznvYlsZMRnotObgrY4fVkiJMmALhjwREzE8+U86Et8e4UAQVUQBpkATq38pO550bklQrp5Je3dPd2IVQ5Fws+xb6QqoI2wE+dUojrRz9qXbjIs4QNpCiI1esQBzOK6Hb4ZCPVQ+4VhravHV+zWGjyW06OXfmrP4VySDGfvmuhDty0kB9YIA3RomJgGIJ9lZ30sdLfEMbRhgW1RMAyQoHIju9G2M1UWbz4JI8TK06NTEgkAzpORLeddEbeDJYOkN6ScLqCFnDEgAG04mcDdfOoP6d4b/EOSYhHO0E40+YrEJdWXUupVe9a0/dnMTpJGnGoqg6D3VFwzhbb5Auagq4aYI1MdXLToXH6XtqqY7ZvE7c4fP0m36D/Pw4oTt3tG0/DuFcEtp0iDmHUmMeRrK3OPPhZSktpdyAwIfU6jnnBnodUQRR/D9lNeY6SotoxUaRJOSQSGeZIKmJxMVnN7VkpXLCQnYV5U71niNJ07EyUZfCpO/iI9hNVfbd1WeVBVSWhSIjI5UdxHZF5NDsoYmdKr4sKfFqGDG/wO1S3+zbUJ35vqObaVA8RmZYwMAYkmQ3SjTwDbqn6M7aukYqZzA2xt8vZWib0XszAe+2JMKIztkiJpbfozbIJNy4AoJJIBAg6TnaARE+Vb2iAH0etFrd+OtmYOcuRA6mYp3b1xWuOVLFdKEAjGbaZE9Y+6j7XC27Fm6oLP3gQmVAgIwZoaTBgmMHahDatPb8QYXTqDFV2YODJGqFGgvMjkY2MZN/MpdUUVxOlHcNbHcf62M45JMfL/AM0Ve4HhgcvxA3iUXPLrnNQXbekd2IKFiVZiOYA1eE8pPWehpydrALsrbzmGAJAjP7Q5c+Y99dI/JtdDvecCAbdqPi5/fXO+0H1MTBAKgb6vrCCNsZnzro35NrBtveSZC27OdtzcX/6UpL4jj2bcikIqSvEVkjQiuISpAOkkEBt4JGDHODmgeyuEe0qi6BfIUBmbiLyajGWgBgJOYo7iLoRWdsKiliYmABJwN8Cm9l3m4kA2rVxgwkZtjB55uVSv0DLzggNAhdA+zrL6fLWwBPXPWvVJwtsooVhpI3GDB9xI+dersjdGBza429M4W2GcAl9yOUbGTtNPujepuzWYv6xKgPOIiEYgfKub2jUrn9FLLj6QNMkjMRyzG4MT7CBQ3Cdjp3ehLjgBmW5gqDGG0AnAPXINayz2Pe4hgqGQB4mjrt8BI/01d8H6Mi5Yufmt60byto1lRcVHUjWrLO8cvMU6ySc14H0Jt37/AObprDlO8WZ9QMEJZtOckCAZq37V/Jhb4cJc4niRbR3W2SQx8b4QIqrzPMkQM11jjO2rFg92rIbmmdAIkCYmJmJxWK4jtW86D85uIzSRKjSplvCADziKbpCWTEcb+T1bYuRfDMp+jgnQy48Vxyso0ThQw2zQA9EFdbdzh72u0ylmcnSQFBLaF0kNhTuRnlW1D3O8adHdaV0xOrVnVq5RtFeZhofTEC1diNv7JvlUJ2yqwYfsfhwveEXOSxBDGGttIPg3mcAGJG5qusW0g95qUiChxHPLAg6hIG2+atOxbnhvaSF9TVqhpOjJGVAEcj7zQfbRlrIz/Y2/301FN5+iPQK6oCpt+IqwIAkGASxkjOwA8t+dD9qcR3h1RHh232iOQ9sAUZ2BH5xy/s7vs/smqrvHl+ivzC+Z+/4bCZxpqgLrjWUrqIQgL4WME6IJVs5Jlj7hPlWh4fsy1oju1gjxcgZ6gb9KynGWnIBtC4FgmA0+DuvCAmo5H38zW0scMNIgfeK5vMuKVM6vGSd4Mj2t2NHE3u6AUIyqEAAkFUY6T1GqSI2G/TXW0Q5ASPYKrOIZO/4gAaiLraCGJ0EWU1HB8RJJWOR8sVTdoAHhfpe8n6P1gY73S/X9HX5VtqaPIlnozjq8d4IPTI2/zh+7xk6t99R0x5aO72qoscRpW4oVDrAEsslYJPgJ9WZg+6m230wcA7g/HpsZFOtcSCQHc6ecZOBAia0Sl6OfARx6p9HbtsCFDkvHibUSfGeeAIG6yRVjYSdd9rVkFO7YJpbS8xbK6Q2kYGoyJJaedVBupqkORvEruBgAxiSsT5k+2iU7VbQU1+FtIYcvCZG4kZA2q02u0PAT2X2cbn0aqgDaV70ySChDahLYJ0sMR6+KTgu0rttQiPvDnwpgAsh5EscA55AAUzhu0mtkd2cAznTvBmQTBxqgHeBzoThnAYEf4Z5R/eHf40NKeGhp1lMteK4x7hVWuOVAeAEUZacEgDDAncGJPLNBcQpIKMrbLBRAdMavCACBnXMzuNqLssDHhGYHPniiH4KGUHTJnOeXu86vjihdldaJOuE06nBClVKhfHsHESsxjk1H2blxrDK2tmLXDJjC6VJPiadg2B50l21pMHy+Ynn7ag4i6QDEeq+fDPqEYETtzBpSgkrQ0GWuy7hCBg4X65Dg4CnVAJOYnlUPBaxcuBuQual1TH0N1mVSZz6wnOcmRM+4VX1WgotanwPBEaljzxkjal4Z+8d2ZRLKxmAFE2nhs/VGGx0xtBiXeQRB2Qge8qsLZ3k5Oxj6xiTM/iKl4vim1wru2YViQcFtsYyNB3xpI9gPGOQqt4Qw0HEhgIBUwT7DgRnB5Ab89uc25zsN/hUxg5K7LbovLnBW51Oz6mnSuWVtJ+kBhZ0yPfFH9hdp9xeuCwwhoUyNRbTOmCxI3Z5g8+c1lz2pdmS0n2D7oxvSf0tcH2f2RVuDaoi82bbtD004i2fCEKxLE2zg5kb9IqUel3Fi8bLW7esFhsYlQWOZzhTWKtcN3oLuxJ0nSAQAp1L60iCsa8DO3Kh73DKihSWDzyI06IUrEZ1Trny0+dTtQ22dB4L0zvOHLW18OkmARAY6Zg7ySOnv5bfguyLVxEc27YLKrT3acwD9nG/X41xbgltgqQ1zVCyMRqI8Y5eCdh8a7z2SPoLX+Wn+0U4JbqFudhVi2EUKuw/HKvU4V6uhAc6cVLb7Q02ygt2QNLnVoJcQjHDliR09k1E+9WrX0fH5vw6E6/ElpVMaXgahnI0z7x51z4stmc4b8pF/hFcJaUm4cMSZmCJUZBMyc4mjOB9PLx4fVqtW8s11QERrjcy0KPEcZABNFt2daC6TbtnUAT4Qd1AwYkdfbNA8P2bbKhWtKoVmgCG1icFzGZHI0nISiUt70zbWzm2uphpS4IMCZ06oGoT5jNR8T6Wq5UXLOoIQxBhvEBKspmBE+e9Wp7EtG469yNDKGFzw+FpI0IunGMznem8V2HZRrbLZZshGCaRIIgu5wYG+CKnch0yrb03BRwUkknT4cBTGGHeSTvkEcscqbZ9LbdtRas2ytvu2SDkjUrLg68+tzq0u+iljS8atRJKsANSj7CiIIgEZk53qE+jNm6i3QrW17subTr4pRGaGlvDgRFCa9A7KnsbinZbsAGFBE4MCIHhEk/iarrN5Zi5ba4TAXxEH2DB+FW/ZttNF3ShOwkhAB6kjpGemZ60CItArdthiwVgQcgESIJGDmipWq+iAVr6Ap3SMhYgahcbIOHWdIgZgn20J2taC3GC7ACQOWAPid/fnNHau9YCyhDqdeSgELqYxgdduceQqr41mYsSRJ07ZGIj4QPhRm/kDJeB7b0sZtKSY0ku4C5BkKDBMCM4ztMVd8Nc12gWbU4LSSBgAMV3idxt84qh7O7JusxIWAkMxMAASBOdxMbdat+F4ldOkMBAcwC+YUiWBED6vTlWr6GBds8XDKyx7iw5YEg8ixPUHY5MsHaHeW+6KnV9rvGZQQZAVScTsWJO/LMwcee8K922ptJkAljGxkR7fwal7N4K4gNxkbSMAcyx0kAr6wkGZI8xMUJYBvABxJkJny9mSevnyilVABTLnL2/uq07E4M3LiyupFI19ACDE+WPu604rBBX91iYxMTGJ3qW7aCMR0MbRNGcVZCqUG3fED2adp57ihuMabjnqx++qGO7kBGkgAlDz+zcIGOfLpmvcLpxG+gg+zUCvLzPwqTih9GP9HyQ/xpnB8tvUPzc4PwqF+sUeixuECw40ksXQBowolcauUwfjQot9J+J/jRN68e6NoD1riuOsjAHsqHurwYDRkiQIMxtMdJqNaEm/idnj6mnFPd/RaWwgtuCPFCQcmJFsnPL6/wAfOg3uaVc+IyrjEx4lIMnbpjnHxlbjGCvbZYLFSfKAoiP9IqB4KNqj1H5KT6jEEGdQyBsD99azXxOZvJY8PxxdkTVdXXEE6I3B5CYj31X8D4e9DPpIVwfVM/RsNPQycb88ZivXeIVSCWtwBA0O5IkacAgcjmrGx2bebvHUJF0MRLRp1g8vY1Y6kowdt0OEXLoo+0LCkolnUwMkE4kkgGJAx4d/btFQP2beH92dp5fxq94Psh2NwQnhbSwYz4wAdSnSeTTy3jlRN3srU72gp2HqyYUvqEEISIwKUNVdLsp6b7Zk24O4PqNQ11SNxVsxMsggRiWE7GBg86q+6bUhaYYseg6Rj2VqpWZtBNni3UDOBGJ6HV7RtQVonVlgfA5wZ+qT8ahu8Uek7cz7qIg6yDP9k24A+qdo5edNKmBGBdPqzymD9ogD5kDymvpbs1otWx0RP9or5usWLpcd0GY6lMKsnwjVkDpEx5Tyr6U4O39Gn6q/cKqPYvYRrr1eC16rA5/dFO4IjVOmPX5nOGz796VxQzW4BIkEBoyY9U8tq5qyalhcVTpInAgZ+PzoW4veqVOtRMfZODMg9Kp1TimR9F0ACN4MyNIyVJiAPgKrz+drpDXbfh9XcnpnwjV75olBiUjWi94isGYmYxvET1qG24sqisztLaQxliSxJEkDA5ScVmjxl4t3Af6Z2AYHUAJ2KkEFd02/SnpV6vY3aUqfoTAiNRg+Zk5PnWe2w3oMVCj3LjXG0lR4TGlNIOojnnc09OJW5Zd0Mq1m6QRIkG08HqKrbnZPaellC25JkMLiyPISYjHzofjOH7SE/RBU0FSivbIIIIMcwYMb1VNZoHJMr+BU6LmoFTCxEqIi1kwwGdQzImRVZ21xCtcUhgQLdsTvkIARjzxRVvh3tI4LMrMCdCoSJMECeQlMtPSguGN622nSQCSJKagCP9LHpsKFqJMna2e7Bcd65JAHdXcn9WKrOKBJ9w3n7I65/HSrQtcc2tUKCQxOhAVKkjJAXfTIBjce2k4++GuI4tkwoDA8yBBkRiD1mcTzpTknkTTA+wtXf2lO2v3jBnO//it3e4ZSNua/7hWDLHWXQaOawYj2Ec8Haibnad+ANRWJGCZMb6s5/lXPqae9p2b6eq4KmjW9o8Ko4e+QoBFtoI9orCNxLD1NS7SQx5CMHfqYn7qsOI7VvMNGoAGVMMfEJg6pY9KrSh8uu/35xVaUHBVdkas97tIj7Q4Q2mCtBzODirDsLtBbOvUMtGliCQpAYZAMwdXKfYaf2WtlVd7ia3HqIfU2yz4zHT/yAf6OfUq41PGkSObFRmcZBGa6tPURm40GpxiEtJGWY7HmFHTyPwqu4gguxGxYke8mkfhWG8dfx8Kks8O2TEgCT0GQJPvI+NXvTJCOIEW09q/K2n8adwvD+JIBOsBRAxqLkRPtZdutT9n3IUBkVtTGGeIHqg8j79thkUW6LphGsAypADMIwZJkiCCBk7GJxFQ5ZscURHhn1LggkFgSrLAXfcSCMcuY6imPcuzqkmFGR4iFPi9oHOrTjHsqrPrLsCoQg6jBQmSAwMapnPJfKqo8YsLp5FTDKeQX9IyJDQDyO+TS5n2U1WBqW2ueLckxmBJxjPtHxplwSBGkSrQWKDky7EagNQ39tG2LahRqvMSzeHSxEg5O4MmSwPmYJmareKusW0TImMnIkkEmMSdUyQTt7KanKWBUQdrXhiSIAgEQZERvMbVp+yfSayUVSGlVA+Ajbesr2rwuhlLaSstlCCJxEHaNh7jT+ybBNwazC6GJMziCF5769PsyaWppx1EtxpCbh0avgO1rSm6ztpFx2uLIJOkQsmAeamorvpEtq67CGBVBORggNMx57RU/o/wlt7btpBBu3NMgGFkaRJzgdaznphw+m4yxC94vuHc29gMeszfCubSUOVpG092xAtztBGYsACczv1MbnkI5DJNApGq3AWYOysDtzJwfaKQWSRCiTmAB0En7qexIcA6vCG3aR6mRHLM12RSTOZsCNuev1eYP49nKp7ZHeNEf2berP7+dBu3n9nl08+X76MBlrhz6hA1GfrAfCrJLLsvimW4CbYddUetsSpA2MwCZny91fRXDjwr7B91fMHCcQy3VKsQdU7Ab4+4kRtmvqJBgUo9h7HV6kr1WM549RJkgdTHxxRfEWc1Fatw6H9Jf9wrBdlsXgOGIV1jLaQB1Iafumlfsm+JAtAyCJKhiJUqSpnBg43g5q24JRrT9YffWrVRW+1GdnMbXYHEv2gvENaKoXQnGwESSZ8j7flXSUtRRAFIRUwhtsCIpQnGWNSkUeajKVbA532vwZtuZG4xjzoHn7+ldQ7mmnhh0Hwrg1PCUpN2bx13FVRy48Mx8YGFABPtLfyqRWzuN+tdN/NF6CPZTf6Ntn6ifsilLwrr5DXkNejmkCOXq/wD2pxRZ2G7dOldH/oi1/hp+yKRuw7P+GnwqPwJf9Ffk/sc3HDr9lfq8hSfmafYX6w9UbfCujf8AD9g/3a/P+NMPo5w/+GPi38aPwtT7D8hfRz38wt/4a7r9UcwJ+4fAVFd7NWEIQQInHmY+c10f/hmx9j5n+NSL2BaClNOG3z02inHxNRPLFLWi/RzduybP+Gv1x8q8vZVuCFSJgRJjIBiJ6qp9oFdBPotZ/T/a/lSJ6M2lIIL4IMFhGNuVJeLrJ9/yD1oNdHPLPZCaQHUypMAEiJYgwJgTA+FNPYlnSw0mCNpP2hW+4v0eRmLamBPIbUE/o2Ptt8qUvH1tzaf8lR1dOqaMhc7DtEtOrPeDeejTJ5zmmL6O2dvGBKkid8EicdSfjW/X0RBE963PkOe9Rt6KnldPL6g5YHOp/H8j/MOXS+jC2/R+39p8kTBA3nIAEYOR0NNPo8h8ep9Ub+ExnTzHT5md63I9FyP7z/2/zpR6Ln/E8tvOaOHyEPk0vopOyvQ+zfUtda4zKSgJbJE6vFIM+sd6NPoBw2wa6o3hWUfclabsvs/uUKkzLFp9oA/dRZFd+np/Bbln2csqbddGUt+h6KIW9eA9qfE+DJoTj/QS1eMvduE7bJ5dF8hWzK0hWq4oXdCz9mBX8m1gbXHHuH4FM4j8m1p/75+eQq8xB+QFb/TXglVsQqOa3fyU2m3v3D7VB/fU9z8mKtvfOwGLYGBkT4utdFC04UbUFHNLf5JLYYH84ODP9n/+66ZXqSmopDo9XqSa9TAy93h5oduDb6u+4B2JGQPiKue7HSnW7Inap2jsrexF1upzgahONxGR7601s1Q9j2zrJgwJUnzHhj5VdKauyQrVSE1EG8qdNADiaaKaTXgaQD6UU2aWgBYp6imACnTQA+lNIKU0wPLSimxSgUAPFeptLQApNRtSmmGkBG1QXxipmqJxQMsgZUcsD7qQilsjwivMKBEZppFPIptADTTacwplAxaaRXjXpoAbopoNSkiooFADqa3tpKU0ANk0uukNMaKAHzXqi1RXqABgKkWogakU0ATajXpNMBp4NAiQGlmmLTqAFpQKYakigBa8WpKQ8qAHC5T1NNX8fKnrTAdqrxevAUsUAJqpdXlTRXjQBKK9NeFeNADWNMY05qY1IZE9MXfanvSW96ALC3sKQ04bCmmgQ002mzSqcUANNNNONRzk0AemlmmTmpKBjSaYWp5qM0hniaYWIp1I1FgJ3lITTHps0wHk16mzXqAP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12" descr="data:image/jpeg;base64,/9j/4AAQSkZJRgABAQAAAQABAAD/2wCEAAkGBxQSEhUUEhQVFhUXGRgaGBYYFxwXHBgcGhgaFxgYGBgcHCogGhwlHBUVITEiJSkrLi4uGB8zODMsNygtLisBCgoKDg0OGxAQGywkHyQsLCwsLCwtLCwsLCwsLCwsLCwsLCwsLCwsLCwsLCwsLCwsLCwsLCwsLCwsLCwsLCwsLP/AABEIAKsBJgMBIgACEQEDEQH/xAAcAAABBQEBAQAAAAAAAAAAAAAEAQIDBQYHAAj/xABIEAACAQMCAwQGBQgIBQUBAAABAhEAAyESMQRBUQUTImEGMnGBkaEjQlKx8AcUYnKSwdHhFSQzQ1NzgrIWF2PS8TSis8Lig//EABgBAAMBAQAAAAAAAAAAAAAAAAABAgME/8QAJxEAAgIBBAICAQUBAAAAAAAAAAECESEDEhMxBEEiURQyYaGx8FL/2gAMAwEAAhEDEQA/ANQrU661Cd7TX4ilZRMLlPS/VNf40KTWfPpko+o3xFZy1VHsXRvkvZou1dFUNpGOnxKCyhoz9nV91Foo0Ai5kmNsT9/OtLAtxdFe7zzqov2LwDaGVmH1ZKz74NZHifTO5bZ0ew4ZPWEzpxOSBG2alzSEdFDilRvOua/8duP7hzid+Ux06iof+ZH/AEm/a/lS5YgdTDio2cVy/wD5l/8ASP7X8qW5+UFlALWHUNsSYBwDglc4ZT7x1o5IgdWVhXi4rltr8pBO1luk6sfJanHp80T3R2n1j/20csQOmhqSa56PTV9Kt3frGANRmYB20TEHevP6clXRDbHj0w3eY8XXw+dPkQHQg4pTdFc57V9Pls3NGjVgGQ3XkRGD/Khm/KJv9C207/L1fafdRyxA6Y90VC9wVzY/lDET3Lftdf8AT7f2TTP+YU/3LgbElsDnnHSlyxA6Q7iiux28TewfvrlLflEWY0HafW8pjbflUvA/lMVGzafONxT5EFo6/cYVBduCud8L+UVbpYLbbw9WH8NsbmOXWoeH/KGtw6VtXJ8/5UckQOg3bgoU3Kx170yAIBRsgEEZ9aIG2+fkaj4j0yVGCm25MAjTBnVkAfpZ2o3oZsO++FJ3tYo+nlqCdDY3yvWMSZPup9v0yRpi1dxpn1cahK/W6Z8udHJEVmx72l72sNc9PbCmGS6DkbLuP9Ve/wCYPD9LnwH/AHU9yCzci7T0u1hP+PeH/wCp+yP+6nr6c8P1f9kfxp7kBv0u1OrzXP7fp3w4+s37P86IT8oPCj67T00k+dPcgN2GpwasXa/KNwX1rjD/APm/8K1nBcUtxFuIZV1DKYiQRIwcinYBE+VeprGlpgYPjL7j1CkfpTPx+FU97j73MQBucbfGp7l2ahJkgeY++uazSik47ts5kfA+6szebB99abheBS5rJGygif1lH76m4XshGkJbQkfaPw9Yx86UtO3ZnVnQ7Q8S+EGEgGP0I3+VOs2jpT6P68xnHiGd/Ka5h3z2LuhXdA6qyqCdIldWAdpGk7cyKO4Pirr6mXiH06vDhciAZMDnNU5IaT9HVbB8TysTGeu/499c57e4/uW49GQE3Z0klZM2+72mSA2kwPPpVf2n2lxPDrbYcSxLIWPhUfXKYx5Gqfi7zXrffXDLl2DGcmF1SBhRuNhy86UncRNOzSt6TgXHcWUP0S4DJjSzxkNAwwxvgdBOZTtFQirCY4RrOxnUxOR4cNB32OcicDdndlPf9UgAb9Ry29x50vH9j3LJQNp8c6c9J3HL1TWO9XS7G4zq6DOK41HS6o0eKzZtiFbe2QxK+HEmRHsM4zL6Q9uC/atItoLoUgkqMSLfqGcZVvdHUwlj0ZvHYrq6HaP1v5VVWFNwqoEBiBJEgTA6eYqVqbuglGSdMr0vOpgMy5mASNxvHsipW4m6NnuftEfvqz4n0fuy2q5ai3ALE6cQpnbbxBZ8qHHYTN6t2wfZc/l5j411xaoVAI4y7Md5c/aP8aW5xDtbbUzGGSJJPK5MT7vhRy9hOMa7E4OX5ESOWxGffRPA9lMx7jVaksHDDx7AoQx9+B1B2olJJDUW3RRWsgeZbpOAOvvqU2z5/wDsonieF7lyhCmDsdiSMefSpR3YWXtoDAMCDM6cAa5BgsdtvmlNMQEFPU/BPx76R2OrTJjpjON42o5hZmItkltI0gN0GrF3Yk450xEtajqVYyBiASo1ESXxIxz3HvrchArKSczPUhM/z8968LR8+nqp+J86K02iCALeoBTjYzpwD3viI8QOR8svt8PbZlhUKkuuzDKKpOk68yWEbTt50bkAEuC2dinIcwxP3CrDjLyqB3ZZXAhoBX3HqR1k+/ehrnDKGdZWFP1ZzGMZ2z7atuI4duIFlUKDSgPibThyFUSdzKkR1moT+VopVTKxuJubB7k/rH+NL+c3f8R/2j/GjF7CuN6rWT7Lqnr/AAPwpr9hXVyxtAbSbixPTfyNaWhAo4tydL3XCkNOSZwYBHQmB76kv8OugN4/axIGwkrnb+fSvXuynA1E24/RcH7qlvPcRlW+SBEjCmBEDTOBsMefnWcnmhr7KG/BURJ+/Yfypn8fs/jFXfCvaT1lVgChEMQYU5DCCCSABiNzTBxNsqV0CRbZZn6zXNYb3KNI8quxFNGPd08/v/dSMc8tzyP4itBeawWJ7s6dbGAx9Xu4Ue3VmaGs20bwrbYkC0MbTqhzk4DSAJougKVjj3ef4mpOGIDJnHi+6tJ2j6LcSq6+4ICliYdGgE+EaVckwPKs87ZUxtJ3meW3KhSTG00Q3MmTP1fPfP8A4r6Q9FT/AFPh/wDKT/aK+bW35cuvv/n8q+kPRdv6pw/+Un3Cmuxey4LUlIDXquwObvbpltPEvtH31O5qMHI9ormNSn/oWDi84kQR3bEZ8xTuD9HgFIFyTqJJZDIMLiGaRiD7xWiv8EhOQW23JPKAInkMe6vWrCoIUADeAI33PtqHJgoozHFejpa4C/EHVAA8B22idXuouz2FcQELf3MyUk8ueqOXSrW66lgsifuG9GEUS6FGmUF/0Y4ridKo6P3aGcBcatUkM0HLE42jzrNXItqUuho1alxpyAA8id9hnpzFdCTj3tFwj6dVtp5jFu6wJEicoPcI5muZ32D21aApLXNcTGqEJIkmJwYHnAFUv02Zy7DH48WSNAYK66gAQMFnicdIxtvG9Nu9pm9pZgzaMCbiCOvhJHXpQ3bUTZ6d0kwPNthVrwnCnQCAdCKrAnkSCIEHLETy5naRWsYR7oHJ9EI9JnRjm4CMHK467U267W7Vq5bVRb5AklifGTqxAGWwDO3soP0jtgOJxcgal30gyQGMmGyMedG9pNHAcPPXmf1uVKUElgLbywDi+07rapbwsACOoEYP7Kn3UHZvsplcH3eX8KjW8o51OwYLrKOE5MVIXO3i2rKmIlucYzkFzJgLJI2GBEbQsD3VLwnGm0+pQpaBk5jM7g+Q8quuD9GWADcQSpZSy2ljWfEiDUYItjVdQGQSJJjBqG72bw9y1cay11bluCVukDWpYICvgU5LAQcglQdwaNrKszfG8UWJJJJ5kmfvrp/Z1lO4sxbUnu7c4X7Ik59vy+PJ+JAjFdZ7O/srf6i/7RVJYHFj5sB9GhSwAMC3MBiQDhdpB9lKBw/2bRyB6q7tsNtzUVy0veF9mhRMtsMgdI8RwN8TtUfdrnC59vmsx7CaZQdZscO21uyf9Cny6UB6T8HaHC3dNq2CFkEIoI8SiQQMUXwukYH4/EfKoPSpv6lf/VT53bYpCfRzCMwB8KtuyLxBU6oIkapUFQDqUCT1J2A3PurbNskzjHWeh5DP4FEdpOhICLBG506dpxHWCJ9lKKtkRVZLpJS5rS50M61mdILD2aidoypPOaju2W8KBwU0qTlQJAIKkBhOGIwM/EmgJnp7YpyIOvyNXxoe5lza4VxCllKakBys6ZGqTyGMHJAA22r3bbC7dCs2hUX1iCTJAaCATmRGNpoDhWVX8S6xBgSRmMHGd6ic7wI5geX76iS2vAtz6D7fYOpZW6CCJHgYTgbT+sPjQ/BcDettd0geq2WAyFOSobE4B6+45seF40KFGvhzHMo8407nTz0Lny8zMFjiNV4FmUQAAyyBpJLGJ5+L2/fVOTSyNdhFzhb2YsWgZcSBtKyYliMLt7euaqrlmHW5dhQHB8K+sQ8tgHGJ8thRHaHGOlw93cOmW0wRpjVI0+3eee/nQlzjbhGXPy8/Kqq1Y2aztL0q4e5auWwzjUCASnUzmGzWAOWSds8oHPnzqxS01wNJJ0gGPaYoF1+k0kZGoHcGQDgjl0oiqBuwRj7fq8/L8eyvo/0XH9U4f/LT/aK+b2U9Dy5dK+kfRQf1Ph/8q3/tFX7J9lka9UgFeqijnjioFHiUeY+8VNcO9R2cug1LllEZmZGNq5/ZY/tDiAWU22RRpUENxDCXjxEeExOMDancHchYuXEZiWjxA4JJVZgaoGJgVU/8Nu4JW8UJ5wTIB9o5g0nZPZFxGDM3e+KCmofRHmSQ0dDAztSkkKLZYpwtoHDj9sUVwxtpMOMmcsKznaPo7ce44Qi3EsigjxLzC+IHBMSY3FQXPRW/KeLSG38XqH9IlucgeGc0OTayxKNdI0z9pWEuN3rIVZAoGkXJJLKwgA7rcgjmGPnXP766gqpBEvoAn1CEKk6sjEmT03iDVsfRbigGhz4dhOX808W3tiorvoxxSsjL4maMrOMQQx/E5pKiWndkHE9nC5o1XbSFUVdJcEiJ32g52zyqZOz3xp4ixCtrAnAaVIeJz6i+XxNSdk8I+tyYYwcmRM2L5kYkxpbacj3gGxwZfX4gunOkk+Pfwg+7nV72sIQj+j7Ekm/ZJJJJ1ySTmfOjL3HC1bsqH8Vp2UtbILR3Z8azsD3pH+k0Bf4ZrfjUgESZGk7wI9Y7Sc+dAMSSWOSST8ckmhzdCZb8P202oM1/ijBkQQ3OYMsImBRd70nm4xW04QmdJuacYwCFJG0xqiZxWcQM5CqCSdgBJPPA900zummIMyREGZG4iNx0pbmB07iuFe9Y18LxB0tZKZnxOWty1xlytzSpUDTImAfq1nuxk4hVuf1m2wZHCzfF5IW07s3dknKsLB9UkBjjOc92dx93hrupJVhujSAcbMuOvtG4o+56Rvp+jS1aOnTrRCDp1FioBJCeIkyoBJ5094UVfpKtsX30DAPiGQC4H0hXopbVHQdNh1DhUi2n6i/cK5DxbSDnkfxtXWeHueBf1R91F2i4gHaHGXkZtFl3AiIfSDIWSMYgz8POl7P4h3BN1WtGTClwZGDO204o5rh5j5nn/poDtLs7840H1WQyrDeCIZdhgj7hQUWlpwdiD76B9Kv/AEV72J/8qVL2dwgtIqAE6RGomSepJ9tQ+krTwt0fqf8AypSfQn0c60nV4QSc49oIrTdqcDbdratcJKpC92A4IWZ1eLwmCN+vlVVwvCO4LKhYAkMQNWI5KN4xz5iobvGsqphGwcsoJ3ByTvGw8hymphbZKwiwHYdqYF44BJ8KnZdZAIaGOkTCzuBvivf0LbVdffwJj1czvEap6cvuNADtW6YOi3vqHg2O0jONvlXj2tcmSlrE/U6iCN9iBHsrb5BgPHY49ZbpkEboV+uqdZwWAgU30i41WuhrYEqoBMYJ0AR5gDHupOAY37N0aUHd6CulYy7FSpzgZoDjeHNskFSIGrMTBMAxJ5kVnK7yF4oeeBtgf2+IP9234zUtm2uoqfFELPqkADxNnaAPu5UXbtomrS6HwkD6WcyMyFEco9h64ksWFe9dbwsDhYhgpY4JjpG2N+VD3PsaKntlAtwqogKSBzwNs86D14/HnVzxHAWlCltZ2WJG/UbYMHcnlT+A7FW+WFq3ecqATpKHBML9fmJOY2NaKSoTWQXs1GIu6TEBDvHM4+MVP2hYXvlgSWEYbIY+EEnORg/CrXhfRm+khLV5VbSG1aDgNM4J2j50LxPYXGtpBsP4ZAgDmZ69ZrOTTeB5qgXiSgJU2zrhQG1lgIMzB3JBA93Ku0+jf/prH+Wn+2uPr6PcVObLHPrGc/Hl7prrnY3EC3YtK5gqiAzyMAbb0tN/Nt/RO12XBFepbbAiQQQeYr1dVAc0vc6l4QHWh0J665Bz6wzE70lxd6Zw8K6nScMGJBBGDJxFctZRr6LC27RbGkRB1GdvESsDnOKbdXu1c2rYLEltIIXUxOST151U/wDFNhEhy0iY8JPVskTiSQPICvdm9robYuIrEMzNcksQn2tB0+ICNoFKad2KLRdjhkLi4VGsKVDcwCZInpIqLuhfSL1qBqnQTPqtKtI9gMVRt6TWO8ZizghYRTrCvOZK6PCcASeRp/G+kNh9C96UkqzMpbwkeLSSq+IHYxNTtZVovG4uLpUoQoUN3hI0kkkFAN550nY1hLYW3ZTTbRXIEk8mY5Jnc1TWu3OHKu9y4SVaFRYlxjxKWgLgnDRt7qsuD9KODscOvD23uXmZSDecopEyfGSQcTGAcAc6tJIhuzKdkJm5jXIXAI8M2b/hOrA+1sRnnsRe2LKjuYAGq0pMCJJZsmNztnyorsZ1m4IM4kqS0xaugnBHUDfYHMSaBFxbkG4+gooVYE4BJz55qk6ZIzsSwrcQisAVIckHYxbY/eBQDRq5RA+z08v35qztBLLC5buam2AK5h1KzGJwTjrFQds8AbOklpDLgkEHwwDIORv86nUz0HQE48MqYOrfY+rtP7qPs4FrAnu2bVznvYlsZMRnotObgrY4fVkiJMmALhjwREzE8+U86Et8e4UAQVUQBpkATq38pO550bklQrp5Je3dPd2IVQ5Fws+xb6QqoI2wE+dUojrRz9qXbjIs4QNpCiI1esQBzOK6Hb4ZCPVQ+4VhravHV+zWGjyW06OXfmrP4VySDGfvmuhDty0kB9YIA3RomJgGIJ9lZ30sdLfEMbRhgW1RMAyQoHIju9G2M1UWbz4JI8TK06NTEgkAzpORLeddEbeDJYOkN6ScLqCFnDEgAG04mcDdfOoP6d4b/EOSYhHO0E40+YrEJdWXUupVe9a0/dnMTpJGnGoqg6D3VFwzhbb5Auagq4aYI1MdXLToXH6XtqqY7ZvE7c4fP0m36D/Pw4oTt3tG0/DuFcEtp0iDmHUmMeRrK3OPPhZSktpdyAwIfU6jnnBnodUQRR/D9lNeY6SotoxUaRJOSQSGeZIKmJxMVnN7VkpXLCQnYV5U71niNJ07EyUZfCpO/iI9hNVfbd1WeVBVSWhSIjI5UdxHZF5NDsoYmdKr4sKfFqGDG/wO1S3+zbUJ35vqObaVA8RmZYwMAYkmQ3SjTwDbqn6M7aukYqZzA2xt8vZWib0XszAe+2JMKIztkiJpbfozbIJNy4AoJJIBAg6TnaARE+Vb2iAH0etFrd+OtmYOcuRA6mYp3b1xWuOVLFdKEAjGbaZE9Y+6j7XC27Fm6oLP3gQmVAgIwZoaTBgmMHahDatPb8QYXTqDFV2YODJGqFGgvMjkY2MZN/MpdUUVxOlHcNbHcf62M45JMfL/AM0Ve4HhgcvxA3iUXPLrnNQXbekd2IKFiVZiOYA1eE8pPWehpydrALsrbzmGAJAjP7Q5c+Y99dI/JtdDvecCAbdqPi5/fXO+0H1MTBAKgb6vrCCNsZnzro35NrBtveSZC27OdtzcX/6UpL4jj2bcikIqSvEVkjQiuISpAOkkEBt4JGDHODmgeyuEe0qi6BfIUBmbiLyajGWgBgJOYo7iLoRWdsKiliYmABJwN8Cm9l3m4kA2rVxgwkZtjB55uVSv0DLzggNAhdA+zrL6fLWwBPXPWvVJwtsooVhpI3GDB9xI+dersjdGBza429M4W2GcAl9yOUbGTtNPujepuzWYv6xKgPOIiEYgfKub2jUrn9FLLj6QNMkjMRyzG4MT7CBQ3Cdjp3ehLjgBmW5gqDGG0AnAPXINayz2Pe4hgqGQB4mjrt8BI/01d8H6Mi5Yufmt60byto1lRcVHUjWrLO8cvMU6ySc14H0Jt37/AObprDlO8WZ9QMEJZtOckCAZq37V/Jhb4cJc4niRbR3W2SQx8b4QIqrzPMkQM11jjO2rFg92rIbmmdAIkCYmJmJxWK4jtW86D85uIzSRKjSplvCADziKbpCWTEcb+T1bYuRfDMp+jgnQy48Vxyso0ThQw2zQA9EFdbdzh72u0ylmcnSQFBLaF0kNhTuRnlW1D3O8adHdaV0xOrVnVq5RtFeZhofTEC1diNv7JvlUJ2yqwYfsfhwveEXOSxBDGGttIPg3mcAGJG5qusW0g95qUiChxHPLAg6hIG2+atOxbnhvaSF9TVqhpOjJGVAEcj7zQfbRlrIz/Y2/301FN5+iPQK6oCpt+IqwIAkGASxkjOwA8t+dD9qcR3h1RHh232iOQ9sAUZ2BH5xy/s7vs/smqrvHl+ivzC+Z+/4bCZxpqgLrjWUrqIQgL4WME6IJVs5Jlj7hPlWh4fsy1oju1gjxcgZ6gb9KynGWnIBtC4FgmA0+DuvCAmo5H38zW0scMNIgfeK5vMuKVM6vGSd4Mj2t2NHE3u6AUIyqEAAkFUY6T1GqSI2G/TXW0Q5ASPYKrOIZO/4gAaiLraCGJ0EWU1HB8RJJWOR8sVTdoAHhfpe8n6P1gY73S/X9HX5VtqaPIlnozjq8d4IPTI2/zh+7xk6t99R0x5aO72qoscRpW4oVDrAEsslYJPgJ9WZg+6m230wcA7g/HpsZFOtcSCQHc6ecZOBAia0Sl6OfARx6p9HbtsCFDkvHibUSfGeeAIG6yRVjYSdd9rVkFO7YJpbS8xbK6Q2kYGoyJJaedVBupqkORvEruBgAxiSsT5k+2iU7VbQU1+FtIYcvCZG4kZA2q02u0PAT2X2cbn0aqgDaV70ySChDahLYJ0sMR6+KTgu0rttQiPvDnwpgAsh5EscA55AAUzhu0mtkd2cAznTvBmQTBxqgHeBzoThnAYEf4Z5R/eHf40NKeGhp1lMteK4x7hVWuOVAeAEUZacEgDDAncGJPLNBcQpIKMrbLBRAdMavCACBnXMzuNqLssDHhGYHPniiH4KGUHTJnOeXu86vjihdldaJOuE06nBClVKhfHsHESsxjk1H2blxrDK2tmLXDJjC6VJPiadg2B50l21pMHy+Ynn7ag4i6QDEeq+fDPqEYETtzBpSgkrQ0GWuy7hCBg4X65Dg4CnVAJOYnlUPBaxcuBuQual1TH0N1mVSZz6wnOcmRM+4VX1WgotanwPBEaljzxkjal4Z+8d2ZRLKxmAFE2nhs/VGGx0xtBiXeQRB2Qge8qsLZ3k5Oxj6xiTM/iKl4vim1wru2YViQcFtsYyNB3xpI9gPGOQqt4Qw0HEhgIBUwT7DgRnB5Ab89uc25zsN/hUxg5K7LbovLnBW51Oz6mnSuWVtJ+kBhZ0yPfFH9hdp9xeuCwwhoUyNRbTOmCxI3Z5g8+c1lz2pdmS0n2D7oxvSf0tcH2f2RVuDaoi82bbtD004i2fCEKxLE2zg5kb9IqUel3Fi8bLW7esFhsYlQWOZzhTWKtcN3oLuxJ0nSAQAp1L60iCsa8DO3Kh73DKihSWDzyI06IUrEZ1Trny0+dTtQ22dB4L0zvOHLW18OkmARAY6Zg7ySOnv5bfguyLVxEc27YLKrT3acwD9nG/X41xbgltgqQ1zVCyMRqI8Y5eCdh8a7z2SPoLX+Wn+0U4JbqFudhVi2EUKuw/HKvU4V6uhAc6cVLb7Q02ygt2QNLnVoJcQjHDliR09k1E+9WrX0fH5vw6E6/ElpVMaXgahnI0z7x51z4stmc4b8pF/hFcJaUm4cMSZmCJUZBMyc4mjOB9PLx4fVqtW8s11QERrjcy0KPEcZABNFt2daC6TbtnUAT4Qd1AwYkdfbNA8P2bbKhWtKoVmgCG1icFzGZHI0nISiUt70zbWzm2uphpS4IMCZ06oGoT5jNR8T6Wq5UXLOoIQxBhvEBKspmBE+e9Wp7EtG469yNDKGFzw+FpI0IunGMznem8V2HZRrbLZZshGCaRIIgu5wYG+CKnch0yrb03BRwUkknT4cBTGGHeSTvkEcscqbZ9LbdtRas2ytvu2SDkjUrLg68+tzq0u+iljS8atRJKsANSj7CiIIgEZk53qE+jNm6i3QrW17subTr4pRGaGlvDgRFCa9A7KnsbinZbsAGFBE4MCIHhEk/iarrN5Zi5ba4TAXxEH2DB+FW/ZttNF3ShOwkhAB6kjpGemZ60CItArdthiwVgQcgESIJGDmipWq+iAVr6Ap3SMhYgahcbIOHWdIgZgn20J2taC3GC7ACQOWAPid/fnNHau9YCyhDqdeSgELqYxgdduceQqr41mYsSRJ07ZGIj4QPhRm/kDJeB7b0sZtKSY0ku4C5BkKDBMCM4ztMVd8Nc12gWbU4LSSBgAMV3idxt84qh7O7JusxIWAkMxMAASBOdxMbdat+F4ldOkMBAcwC+YUiWBED6vTlWr6GBds8XDKyx7iw5YEg8ixPUHY5MsHaHeW+6KnV9rvGZQQZAVScTsWJO/LMwcee8K922ptJkAljGxkR7fwal7N4K4gNxkbSMAcyx0kAr6wkGZI8xMUJYBvABxJkJny9mSevnyilVABTLnL2/uq07E4M3LiyupFI19ACDE+WPu604rBBX91iYxMTGJ3qW7aCMR0MbRNGcVZCqUG3fED2adp57ihuMabjnqx++qGO7kBGkgAlDz+zcIGOfLpmvcLpxG+gg+zUCvLzPwqTih9GP9HyQ/xpnB8tvUPzc4PwqF+sUeixuECw40ksXQBowolcauUwfjQot9J+J/jRN68e6NoD1riuOsjAHsqHurwYDRkiQIMxtMdJqNaEm/idnj6mnFPd/RaWwgtuCPFCQcmJFsnPL6/wAfOg3uaVc+IyrjEx4lIMnbpjnHxlbjGCvbZYLFSfKAoiP9IqB4KNqj1H5KT6jEEGdQyBsD99azXxOZvJY8PxxdkTVdXXEE6I3B5CYj31X8D4e9DPpIVwfVM/RsNPQycb88ZivXeIVSCWtwBA0O5IkacAgcjmrGx2bebvHUJF0MRLRp1g8vY1Y6kowdt0OEXLoo+0LCkolnUwMkE4kkgGJAx4d/btFQP2beH92dp5fxq94Psh2NwQnhbSwYz4wAdSnSeTTy3jlRN3srU72gp2HqyYUvqEEISIwKUNVdLsp6b7Zk24O4PqNQ11SNxVsxMsggRiWE7GBg86q+6bUhaYYseg6Rj2VqpWZtBNni3UDOBGJ6HV7RtQVonVlgfA5wZ+qT8ahu8Uek7cz7qIg6yDP9k24A+qdo5edNKmBGBdPqzymD9ogD5kDymvpbs1otWx0RP9or5usWLpcd0GY6lMKsnwjVkDpEx5Tyr6U4O39Gn6q/cKqPYvYRrr1eC16rA5/dFO4IjVOmPX5nOGz796VxQzW4BIkEBoyY9U8tq5qyalhcVTpInAgZ+PzoW4veqVOtRMfZODMg9Kp1TimR9F0ACN4MyNIyVJiAPgKrz+drpDXbfh9XcnpnwjV75olBiUjWi94isGYmYxvET1qG24sqisztLaQxliSxJEkDA5ScVmjxl4t3Af6Z2AYHUAJ2KkEFd02/SnpV6vY3aUqfoTAiNRg+Zk5PnWe2w3oMVCj3LjXG0lR4TGlNIOojnnc09OJW5Zd0Mq1m6QRIkG08HqKrbnZPaellC25JkMLiyPISYjHzofjOH7SE/RBU0FSivbIIIIMcwYMb1VNZoHJMr+BU6LmoFTCxEqIi1kwwGdQzImRVZ21xCtcUhgQLdsTvkIARjzxRVvh3tI4LMrMCdCoSJMECeQlMtPSguGN622nSQCSJKagCP9LHpsKFqJMna2e7Bcd65JAHdXcn9WKrOKBJ9w3n7I65/HSrQtcc2tUKCQxOhAVKkjJAXfTIBjce2k4++GuI4tkwoDA8yBBkRiD1mcTzpTknkTTA+wtXf2lO2v3jBnO//it3e4ZSNua/7hWDLHWXQaOawYj2Ec8Haibnad+ANRWJGCZMb6s5/lXPqae9p2b6eq4KmjW9o8Ko4e+QoBFtoI9orCNxLD1NS7SQx5CMHfqYn7qsOI7VvMNGoAGVMMfEJg6pY9KrSh8uu/35xVaUHBVdkas97tIj7Q4Q2mCtBzODirDsLtBbOvUMtGliCQpAYZAMwdXKfYaf2WtlVd7ia3HqIfU2yz4zHT/yAf6OfUq41PGkSObFRmcZBGa6tPURm40GpxiEtJGWY7HmFHTyPwqu4gguxGxYke8mkfhWG8dfx8Kks8O2TEgCT0GQJPvI+NXvTJCOIEW09q/K2n8adwvD+JIBOsBRAxqLkRPtZdutT9n3IUBkVtTGGeIHqg8j79thkUW6LphGsAypADMIwZJkiCCBk7GJxFQ5ZscURHhn1LggkFgSrLAXfcSCMcuY6imPcuzqkmFGR4iFPi9oHOrTjHsqrPrLsCoQg6jBQmSAwMapnPJfKqo8YsLp5FTDKeQX9IyJDQDyO+TS5n2U1WBqW2ueLckxmBJxjPtHxplwSBGkSrQWKDky7EagNQ39tG2LahRqvMSzeHSxEg5O4MmSwPmYJmareKusW0TImMnIkkEmMSdUyQTt7KanKWBUQdrXhiSIAgEQZERvMbVp+yfSayUVSGlVA+Ajbesr2rwuhlLaSstlCCJxEHaNh7jT+ybBNwazC6GJMziCF5769PsyaWppx1EtxpCbh0avgO1rSm6ztpFx2uLIJOkQsmAeamorvpEtq67CGBVBORggNMx57RU/o/wlt7btpBBu3NMgGFkaRJzgdaznphw+m4yxC94vuHc29gMeszfCubSUOVpG092xAtztBGYsACczv1MbnkI5DJNApGq3AWYOysDtzJwfaKQWSRCiTmAB0En7qexIcA6vCG3aR6mRHLM12RSTOZsCNuev1eYP49nKp7ZHeNEf2berP7+dBu3n9nl08+X76MBlrhz6hA1GfrAfCrJLLsvimW4CbYddUetsSpA2MwCZny91fRXDjwr7B91fMHCcQy3VKsQdU7Ab4+4kRtmvqJBgUo9h7HV6kr1WM549RJkgdTHxxRfEWc1Fatw6H9Jf9wrBdlsXgOGIV1jLaQB1Iafumlfsm+JAtAyCJKhiJUqSpnBg43g5q24JRrT9YffWrVRW+1GdnMbXYHEv2gvENaKoXQnGwESSZ8j7flXSUtRRAFIRUwhtsCIpQnGWNSkUeajKVbA532vwZtuZG4xjzoHn7+ldQ7mmnhh0Hwrg1PCUpN2bx13FVRy48Mx8YGFABPtLfyqRWzuN+tdN/NF6CPZTf6Ntn6ifsilLwrr5DXkNejmkCOXq/wD2pxRZ2G7dOldH/oi1/hp+yKRuw7P+GnwqPwJf9Ffk/sc3HDr9lfq8hSfmafYX6w9UbfCujf8AD9g/3a/P+NMPo5w/+GPi38aPwtT7D8hfRz38wt/4a7r9UcwJ+4fAVFd7NWEIQQInHmY+c10f/hmx9j5n+NSL2BaClNOG3z02inHxNRPLFLWi/RzduybP+Gv1x8q8vZVuCFSJgRJjIBiJ6qp9oFdBPotZ/T/a/lSJ6M2lIIL4IMFhGNuVJeLrJ9/yD1oNdHPLPZCaQHUypMAEiJYgwJgTA+FNPYlnSw0mCNpP2hW+4v0eRmLamBPIbUE/o2Ptt8qUvH1tzaf8lR1dOqaMhc7DtEtOrPeDeejTJ5zmmL6O2dvGBKkid8EicdSfjW/X0RBE963PkOe9Rt6KnldPL6g5YHOp/H8j/MOXS+jC2/R+39p8kTBA3nIAEYOR0NNPo8h8ep9Ub+ExnTzHT5md63I9FyP7z/2/zpR6Ln/E8tvOaOHyEPk0vopOyvQ+zfUtda4zKSgJbJE6vFIM+sd6NPoBw2wa6o3hWUfclabsvs/uUKkzLFp9oA/dRZFd+np/Bbln2csqbddGUt+h6KIW9eA9qfE+DJoTj/QS1eMvduE7bJ5dF8hWzK0hWq4oXdCz9mBX8m1gbXHHuH4FM4j8m1p/75+eQq8xB+QFb/TXglVsQqOa3fyU2m3v3D7VB/fU9z8mKtvfOwGLYGBkT4utdFC04UbUFHNLf5JLYYH84ODP9n/+66ZXqSmopDo9XqSa9TAy93h5oduDb6u+4B2JGQPiKue7HSnW7Inap2jsrexF1upzgahONxGR7601s1Q9j2zrJgwJUnzHhj5VdKauyQrVSE1EG8qdNADiaaKaTXgaQD6UU2aWgBYp6imACnTQA+lNIKU0wPLSimxSgUAPFeptLQApNRtSmmGkBG1QXxipmqJxQMsgZUcsD7qQilsjwivMKBEZppFPIptADTTacwplAxaaRXjXpoAbopoNSkiooFADqa3tpKU0ANk0uukNMaKAHzXqi1RXqABgKkWogakU0ATajXpNMBp4NAiQGlmmLTqAFpQKYakigBa8WpKQ8qAHC5T1NNX8fKnrTAdqrxevAUsUAJqpdXlTRXjQBKK9NeFeNADWNMY05qY1IZE9MXfanvSW96ALC3sKQ04bCmmgQ002mzSqcUANNNNONRzk0AemlmmTmpKBjSaYWp5qM0hniaYWIp1I1FgJ3lITTHps0wHk16mzXqAP/9k="/>
          <p:cNvSpPr>
            <a:spLocks noChangeAspect="1" noChangeArrowheads="1"/>
          </p:cNvSpPr>
          <p:nvPr/>
        </p:nvSpPr>
        <p:spPr bwMode="auto">
          <a:xfrm>
            <a:off x="307975" y="-6238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047" y="4147260"/>
            <a:ext cx="1506753" cy="828273"/>
          </a:xfrm>
          <a:prstGeom prst="rect">
            <a:avLst/>
          </a:prstGeom>
        </p:spPr>
      </p:pic>
      <p:pic>
        <p:nvPicPr>
          <p:cNvPr id="1038" name="Picture 14" descr="http://hsi.web.cern.ch/HSI/s-link/devices/images/holalsc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35" y="4363529"/>
            <a:ext cx="1371208" cy="6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026" y="2734297"/>
            <a:ext cx="1140627" cy="1095383"/>
          </a:xfrm>
          <a:prstGeom prst="rect">
            <a:avLst/>
          </a:prstGeom>
        </p:spPr>
      </p:pic>
      <p:sp>
        <p:nvSpPr>
          <p:cNvPr id="7" name="Figura a mano libera 6"/>
          <p:cNvSpPr/>
          <p:nvPr/>
        </p:nvSpPr>
        <p:spPr>
          <a:xfrm rot="21262546">
            <a:off x="4793308" y="4333231"/>
            <a:ext cx="2374104" cy="374468"/>
          </a:xfrm>
          <a:custGeom>
            <a:avLst/>
            <a:gdLst>
              <a:gd name="connsiteX0" fmla="*/ 0 w 2090057"/>
              <a:gd name="connsiteY0" fmla="*/ 322217 h 374468"/>
              <a:gd name="connsiteX1" fmla="*/ 452846 w 2090057"/>
              <a:gd name="connsiteY1" fmla="*/ 357051 h 374468"/>
              <a:gd name="connsiteX2" fmla="*/ 513806 w 2090057"/>
              <a:gd name="connsiteY2" fmla="*/ 348343 h 374468"/>
              <a:gd name="connsiteX3" fmla="*/ 600891 w 2090057"/>
              <a:gd name="connsiteY3" fmla="*/ 339634 h 374468"/>
              <a:gd name="connsiteX4" fmla="*/ 714103 w 2090057"/>
              <a:gd name="connsiteY4" fmla="*/ 322217 h 374468"/>
              <a:gd name="connsiteX5" fmla="*/ 766354 w 2090057"/>
              <a:gd name="connsiteY5" fmla="*/ 313508 h 374468"/>
              <a:gd name="connsiteX6" fmla="*/ 836023 w 2090057"/>
              <a:gd name="connsiteY6" fmla="*/ 304800 h 374468"/>
              <a:gd name="connsiteX7" fmla="*/ 905691 w 2090057"/>
              <a:gd name="connsiteY7" fmla="*/ 287383 h 374468"/>
              <a:gd name="connsiteX8" fmla="*/ 1018903 w 2090057"/>
              <a:gd name="connsiteY8" fmla="*/ 269966 h 374468"/>
              <a:gd name="connsiteX9" fmla="*/ 1045028 w 2090057"/>
              <a:gd name="connsiteY9" fmla="*/ 261257 h 374468"/>
              <a:gd name="connsiteX10" fmla="*/ 1088571 w 2090057"/>
              <a:gd name="connsiteY10" fmla="*/ 243840 h 374468"/>
              <a:gd name="connsiteX11" fmla="*/ 1123406 w 2090057"/>
              <a:gd name="connsiteY11" fmla="*/ 235131 h 374468"/>
              <a:gd name="connsiteX12" fmla="*/ 1149531 w 2090057"/>
              <a:gd name="connsiteY12" fmla="*/ 217714 h 374468"/>
              <a:gd name="connsiteX13" fmla="*/ 1158240 w 2090057"/>
              <a:gd name="connsiteY13" fmla="*/ 191588 h 374468"/>
              <a:gd name="connsiteX14" fmla="*/ 1132114 w 2090057"/>
              <a:gd name="connsiteY14" fmla="*/ 52251 h 374468"/>
              <a:gd name="connsiteX15" fmla="*/ 1045028 w 2090057"/>
              <a:gd name="connsiteY15" fmla="*/ 0 h 374468"/>
              <a:gd name="connsiteX16" fmla="*/ 957943 w 2090057"/>
              <a:gd name="connsiteY16" fmla="*/ 8708 h 374468"/>
              <a:gd name="connsiteX17" fmla="*/ 931817 w 2090057"/>
              <a:gd name="connsiteY17" fmla="*/ 17417 h 374468"/>
              <a:gd name="connsiteX18" fmla="*/ 896983 w 2090057"/>
              <a:gd name="connsiteY18" fmla="*/ 26126 h 374468"/>
              <a:gd name="connsiteX19" fmla="*/ 844731 w 2090057"/>
              <a:gd name="connsiteY19" fmla="*/ 69668 h 374468"/>
              <a:gd name="connsiteX20" fmla="*/ 836023 w 2090057"/>
              <a:gd name="connsiteY20" fmla="*/ 95794 h 374468"/>
              <a:gd name="connsiteX21" fmla="*/ 818606 w 2090057"/>
              <a:gd name="connsiteY21" fmla="*/ 156754 h 374468"/>
              <a:gd name="connsiteX22" fmla="*/ 836023 w 2090057"/>
              <a:gd name="connsiteY22" fmla="*/ 226423 h 374468"/>
              <a:gd name="connsiteX23" fmla="*/ 896983 w 2090057"/>
              <a:gd name="connsiteY23" fmla="*/ 296091 h 374468"/>
              <a:gd name="connsiteX24" fmla="*/ 949234 w 2090057"/>
              <a:gd name="connsiteY24" fmla="*/ 330926 h 374468"/>
              <a:gd name="connsiteX25" fmla="*/ 975360 w 2090057"/>
              <a:gd name="connsiteY25" fmla="*/ 348343 h 374468"/>
              <a:gd name="connsiteX26" fmla="*/ 1001486 w 2090057"/>
              <a:gd name="connsiteY26" fmla="*/ 357051 h 374468"/>
              <a:gd name="connsiteX27" fmla="*/ 1262743 w 2090057"/>
              <a:gd name="connsiteY27" fmla="*/ 374468 h 374468"/>
              <a:gd name="connsiteX28" fmla="*/ 1367246 w 2090057"/>
              <a:gd name="connsiteY28" fmla="*/ 357051 h 374468"/>
              <a:gd name="connsiteX29" fmla="*/ 1419497 w 2090057"/>
              <a:gd name="connsiteY29" fmla="*/ 339634 h 374468"/>
              <a:gd name="connsiteX30" fmla="*/ 1454331 w 2090057"/>
              <a:gd name="connsiteY30" fmla="*/ 330926 h 374468"/>
              <a:gd name="connsiteX31" fmla="*/ 1480457 w 2090057"/>
              <a:gd name="connsiteY31" fmla="*/ 322217 h 374468"/>
              <a:gd name="connsiteX32" fmla="*/ 1550126 w 2090057"/>
              <a:gd name="connsiteY32" fmla="*/ 313508 h 374468"/>
              <a:gd name="connsiteX33" fmla="*/ 1611086 w 2090057"/>
              <a:gd name="connsiteY33" fmla="*/ 304800 h 374468"/>
              <a:gd name="connsiteX34" fmla="*/ 1881051 w 2090057"/>
              <a:gd name="connsiteY34" fmla="*/ 313508 h 374468"/>
              <a:gd name="connsiteX35" fmla="*/ 1959428 w 2090057"/>
              <a:gd name="connsiteY35" fmla="*/ 322217 h 374468"/>
              <a:gd name="connsiteX36" fmla="*/ 1976846 w 2090057"/>
              <a:gd name="connsiteY36" fmla="*/ 339634 h 374468"/>
              <a:gd name="connsiteX37" fmla="*/ 2090057 w 2090057"/>
              <a:gd name="connsiteY37" fmla="*/ 348343 h 3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90057" h="374468">
                <a:moveTo>
                  <a:pt x="0" y="322217"/>
                </a:moveTo>
                <a:cubicBezTo>
                  <a:pt x="150949" y="333828"/>
                  <a:pt x="301647" y="349363"/>
                  <a:pt x="452846" y="357051"/>
                </a:cubicBezTo>
                <a:cubicBezTo>
                  <a:pt x="473346" y="358093"/>
                  <a:pt x="493420" y="350741"/>
                  <a:pt x="513806" y="348343"/>
                </a:cubicBezTo>
                <a:cubicBezTo>
                  <a:pt x="542779" y="344934"/>
                  <a:pt x="571863" y="342537"/>
                  <a:pt x="600891" y="339634"/>
                </a:cubicBezTo>
                <a:cubicBezTo>
                  <a:pt x="658328" y="320490"/>
                  <a:pt x="606334" y="335689"/>
                  <a:pt x="714103" y="322217"/>
                </a:cubicBezTo>
                <a:cubicBezTo>
                  <a:pt x="731624" y="320027"/>
                  <a:pt x="748874" y="316005"/>
                  <a:pt x="766354" y="313508"/>
                </a:cubicBezTo>
                <a:cubicBezTo>
                  <a:pt x="789522" y="310198"/>
                  <a:pt x="812800" y="307703"/>
                  <a:pt x="836023" y="304800"/>
                </a:cubicBezTo>
                <a:cubicBezTo>
                  <a:pt x="859246" y="298994"/>
                  <a:pt x="881994" y="290768"/>
                  <a:pt x="905691" y="287383"/>
                </a:cubicBezTo>
                <a:cubicBezTo>
                  <a:pt x="984131" y="276177"/>
                  <a:pt x="946404" y="282048"/>
                  <a:pt x="1018903" y="269966"/>
                </a:cubicBezTo>
                <a:cubicBezTo>
                  <a:pt x="1027611" y="267063"/>
                  <a:pt x="1036433" y="264480"/>
                  <a:pt x="1045028" y="261257"/>
                </a:cubicBezTo>
                <a:cubicBezTo>
                  <a:pt x="1059665" y="255768"/>
                  <a:pt x="1073741" y="248783"/>
                  <a:pt x="1088571" y="243840"/>
                </a:cubicBezTo>
                <a:cubicBezTo>
                  <a:pt x="1099926" y="240055"/>
                  <a:pt x="1111794" y="238034"/>
                  <a:pt x="1123406" y="235131"/>
                </a:cubicBezTo>
                <a:cubicBezTo>
                  <a:pt x="1132114" y="229325"/>
                  <a:pt x="1142993" y="225887"/>
                  <a:pt x="1149531" y="217714"/>
                </a:cubicBezTo>
                <a:cubicBezTo>
                  <a:pt x="1155266" y="210546"/>
                  <a:pt x="1158240" y="200768"/>
                  <a:pt x="1158240" y="191588"/>
                </a:cubicBezTo>
                <a:cubicBezTo>
                  <a:pt x="1158240" y="163081"/>
                  <a:pt x="1167895" y="83560"/>
                  <a:pt x="1132114" y="52251"/>
                </a:cubicBezTo>
                <a:cubicBezTo>
                  <a:pt x="1104090" y="27730"/>
                  <a:pt x="1076862" y="15916"/>
                  <a:pt x="1045028" y="0"/>
                </a:cubicBezTo>
                <a:cubicBezTo>
                  <a:pt x="1016000" y="2903"/>
                  <a:pt x="986777" y="4272"/>
                  <a:pt x="957943" y="8708"/>
                </a:cubicBezTo>
                <a:cubicBezTo>
                  <a:pt x="948870" y="10104"/>
                  <a:pt x="940644" y="14895"/>
                  <a:pt x="931817" y="17417"/>
                </a:cubicBezTo>
                <a:cubicBezTo>
                  <a:pt x="920309" y="20705"/>
                  <a:pt x="908594" y="23223"/>
                  <a:pt x="896983" y="26126"/>
                </a:cubicBezTo>
                <a:cubicBezTo>
                  <a:pt x="877706" y="38977"/>
                  <a:pt x="858141" y="49554"/>
                  <a:pt x="844731" y="69668"/>
                </a:cubicBezTo>
                <a:cubicBezTo>
                  <a:pt x="839639" y="77306"/>
                  <a:pt x="838545" y="86968"/>
                  <a:pt x="836023" y="95794"/>
                </a:cubicBezTo>
                <a:cubicBezTo>
                  <a:pt x="814153" y="172339"/>
                  <a:pt x="839485" y="94113"/>
                  <a:pt x="818606" y="156754"/>
                </a:cubicBezTo>
                <a:cubicBezTo>
                  <a:pt x="821919" y="173320"/>
                  <a:pt x="827096" y="208568"/>
                  <a:pt x="836023" y="226423"/>
                </a:cubicBezTo>
                <a:cubicBezTo>
                  <a:pt x="847531" y="249438"/>
                  <a:pt x="879959" y="284741"/>
                  <a:pt x="896983" y="296091"/>
                </a:cubicBezTo>
                <a:lnTo>
                  <a:pt x="949234" y="330926"/>
                </a:lnTo>
                <a:cubicBezTo>
                  <a:pt x="957943" y="336732"/>
                  <a:pt x="965431" y="345033"/>
                  <a:pt x="975360" y="348343"/>
                </a:cubicBezTo>
                <a:cubicBezTo>
                  <a:pt x="984069" y="351246"/>
                  <a:pt x="992485" y="355251"/>
                  <a:pt x="1001486" y="357051"/>
                </a:cubicBezTo>
                <a:cubicBezTo>
                  <a:pt x="1082203" y="373194"/>
                  <a:pt x="1193006" y="371436"/>
                  <a:pt x="1262743" y="374468"/>
                </a:cubicBezTo>
                <a:cubicBezTo>
                  <a:pt x="1312147" y="368293"/>
                  <a:pt x="1326144" y="369382"/>
                  <a:pt x="1367246" y="357051"/>
                </a:cubicBezTo>
                <a:cubicBezTo>
                  <a:pt x="1384831" y="351776"/>
                  <a:pt x="1402080" y="345440"/>
                  <a:pt x="1419497" y="339634"/>
                </a:cubicBezTo>
                <a:cubicBezTo>
                  <a:pt x="1430851" y="335849"/>
                  <a:pt x="1442823" y="334214"/>
                  <a:pt x="1454331" y="330926"/>
                </a:cubicBezTo>
                <a:cubicBezTo>
                  <a:pt x="1463158" y="328404"/>
                  <a:pt x="1471425" y="323859"/>
                  <a:pt x="1480457" y="322217"/>
                </a:cubicBezTo>
                <a:cubicBezTo>
                  <a:pt x="1503483" y="318030"/>
                  <a:pt x="1526928" y="316601"/>
                  <a:pt x="1550126" y="313508"/>
                </a:cubicBezTo>
                <a:lnTo>
                  <a:pt x="1611086" y="304800"/>
                </a:lnTo>
                <a:lnTo>
                  <a:pt x="1881051" y="313508"/>
                </a:lnTo>
                <a:cubicBezTo>
                  <a:pt x="1907305" y="314821"/>
                  <a:pt x="1934068" y="315301"/>
                  <a:pt x="1959428" y="322217"/>
                </a:cubicBezTo>
                <a:cubicBezTo>
                  <a:pt x="1967349" y="324377"/>
                  <a:pt x="1969299" y="336400"/>
                  <a:pt x="1976846" y="339634"/>
                </a:cubicBezTo>
                <a:cubicBezTo>
                  <a:pt x="2007794" y="352898"/>
                  <a:pt x="2061074" y="348343"/>
                  <a:pt x="2090057" y="34834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550026" y="3884698"/>
            <a:ext cx="13832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ROD </a:t>
            </a:r>
            <a:r>
              <a:rPr lang="it-IT" b="1" dirty="0" err="1" smtClean="0">
                <a:solidFill>
                  <a:srgbClr val="FF0000"/>
                </a:solidFill>
              </a:rPr>
              <a:t>Crates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620000" y="3660375"/>
            <a:ext cx="10159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ROS side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11" name="Triangolo isoscele 10"/>
          <p:cNvSpPr/>
          <p:nvPr/>
        </p:nvSpPr>
        <p:spPr>
          <a:xfrm rot="10800000">
            <a:off x="167544" y="1340768"/>
            <a:ext cx="383976" cy="4032448"/>
          </a:xfrm>
          <a:prstGeom prst="triangle">
            <a:avLst>
              <a:gd name="adj" fmla="val 52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/>
          <p:cNvSpPr/>
          <p:nvPr/>
        </p:nvSpPr>
        <p:spPr>
          <a:xfrm rot="10800000">
            <a:off x="107504" y="5026321"/>
            <a:ext cx="504055" cy="405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91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 smtClean="0">
                <a:cs typeface="Times New Roman" panose="02020603050405020304" pitchFamily="18" charset="0"/>
              </a:rPr>
              <a:t>Time-</a:t>
            </a:r>
            <a:r>
              <a:rPr lang="it-IT" altLang="it-IT" sz="3200" dirty="0" err="1" smtClean="0">
                <a:cs typeface="Times New Roman" panose="02020603050405020304" pitchFamily="18" charset="0"/>
              </a:rPr>
              <a:t>stamping</a:t>
            </a:r>
            <a:endParaRPr lang="it-IT" altLang="it-IT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095648"/>
            <a:ext cx="8229600" cy="55737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L’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event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building unisce segmenti di dati che hanno lo stesso identificativo di trigger TRIG_ID. </a:t>
            </a:r>
            <a:r>
              <a:rPr lang="it-IT" altLang="it-IT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Su questo è opportuna una ridondanza: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</a:rPr>
              <a:t>Un rivelatore può perdere un trigger </a:t>
            </a: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rimane indietro di un evento</a:t>
            </a:r>
          </a:p>
          <a:p>
            <a:pPr marL="914400" lvl="2" indent="0">
              <a:buNone/>
            </a:pP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(il BUSY di un rivelatore non è stato rispettato)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Un rivelatore può sentire un trigger in più (</a:t>
            </a:r>
            <a:r>
              <a:rPr lang="it-IT" altLang="it-IT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noise</a:t>
            </a: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  ha un evento in più</a:t>
            </a:r>
          </a:p>
          <a:p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Si porterà a livelli minimi la probabilità P di questi eventi; ma P non sarà mai zero …. </a:t>
            </a:r>
          </a:p>
          <a:p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Se esiste un segnale di </a:t>
            </a:r>
            <a:r>
              <a:rPr lang="it-IT" altLang="it-IT" sz="2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spill</a:t>
            </a:r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….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TRIG_ID sarà composto da un Numero di </a:t>
            </a:r>
            <a:r>
              <a:rPr lang="it-IT" altLang="it-IT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it-IT" altLang="it-IT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pill</a:t>
            </a: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+ numero trigger nello </a:t>
            </a:r>
            <a:r>
              <a:rPr lang="it-IT" altLang="it-IT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spill</a:t>
            </a:r>
            <a:endParaRPr lang="it-IT" altLang="it-IT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Al massimo si desincronizza uno </a:t>
            </a:r>
            <a:r>
              <a:rPr lang="it-IT" altLang="it-IT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spill</a:t>
            </a: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 non l’intera presa dati!</a:t>
            </a:r>
          </a:p>
          <a:p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Ogni rivelatore dovrà memorizzare anche: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Tempo dell’evento (</a:t>
            </a:r>
            <a:r>
              <a:rPr lang="it-IT" altLang="it-IT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time_t</a:t>
            </a: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o analogo; precisione millisecondo)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Colpi di clock (10-100 MHz) dal trigger precedente (o colpi di clock dall’inizio della presa dati) 	Precisione qualche centesimo di </a:t>
            </a:r>
            <a:r>
              <a:rPr lang="it-IT" altLang="it-IT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us</a:t>
            </a:r>
            <a:r>
              <a:rPr lang="it-IT" altLang="it-IT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00050">
              <a:buFont typeface="Wingdings" panose="05000000000000000000" pitchFamily="2" charset="2"/>
              <a:buChar char="à"/>
            </a:pPr>
            <a:r>
              <a:rPr lang="it-IT" altLang="it-IT" sz="2200" dirty="0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3 dati per il </a:t>
            </a:r>
            <a:r>
              <a:rPr lang="it-IT" altLang="it-IT" sz="2200" dirty="0" err="1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check</a:t>
            </a:r>
            <a:r>
              <a:rPr lang="it-IT" altLang="it-IT" sz="2200" dirty="0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dell’</a:t>
            </a:r>
            <a:r>
              <a:rPr lang="it-IT" altLang="it-IT" sz="2200" dirty="0" err="1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event</a:t>
            </a:r>
            <a:r>
              <a:rPr lang="it-IT" altLang="it-IT" sz="2200" dirty="0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building </a:t>
            </a:r>
          </a:p>
          <a:p>
            <a:pPr marL="57150" indent="0">
              <a:buNone/>
            </a:pPr>
            <a:r>
              <a:rPr lang="it-IT" altLang="it-IT" sz="2200" dirty="0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logica maggioritaria per conferma o in caso di problemi</a:t>
            </a:r>
          </a:p>
          <a:p>
            <a:endParaRPr lang="it-IT" altLang="it-IT" sz="22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83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Online </a:t>
            </a:r>
            <a:r>
              <a:rPr lang="it-IT" dirty="0" err="1" smtClean="0"/>
              <a:t>monitoring</a:t>
            </a:r>
            <a:r>
              <a:rPr lang="it-IT" dirty="0" smtClean="0"/>
              <a:t> -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Esiste la possibilità di avere istogrammi prodotti online su una parte di eventi acquisiti</a:t>
            </a:r>
          </a:p>
          <a:p>
            <a:r>
              <a:rPr lang="it-IT" sz="2000" dirty="0" smtClean="0"/>
              <a:t>Previsti: generali DAQ; trigger. Altro ? Vertici? Tracce? PID?</a:t>
            </a:r>
          </a:p>
          <a:p>
            <a:r>
              <a:rPr lang="it-IT" sz="2000" dirty="0" smtClean="0">
                <a:solidFill>
                  <a:srgbClr val="0070C0"/>
                </a:solidFill>
              </a:rPr>
              <a:t>Information service</a:t>
            </a:r>
            <a:r>
              <a:rPr lang="it-IT" sz="2000" dirty="0" smtClean="0"/>
              <a:t>: pubblicazione di contatori ogni x secondi</a:t>
            </a:r>
          </a:p>
          <a:p>
            <a:pPr lvl="1"/>
            <a:r>
              <a:rPr lang="it-IT" sz="1600" dirty="0" err="1" smtClean="0"/>
              <a:t>Rates</a:t>
            </a:r>
            <a:endParaRPr lang="it-IT" sz="1600" dirty="0" smtClean="0"/>
          </a:p>
          <a:p>
            <a:pPr lvl="1"/>
            <a:r>
              <a:rPr lang="it-IT" sz="1600" dirty="0" err="1" smtClean="0"/>
              <a:t>Errors</a:t>
            </a:r>
            <a:endParaRPr lang="it-IT" sz="1600" dirty="0" smtClean="0"/>
          </a:p>
          <a:p>
            <a:pPr lvl="1"/>
            <a:r>
              <a:rPr lang="it-IT" sz="1600" dirty="0" smtClean="0"/>
              <a:t>Configurazione</a:t>
            </a:r>
          </a:p>
          <a:p>
            <a:pPr lvl="1"/>
            <a:r>
              <a:rPr lang="it-IT" sz="1600" dirty="0" smtClean="0"/>
              <a:t>Altro ?</a:t>
            </a:r>
            <a:endParaRPr lang="it-IT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Picture 4" descr="c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/>
          <a:stretch/>
        </p:blipFill>
        <p:spPr bwMode="auto">
          <a:xfrm>
            <a:off x="3124200" y="2678270"/>
            <a:ext cx="5680146" cy="37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0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Online </a:t>
            </a:r>
            <a:r>
              <a:rPr lang="it-IT" dirty="0" err="1" smtClean="0"/>
              <a:t>monitoring</a:t>
            </a:r>
            <a:r>
              <a:rPr lang="it-IT" dirty="0" smtClean="0"/>
              <a:t> - 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0" y="1140830"/>
            <a:ext cx="7056784" cy="52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DAQ </a:t>
            </a:r>
            <a:r>
              <a:rPr lang="it-IT" dirty="0" err="1" smtClean="0"/>
              <a:t>rates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4230"/>
            <a:ext cx="5363170" cy="5000625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475656" y="3573016"/>
            <a:ext cx="20882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75656" y="4293096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788023" y="3823063"/>
            <a:ext cx="1080121" cy="326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259632" y="1714273"/>
            <a:ext cx="2304256" cy="202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724280" y="2829884"/>
            <a:ext cx="207641" cy="872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76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Eliminazione </a:t>
            </a:r>
            <a:r>
              <a:rPr lang="it-IT" altLang="it-IT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bottlenecks</a:t>
            </a:r>
            <a:endParaRPr lang="it-IT" altLang="it-IT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095649"/>
            <a:ext cx="8363272" cy="449359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Un solo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bottleneck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nella DAQ: quello della Front End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Electronics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(del rivelatore più lento)</a:t>
            </a:r>
          </a:p>
          <a:p>
            <a:pPr eaLnBrk="1" hangingPunct="1"/>
            <a:r>
              <a:rPr lang="it-IT" altLang="it-IT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Bus VME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</a:rPr>
              <a:t>Lettura via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backplane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(ordine di 10 MB/s, senza BLT; 40 MB/s con BLT) o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via fibra ottica (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max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80 MB/s, CAEN A2818)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</a:rPr>
              <a:t>Letture via </a:t>
            </a:r>
            <a:r>
              <a:rPr lang="it-IT" altLang="it-IT" sz="1800" dirty="0">
                <a:cs typeface="Times New Roman" panose="02020603050405020304" pitchFamily="18" charset="0"/>
              </a:rPr>
              <a:t>fibra ottica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o ethernet (ordine </a:t>
            </a:r>
            <a:r>
              <a:rPr lang="it-IT" altLang="it-IT" sz="1800" dirty="0">
                <a:cs typeface="Times New Roman" panose="02020603050405020304" pitchFamily="18" charset="0"/>
              </a:rPr>
              <a:t>di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60 MB/s)</a:t>
            </a:r>
          </a:p>
          <a:p>
            <a:r>
              <a:rPr lang="it-IT" altLang="it-IT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Dispositivi indipendenti</a:t>
            </a:r>
          </a:p>
          <a:p>
            <a:pPr lvl="1"/>
            <a:r>
              <a:rPr lang="it-IT" altLang="it-IT" sz="1800" dirty="0">
                <a:cs typeface="Times New Roman" panose="02020603050405020304" pitchFamily="18" charset="0"/>
              </a:rPr>
              <a:t>Letture via fibra ottica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o ethernet (ordine </a:t>
            </a:r>
            <a:r>
              <a:rPr lang="it-IT" altLang="it-IT" sz="1800" dirty="0">
                <a:cs typeface="Times New Roman" panose="02020603050405020304" pitchFamily="18" charset="0"/>
              </a:rPr>
              <a:t>di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60 MB/s</a:t>
            </a:r>
            <a:r>
              <a:rPr lang="it-IT" altLang="it-IT" sz="1800" dirty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</a:rPr>
              <a:t>USB 2.0 (50 MB/s visto solo in casi particolari…); </a:t>
            </a:r>
          </a:p>
          <a:p>
            <a:pPr lvl="1"/>
            <a:r>
              <a:rPr lang="it-IT" altLang="it-IT" sz="1800" dirty="0" smtClean="0">
                <a:cs typeface="Times New Roman" panose="02020603050405020304" pitchFamily="18" charset="0"/>
              </a:rPr>
              <a:t>USB 3.0 (400 MB/s)</a:t>
            </a:r>
          </a:p>
          <a:p>
            <a:r>
              <a:rPr lang="it-IT" altLang="it-IT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Storage su disco</a:t>
            </a:r>
            <a:r>
              <a:rPr lang="it-IT" altLang="it-IT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accumulo dei </a:t>
            </a:r>
            <a:r>
              <a:rPr lang="it-IT" altLang="it-IT" sz="200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rates</a:t>
            </a:r>
            <a:r>
              <a:rPr lang="it-IT" altLang="it-IT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di diversi sottosistemi</a:t>
            </a:r>
            <a:endParaRPr lang="it-IT" altLang="it-IT" sz="20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it-IT" altLang="it-IT" sz="1800" dirty="0">
                <a:cs typeface="Times New Roman" panose="02020603050405020304" pitchFamily="18" charset="0"/>
              </a:rPr>
              <a:t>Disco standard: </a:t>
            </a:r>
            <a:r>
              <a:rPr lang="it-IT" altLang="it-IT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20-80 MB/s,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1 disco</a:t>
            </a:r>
          </a:p>
          <a:p>
            <a:pPr lvl="1"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Collegato a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PCIe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: 800 MB/s nominali</a:t>
            </a:r>
          </a:p>
          <a:p>
            <a:pPr lvl="1" eaLnBrk="1" hangingPunct="1"/>
            <a:r>
              <a:rPr lang="it-IT" altLang="it-IT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SSD </a:t>
            </a:r>
            <a:r>
              <a:rPr lang="it-IT" altLang="it-IT" sz="1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device</a:t>
            </a:r>
            <a:r>
              <a:rPr lang="it-IT" altLang="it-IT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it-IT" altLang="it-IT" sz="18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&gt;</a:t>
            </a:r>
            <a:r>
              <a:rPr lang="it-IT" altLang="it-IT" sz="18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400 MB/s</a:t>
            </a:r>
          </a:p>
          <a:p>
            <a:pPr lvl="1" eaLnBrk="1" hangingPunct="1"/>
            <a:endParaRPr lang="it-IT" altLang="it-IT" sz="1800" dirty="0" smtClean="0">
              <a:cs typeface="Times New Roman" panose="02020603050405020304" pitchFamily="18" charset="0"/>
            </a:endParaRPr>
          </a:p>
          <a:p>
            <a:pPr lvl="1" eaLnBrk="1" hangingPunct="1"/>
            <a:endParaRPr lang="it-IT" altLang="it-IT" sz="1800" dirty="0" smtClean="0">
              <a:cs typeface="Times New Roman" panose="02020603050405020304" pitchFamily="18" charset="0"/>
            </a:endParaRP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fr-FR" altLang="it-IT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82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nikktech.com/main/images/pics/reviews/kingston/ssdnow_v300_120gb/ssdnow_v300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93" y="2011003"/>
            <a:ext cx="2166463" cy="18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ius.dk/catalog/images/V300_240GB_top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0" y="18125"/>
            <a:ext cx="2632940" cy="19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778098"/>
          </a:xfrm>
        </p:spPr>
        <p:txBody>
          <a:bodyPr/>
          <a:lstStyle/>
          <a:p>
            <a:r>
              <a:rPr lang="it-IT" sz="3200" dirty="0" smtClean="0"/>
              <a:t>Test Kingston </a:t>
            </a:r>
            <a:r>
              <a:rPr lang="it-IT" sz="3200" dirty="0" err="1"/>
              <a:t>SSDNow</a:t>
            </a:r>
            <a:r>
              <a:rPr lang="it-IT" sz="3200" dirty="0"/>
              <a:t> </a:t>
            </a:r>
            <a:r>
              <a:rPr lang="it-IT" sz="3200" dirty="0" smtClean="0"/>
              <a:t>300 V </a:t>
            </a:r>
            <a:endParaRPr lang="it-IT" altLang="it-IT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fr-FR" altLang="it-IT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2" descr="imap://villa@lnxm.bo.infn.it:993/fetch%3EUID%3E.INBOX%3E126233?part=1.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78" y="1121652"/>
            <a:ext cx="5792808" cy="38195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58191" y="1121652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Read </a:t>
            </a:r>
            <a:r>
              <a:rPr lang="it-IT" b="1" dirty="0" err="1" smtClean="0">
                <a:solidFill>
                  <a:srgbClr val="FF0000"/>
                </a:solidFill>
              </a:rPr>
              <a:t>only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771342"/>
            <a:ext cx="4052014" cy="2585008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>
            <a:off x="5436096" y="4327004"/>
            <a:ext cx="28051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77031" y="3961879"/>
            <a:ext cx="108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400 MB/s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81464" y="5569359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Write </a:t>
            </a:r>
            <a:r>
              <a:rPr lang="it-IT" b="1" dirty="0" err="1" smtClean="0">
                <a:solidFill>
                  <a:srgbClr val="FF0000"/>
                </a:solidFill>
              </a:rPr>
              <a:t>only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38304" y="520871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SSD su </a:t>
            </a:r>
            <a:r>
              <a:rPr lang="it-IT" b="1" dirty="0" err="1" smtClean="0">
                <a:solidFill>
                  <a:srgbClr val="FF0000"/>
                </a:solidFill>
              </a:rPr>
              <a:t>PCIe</a:t>
            </a:r>
            <a:r>
              <a:rPr lang="it-IT" b="1" dirty="0" smtClean="0">
                <a:solidFill>
                  <a:srgbClr val="FF0000"/>
                </a:solidFill>
              </a:rPr>
              <a:t> 3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778509" y="2192912"/>
            <a:ext cx="55923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-62589" y="1886405"/>
            <a:ext cx="108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400 MB/s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25018" y="5981071"/>
            <a:ext cx="16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Lorenzo Rinaldi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8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Event</a:t>
            </a:r>
            <a:r>
              <a:rPr lang="it-IT" altLang="it-IT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logger</a:t>
            </a:r>
            <a:endParaRPr lang="it-IT" altLang="it-IT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147763"/>
            <a:ext cx="4258816" cy="55737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z="2000" dirty="0" err="1" smtClean="0">
                <a:cs typeface="Times New Roman" panose="02020603050405020304" pitchFamily="18" charset="0"/>
              </a:rPr>
              <a:t>Tracking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di ciò che avviene durante la presa dati;</a:t>
            </a:r>
          </a:p>
          <a:p>
            <a:pPr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Integrato nella DAQ per memorizzare lo stato allo start del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run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e allo stop del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run</a:t>
            </a: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Basato su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elog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: </a:t>
            </a:r>
            <a:r>
              <a:rPr lang="it-IT" altLang="it-IT" sz="2000" dirty="0" smtClean="0">
                <a:cs typeface="Times New Roman" panose="02020603050405020304" pitchFamily="18" charset="0"/>
                <a:hlinkClick r:id="rId2"/>
              </a:rPr>
              <a:t>https</a:t>
            </a:r>
            <a:r>
              <a:rPr lang="it-IT" altLang="it-IT" sz="2000" dirty="0">
                <a:cs typeface="Times New Roman" panose="02020603050405020304" pitchFamily="18" charset="0"/>
                <a:hlinkClick r:id="rId2"/>
              </a:rPr>
              <a:t>://</a:t>
            </a:r>
            <a:r>
              <a:rPr lang="it-IT" altLang="it-IT" sz="2000" dirty="0" smtClean="0">
                <a:cs typeface="Times New Roman" panose="02020603050405020304" pitchFamily="18" charset="0"/>
                <a:hlinkClick r:id="rId2"/>
              </a:rPr>
              <a:t>midas.psi.ch/elog</a:t>
            </a: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Può memorizzare altri testi; immagini; documenti;</a:t>
            </a:r>
          </a:p>
          <a:p>
            <a:pPr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Gestisce gli accessi; diversi tipi di note (DAQ/configurazioni di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run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/set-up/avvisi) e di livelli di attenzione (info/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warning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/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error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È configurabile e presenta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tags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utili in fase di ricerca</a:t>
            </a:r>
          </a:p>
          <a:p>
            <a:pPr eaLnBrk="1" hangingPunct="1"/>
            <a:r>
              <a:rPr lang="it-IT" altLang="it-IT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Fondamentale per l’analisi</a:t>
            </a: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s://midas.psi.ch/elog/e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4071"/>
            <a:ext cx="4327376" cy="72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8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78098"/>
          </a:xfrm>
        </p:spPr>
        <p:txBody>
          <a:bodyPr/>
          <a:lstStyle/>
          <a:p>
            <a:r>
              <a:rPr lang="it-IT" dirty="0" smtClean="0"/>
              <a:t>Database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7901"/>
            <a:ext cx="6347048" cy="5001419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Informazioni di configurazione e di </a:t>
            </a:r>
            <a:r>
              <a:rPr lang="it-IT" sz="2000" dirty="0" err="1" smtClean="0"/>
              <a:t>run</a:t>
            </a:r>
            <a:r>
              <a:rPr lang="it-IT" sz="2000" dirty="0" smtClean="0"/>
              <a:t> (start/stop) andranno automaticamente anche in un database MYSQL;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È possibile che i singoli rivelatori scrivano proprie tabelle;</a:t>
            </a:r>
          </a:p>
          <a:p>
            <a:endParaRPr lang="it-IT" sz="2000" dirty="0" smtClean="0"/>
          </a:p>
          <a:p>
            <a:r>
              <a:rPr lang="it-IT" sz="2000" dirty="0" smtClean="0"/>
              <a:t>Sarà possibile memorizzare </a:t>
            </a:r>
            <a:r>
              <a:rPr lang="it-IT" sz="2000" dirty="0" err="1" smtClean="0"/>
              <a:t>files</a:t>
            </a:r>
            <a:r>
              <a:rPr lang="it-IT" sz="2000" dirty="0" smtClean="0"/>
              <a:t> di testo (configurazione) o creare tabelle ad hoc per ogni rivelatore.</a:t>
            </a:r>
          </a:p>
          <a:p>
            <a:endParaRPr lang="it-IT" sz="2000" dirty="0" smtClean="0"/>
          </a:p>
          <a:p>
            <a:r>
              <a:rPr lang="it-IT" sz="2000" dirty="0" smtClean="0"/>
              <a:t>I programmi di analisi potranno collegarsi al DB per estrarre informazioni di calibrazioni o altro.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AutoShape 2" descr="data:image/png;base64,iVBORw0KGgoAAAANSUhEUgAAATgAAAChCAMAAABkv1NnAAAAulBMVEX///8AYYrkjgDkjAAAXojjiADjigAAXIcAV4QAVoMAWoYAU4HooUH+/PYAUYDihQCEp7y3zNd2nbQydpnxx5711rdTh6T45ND78ODmmDHqq1m/0dyqwM9xl6/z0ajhgABBfp799evvvYHnmifR3ubq7/Pg6e6Jqr4qcZUVapFbjKjss27wxZL0+Prm7vKeucn33sHrrmPtuHjvvofppk7mlhr45Mnmlyvrq1zgeQDrrWaTssQARnrxx5rYfuVGAAAOkklEQVR4nO1daWOquhYFAQOhgsNR2yOOdW6pvba25z6v//9vvSRAEiAgeGyrwvpUbVJgdSd7zEaSbgJzZ7Fweu5P38a1YTaydAChYbU2s5++l2uCC4DsQYXWev7Tt3M9GCHeAPTJA1anpC4bppYsw+amvrSgJ3ZWv9zssmABZaOHf5jXga5i6iBs/PRNXQP6aJEGPzsrg1Bn1X/yjq4EiDiVfXJksmCNTrlcj2EDZXPKfd5bWE+oBly1Ov2mU6qKJMwtWe3wX8xGvpZQAQDQgn2ntO6EWKphkUOr15Q5AN1qOT90bxeNHhK5VfirDTRMQ4cQAtUTPgNsfubmLhprIMN15Dt31mts9ov+0vTWrWwsp8LJRYarosW6T/jly2ZJtEVpGAuAnQerl/zrtUmog6A0jCPYIG0AU+TppelJnVmadxGsoQxGaQNe1panYUuhC2Olyka64pwuDSJ0/W+6oyvBHC1W6yV9jOdTwFXpTPBA21xksc5i+9lLiwidVS5XHh0gmxwjjf8sK+4v7C21DJ5EMEPStOQ+I31hLWKjpjIgwZPvu6/Lxz4SJmmpshV3792Rjje6ZWmXULhol+NVpos8MdGabGLDRJXLkAkF2uVCVvAeQqGFsiHMgVK5BthA2eAVpqtbYse+5xnDJXM+kC2nhqIkzWjMJABhToXlavWB3AfIf05WAFMS6lRLDeFhH2QKj4MwB1bHBxYCL1ZYr6aBrNb0wECBgEw39fgoDw3MHCxdfoJoqjB9MF6tZpmLwHBzrFVJ6uN0RILFUjSs1dRIcARoZSMXolStCD1T1rPnUF0scqB0+DFkNZpjTQPO8pTbHAFWDznilAscKjkWOS4GQCytnwqyzbW+7G6uCBtd1pOS0wLgXMWxNE9BgPSklSPusSeLtXT3kUeAZGiVw8RYqqVm9dDB21x25ohmTSmgKA5cXc3lva9x+qaMkyDMQS4RmhGftRQ5hKkhw3hmMBF15ECooy+7myvCHBGXo3jVxYrVLDMQpII/e3RJ8kROmEksGrAE5Rk/J7mbr7qb6wHyBkA++cG2nFGW4jh6vpVKQgOlesBbXC4/XyKRYzkv2TcItNPn9dqb+Mxr0RM3aIvLbVu8EJEruKuPN6zck7DflcdovkX0wQmLjrj6OfI8t4iVmnuLQ+ioJ2yNNwU3ewEJD68M5/y3cz2YnaAbMEbYCC7y8cypcVraqodELq/9d1PoIeJO2uRbBfe7GrpsnTbRKLbIRYkbZd7wVkjk8mSzbwwR4hZW5izrRi+0yKE9zmR7XM/KHvUgNTjF3eUwcXR14kRMduOEJB8KK3LIkjVogKiDox7NrFOLne9yTZkegyYxcVnPbJ3gPk3FLcFRWZhjQXpnZHdBSQlOYQOaLZW2DFp67Vqyu6BE5JbHx90k6kDWvZ9cg7RYyqEpZ3ht6wWNyyEPwF9tU+wLjJZ5qlvJ4tY7hVQQSDv4m5yDE80LRGQO40xWvV5MOYoTbwYj1d/V0KLFGlZWc+xyc8vrYwXNeuFKg5GgecbYWiXmr2PIevbY7nTpNRSSobUumH5Fa9XTqzhBj4246HHMI5g2ZROqpDdu9gjBTaDpH+mS/Wg4ErmcNTXTukzkTjULVYuDjAps/+PyLc/Fl4UNIdLR60Pc4hWuirReF7oMO8T19BzVnnVKfbTbaOFwuqB7ye0C7WoA4Fi4X2CIFu9J9dENFVk0eqs4Kf4X4jNwx41aIIdJwqOPfAlQoCDd1DPHaO9MV1ZPrLnsqaBQ3ZjmKxNCi21sM3hyme8a7XT6qDjlEb39nleIcwhODXs4SL0CuVgmHYc5ME/Vj7OWgUy64mx0Ecz+4gC+A4GcPV92a3Bb4PS5HUMulhsRwnp0+tyFIQt6IBYFm8wprziaINdJ2BtDI+9GNW/s++vWCqPYzTacHGWXs83INHUIVALSML3AR4KzypzrdCyoBm+FUFUATaPjFC4szGGeibmNpYPgPWmGAVad5qZIAabT0fcD6Ia5rPeKEx75e5AUqyzvGyVpOdEhrZaLa3+cDFK7lKefRAkfDa/TcilzuVEncWQr1fCb9xzHmeYRy2nDcRo3/t/oG94LlhIe0910TNOAUDesTkZT5aVvIIsaqWprtD83ebXu62DwKxXt+Kz7j/ZAhHZ3HB9M//zhPv1e6pb3gqWmSKT6VvBWV/IOpizP5r2Lw7cOrXO+Qedju7Nt7Qjsf8KTXicPyZNsW/kd5eeB/lLwLwihBxPfPLqEMg+YoZKzGXpFnQzO1vt6sLOrSuUolCduznhb1dInKYpmPwz469wF47VjxEnuiCxX2Yy2/66HecvSGtcxI1PO1Ie4u9MysBYhbpKJ6oqi7T7YpBzEoeXlv9VrGRaPKAnHG7y6RmzKWdrEtO1stPHE1T61jHMqiv1ML5WLOPxqKhIZgTwx0zhxx+QnJqNynk6oifiws1LAiKvtsnKNYR+Ca+UjDrHUwZu6yhcD9OLicyTMSToReaAxl3OcZq8wDpRqRuXwpxriUzRW4ai1u/68vMQhc61vhXuENSgNSyZyqbvchgqc2gqYO0NjogFbc/bjdvDaTYOvJLt2iLV/Dtj84DBoD349KWzjVO78i+UnDnlg+DV8bBujxKmjBTUxjDT7gslbpw7OR9w7fTztNeucJ15IB0mj2kzobJ/xU4hD1K1NVQ8CmYy4lmvRlZcS6WvQtW1Oz0kcFTjtcHywD7a6lYrAzA1Qo+M0n93TiEMbG4BBATtHnNfz0Nu7kucug+Wprkh/mDMRV6Orzj5izIvmHJHSj+C/Ut16X5xKnOR2LN/O5YmbUpFLLmtiY5AmPSNxY0ZciuyEcU/nKJX0kYHIKX+8zycThyPqHnM8cRLd7JPPeHaYJpUuiLiH9JEPAXG/vc9/QZw09UrHQsSx/SvJCH5h++CioMRJLsAKIkQcOZVOkGSRUKpIpwUBcTOKNM08m1L431wRcZKLN7IwcRtq1YktEuZtEWYFxC0t08N/aUVRjf8MD2aghq6JOIIwcRI1bsUWyZ4SS7wLAXGjQGZT2/Swqwba/dqJY36osNemTH9LKgG+hLjs9u8lETejPr/IIuGNX/xZQFznROIkRsJdysQQLom4IH8tPppOjV//DbDnJI5zubYZ7/2iiJtTkYsfTZ9GxfGMS5WPKmm754/7cQi1muCvXBRx0iggA8ReFcmMX18XnpM46YmFRxScKQhDq9xN2hG1cVnE9ahYRY+NMWEMVO5ZiZP+pEYyFaWq2XehEMhlEceM4Gh0khm/QS/J8xInPR+NnSuawlF3YcQ51FYLH47ljN+gjvbMxEn3f+xj6RpF+6QL9sKIY0ZwOJOwp9+bQTDv3MQhLt52tlZV0thTtCDudGnEUYbCT0U1A9Ma5ycO4X6wfa/YEe3AZ04VzVexl0YciwTzFoljxL/9EuI81HiMu+1thSnd6v+8MZdGHOND5UqsWeRXMPD8xMXxxmVzPJG7OOLmVORYe9OeyBf7VuKkCc0F+mm+iyOOWbocIUDwqN9L3Fi7eOJYYiGwSJgQ8j3FBMS1vo642uUTxx4/sEj6zPjlhpXERYmj8SP/wdxQqoFCRJz8s8S1t5MAW5ZnPBNx7e37++Q1+gihMBItC/GaFC2o8Rtq6iwKnf8wcdLTsOpD04JSkfMQ164OtbsHe7jrhh8hRBwtEPEsEspbOIlzicQhj5d+awfB5HMQ9zx8IJd9rQzbUiJxLhOxOe++hguZRMT9zB6ncOMGLMpi+yGBzwhx7/mJex3+lg7Pzwf0Fz+H94nEseQD9uhXCYnq7yUuZo6MOYa63MBXFmXxignpzKCw7k8woDrJevVdRaoN35/+p2m1sf2eTNwLC75xxm+kR26aVk0r3DmNuC0zgP1tnwUDwomKLoux2DgO/xTMrL55A54pk4ootCxAd/hLGg/R0h8PB9J2OE4kjlXgQIfaw9HHFBDHgnYgpaL6FOImVODowmR5iooWKkS/Z5SiXzyzSih/ZXa53TFbNvKAlud4+IEZHKBl+5pMHFfjSuMi0RdsCIhjlrKqOonJ/F6cuFoaxt3DjnPyg0pWrhixUq384iioPVDmqgrn5AZDHpmsak/t+3Hq1fGEt2ENbw27z+FnTbpH5CUSx5wnhmiuVVQ70mSVrrq+XPeFiMvwPbUiBNBsPsCpaJQhrvwVfW0ru0cfn4/c+DjjaBsMTdRSLm6/MeKe20OsbrpIryYT14uVVce2LWHRzYirrVZVIAQ7sE2Jy146zR3qiBRcKxwEE5Uqk8lJ5utpRL8M0DLFe9ykQj50U4hjJhmVoOjSE1crreOF7InIT5wSOgwzyFziz4eOMbZZZ1Y9xTx88pSDNsEHc5K1qsS7+h7M2Cm6hDKvhmzEl/l5iFPsz3DB5quW8aCDYt+F1UBby3YcxSMOeSQftX/R/6z9b3cwPKQSJ9VDogPjjSMS6+OclQkzcZeLOEWxdzGDtbY9muAhc3fd6EzpUMlyKscnrlYJ/BDkQmDpMLyeGioQlDwsuLNuViw/jRso+pP1WGHhfN+RTdPQoRBAQJySDqQhlKeP6GXIIx0eSIJHNIeJoyaqSu9OHpFmEE8OoPkHcsa74e92tzt4GN5hPdtrjXwIiJGma2CSMjZjJHIEFsHcltDanU17DUeIfiwsev95l4b3p7d2SlH1+PXt/TMkJ7vPu9/bt+cDZwqLnYRat/08+ec9+dIPtAr+UBki7BLPBYQx7yHkOgGcAY44kfYF4Exh++n48GN/7eMjc/Xel+D7iJPGzI7T3r/6Yl+ObyROqj1SH1d7yOiZXiwYcd/xto475uXufnal/TXWtLp99B2X+8PFBzKf27lEsCPW3/T24S0zduy4PXct6HXYGdnTu33mwzN1/x8rQmPwx7HvHEHL5Pyx7K+3u3n0A2ciAdRnICj6C9Y59MPMpDuqhX11mAA5iDNWN95gKBeyEgeMYr9bPYYsxKnQsEbFbUUsRgbiluv99b9o7f/jM0azu99gh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7239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http://blog.imseo.it/wp-content/uploads/2015/08/1280px-MySQL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675"/>
            <a:ext cx="1728192" cy="8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internetblog.org.uk/files/2010/07/mysq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26" y="1350014"/>
            <a:ext cx="1717774" cy="17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010pixel.com/wp-content/uploads/2012/07/mysql-export-im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70" y="3377995"/>
            <a:ext cx="2067229" cy="20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6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Sarà utile sapere a tempo debito: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Caratteristiche del fascio, rate massimo, </a:t>
            </a:r>
            <a:r>
              <a:rPr lang="it-IT" sz="2400" dirty="0" err="1" smtClean="0"/>
              <a:t>spill</a:t>
            </a:r>
            <a:r>
              <a:rPr lang="it-IT" sz="2400" dirty="0" smtClean="0"/>
              <a:t>, </a:t>
            </a:r>
            <a:r>
              <a:rPr lang="it-IT" sz="2400" dirty="0" err="1" smtClean="0"/>
              <a:t>interspill</a:t>
            </a:r>
            <a:r>
              <a:rPr lang="it-IT" sz="2400" dirty="0" smtClean="0"/>
              <a:t>, segnali di monitor in </a:t>
            </a:r>
            <a:r>
              <a:rPr lang="it-IT" sz="2400" dirty="0" err="1" smtClean="0"/>
              <a:t>counting</a:t>
            </a:r>
            <a:r>
              <a:rPr lang="it-IT" sz="2400" dirty="0" smtClean="0"/>
              <a:t> room</a:t>
            </a:r>
          </a:p>
          <a:p>
            <a:pPr lvl="1"/>
            <a:r>
              <a:rPr lang="it-IT" sz="2000" dirty="0" smtClean="0"/>
              <a:t>Assumiamo conservativamente: 5 kHz, continui, no monitor</a:t>
            </a:r>
          </a:p>
          <a:p>
            <a:endParaRPr lang="it-IT" sz="2400" dirty="0"/>
          </a:p>
          <a:p>
            <a:r>
              <a:rPr lang="it-IT" sz="2400" dirty="0" smtClean="0"/>
              <a:t>Dove posizionare l’elettronica di DAQ e dove le postazioni di controllo, monitoraggio, </a:t>
            </a:r>
            <a:r>
              <a:rPr lang="it-IT" sz="2400" dirty="0" err="1" smtClean="0"/>
              <a:t>storage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Infrastruttura ethernet locale: </a:t>
            </a:r>
          </a:p>
          <a:p>
            <a:pPr lvl="1"/>
            <a:r>
              <a:rPr lang="it-IT" sz="2000" dirty="0" smtClean="0"/>
              <a:t>esiste? Come la si configura?</a:t>
            </a:r>
          </a:p>
          <a:p>
            <a:pPr lvl="1"/>
            <a:r>
              <a:rPr lang="it-IT" sz="2000" dirty="0" smtClean="0"/>
              <a:t>Come trasferire 1 TB di dati presso i ns server locali?</a:t>
            </a:r>
          </a:p>
          <a:p>
            <a:pPr lvl="1"/>
            <a:r>
              <a:rPr lang="it-IT" sz="2000" dirty="0" smtClean="0"/>
              <a:t>La portiamo noi?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79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0222" y="235240"/>
            <a:ext cx="8229600" cy="61071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Goal: </a:t>
            </a:r>
            <a:r>
              <a:rPr lang="it-IT" sz="2000" dirty="0" smtClean="0">
                <a:cs typeface="Times New Roman" panose="02020603050405020304" pitchFamily="18" charset="0"/>
              </a:rPr>
              <a:t>Acquisire </a:t>
            </a:r>
            <a:r>
              <a:rPr lang="it-IT" sz="2000" i="1" dirty="0" smtClean="0">
                <a:cs typeface="Times New Roman" panose="02020603050405020304" pitchFamily="18" charset="0"/>
              </a:rPr>
              <a:t>in modo controllato </a:t>
            </a:r>
            <a:r>
              <a:rPr lang="it-IT" sz="2000" dirty="0" smtClean="0">
                <a:cs typeface="Times New Roman" panose="02020603050405020304" pitchFamily="18" charset="0"/>
              </a:rPr>
              <a:t>e </a:t>
            </a:r>
            <a:r>
              <a:rPr lang="it-IT" sz="2000" i="1" dirty="0" smtClean="0">
                <a:cs typeface="Times New Roman" panose="02020603050405020304" pitchFamily="18" charset="0"/>
              </a:rPr>
              <a:t>riproducibile</a:t>
            </a:r>
            <a:r>
              <a:rPr lang="it-IT" sz="2000" dirty="0" smtClean="0">
                <a:cs typeface="Times New Roman" panose="02020603050405020304" pitchFamily="18" charset="0"/>
              </a:rPr>
              <a:t> il </a:t>
            </a:r>
            <a:r>
              <a:rPr lang="it-IT" sz="2000" i="1" dirty="0" smtClean="0">
                <a:cs typeface="Times New Roman" panose="02020603050405020304" pitchFamily="18" charset="0"/>
              </a:rPr>
              <a:t>maggior numero </a:t>
            </a:r>
            <a:r>
              <a:rPr lang="it-IT" sz="2000" dirty="0" smtClean="0">
                <a:cs typeface="Times New Roman" panose="02020603050405020304" pitchFamily="18" charset="0"/>
              </a:rPr>
              <a:t>di eventi con la </a:t>
            </a:r>
            <a:r>
              <a:rPr lang="it-IT" sz="2000" i="1" dirty="0" smtClean="0">
                <a:cs typeface="Times New Roman" panose="02020603050405020304" pitchFamily="18" charset="0"/>
              </a:rPr>
              <a:t>maggiore precisione </a:t>
            </a:r>
            <a:r>
              <a:rPr lang="it-IT" sz="2000" dirty="0" smtClean="0">
                <a:cs typeface="Times New Roman" panose="02020603050405020304" pitchFamily="18" charset="0"/>
              </a:rPr>
              <a:t>possibile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it-IT" sz="2800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cs typeface="Times New Roman" panose="02020603050405020304" pitchFamily="18" charset="0"/>
              </a:rPr>
              <a:t>Conseguenze:</a:t>
            </a:r>
          </a:p>
          <a:p>
            <a:pPr lvl="1" eaLnBrk="1" hangingPunct="1">
              <a:defRPr/>
            </a:pPr>
            <a:r>
              <a:rPr lang="it-IT" sz="2000" dirty="0" smtClean="0">
                <a:cs typeface="Times New Roman" panose="02020603050405020304" pitchFamily="18" charset="0"/>
              </a:rPr>
              <a:t>Il DAQ non deve avere limitazioni evidenti di rate (</a:t>
            </a:r>
            <a:r>
              <a:rPr lang="it-IT" sz="2000" i="1" dirty="0" smtClean="0">
                <a:cs typeface="Times New Roman" panose="02020603050405020304" pitchFamily="18" charset="0"/>
              </a:rPr>
              <a:t>no </a:t>
            </a:r>
            <a:r>
              <a:rPr lang="it-IT" sz="2000" i="1" dirty="0" err="1" smtClean="0">
                <a:cs typeface="Times New Roman" panose="02020603050405020304" pitchFamily="18" charset="0"/>
              </a:rPr>
              <a:t>bottlenecks</a:t>
            </a:r>
            <a:r>
              <a:rPr lang="it-IT" sz="2000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it-IT" sz="2000" dirty="0" smtClean="0">
                <a:cs typeface="Times New Roman" panose="02020603050405020304" pitchFamily="18" charset="0"/>
              </a:rPr>
              <a:t>Il DAQ deve essere parametrizzabile e deve registrare oltre ai </a:t>
            </a:r>
            <a:r>
              <a:rPr lang="it-IT" sz="2000" i="1" dirty="0" smtClean="0">
                <a:cs typeface="Times New Roman" panose="02020603050405020304" pitchFamily="18" charset="0"/>
              </a:rPr>
              <a:t>dati di rivelatore</a:t>
            </a:r>
            <a:r>
              <a:rPr lang="it-IT" sz="2000" dirty="0" smtClean="0">
                <a:cs typeface="Times New Roman" panose="02020603050405020304" pitchFamily="18" charset="0"/>
              </a:rPr>
              <a:t> (RAW data </a:t>
            </a:r>
            <a:r>
              <a:rPr lang="it-IT" sz="2000" dirty="0" err="1" smtClean="0">
                <a:cs typeface="Times New Roman" panose="02020603050405020304" pitchFamily="18" charset="0"/>
              </a:rPr>
              <a:t>files</a:t>
            </a:r>
            <a:r>
              <a:rPr lang="it-IT" sz="2000" dirty="0" smtClean="0">
                <a:cs typeface="Times New Roman" panose="02020603050405020304" pitchFamily="18" charset="0"/>
              </a:rPr>
              <a:t>) anche </a:t>
            </a:r>
            <a:r>
              <a:rPr lang="it-IT" sz="2000" i="1" dirty="0" smtClean="0">
                <a:cs typeface="Times New Roman" panose="02020603050405020304" pitchFamily="18" charset="0"/>
              </a:rPr>
              <a:t>dati di configurazione</a:t>
            </a:r>
            <a:r>
              <a:rPr lang="it-IT" sz="2000" dirty="0" smtClean="0">
                <a:cs typeface="Times New Roman" panose="02020603050405020304" pitchFamily="18" charset="0"/>
              </a:rPr>
              <a:t> (DB MYSQL)</a:t>
            </a:r>
          </a:p>
          <a:p>
            <a:pPr lvl="1" eaLnBrk="1" hangingPunct="1">
              <a:defRPr/>
            </a:pPr>
            <a:r>
              <a:rPr lang="it-IT" sz="2000" dirty="0" smtClean="0">
                <a:cs typeface="Times New Roman" panose="02020603050405020304" pitchFamily="18" charset="0"/>
              </a:rPr>
              <a:t>Il DAQ deve permettere un </a:t>
            </a:r>
            <a:r>
              <a:rPr lang="it-IT" sz="2000" i="1" dirty="0" smtClean="0">
                <a:cs typeface="Times New Roman" panose="02020603050405020304" pitchFamily="18" charset="0"/>
              </a:rPr>
              <a:t>monitoraggio on-line</a:t>
            </a:r>
            <a:r>
              <a:rPr lang="it-IT" sz="2000" dirty="0" smtClean="0">
                <a:cs typeface="Times New Roman" panose="02020603050405020304" pitchFamily="18" charset="0"/>
              </a:rPr>
              <a:t>, una data-</a:t>
            </a:r>
            <a:r>
              <a:rPr lang="it-IT" sz="2000" i="1" dirty="0" err="1" smtClean="0">
                <a:cs typeface="Times New Roman" panose="02020603050405020304" pitchFamily="18" charset="0"/>
              </a:rPr>
              <a:t>quality</a:t>
            </a:r>
            <a:r>
              <a:rPr lang="it-IT" sz="2000" i="1" dirty="0" smtClean="0">
                <a:cs typeface="Times New Roman" panose="02020603050405020304" pitchFamily="18" charset="0"/>
              </a:rPr>
              <a:t> veloce</a:t>
            </a:r>
            <a:r>
              <a:rPr lang="it-IT" sz="2000" dirty="0" smtClean="0">
                <a:cs typeface="Times New Roman" panose="02020603050405020304" pitchFamily="18" charset="0"/>
              </a:rPr>
              <a:t> per correggere eventuali problemi</a:t>
            </a:r>
          </a:p>
          <a:p>
            <a:pPr lvl="2" eaLnBrk="1" hangingPunct="1">
              <a:defRPr/>
            </a:pPr>
            <a:r>
              <a:rPr lang="it-IT" sz="1800" dirty="0" smtClean="0">
                <a:cs typeface="Times New Roman" panose="02020603050405020304" pitchFamily="18" charset="0"/>
              </a:rPr>
              <a:t>Occorre sapere cosa si sta acquisendo!</a:t>
            </a:r>
          </a:p>
          <a:p>
            <a:pPr lvl="1" eaLnBrk="1" hangingPunct="1">
              <a:defRPr/>
            </a:pPr>
            <a:r>
              <a:rPr lang="it-IT" sz="2000" dirty="0" smtClean="0">
                <a:cs typeface="Times New Roman" panose="02020603050405020304" pitchFamily="18" charset="0"/>
              </a:rPr>
              <a:t>L’archiviazione deve essere affidabile (RAID5 + Tiers..)</a:t>
            </a:r>
          </a:p>
          <a:p>
            <a:pPr lvl="2" eaLnBrk="1" hangingPunct="1">
              <a:defRPr/>
            </a:pPr>
            <a:r>
              <a:rPr lang="it-IT" sz="1800" dirty="0" smtClean="0">
                <a:cs typeface="Times New Roman" panose="02020603050405020304" pitchFamily="18" charset="0"/>
              </a:rPr>
              <a:t>La collaborazione conta sul gruppo DAQ x i dati!!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512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2692EF-38DB-4BBD-8EB4-BA8E51B9098D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71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28" y="4437113"/>
            <a:ext cx="5197596" cy="2437870"/>
          </a:xfrm>
          <a:prstGeom prst="rect">
            <a:avLst/>
          </a:prstGeom>
        </p:spPr>
      </p:pic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Lezioni passate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323528" y="1155700"/>
            <a:ext cx="6408712" cy="385747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it-IT" altLang="it-IT" sz="2400" dirty="0" smtClean="0">
                <a:cs typeface="Times New Roman" panose="02020603050405020304" pitchFamily="18" charset="0"/>
              </a:rPr>
              <a:t>Fondamentale avere duplicati (o alternative) per elementi chiave del sistema!</a:t>
            </a:r>
          </a:p>
          <a:p>
            <a:pPr eaLnBrk="1" hangingPunct="1"/>
            <a:r>
              <a:rPr lang="it-IT" altLang="it-IT" sz="2400" dirty="0" smtClean="0">
                <a:cs typeface="Times New Roman" panose="02020603050405020304" pitchFamily="18" charset="0"/>
              </a:rPr>
              <a:t>Fondamentale fare test di sistema PRIMA di andare su fascio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Fare dei stress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tests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per capire come reagisce il sistema a condizioni fuori dalle specifiche (conosci il sistema prima di andare su fascio)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Più di 5 persone formate sulla DAQ prima della presa dati (turni)</a:t>
            </a:r>
          </a:p>
          <a:p>
            <a:pPr eaLnBrk="1" hangingPunct="1"/>
            <a:r>
              <a:rPr lang="it-IT" altLang="it-IT" sz="2400" dirty="0" smtClean="0">
                <a:cs typeface="Times New Roman" panose="02020603050405020304" pitchFamily="18" charset="0"/>
              </a:rPr>
              <a:t>Fondamentale avere elementi di ridondanza nel sistema, in particolare sul time-</a:t>
            </a:r>
            <a:r>
              <a:rPr lang="it-IT" altLang="it-IT" sz="2400" dirty="0" err="1" smtClean="0">
                <a:cs typeface="Times New Roman" panose="02020603050405020304" pitchFamily="18" charset="0"/>
              </a:rPr>
              <a:t>stamping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it-IT" altLang="it-IT" sz="2400" dirty="0" smtClean="0">
                <a:cs typeface="Times New Roman" panose="02020603050405020304" pitchFamily="18" charset="0"/>
              </a:rPr>
              <a:t>Fare una analisi a fondo dei vincoli sulle latenze dei trigger, sui </a:t>
            </a:r>
            <a:r>
              <a:rPr lang="it-IT" altLang="it-IT" sz="2400" dirty="0" err="1" smtClean="0">
                <a:cs typeface="Times New Roman" panose="02020603050405020304" pitchFamily="18" charset="0"/>
              </a:rPr>
              <a:t>rates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 e sui </a:t>
            </a:r>
          </a:p>
          <a:p>
            <a:pPr marL="0" indent="0" eaLnBrk="1" hangingPunct="1">
              <a:buNone/>
            </a:pPr>
            <a:r>
              <a:rPr lang="it-IT" altLang="it-IT" sz="2400" dirty="0" smtClean="0">
                <a:cs typeface="Times New Roman" panose="02020603050405020304" pitchFamily="18" charset="0"/>
              </a:rPr>
              <a:t>      </a:t>
            </a:r>
            <a:r>
              <a:rPr lang="it-IT" altLang="it-IT" sz="2400" dirty="0" err="1" smtClean="0">
                <a:cs typeface="Times New Roman" panose="02020603050405020304" pitchFamily="18" charset="0"/>
              </a:rPr>
              <a:t>bottlenecks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 di DAQ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6BE896-8D8E-484B-8475-DBEBC95A499F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relax-your-tired-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96752"/>
            <a:ext cx="1292820" cy="13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7380312" y="1400061"/>
            <a:ext cx="1436836" cy="10208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cdn2.hubspot.net/hub/128506/file-446943132-jpg/images/computer_woman_suc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52" y="2562691"/>
            <a:ext cx="2331955" cy="18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8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4289"/>
            <a:ext cx="4618856" cy="5001419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Data </a:t>
            </a:r>
            <a:r>
              <a:rPr lang="it-IT" sz="2400" dirty="0" err="1" smtClean="0">
                <a:solidFill>
                  <a:srgbClr val="0070C0"/>
                </a:solidFill>
              </a:rPr>
              <a:t>collection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phase</a:t>
            </a:r>
            <a:endParaRPr lang="it-IT" sz="2400" dirty="0" smtClean="0">
              <a:solidFill>
                <a:srgbClr val="0070C0"/>
              </a:solidFill>
            </a:endParaRPr>
          </a:p>
          <a:p>
            <a:pPr lvl="1"/>
            <a:r>
              <a:rPr lang="it-IT" sz="2000" dirty="0" smtClean="0"/>
              <a:t>Ci servono informazioni per progettare con cura la TDAQ</a:t>
            </a:r>
          </a:p>
          <a:p>
            <a:pPr lvl="1"/>
            <a:endParaRPr lang="it-IT" sz="2000" dirty="0" smtClean="0"/>
          </a:p>
          <a:p>
            <a:r>
              <a:rPr lang="it-IT" sz="2400" dirty="0" smtClean="0">
                <a:solidFill>
                  <a:srgbClr val="0070C0"/>
                </a:solidFill>
              </a:rPr>
              <a:t>Strumenti ed obiettivi </a:t>
            </a:r>
          </a:p>
          <a:p>
            <a:pPr lvl="1"/>
            <a:r>
              <a:rPr lang="it-IT" sz="2000" dirty="0" smtClean="0"/>
              <a:t>Chiari e ben definiti ad alto livello</a:t>
            </a:r>
          </a:p>
          <a:p>
            <a:pPr lvl="1"/>
            <a:endParaRPr lang="it-IT" sz="2000" dirty="0" smtClean="0"/>
          </a:p>
          <a:p>
            <a:r>
              <a:rPr lang="it-IT" sz="2400" dirty="0" smtClean="0">
                <a:solidFill>
                  <a:srgbClr val="0070C0"/>
                </a:solidFill>
              </a:rPr>
              <a:t>Progetto Trigger-DAQ</a:t>
            </a:r>
            <a:r>
              <a:rPr lang="it-IT" sz="2400" dirty="0" smtClean="0"/>
              <a:t> </a:t>
            </a:r>
          </a:p>
          <a:p>
            <a:pPr lvl="1"/>
            <a:r>
              <a:rPr lang="it-IT" sz="2000" dirty="0" smtClean="0"/>
              <a:t>Da definire insieme, con il contributo di tutti i gruppi</a:t>
            </a:r>
          </a:p>
          <a:p>
            <a:pPr lvl="1"/>
            <a:r>
              <a:rPr lang="it-IT" sz="2000" dirty="0" smtClean="0"/>
              <a:t>I dettagli verranno dopo…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146" name="Picture 2" descr="data collection 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80" y="1268760"/>
            <a:ext cx="3181120" cy="20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arbodydesign.com/media/2011/07/Ferrari-Xezri-design-sketche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14" y="3861048"/>
            <a:ext cx="3418086" cy="24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9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up  (in </a:t>
            </a:r>
            <a:r>
              <a:rPr lang="it-IT" dirty="0" err="1" smtClean="0"/>
              <a:t>advance</a:t>
            </a:r>
            <a:r>
              <a:rPr lang="it-IT" dirty="0" smtClean="0"/>
              <a:t>!)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2050" name="Picture 2" descr="http://www.partsbook.ru/cimg/2015/040621/3926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92544"/>
            <a:ext cx="3632547" cy="37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8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Informazioni da avere per il sistema TDAQ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147763"/>
            <a:ext cx="8229600" cy="55737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t-IT" altLang="it-IT" sz="2400" dirty="0" smtClean="0">
                <a:cs typeface="Times New Roman" panose="02020603050405020304" pitchFamily="18" charset="0"/>
              </a:rPr>
              <a:t>Per </a:t>
            </a:r>
            <a:r>
              <a:rPr lang="it-IT" altLang="it-IT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ogni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 rivelatore collegato: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È una sorgente di trigger o è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triggerato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?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Volume di un evento medio; Rate massimo di acquisizione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Intervallo minimo possibile tra due trigger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È un rivelatore paralizzabile o no?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Come si leggono i dati?  Bus VME? Fibra? Altro?</a:t>
            </a:r>
          </a:p>
          <a:p>
            <a:pPr eaLnBrk="1" hangingPunct="1"/>
            <a:r>
              <a:rPr lang="it-IT" altLang="it-IT" sz="2400" dirty="0" smtClean="0">
                <a:cs typeface="Times New Roman" panose="02020603050405020304" pitchFamily="18" charset="0"/>
              </a:rPr>
              <a:t>Per il </a:t>
            </a:r>
            <a:r>
              <a:rPr lang="it-IT" altLang="it-IT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trigger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Chi fornisce il trigger? Con quale latenza?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Quale scheda distribuisce i segnali di trigger,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timestamping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, clock?</a:t>
            </a:r>
          </a:p>
          <a:p>
            <a:pPr eaLnBrk="1" hangingPunct="1"/>
            <a:r>
              <a:rPr lang="it-IT" altLang="it-IT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 livello di sistema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Quali sono le caratteristiche del fascio? Rate medio? Rate di picco?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Qual è il flusso dei dati? 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Ci sono incompatibilità tra i rivelatori? Sono ben integrati?</a:t>
            </a:r>
          </a:p>
          <a:p>
            <a:pPr lvl="1" eaLnBrk="1" hangingPunct="1"/>
            <a:r>
              <a:rPr lang="it-IT" altLang="it-IT" sz="2000" dirty="0" smtClean="0">
                <a:cs typeface="Times New Roman" panose="02020603050405020304" pitchFamily="18" charset="0"/>
              </a:rPr>
              <a:t>Quali ridondanze ci sono nel sistema? Quali SPOF (Single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Points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Of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Failures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) ci sono?</a:t>
            </a:r>
          </a:p>
          <a:p>
            <a:pPr lvl="1" eaLnBrk="1" hangingPunct="1"/>
            <a:endParaRPr lang="it-IT" altLang="it-IT" sz="2000" dirty="0" smtClean="0">
              <a:cs typeface="Times New Roman" panose="02020603050405020304" pitchFamily="18" charset="0"/>
            </a:endParaRP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8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sistema DAQ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7544" y="1105495"/>
            <a:ext cx="8229600" cy="5203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800" dirty="0" smtClean="0">
                <a:cs typeface="Times New Roman" panose="02020603050405020304" pitchFamily="18" charset="0"/>
              </a:rPr>
              <a:t>Sistema distribuito con</a:t>
            </a: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1 PC principale di governo dell’acquisizione</a:t>
            </a: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1 PC principale di registrazione dati  </a:t>
            </a:r>
          </a:p>
          <a:p>
            <a:pPr lvl="2"/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 	(PC speciale!)</a:t>
            </a:r>
          </a:p>
          <a:p>
            <a:pPr lvl="2"/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Riceve dati su fibra/</a:t>
            </a:r>
            <a:r>
              <a:rPr lang="it-IT" altLang="it-IT" sz="2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eth</a:t>
            </a:r>
            <a:r>
              <a:rPr lang="it-IT" alt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e li scrive su un NAS RAID5</a:t>
            </a: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1 PC principale di monitoraggio generale (sistema)</a:t>
            </a: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N PC per monitoraggio sotto-rivelatori</a:t>
            </a:r>
          </a:p>
          <a:p>
            <a:pPr lvl="2"/>
            <a:r>
              <a:rPr lang="it-IT" altLang="it-IT" sz="2000" dirty="0" smtClean="0">
                <a:cs typeface="Times New Roman" panose="02020603050405020304" pitchFamily="18" charset="0"/>
              </a:rPr>
              <a:t>Gestiti (e forniti) dai 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sottorivelatori</a:t>
            </a:r>
            <a:endParaRPr lang="it-IT" altLang="it-IT" sz="2000" dirty="0" smtClean="0">
              <a:cs typeface="Times New Roman" panose="02020603050405020304" pitchFamily="18" charset="0"/>
            </a:endParaRP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1-2-3 </a:t>
            </a:r>
            <a:r>
              <a:rPr lang="it-IT" altLang="it-IT" sz="2400" dirty="0" err="1" smtClean="0">
                <a:cs typeface="Times New Roman" panose="02020603050405020304" pitchFamily="18" charset="0"/>
              </a:rPr>
              <a:t>Crate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 VME (6U/9U) per la lettura delle schede elettroniche								(SBC a bordo </a:t>
            </a:r>
            <a:r>
              <a:rPr lang="it-IT" altLang="it-IT" sz="2400" dirty="0" err="1" smtClean="0">
                <a:cs typeface="Times New Roman" panose="02020603050405020304" pitchFamily="18" charset="0"/>
              </a:rPr>
              <a:t>crate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1 infrastruttura di fibre ottiche per i dati</a:t>
            </a:r>
          </a:p>
          <a:p>
            <a:pPr lvl="1"/>
            <a:r>
              <a:rPr lang="it-IT" altLang="it-IT" sz="2400" dirty="0" smtClean="0">
                <a:cs typeface="Times New Roman" panose="02020603050405020304" pitchFamily="18" charset="0"/>
              </a:rPr>
              <a:t>1 infrastruttura dedicata di rete per la parte DAQ  </a:t>
            </a:r>
          </a:p>
        </p:txBody>
      </p:sp>
    </p:spTree>
    <p:extLst>
      <p:ext uri="{BB962C8B-B14F-4D97-AF65-F5344CB8AC3E}">
        <p14:creationId xmlns:p14="http://schemas.microsoft.com/office/powerpoint/2010/main" val="293354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gerarchica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Top </a:t>
            </a:r>
            <a:r>
              <a:rPr lang="it-IT" sz="2400" dirty="0" err="1" smtClean="0"/>
              <a:t>level</a:t>
            </a:r>
            <a:r>
              <a:rPr lang="it-IT" sz="2400" dirty="0" smtClean="0"/>
              <a:t>: </a:t>
            </a:r>
          </a:p>
          <a:p>
            <a:pPr lvl="1"/>
            <a:r>
              <a:rPr lang="it-IT" sz="2000" dirty="0"/>
              <a:t>S</a:t>
            </a:r>
            <a:r>
              <a:rPr lang="it-IT" sz="2000" dirty="0" smtClean="0"/>
              <a:t>istema, trigger globale, </a:t>
            </a:r>
            <a:r>
              <a:rPr lang="it-IT" sz="2000" dirty="0" err="1" smtClean="0"/>
              <a:t>storage</a:t>
            </a:r>
            <a:endParaRPr lang="it-IT" sz="2000" dirty="0" smtClean="0"/>
          </a:p>
          <a:p>
            <a:r>
              <a:rPr lang="it-IT" sz="2400" dirty="0" smtClean="0"/>
              <a:t>Middle </a:t>
            </a:r>
            <a:r>
              <a:rPr lang="it-IT" sz="2400" dirty="0" err="1" smtClean="0"/>
              <a:t>level</a:t>
            </a:r>
            <a:endParaRPr lang="it-IT" sz="2400" dirty="0" smtClean="0"/>
          </a:p>
          <a:p>
            <a:pPr lvl="1"/>
            <a:r>
              <a:rPr lang="it-IT" sz="2000" dirty="0" smtClean="0"/>
              <a:t>Read Out System – ROS – uno o più PC</a:t>
            </a:r>
          </a:p>
          <a:p>
            <a:pPr lvl="1"/>
            <a:r>
              <a:rPr lang="it-IT" sz="2000" dirty="0" smtClean="0"/>
              <a:t>Monitoraggi</a:t>
            </a:r>
          </a:p>
          <a:p>
            <a:r>
              <a:rPr lang="it-IT" sz="2400" dirty="0" smtClean="0"/>
              <a:t>Lower </a:t>
            </a:r>
            <a:r>
              <a:rPr lang="it-IT" sz="2400" dirty="0" err="1" smtClean="0"/>
              <a:t>level</a:t>
            </a:r>
            <a:endParaRPr lang="it-IT" sz="2400" dirty="0" smtClean="0"/>
          </a:p>
          <a:p>
            <a:pPr lvl="1"/>
            <a:r>
              <a:rPr lang="it-IT" sz="2000" dirty="0" smtClean="0"/>
              <a:t>Read Out Driver </a:t>
            </a:r>
            <a:r>
              <a:rPr lang="it-IT" sz="2000" dirty="0" err="1" smtClean="0"/>
              <a:t>Crate</a:t>
            </a:r>
            <a:r>
              <a:rPr lang="it-IT" sz="2000" dirty="0" smtClean="0"/>
              <a:t> – ROD – </a:t>
            </a:r>
            <a:r>
              <a:rPr lang="it-IT" sz="2000" dirty="0" err="1" smtClean="0"/>
              <a:t>Crate</a:t>
            </a:r>
            <a:r>
              <a:rPr lang="it-IT" sz="2000" dirty="0" smtClean="0"/>
              <a:t> VME, PC con schede di acquisizione</a:t>
            </a:r>
          </a:p>
          <a:p>
            <a:pPr lvl="1"/>
            <a:r>
              <a:rPr lang="it-IT" sz="2000" dirty="0" smtClean="0"/>
              <a:t>Read out </a:t>
            </a:r>
            <a:r>
              <a:rPr lang="it-IT" sz="2000" dirty="0" err="1" smtClean="0"/>
              <a:t>module</a:t>
            </a:r>
            <a:r>
              <a:rPr lang="it-IT" sz="2000" dirty="0" smtClean="0"/>
              <a:t> – singola unità di lettura dati (scheda VME, scheda PCI, altro)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H="1">
            <a:off x="5623756" y="2114695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553200" y="2002037"/>
            <a:ext cx="248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Entry </a:t>
            </a:r>
            <a:r>
              <a:rPr lang="it-IT" dirty="0" err="1" smtClean="0"/>
              <a:t>point</a:t>
            </a:r>
            <a:r>
              <a:rPr lang="it-IT" dirty="0" smtClean="0"/>
              <a:t> per rivelatori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5459" y="4509120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Entry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</a:p>
          <a:p>
            <a:r>
              <a:rPr lang="it-IT" dirty="0" smtClean="0"/>
              <a:t>per singole schede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 flipH="1">
            <a:off x="5633371" y="4602902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flipH="1">
            <a:off x="5623756" y="1531864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553199" y="1402518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TDAQ 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471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DAQ ATLAS </a:t>
            </a:r>
            <a:r>
              <a:rPr lang="it-IT" dirty="0" err="1" smtClean="0"/>
              <a:t>like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4230"/>
            <a:ext cx="4163020" cy="5000625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1191654" y="1827407"/>
            <a:ext cx="1547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96022" y="1475492"/>
            <a:ext cx="16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DAQ state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590800" y="1916832"/>
            <a:ext cx="20532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951371" y="2708920"/>
            <a:ext cx="1547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23966" y="2279574"/>
            <a:ext cx="15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State Machine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4427984" y="2132856"/>
            <a:ext cx="1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3020779" y="2822619"/>
            <a:ext cx="1298261" cy="4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2987824" y="2132857"/>
            <a:ext cx="0" cy="689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3026829" y="2081506"/>
            <a:ext cx="1292211" cy="4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2553912" y="3356992"/>
            <a:ext cx="2053208" cy="1243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/>
          <p:cNvCxnSpPr/>
          <p:nvPr/>
        </p:nvCxnSpPr>
        <p:spPr>
          <a:xfrm>
            <a:off x="951371" y="4149080"/>
            <a:ext cx="1547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896022" y="3704542"/>
            <a:ext cx="133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settings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7055296" y="2564904"/>
            <a:ext cx="564704" cy="4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195891" y="1938044"/>
            <a:ext cx="144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Logical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r>
              <a:rPr lang="it-IT" dirty="0" smtClean="0"/>
              <a:t> </a:t>
            </a:r>
          </a:p>
          <a:p>
            <a:r>
              <a:rPr lang="it-IT" dirty="0" smtClean="0"/>
              <a:t>of the </a:t>
            </a:r>
            <a:r>
              <a:rPr lang="it-IT" dirty="0" err="1" smtClean="0"/>
              <a:t>system</a:t>
            </a:r>
            <a:endParaRPr lang="it-IT" dirty="0"/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7088385" y="5656491"/>
            <a:ext cx="564704" cy="4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7182826" y="4628007"/>
            <a:ext cx="1296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Information</a:t>
            </a:r>
          </a:p>
          <a:p>
            <a:r>
              <a:rPr lang="it-IT" dirty="0" err="1" smtClean="0"/>
              <a:t>Warnings</a:t>
            </a:r>
            <a:endParaRPr lang="it-IT" dirty="0" smtClean="0"/>
          </a:p>
          <a:p>
            <a:r>
              <a:rPr lang="it-IT" dirty="0" err="1" smtClean="0"/>
              <a:t>Errors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84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12/07/2016</a:t>
            </a:r>
            <a:endParaRPr lang="it-IT" alt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altLang="it-IT" smtClean="0"/>
              <a:t>M. Villa - A DAQ system for FOOT</a:t>
            </a:r>
            <a:endParaRPr lang="it-IT" alt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23D7-2E2C-4677-A0C3-088572DE9F2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922337"/>
          </a:xfrm>
        </p:spPr>
        <p:txBody>
          <a:bodyPr/>
          <a:lstStyle/>
          <a:p>
            <a:r>
              <a:rPr lang="it-IT" altLang="it-IT" dirty="0" smtClean="0"/>
              <a:t>Trigger: modulo CAEN x495</a:t>
            </a:r>
            <a:endParaRPr lang="it-IT" altLang="it-IT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8655" y="1249041"/>
            <a:ext cx="4104580" cy="3815878"/>
          </a:xfrm>
          <a:solidFill>
            <a:srgbClr val="ECF7A7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endParaRPr lang="it-IT" altLang="it-IT" sz="2400" dirty="0" smtClean="0"/>
          </a:p>
          <a:p>
            <a:r>
              <a:rPr lang="it-IT" altLang="it-IT" sz="2400" dirty="0" smtClean="0"/>
              <a:t>Gestione </a:t>
            </a:r>
            <a:r>
              <a:rPr lang="it-IT" altLang="it-IT" sz="2400" dirty="0"/>
              <a:t>segnali di </a:t>
            </a:r>
            <a:r>
              <a:rPr lang="it-IT" altLang="it-IT" sz="2400" b="1" dirty="0" smtClean="0">
                <a:solidFill>
                  <a:srgbClr val="0070C0"/>
                </a:solidFill>
              </a:rPr>
              <a:t>trigger</a:t>
            </a:r>
            <a:r>
              <a:rPr lang="it-IT" altLang="it-IT" sz="2400" dirty="0" smtClean="0"/>
              <a:t>, di </a:t>
            </a:r>
            <a:r>
              <a:rPr lang="it-IT" altLang="it-IT" sz="2400" b="1" dirty="0" err="1" smtClean="0">
                <a:solidFill>
                  <a:srgbClr val="0070C0"/>
                </a:solidFill>
              </a:rPr>
              <a:t>gates</a:t>
            </a:r>
            <a:r>
              <a:rPr lang="it-IT" altLang="it-IT" sz="2400" dirty="0" smtClean="0"/>
              <a:t>, di </a:t>
            </a:r>
            <a:r>
              <a:rPr lang="it-IT" altLang="it-IT" sz="2400" b="1" dirty="0" err="1" smtClean="0">
                <a:solidFill>
                  <a:srgbClr val="0070C0"/>
                </a:solidFill>
              </a:rPr>
              <a:t>busy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e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di </a:t>
            </a:r>
            <a:r>
              <a:rPr lang="it-IT" altLang="it-IT" sz="2400" dirty="0" smtClean="0"/>
              <a:t>sincronizzazione </a:t>
            </a:r>
          </a:p>
          <a:p>
            <a:endParaRPr lang="it-IT" altLang="it-IT" sz="2400" dirty="0"/>
          </a:p>
          <a:p>
            <a:r>
              <a:rPr lang="it-IT" altLang="it-IT" sz="2400" dirty="0" smtClean="0"/>
              <a:t>Riduzione </a:t>
            </a:r>
            <a:r>
              <a:rPr lang="it-IT" altLang="it-IT" sz="2400" dirty="0"/>
              <a:t>dell’elettronica digitale NIM</a:t>
            </a:r>
          </a:p>
          <a:p>
            <a:endParaRPr lang="it-IT" altLang="it-IT" sz="2400" dirty="0" smtClean="0"/>
          </a:p>
          <a:p>
            <a:r>
              <a:rPr lang="it-IT" altLang="it-IT" sz="2400" dirty="0" smtClean="0"/>
              <a:t>+ flessibilità</a:t>
            </a: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2400" dirty="0"/>
          </a:p>
        </p:txBody>
      </p:sp>
      <p:pic>
        <p:nvPicPr>
          <p:cNvPr id="46084" name="Picture 4" descr="V1495large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03338"/>
            <a:ext cx="26098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051050" y="1484313"/>
            <a:ext cx="2686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USER FPGA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it-IT" altLang="it-IT" sz="1800">
                <a:latin typeface="Arial" panose="020B0604020202020204" pitchFamily="34" charset="0"/>
              </a:rPr>
              <a:t>  Altera Cyclone 20k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FPGA VME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64 Out LVDS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32 In LVDS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16 I/O LEMO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3 timers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800">
                <a:latin typeface="Arial" panose="020B0604020202020204" pitchFamily="34" charset="0"/>
              </a:rPr>
              <a:t> Gestione Clock</a:t>
            </a:r>
          </a:p>
        </p:txBody>
      </p:sp>
    </p:spTree>
    <p:extLst>
      <p:ext uri="{BB962C8B-B14F-4D97-AF65-F5344CB8AC3E}">
        <p14:creationId xmlns:p14="http://schemas.microsoft.com/office/powerpoint/2010/main" val="35501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Funzionamento </a:t>
            </a:r>
            <a:r>
              <a:rPr lang="it-IT" alt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di </a:t>
            </a:r>
            <a: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trigger control</a:t>
            </a:r>
            <a:endParaRPr lang="it-IT" altLang="it-IT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5" name="Segnaposto contenuto 3" descr="triggerdevice5entity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87" y="1869802"/>
            <a:ext cx="7369426" cy="3503414"/>
          </a:xfrm>
        </p:spPr>
      </p:pic>
      <p:sp>
        <p:nvSpPr>
          <p:cNvPr id="3" name="CasellaDiTesto 2"/>
          <p:cNvSpPr txBox="1"/>
          <p:nvPr/>
        </p:nvSpPr>
        <p:spPr>
          <a:xfrm rot="19490889">
            <a:off x="323528" y="1867497"/>
            <a:ext cx="6960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Input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1071003">
            <a:off x="7579965" y="3983904"/>
            <a:ext cx="12570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Test </a:t>
            </a:r>
            <a:r>
              <a:rPr lang="it-IT" b="1" dirty="0" err="1" smtClean="0">
                <a:solidFill>
                  <a:srgbClr val="FF0000"/>
                </a:solidFill>
              </a:rPr>
              <a:t>signals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094497">
            <a:off x="6777080" y="1616280"/>
            <a:ext cx="232416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Triggers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gates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Prog</a:t>
            </a:r>
            <a:r>
              <a:rPr lang="it-IT" b="1" dirty="0" smtClean="0">
                <a:solidFill>
                  <a:srgbClr val="FF0000"/>
                </a:solidFill>
              </a:rPr>
              <a:t>. </a:t>
            </a:r>
            <a:r>
              <a:rPr lang="it-IT" b="1" dirty="0" err="1" smtClean="0">
                <a:solidFill>
                  <a:srgbClr val="FF0000"/>
                </a:solidFill>
              </a:rPr>
              <a:t>Delays</a:t>
            </a:r>
            <a:r>
              <a:rPr lang="it-IT" b="1" dirty="0" smtClean="0">
                <a:solidFill>
                  <a:srgbClr val="FF0000"/>
                </a:solidFill>
              </a:rPr>
              <a:t> &amp; </a:t>
            </a:r>
            <a:r>
              <a:rPr lang="it-IT" b="1" dirty="0" err="1" smtClean="0">
                <a:solidFill>
                  <a:srgbClr val="FF0000"/>
                </a:solidFill>
              </a:rPr>
              <a:t>lengths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9490889">
            <a:off x="323528" y="4243761"/>
            <a:ext cx="6960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Input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8996" y="5301208"/>
            <a:ext cx="8167804" cy="1080121"/>
          </a:xfrm>
          <a:prstGeom prst="rect">
            <a:avLst/>
          </a:prstGeom>
          <a:solidFill>
            <a:srgbClr val="ECF7A7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it-IT" altLang="it-IT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000" dirty="0" smtClean="0"/>
              <a:t>  Firmware sviluppato a BO: parametrico, flessibile,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000" dirty="0"/>
              <a:t> </a:t>
            </a:r>
            <a:r>
              <a:rPr lang="it-IT" altLang="it-IT" sz="2000" dirty="0" smtClean="0"/>
              <a:t> ridondante; DAQ e trigger monitorabile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000" dirty="0" smtClean="0"/>
              <a:t>  Generatore di TIMESTAMP ?</a:t>
            </a:r>
          </a:p>
          <a:p>
            <a:pPr>
              <a:lnSpc>
                <a:spcPct val="80000"/>
              </a:lnSpc>
            </a:pPr>
            <a:endParaRPr lang="it-IT" alt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7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Read Out Driver </a:t>
            </a:r>
            <a:r>
              <a:rPr lang="it-IT" sz="3200" dirty="0" err="1"/>
              <a:t>Crate</a:t>
            </a:r>
            <a:r>
              <a:rPr lang="it-IT" sz="3200" dirty="0"/>
              <a:t> </a:t>
            </a:r>
            <a:endParaRPr lang="it-IT" altLang="it-IT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160916"/>
            <a:ext cx="8363272" cy="52924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it-IT" altLang="it-IT" sz="2000" dirty="0" err="1" smtClean="0">
                <a:cs typeface="Times New Roman" panose="02020603050405020304" pitchFamily="18" charset="0"/>
              </a:rPr>
              <a:t>Module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: unità di lettura di singolo rivelatore/canale di lettura</a:t>
            </a:r>
          </a:p>
          <a:p>
            <a:pPr marL="0" indent="0" eaLnBrk="1" hangingPunct="1">
              <a:buNone/>
            </a:pPr>
            <a:r>
              <a:rPr lang="it-IT" altLang="it-IT" sz="2000" dirty="0" err="1" smtClean="0">
                <a:cs typeface="Times New Roman" panose="02020603050405020304" pitchFamily="18" charset="0"/>
              </a:rPr>
              <a:t>Crate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: unità di gestione di un intero sottosistema o di più sottosistemi</a:t>
            </a:r>
          </a:p>
          <a:p>
            <a:pPr marL="0" indent="0" eaLnBrk="1" hangingPunct="1">
              <a:buNone/>
            </a:pPr>
            <a:endParaRPr lang="it-IT" altLang="it-IT" sz="20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it-IT" altLang="it-IT" sz="2000" dirty="0" smtClean="0">
              <a:cs typeface="Times New Roman" panose="02020603050405020304" pitchFamily="18" charset="0"/>
            </a:endParaRPr>
          </a:p>
        </p:txBody>
      </p:sp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42D15-6D04-43B6-83CE-ED50719097C8}" type="slidenum">
              <a:rPr lang="fr-FR" altLang="it-IT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fr-FR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10" descr="data:image/jpeg;base64,/9j/4AAQSkZJRgABAQAAAQABAAD/2wCEAAkGBxQSEhUUEhQVFhUXGRgaGBYYFxwXHBgcGhgaFxgYGBgcHCogGhwlHBUVITEiJSkrLi4uGB8zODMsNygtLisBCgoKDg0OGxAQGywkHyQsLCwsLCwtLCwsLCwsLCwsLCwsLCwsLCwsLCwsLCwsLCwsLCwsLCwsLCwsLCwsLCwsLP/AABEIAKsBJgMBIgACEQEDEQH/xAAcAAABBQEBAQAAAAAAAAAAAAAEAQIDBQYHAAj/xABIEAACAQMCAwQGBQgIBQUBAAABAhEAAyESMQRBUQUTImEGMnGBkaEjQlKx8AcUYnKSwdHhFSQzQ1NzgrIWF2PS8TSis8Lig//EABgBAAMBAQAAAAAAAAAAAAAAAAABAgME/8QAJxEAAgIBBAICAQUBAAAAAAAAAAECESEDEhMxBEEiURQyYaGx8FL/2gAMAwEAAhEDEQA/ANQrU661Cd7TX4ilZRMLlPS/VNf40KTWfPpko+o3xFZy1VHsXRvkvZou1dFUNpGOnxKCyhoz9nV91Foo0Ai5kmNsT9/OtLAtxdFe7zzqov2LwDaGVmH1ZKz74NZHifTO5bZ0ew4ZPWEzpxOSBG2alzSEdFDilRvOua/8duP7hzid+Ux06iof+ZH/AEm/a/lS5YgdTDio2cVy/wD5l/8ASP7X8qW5+UFlALWHUNsSYBwDglc4ZT7x1o5IgdWVhXi4rltr8pBO1luk6sfJanHp80T3R2n1j/20csQOmhqSa56PTV9Kt3frGANRmYB20TEHevP6clXRDbHj0w3eY8XXw+dPkQHQg4pTdFc57V9Pls3NGjVgGQ3XkRGD/Khm/KJv9C207/L1fafdRyxA6Y90VC9wVzY/lDET3Lftdf8AT7f2TTP+YU/3LgbElsDnnHSlyxA6Q7iiux28TewfvrlLflEWY0HafW8pjbflUvA/lMVGzafONxT5EFo6/cYVBduCud8L+UVbpYLbbw9WH8NsbmOXWoeH/KGtw6VtXJ8/5UckQOg3bgoU3Kx170yAIBRsgEEZ9aIG2+fkaj4j0yVGCm25MAjTBnVkAfpZ2o3oZsO++FJ3tYo+nlqCdDY3yvWMSZPup9v0yRpi1dxpn1cahK/W6Z8udHJEVmx72l72sNc9PbCmGS6DkbLuP9Ve/wCYPD9LnwH/AHU9yCzci7T0u1hP+PeH/wCp+yP+6nr6c8P1f9kfxp7kBv0u1OrzXP7fp3w4+s37P86IT8oPCj67T00k+dPcgN2GpwasXa/KNwX1rjD/APm/8K1nBcUtxFuIZV1DKYiQRIwcinYBE+VeprGlpgYPjL7j1CkfpTPx+FU97j73MQBucbfGp7l2ahJkgeY++uazSik47ts5kfA+6szebB99abheBS5rJGygif1lH76m4XshGkJbQkfaPw9Yx86UtO3ZnVnQ7Q8S+EGEgGP0I3+VOs2jpT6P68xnHiGd/Ka5h3z2LuhXdA6qyqCdIldWAdpGk7cyKO4Pirr6mXiH06vDhciAZMDnNU5IaT9HVbB8TysTGeu/499c57e4/uW49GQE3Z0klZM2+72mSA2kwPPpVf2n2lxPDrbYcSxLIWPhUfXKYx5Gqfi7zXrffXDLl2DGcmF1SBhRuNhy86UncRNOzSt6TgXHcWUP0S4DJjSzxkNAwwxvgdBOZTtFQirCY4RrOxnUxOR4cNB32OcicDdndlPf9UgAb9Ry29x50vH9j3LJQNp8c6c9J3HL1TWO9XS7G4zq6DOK41HS6o0eKzZtiFbe2QxK+HEmRHsM4zL6Q9uC/atItoLoUgkqMSLfqGcZVvdHUwlj0ZvHYrq6HaP1v5VVWFNwqoEBiBJEgTA6eYqVqbuglGSdMr0vOpgMy5mASNxvHsipW4m6NnuftEfvqz4n0fuy2q5ai3ALE6cQpnbbxBZ8qHHYTN6t2wfZc/l5j411xaoVAI4y7Md5c/aP8aW5xDtbbUzGGSJJPK5MT7vhRy9hOMa7E4OX5ESOWxGffRPA9lMx7jVaksHDDx7AoQx9+B1B2olJJDUW3RRWsgeZbpOAOvvqU2z5/wDsonieF7lyhCmDsdiSMefSpR3YWXtoDAMCDM6cAa5BgsdtvmlNMQEFPU/BPx76R2OrTJjpjON42o5hZmItkltI0gN0GrF3Yk450xEtajqVYyBiASo1ESXxIxz3HvrchArKSczPUhM/z8968LR8+nqp+J86K02iCALeoBTjYzpwD3viI8QOR8svt8PbZlhUKkuuzDKKpOk68yWEbTt50bkAEuC2dinIcwxP3CrDjLyqB3ZZXAhoBX3HqR1k+/ehrnDKGdZWFP1ZzGMZ2z7atuI4duIFlUKDSgPibThyFUSdzKkR1moT+VopVTKxuJubB7k/rH+NL+c3f8R/2j/GjF7CuN6rWT7Lqnr/AAPwpr9hXVyxtAbSbixPTfyNaWhAo4tydL3XCkNOSZwYBHQmB76kv8OugN4/axIGwkrnb+fSvXuynA1E24/RcH7qlvPcRlW+SBEjCmBEDTOBsMefnWcnmhr7KG/BURJ+/Yfypn8fs/jFXfCvaT1lVgChEMQYU5DCCCSABiNzTBxNsqV0CRbZZn6zXNYb3KNI8quxFNGPd08/v/dSMc8tzyP4itBeawWJ7s6dbGAx9Xu4Ue3VmaGs20bwrbYkC0MbTqhzk4DSAJougKVjj3ef4mpOGIDJnHi+6tJ2j6LcSq6+4ICliYdGgE+EaVckwPKs87ZUxtJ3meW3KhSTG00Q3MmTP1fPfP8A4r6Q9FT/AFPh/wDKT/aK+bW35cuvv/n8q+kPRdv6pw/+Un3Cmuxey4LUlIDXquwObvbpltPEvtH31O5qMHI9ormNSn/oWDi84kQR3bEZ8xTuD9HgFIFyTqJJZDIMLiGaRiD7xWiv8EhOQW23JPKAInkMe6vWrCoIUADeAI33PtqHJgoozHFejpa4C/EHVAA8B22idXuouz2FcQELf3MyUk8ueqOXSrW66lgsifuG9GEUS6FGmUF/0Y4ridKo6P3aGcBcatUkM0HLE42jzrNXItqUuho1alxpyAA8id9hnpzFdCTj3tFwj6dVtp5jFu6wJEicoPcI5muZ32D21aApLXNcTGqEJIkmJwYHnAFUv02Zy7DH48WSNAYK66gAQMFnicdIxtvG9Nu9pm9pZgzaMCbiCOvhJHXpQ3bUTZ6d0kwPNthVrwnCnQCAdCKrAnkSCIEHLETy5naRWsYR7oHJ9EI9JnRjm4CMHK467U267W7Vq5bVRb5AklifGTqxAGWwDO3soP0jtgOJxcgal30gyQGMmGyMedG9pNHAcPPXmf1uVKUElgLbywDi+07rapbwsACOoEYP7Kn3UHZvsplcH3eX8KjW8o51OwYLrKOE5MVIXO3i2rKmIlucYzkFzJgLJI2GBEbQsD3VLwnGm0+pQpaBk5jM7g+Q8quuD9GWADcQSpZSy2ljWfEiDUYItjVdQGQSJJjBqG72bw9y1cay11bluCVukDWpYICvgU5LAQcglQdwaNrKszfG8UWJJJJ5kmfvrp/Z1lO4sxbUnu7c4X7Ik59vy+PJ+JAjFdZ7O/srf6i/7RVJYHFj5sB9GhSwAMC3MBiQDhdpB9lKBw/2bRyB6q7tsNtzUVy0veF9mhRMtsMgdI8RwN8TtUfdrnC59vmsx7CaZQdZscO21uyf9Cny6UB6T8HaHC3dNq2CFkEIoI8SiQQMUXwukYH4/EfKoPSpv6lf/VT53bYpCfRzCMwB8KtuyLxBU6oIkapUFQDqUCT1J2A3PurbNskzjHWeh5DP4FEdpOhICLBG506dpxHWCJ9lKKtkRVZLpJS5rS50M61mdILD2aidoypPOaju2W8KBwU0qTlQJAIKkBhOGIwM/EmgJnp7YpyIOvyNXxoe5lza4VxCllKakBys6ZGqTyGMHJAA22r3bbC7dCs2hUX1iCTJAaCATmRGNpoDhWVX8S6xBgSRmMHGd6ic7wI5geX76iS2vAtz6D7fYOpZW6CCJHgYTgbT+sPjQ/BcDettd0geq2WAyFOSobE4B6+45seF40KFGvhzHMo8407nTz0Lny8zMFjiNV4FmUQAAyyBpJLGJ5+L2/fVOTSyNdhFzhb2YsWgZcSBtKyYliMLt7euaqrlmHW5dhQHB8K+sQ8tgHGJ8thRHaHGOlw93cOmW0wRpjVI0+3eee/nQlzjbhGXPy8/Kqq1Y2aztL0q4e5auWwzjUCASnUzmGzWAOWSds8oHPnzqxS01wNJJ0gGPaYoF1+k0kZGoHcGQDgjl0oiqBuwRj7fq8/L8eyvo/0XH9U4f/LT/aK+b2U9Dy5dK+kfRQf1Ph/8q3/tFX7J9lka9UgFeqijnjioFHiUeY+8VNcO9R2cug1LllEZmZGNq5/ZY/tDiAWU22RRpUENxDCXjxEeExOMDancHchYuXEZiWjxA4JJVZgaoGJgVU/8Nu4JW8UJ5wTIB9o5g0nZPZFxGDM3e+KCmofRHmSQ0dDAztSkkKLZYpwtoHDj9sUVwxtpMOMmcsKznaPo7ce44Qi3EsigjxLzC+IHBMSY3FQXPRW/KeLSG38XqH9IlucgeGc0OTayxKNdI0z9pWEuN3rIVZAoGkXJJLKwgA7rcgjmGPnXP766gqpBEvoAn1CEKk6sjEmT03iDVsfRbigGhz4dhOX808W3tiorvoxxSsjL4maMrOMQQx/E5pKiWndkHE9nC5o1XbSFUVdJcEiJ32g52zyqZOz3xp4ixCtrAnAaVIeJz6i+XxNSdk8I+tyYYwcmRM2L5kYkxpbacj3gGxwZfX4gunOkk+Pfwg+7nV72sIQj+j7Ekm/ZJJJJ1ySTmfOjL3HC1bsqH8Vp2UtbILR3Z8azsD3pH+k0Bf4ZrfjUgESZGk7wI9Y7Sc+dAMSSWOSST8ckmhzdCZb8P202oM1/ijBkQQ3OYMsImBRd70nm4xW04QmdJuacYwCFJG0xqiZxWcQM5CqCSdgBJPPA900zummIMyREGZG4iNx0pbmB07iuFe9Y18LxB0tZKZnxOWty1xlytzSpUDTImAfq1nuxk4hVuf1m2wZHCzfF5IW07s3dknKsLB9UkBjjOc92dx93hrupJVhujSAcbMuOvtG4o+56Rvp+jS1aOnTrRCDp1FioBJCeIkyoBJ5094UVfpKtsX30DAPiGQC4H0hXopbVHQdNh1DhUi2n6i/cK5DxbSDnkfxtXWeHueBf1R91F2i4gHaHGXkZtFl3AiIfSDIWSMYgz8POl7P4h3BN1WtGTClwZGDO204o5rh5j5nn/poDtLs7840H1WQyrDeCIZdhgj7hQUWlpwdiD76B9Kv/AEV72J/8qVL2dwgtIqAE6RGomSepJ9tQ+krTwt0fqf8AypSfQn0c60nV4QSc49oIrTdqcDbdratcJKpC92A4IWZ1eLwmCN+vlVVwvCO4LKhYAkMQNWI5KN4xz5iobvGsqphGwcsoJ3ByTvGw8hymphbZKwiwHYdqYF44BJ8KnZdZAIaGOkTCzuBvivf0LbVdffwJj1czvEap6cvuNADtW6YOi3vqHg2O0jONvlXj2tcmSlrE/U6iCN9iBHsrb5BgPHY49ZbpkEboV+uqdZwWAgU30i41WuhrYEqoBMYJ0AR5gDHupOAY37N0aUHd6CulYy7FSpzgZoDjeHNskFSIGrMTBMAxJ5kVnK7yF4oeeBtgf2+IP9234zUtm2uoqfFELPqkADxNnaAPu5UXbtomrS6HwkD6WcyMyFEco9h64ksWFe9dbwsDhYhgpY4JjpG2N+VD3PsaKntlAtwqogKSBzwNs86D14/HnVzxHAWlCltZ2WJG/UbYMHcnlT+A7FW+WFq3ecqATpKHBML9fmJOY2NaKSoTWQXs1GIu6TEBDvHM4+MVP2hYXvlgSWEYbIY+EEnORg/CrXhfRm+khLV5VbSG1aDgNM4J2j50LxPYXGtpBsP4ZAgDmZ69ZrOTTeB5qgXiSgJU2zrhQG1lgIMzB3JBA93Ku0+jf/prH+Wn+2uPr6PcVObLHPrGc/Hl7prrnY3EC3YtK5gqiAzyMAbb0tN/Nt/RO12XBFepbbAiQQQeYr1dVAc0vc6l4QHWh0J665Bz6wzE70lxd6Zw8K6nScMGJBBGDJxFctZRr6LC27RbGkRB1GdvESsDnOKbdXu1c2rYLEltIIXUxOST151U/wDFNhEhy0iY8JPVskTiSQPICvdm9robYuIrEMzNcksQn2tB0+ICNoFKad2KLRdjhkLi4VGsKVDcwCZInpIqLuhfSL1qBqnQTPqtKtI9gMVRt6TWO8ZizghYRTrCvOZK6PCcASeRp/G+kNh9C96UkqzMpbwkeLSSq+IHYxNTtZVovG4uLpUoQoUN3hI0kkkFAN550nY1hLYW3ZTTbRXIEk8mY5Jnc1TWu3OHKu9y4SVaFRYlxjxKWgLgnDRt7qsuD9KODscOvD23uXmZSDecopEyfGSQcTGAcAc6tJIhuzKdkJm5jXIXAI8M2b/hOrA+1sRnnsRe2LKjuYAGq0pMCJJZsmNztnyorsZ1m4IM4kqS0xaugnBHUDfYHMSaBFxbkG4+gooVYE4BJz55qk6ZIzsSwrcQisAVIckHYxbY/eBQDRq5RA+z08v35qztBLLC5buam2AK5h1KzGJwTjrFQds8AbOklpDLgkEHwwDIORv86nUz0HQE48MqYOrfY+rtP7qPs4FrAnu2bVznvYlsZMRnotObgrY4fVkiJMmALhjwREzE8+U86Et8e4UAQVUQBpkATq38pO550bklQrp5Je3dPd2IVQ5Fws+xb6QqoI2wE+dUojrRz9qXbjIs4QNpCiI1esQBzOK6Hb4ZCPVQ+4VhravHV+zWGjyW06OXfmrP4VySDGfvmuhDty0kB9YIA3RomJgGIJ9lZ30sdLfEMbRhgW1RMAyQoHIju9G2M1UWbz4JI8TK06NTEgkAzpORLeddEbeDJYOkN6ScLqCFnDEgAG04mcDdfOoP6d4b/EOSYhHO0E40+YrEJdWXUupVe9a0/dnMTpJGnGoqg6D3VFwzhbb5Auagq4aYI1MdXLToXH6XtqqY7ZvE7c4fP0m36D/Pw4oTt3tG0/DuFcEtp0iDmHUmMeRrK3OPPhZSktpdyAwIfU6jnnBnodUQRR/D9lNeY6SotoxUaRJOSQSGeZIKmJxMVnN7VkpXLCQnYV5U71niNJ07EyUZfCpO/iI9hNVfbd1WeVBVSWhSIjI5UdxHZF5NDsoYmdKr4sKfFqGDG/wO1S3+zbUJ35vqObaVA8RmZYwMAYkmQ3SjTwDbqn6M7aukYqZzA2xt8vZWib0XszAe+2JMKIztkiJpbfozbIJNy4AoJJIBAg6TnaARE+Vb2iAH0etFrd+OtmYOcuRA6mYp3b1xWuOVLFdKEAjGbaZE9Y+6j7XC27Fm6oLP3gQmVAgIwZoaTBgmMHahDatPb8QYXTqDFV2YODJGqFGgvMjkY2MZN/MpdUUVxOlHcNbHcf62M45JMfL/AM0Ve4HhgcvxA3iUXPLrnNQXbekd2IKFiVZiOYA1eE8pPWehpydrALsrbzmGAJAjP7Q5c+Y99dI/JtdDvecCAbdqPi5/fXO+0H1MTBAKgb6vrCCNsZnzro35NrBtveSZC27OdtzcX/6UpL4jj2bcikIqSvEVkjQiuISpAOkkEBt4JGDHODmgeyuEe0qi6BfIUBmbiLyajGWgBgJOYo7iLoRWdsKiliYmABJwN8Cm9l3m4kA2rVxgwkZtjB55uVSv0DLzggNAhdA+zrL6fLWwBPXPWvVJwtsooVhpI3GDB9xI+dersjdGBza429M4W2GcAl9yOUbGTtNPujepuzWYv6xKgPOIiEYgfKub2jUrn9FLLj6QNMkjMRyzG4MT7CBQ3Cdjp3ehLjgBmW5gqDGG0AnAPXINayz2Pe4hgqGQB4mjrt8BI/01d8H6Mi5Yufmt60byto1lRcVHUjWrLO8cvMU6ySc14H0Jt37/AObprDlO8WZ9QMEJZtOckCAZq37V/Jhb4cJc4niRbR3W2SQx8b4QIqrzPMkQM11jjO2rFg92rIbmmdAIkCYmJmJxWK4jtW86D85uIzSRKjSplvCADziKbpCWTEcb+T1bYuRfDMp+jgnQy48Vxyso0ThQw2zQA9EFdbdzh72u0ylmcnSQFBLaF0kNhTuRnlW1D3O8adHdaV0xOrVnVq5RtFeZhofTEC1diNv7JvlUJ2yqwYfsfhwveEXOSxBDGGttIPg3mcAGJG5qusW0g95qUiChxHPLAg6hIG2+atOxbnhvaSF9TVqhpOjJGVAEcj7zQfbRlrIz/Y2/301FN5+iPQK6oCpt+IqwIAkGASxkjOwA8t+dD9qcR3h1RHh232iOQ9sAUZ2BH5xy/s7vs/smqrvHl+ivzC+Z+/4bCZxpqgLrjWUrqIQgL4WME6IJVs5Jlj7hPlWh4fsy1oju1gjxcgZ6gb9KynGWnIBtC4FgmA0+DuvCAmo5H38zW0scMNIgfeK5vMuKVM6vGSd4Mj2t2NHE3u6AUIyqEAAkFUY6T1GqSI2G/TXW0Q5ASPYKrOIZO/4gAaiLraCGJ0EWU1HB8RJJWOR8sVTdoAHhfpe8n6P1gY73S/X9HX5VtqaPIlnozjq8d4IPTI2/zh+7xk6t99R0x5aO72qoscRpW4oVDrAEsslYJPgJ9WZg+6m230wcA7g/HpsZFOtcSCQHc6ecZOBAia0Sl6OfARx6p9HbtsCFDkvHibUSfGeeAIG6yRVjYSdd9rVkFO7YJpbS8xbK6Q2kYGoyJJaedVBupqkORvEruBgAxiSsT5k+2iU7VbQU1+FtIYcvCZG4kZA2q02u0PAT2X2cbn0aqgDaV70ySChDahLYJ0sMR6+KTgu0rttQiPvDnwpgAsh5EscA55AAUzhu0mtkd2cAznTvBmQTBxqgHeBzoThnAYEf4Z5R/eHf40NKeGhp1lMteK4x7hVWuOVAeAEUZacEgDDAncGJPLNBcQpIKMrbLBRAdMavCACBnXMzuNqLssDHhGYHPniiH4KGUHTJnOeXu86vjihdldaJOuE06nBClVKhfHsHESsxjk1H2blxrDK2tmLXDJjC6VJPiadg2B50l21pMHy+Ynn7ag4i6QDEeq+fDPqEYETtzBpSgkrQ0GWuy7hCBg4X65Dg4CnVAJOYnlUPBaxcuBuQual1TH0N1mVSZz6wnOcmRM+4VX1WgotanwPBEaljzxkjal4Z+8d2ZRLKxmAFE2nhs/VGGx0xtBiXeQRB2Qge8qsLZ3k5Oxj6xiTM/iKl4vim1wru2YViQcFtsYyNB3xpI9gPGOQqt4Qw0HEhgIBUwT7DgRnB5Ab89uc25zsN/hUxg5K7LbovLnBW51Oz6mnSuWVtJ+kBhZ0yPfFH9hdp9xeuCwwhoUyNRbTOmCxI3Z5g8+c1lz2pdmS0n2D7oxvSf0tcH2f2RVuDaoi82bbtD004i2fCEKxLE2zg5kb9IqUel3Fi8bLW7esFhsYlQWOZzhTWKtcN3oLuxJ0nSAQAp1L60iCsa8DO3Kh73DKihSWDzyI06IUrEZ1Trny0+dTtQ22dB4L0zvOHLW18OkmARAY6Zg7ySOnv5bfguyLVxEc27YLKrT3acwD9nG/X41xbgltgqQ1zVCyMRqI8Y5eCdh8a7z2SPoLX+Wn+0U4JbqFudhVi2EUKuw/HKvU4V6uhAc6cVLb7Q02ygt2QNLnVoJcQjHDliR09k1E+9WrX0fH5vw6E6/ElpVMaXgahnI0z7x51z4stmc4b8pF/hFcJaUm4cMSZmCJUZBMyc4mjOB9PLx4fVqtW8s11QERrjcy0KPEcZABNFt2daC6TbtnUAT4Qd1AwYkdfbNA8P2bbKhWtKoVmgCG1icFzGZHI0nISiUt70zbWzm2uphpS4IMCZ06oGoT5jNR8T6Wq5UXLOoIQxBhvEBKspmBE+e9Wp7EtG469yNDKGFzw+FpI0IunGMznem8V2HZRrbLZZshGCaRIIgu5wYG+CKnch0yrb03BRwUkknT4cBTGGHeSTvkEcscqbZ9LbdtRas2ytvu2SDkjUrLg68+tzq0u+iljS8atRJKsANSj7CiIIgEZk53qE+jNm6i3QrW17subTr4pRGaGlvDgRFCa9A7KnsbinZbsAGFBE4MCIHhEk/iarrN5Zi5ba4TAXxEH2DB+FW/ZttNF3ShOwkhAB6kjpGemZ60CItArdthiwVgQcgESIJGDmipWq+iAVr6Ap3SMhYgahcbIOHWdIgZgn20J2taC3GC7ACQOWAPid/fnNHau9YCyhDqdeSgELqYxgdduceQqr41mYsSRJ07ZGIj4QPhRm/kDJeB7b0sZtKSY0ku4C5BkKDBMCM4ztMVd8Nc12gWbU4LSSBgAMV3idxt84qh7O7JusxIWAkMxMAASBOdxMbdat+F4ldOkMBAcwC+YUiWBED6vTlWr6GBds8XDKyx7iw5YEg8ixPUHY5MsHaHeW+6KnV9rvGZQQZAVScTsWJO/LMwcee8K922ptJkAljGxkR7fwal7N4K4gNxkbSMAcyx0kAr6wkGZI8xMUJYBvABxJkJny9mSevnyilVABTLnL2/uq07E4M3LiyupFI19ACDE+WPu604rBBX91iYxMTGJ3qW7aCMR0MbRNGcVZCqUG3fED2adp57ihuMabjnqx++qGO7kBGkgAlDz+zcIGOfLpmvcLpxG+gg+zUCvLzPwqTih9GP9HyQ/xpnB8tvUPzc4PwqF+sUeixuECw40ksXQBowolcauUwfjQot9J+J/jRN68e6NoD1riuOsjAHsqHurwYDRkiQIMxtMdJqNaEm/idnj6mnFPd/RaWwgtuCPFCQcmJFsnPL6/wAfOg3uaVc+IyrjEx4lIMnbpjnHxlbjGCvbZYLFSfKAoiP9IqB4KNqj1H5KT6jEEGdQyBsD99azXxOZvJY8PxxdkTVdXXEE6I3B5CYj31X8D4e9DPpIVwfVM/RsNPQycb88ZivXeIVSCWtwBA0O5IkacAgcjmrGx2bebvHUJF0MRLRp1g8vY1Y6kowdt0OEXLoo+0LCkolnUwMkE4kkgGJAx4d/btFQP2beH92dp5fxq94Psh2NwQnhbSwYz4wAdSnSeTTy3jlRN3srU72gp2HqyYUvqEEISIwKUNVdLsp6b7Zk24O4PqNQ11SNxVsxMsggRiWE7GBg86q+6bUhaYYseg6Rj2VqpWZtBNni3UDOBGJ6HV7RtQVonVlgfA5wZ+qT8ahu8Uek7cz7qIg6yDP9k24A+qdo5edNKmBGBdPqzymD9ogD5kDymvpbs1otWx0RP9or5usWLpcd0GY6lMKsnwjVkDpEx5Tyr6U4O39Gn6q/cKqPYvYRrr1eC16rA5/dFO4IjVOmPX5nOGz796VxQzW4BIkEBoyY9U8tq5qyalhcVTpInAgZ+PzoW4veqVOtRMfZODMg9Kp1TimR9F0ACN4MyNIyVJiAPgKrz+drpDXbfh9XcnpnwjV75olBiUjWi94isGYmYxvET1qG24sqisztLaQxliSxJEkDA5ScVmjxl4t3Af6Z2AYHUAJ2KkEFd02/SnpV6vY3aUqfoTAiNRg+Zk5PnWe2w3oMVCj3LjXG0lR4TGlNIOojnnc09OJW5Zd0Mq1m6QRIkG08HqKrbnZPaellC25JkMLiyPISYjHzofjOH7SE/RBU0FSivbIIIIMcwYMb1VNZoHJMr+BU6LmoFTCxEqIi1kwwGdQzImRVZ21xCtcUhgQLdsTvkIARjzxRVvh3tI4LMrMCdCoSJMECeQlMtPSguGN622nSQCSJKagCP9LHpsKFqJMna2e7Bcd65JAHdXcn9WKrOKBJ9w3n7I65/HSrQtcc2tUKCQxOhAVKkjJAXfTIBjce2k4++GuI4tkwoDA8yBBkRiD1mcTzpTknkTTA+wtXf2lO2v3jBnO//it3e4ZSNua/7hWDLHWXQaOawYj2Ec8Haibnad+ANRWJGCZMb6s5/lXPqae9p2b6eq4KmjW9o8Ko4e+QoBFtoI9orCNxLD1NS7SQx5CMHfqYn7qsOI7VvMNGoAGVMMfEJg6pY9KrSh8uu/35xVaUHBVdkas97tIj7Q4Q2mCtBzODirDsLtBbOvUMtGliCQpAYZAMwdXKfYaf2WtlVd7ia3HqIfU2yz4zHT/yAf6OfUq41PGkSObFRmcZBGa6tPURm40GpxiEtJGWY7HmFHTyPwqu4gguxGxYke8mkfhWG8dfx8Kks8O2TEgCT0GQJPvI+NXvTJCOIEW09q/K2n8adwvD+JIBOsBRAxqLkRPtZdutT9n3IUBkVtTGGeIHqg8j79thkUW6LphGsAypADMIwZJkiCCBk7GJxFQ5ZscURHhn1LggkFgSrLAXfcSCMcuY6imPcuzqkmFGR4iFPi9oHOrTjHsqrPrLsCoQg6jBQmSAwMapnPJfKqo8YsLp5FTDKeQX9IyJDQDyO+TS5n2U1WBqW2ueLckxmBJxjPtHxplwSBGkSrQWKDky7EagNQ39tG2LahRqvMSzeHSxEg5O4MmSwPmYJmareKusW0TImMnIkkEmMSdUyQTt7KanKWBUQdrXhiSIAgEQZERvMbVp+yfSayUVSGlVA+Ajbesr2rwuhlLaSstlCCJxEHaNh7jT+ybBNwazC6GJMziCF5769PsyaWppx1EtxpCbh0avgO1rSm6ztpFx2uLIJOkQsmAeamorvpEtq67CGBVBORggNMx57RU/o/wlt7btpBBu3NMgGFkaRJzgdaznphw+m4yxC94vuHc29gMeszfCubSUOVpG092xAtztBGYsACczv1MbnkI5DJNApGq3AWYOysDtzJwfaKQWSRCiTmAB0En7qexIcA6vCG3aR6mRHLM12RSTOZsCNuev1eYP49nKp7ZHeNEf2berP7+dBu3n9nl08+X76MBlrhz6hA1GfrAfCrJLLsvimW4CbYddUetsSpA2MwCZny91fRXDjwr7B91fMHCcQy3VKsQdU7Ab4+4kRtmvqJBgUo9h7HV6kr1WM549RJkgdTHxxRfEWc1Fatw6H9Jf9wrBdlsXgOGIV1jLaQB1Iafumlfsm+JAtAyCJKhiJUqSpnBg43g5q24JRrT9YffWrVRW+1GdnMbXYHEv2gvENaKoXQnGwESSZ8j7flXSUtRRAFIRUwhtsCIpQnGWNSkUeajKVbA532vwZtuZG4xjzoHn7+ldQ7mmnhh0Hwrg1PCUpN2bx13FVRy48Mx8YGFABPtLfyqRWzuN+tdN/NF6CPZTf6Ntn6ifsilLwrr5DXkNejmkCOXq/wD2pxRZ2G7dOldH/oi1/hp+yKRuw7P+GnwqPwJf9Ffk/sc3HDr9lfq8hSfmafYX6w9UbfCujf8AD9g/3a/P+NMPo5w/+GPi38aPwtT7D8hfRz38wt/4a7r9UcwJ+4fAVFd7NWEIQQInHmY+c10f/hmx9j5n+NSL2BaClNOG3z02inHxNRPLFLWi/RzduybP+Gv1x8q8vZVuCFSJgRJjIBiJ6qp9oFdBPotZ/T/a/lSJ6M2lIIL4IMFhGNuVJeLrJ9/yD1oNdHPLPZCaQHUypMAEiJYgwJgTA+FNPYlnSw0mCNpP2hW+4v0eRmLamBPIbUE/o2Ptt8qUvH1tzaf8lR1dOqaMhc7DtEtOrPeDeejTJ5zmmL6O2dvGBKkid8EicdSfjW/X0RBE963PkOe9Rt6KnldPL6g5YHOp/H8j/MOXS+jC2/R+39p8kTBA3nIAEYOR0NNPo8h8ep9Ub+ExnTzHT5md63I9FyP7z/2/zpR6Ln/E8tvOaOHyEPk0vopOyvQ+zfUtda4zKSgJbJE6vFIM+sd6NPoBw2wa6o3hWUfclabsvs/uUKkzLFp9oA/dRZFd+np/Bbln2csqbddGUt+h6KIW9eA9qfE+DJoTj/QS1eMvduE7bJ5dF8hWzK0hWq4oXdCz9mBX8m1gbXHHuH4FM4j8m1p/75+eQq8xB+QFb/TXglVsQqOa3fyU2m3v3D7VB/fU9z8mKtvfOwGLYGBkT4utdFC04UbUFHNLf5JLYYH84ODP9n/+66ZXqSmopDo9XqSa9TAy93h5oduDb6u+4B2JGQPiKue7HSnW7Inap2jsrexF1upzgahONxGR7601s1Q9j2zrJgwJUnzHhj5VdKauyQrVSE1EG8qdNADiaaKaTXgaQD6UU2aWgBYp6imACnTQA+lNIKU0wPLSimxSgUAPFeptLQApNRtSmmGkBG1QXxipmqJxQMsgZUcsD7qQilsjwivMKBEZppFPIptADTTacwplAxaaRXjXpoAbopoNSkiooFADqa3tpKU0ANk0uukNMaKAHzXqi1RXqABgKkWogakU0ATajXpNMBp4NAiQGlmmLTqAFpQKYakigBa8WpKQ8qAHC5T1NNX8fKnrTAdqrxevAUsUAJqpdXlTRXjQBKK9NeFeNADWNMY05qY1IZE9MXfanvSW96ALC3sKQ04bCmmgQ002mzSqcUANNNNONRzk0AemlmmTmpKBjSaYWp5qM0hniaYWIp1I1FgJ3lITTHps0wHk16mzXqAP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12" descr="data:image/jpeg;base64,/9j/4AAQSkZJRgABAQAAAQABAAD/2wCEAAkGBxQSEhUUEhQVFhUXGRgaGBYYFxwXHBgcGhgaFxgYGBgcHCogGhwlHBUVITEiJSkrLi4uGB8zODMsNygtLisBCgoKDg0OGxAQGywkHyQsLCwsLCwtLCwsLCwsLCwsLCwsLCwsLCwsLCwsLCwsLCwsLCwsLCwsLCwsLCwsLCwsLP/AABEIAKsBJgMBIgACEQEDEQH/xAAcAAABBQEBAQAAAAAAAAAAAAAEAQIDBQYHAAj/xABIEAACAQMCAwQGBQgIBQUBAAABAhEAAyESMQRBUQUTImEGMnGBkaEjQlKx8AcUYnKSwdHhFSQzQ1NzgrIWF2PS8TSis8Lig//EABgBAAMBAQAAAAAAAAAAAAAAAAABAgME/8QAJxEAAgIBBAICAQUBAAAAAAAAAAECESEDEhMxBEEiURQyYaGx8FL/2gAMAwEAAhEDEQA/ANQrU661Cd7TX4ilZRMLlPS/VNf40KTWfPpko+o3xFZy1VHsXRvkvZou1dFUNpGOnxKCyhoz9nV91Foo0Ai5kmNsT9/OtLAtxdFe7zzqov2LwDaGVmH1ZKz74NZHifTO5bZ0ew4ZPWEzpxOSBG2alzSEdFDilRvOua/8duP7hzid+Ux06iof+ZH/AEm/a/lS5YgdTDio2cVy/wD5l/8ASP7X8qW5+UFlALWHUNsSYBwDglc4ZT7x1o5IgdWVhXi4rltr8pBO1luk6sfJanHp80T3R2n1j/20csQOmhqSa56PTV9Kt3frGANRmYB20TEHevP6clXRDbHj0w3eY8XXw+dPkQHQg4pTdFc57V9Pls3NGjVgGQ3XkRGD/Khm/KJv9C207/L1fafdRyxA6Y90VC9wVzY/lDET3Lftdf8AT7f2TTP+YU/3LgbElsDnnHSlyxA6Q7iiux28TewfvrlLflEWY0HafW8pjbflUvA/lMVGzafONxT5EFo6/cYVBduCud8L+UVbpYLbbw9WH8NsbmOXWoeH/KGtw6VtXJ8/5UckQOg3bgoU3Kx170yAIBRsgEEZ9aIG2+fkaj4j0yVGCm25MAjTBnVkAfpZ2o3oZsO++FJ3tYo+nlqCdDY3yvWMSZPup9v0yRpi1dxpn1cahK/W6Z8udHJEVmx72l72sNc9PbCmGS6DkbLuP9Ve/wCYPD9LnwH/AHU9yCzci7T0u1hP+PeH/wCp+yP+6nr6c8P1f9kfxp7kBv0u1OrzXP7fp3w4+s37P86IT8oPCj67T00k+dPcgN2GpwasXa/KNwX1rjD/APm/8K1nBcUtxFuIZV1DKYiQRIwcinYBE+VeprGlpgYPjL7j1CkfpTPx+FU97j73MQBucbfGp7l2ahJkgeY++uazSik47ts5kfA+6szebB99abheBS5rJGygif1lH76m4XshGkJbQkfaPw9Yx86UtO3ZnVnQ7Q8S+EGEgGP0I3+VOs2jpT6P68xnHiGd/Ka5h3z2LuhXdA6qyqCdIldWAdpGk7cyKO4Pirr6mXiH06vDhciAZMDnNU5IaT9HVbB8TysTGeu/499c57e4/uW49GQE3Z0klZM2+72mSA2kwPPpVf2n2lxPDrbYcSxLIWPhUfXKYx5Gqfi7zXrffXDLl2DGcmF1SBhRuNhy86UncRNOzSt6TgXHcWUP0S4DJjSzxkNAwwxvgdBOZTtFQirCY4RrOxnUxOR4cNB32OcicDdndlPf9UgAb9Ry29x50vH9j3LJQNp8c6c9J3HL1TWO9XS7G4zq6DOK41HS6o0eKzZtiFbe2QxK+HEmRHsM4zL6Q9uC/atItoLoUgkqMSLfqGcZVvdHUwlj0ZvHYrq6HaP1v5VVWFNwqoEBiBJEgTA6eYqVqbuglGSdMr0vOpgMy5mASNxvHsipW4m6NnuftEfvqz4n0fuy2q5ai3ALE6cQpnbbxBZ8qHHYTN6t2wfZc/l5j411xaoVAI4y7Md5c/aP8aW5xDtbbUzGGSJJPK5MT7vhRy9hOMa7E4OX5ESOWxGffRPA9lMx7jVaksHDDx7AoQx9+B1B2olJJDUW3RRWsgeZbpOAOvvqU2z5/wDsonieF7lyhCmDsdiSMefSpR3YWXtoDAMCDM6cAa5BgsdtvmlNMQEFPU/BPx76R2OrTJjpjON42o5hZmItkltI0gN0GrF3Yk450xEtajqVYyBiASo1ESXxIxz3HvrchArKSczPUhM/z8968LR8+nqp+J86K02iCALeoBTjYzpwD3viI8QOR8svt8PbZlhUKkuuzDKKpOk68yWEbTt50bkAEuC2dinIcwxP3CrDjLyqB3ZZXAhoBX3HqR1k+/ehrnDKGdZWFP1ZzGMZ2z7atuI4duIFlUKDSgPibThyFUSdzKkR1moT+VopVTKxuJubB7k/rH+NL+c3f8R/2j/GjF7CuN6rWT7Lqnr/AAPwpr9hXVyxtAbSbixPTfyNaWhAo4tydL3XCkNOSZwYBHQmB76kv8OugN4/axIGwkrnb+fSvXuynA1E24/RcH7qlvPcRlW+SBEjCmBEDTOBsMefnWcnmhr7KG/BURJ+/Yfypn8fs/jFXfCvaT1lVgChEMQYU5DCCCSABiNzTBxNsqV0CRbZZn6zXNYb3KNI8quxFNGPd08/v/dSMc8tzyP4itBeawWJ7s6dbGAx9Xu4Ue3VmaGs20bwrbYkC0MbTqhzk4DSAJougKVjj3ef4mpOGIDJnHi+6tJ2j6LcSq6+4ICliYdGgE+EaVckwPKs87ZUxtJ3meW3KhSTG00Q3MmTP1fPfP8A4r6Q9FT/AFPh/wDKT/aK+bW35cuvv/n8q+kPRdv6pw/+Un3Cmuxey4LUlIDXquwObvbpltPEvtH31O5qMHI9ormNSn/oWDi84kQR3bEZ8xTuD9HgFIFyTqJJZDIMLiGaRiD7xWiv8EhOQW23JPKAInkMe6vWrCoIUADeAI33PtqHJgoozHFejpa4C/EHVAA8B22idXuouz2FcQELf3MyUk8ueqOXSrW66lgsifuG9GEUS6FGmUF/0Y4ridKo6P3aGcBcatUkM0HLE42jzrNXItqUuho1alxpyAA8id9hnpzFdCTj3tFwj6dVtp5jFu6wJEicoPcI5muZ32D21aApLXNcTGqEJIkmJwYHnAFUv02Zy7DH48WSNAYK66gAQMFnicdIxtvG9Nu9pm9pZgzaMCbiCOvhJHXpQ3bUTZ6d0kwPNthVrwnCnQCAdCKrAnkSCIEHLETy5naRWsYR7oHJ9EI9JnRjm4CMHK467U267W7Vq5bVRb5AklifGTqxAGWwDO3soP0jtgOJxcgal30gyQGMmGyMedG9pNHAcPPXmf1uVKUElgLbywDi+07rapbwsACOoEYP7Kn3UHZvsplcH3eX8KjW8o51OwYLrKOE5MVIXO3i2rKmIlucYzkFzJgLJI2GBEbQsD3VLwnGm0+pQpaBk5jM7g+Q8quuD9GWADcQSpZSy2ljWfEiDUYItjVdQGQSJJjBqG72bw9y1cay11bluCVukDWpYICvgU5LAQcglQdwaNrKszfG8UWJJJJ5kmfvrp/Z1lO4sxbUnu7c4X7Ik59vy+PJ+JAjFdZ7O/srf6i/7RVJYHFj5sB9GhSwAMC3MBiQDhdpB9lKBw/2bRyB6q7tsNtzUVy0veF9mhRMtsMgdI8RwN8TtUfdrnC59vmsx7CaZQdZscO21uyf9Cny6UB6T8HaHC3dNq2CFkEIoI8SiQQMUXwukYH4/EfKoPSpv6lf/VT53bYpCfRzCMwB8KtuyLxBU6oIkapUFQDqUCT1J2A3PurbNskzjHWeh5DP4FEdpOhICLBG506dpxHWCJ9lKKtkRVZLpJS5rS50M61mdILD2aidoypPOaju2W8KBwU0qTlQJAIKkBhOGIwM/EmgJnp7YpyIOvyNXxoe5lza4VxCllKakBys6ZGqTyGMHJAA22r3bbC7dCs2hUX1iCTJAaCATmRGNpoDhWVX8S6xBgSRmMHGd6ic7wI5geX76iS2vAtz6D7fYOpZW6CCJHgYTgbT+sPjQ/BcDettd0geq2WAyFOSobE4B6+45seF40KFGvhzHMo8407nTz0Lny8zMFjiNV4FmUQAAyyBpJLGJ5+L2/fVOTSyNdhFzhb2YsWgZcSBtKyYliMLt7euaqrlmHW5dhQHB8K+sQ8tgHGJ8thRHaHGOlw93cOmW0wRpjVI0+3eee/nQlzjbhGXPy8/Kqq1Y2aztL0q4e5auWwzjUCASnUzmGzWAOWSds8oHPnzqxS01wNJJ0gGPaYoF1+k0kZGoHcGQDgjl0oiqBuwRj7fq8/L8eyvo/0XH9U4f/LT/aK+b2U9Dy5dK+kfRQf1Ph/8q3/tFX7J9lka9UgFeqijnjioFHiUeY+8VNcO9R2cug1LllEZmZGNq5/ZY/tDiAWU22RRpUENxDCXjxEeExOMDancHchYuXEZiWjxA4JJVZgaoGJgVU/8Nu4JW8UJ5wTIB9o5g0nZPZFxGDM3e+KCmofRHmSQ0dDAztSkkKLZYpwtoHDj9sUVwxtpMOMmcsKznaPo7ce44Qi3EsigjxLzC+IHBMSY3FQXPRW/KeLSG38XqH9IlucgeGc0OTayxKNdI0z9pWEuN3rIVZAoGkXJJLKwgA7rcgjmGPnXP766gqpBEvoAn1CEKk6sjEmT03iDVsfRbigGhz4dhOX808W3tiorvoxxSsjL4maMrOMQQx/E5pKiWndkHE9nC5o1XbSFUVdJcEiJ32g52zyqZOz3xp4ixCtrAnAaVIeJz6i+XxNSdk8I+tyYYwcmRM2L5kYkxpbacj3gGxwZfX4gunOkk+Pfwg+7nV72sIQj+j7Ekm/ZJJJJ1ySTmfOjL3HC1bsqH8Vp2UtbILR3Z8azsD3pH+k0Bf4ZrfjUgESZGk7wI9Y7Sc+dAMSSWOSST8ckmhzdCZb8P202oM1/ijBkQQ3OYMsImBRd70nm4xW04QmdJuacYwCFJG0xqiZxWcQM5CqCSdgBJPPA900zummIMyREGZG4iNx0pbmB07iuFe9Y18LxB0tZKZnxOWty1xlytzSpUDTImAfq1nuxk4hVuf1m2wZHCzfF5IW07s3dknKsLB9UkBjjOc92dx93hrupJVhujSAcbMuOvtG4o+56Rvp+jS1aOnTrRCDp1FioBJCeIkyoBJ5094UVfpKtsX30DAPiGQC4H0hXopbVHQdNh1DhUi2n6i/cK5DxbSDnkfxtXWeHueBf1R91F2i4gHaHGXkZtFl3AiIfSDIWSMYgz8POl7P4h3BN1WtGTClwZGDO204o5rh5j5nn/poDtLs7840H1WQyrDeCIZdhgj7hQUWlpwdiD76B9Kv/AEV72J/8qVL2dwgtIqAE6RGomSepJ9tQ+krTwt0fqf8AypSfQn0c60nV4QSc49oIrTdqcDbdratcJKpC92A4IWZ1eLwmCN+vlVVwvCO4LKhYAkMQNWI5KN4xz5iobvGsqphGwcsoJ3ByTvGw8hymphbZKwiwHYdqYF44BJ8KnZdZAIaGOkTCzuBvivf0LbVdffwJj1czvEap6cvuNADtW6YOi3vqHg2O0jONvlXj2tcmSlrE/U6iCN9iBHsrb5BgPHY49ZbpkEboV+uqdZwWAgU30i41WuhrYEqoBMYJ0AR5gDHupOAY37N0aUHd6CulYy7FSpzgZoDjeHNskFSIGrMTBMAxJ5kVnK7yF4oeeBtgf2+IP9234zUtm2uoqfFELPqkADxNnaAPu5UXbtomrS6HwkD6WcyMyFEco9h64ksWFe9dbwsDhYhgpY4JjpG2N+VD3PsaKntlAtwqogKSBzwNs86D14/HnVzxHAWlCltZ2WJG/UbYMHcnlT+A7FW+WFq3ecqATpKHBML9fmJOY2NaKSoTWQXs1GIu6TEBDvHM4+MVP2hYXvlgSWEYbIY+EEnORg/CrXhfRm+khLV5VbSG1aDgNM4J2j50LxPYXGtpBsP4ZAgDmZ69ZrOTTeB5qgXiSgJU2zrhQG1lgIMzB3JBA93Ku0+jf/prH+Wn+2uPr6PcVObLHPrGc/Hl7prrnY3EC3YtK5gqiAzyMAbb0tN/Nt/RO12XBFepbbAiQQQeYr1dVAc0vc6l4QHWh0J665Bz6wzE70lxd6Zw8K6nScMGJBBGDJxFctZRr6LC27RbGkRB1GdvESsDnOKbdXu1c2rYLEltIIXUxOST151U/wDFNhEhy0iY8JPVskTiSQPICvdm9robYuIrEMzNcksQn2tB0+ICNoFKad2KLRdjhkLi4VGsKVDcwCZInpIqLuhfSL1qBqnQTPqtKtI9gMVRt6TWO8ZizghYRTrCvOZK6PCcASeRp/G+kNh9C96UkqzMpbwkeLSSq+IHYxNTtZVovG4uLpUoQoUN3hI0kkkFAN550nY1hLYW3ZTTbRXIEk8mY5Jnc1TWu3OHKu9y4SVaFRYlxjxKWgLgnDRt7qsuD9KODscOvD23uXmZSDecopEyfGSQcTGAcAc6tJIhuzKdkJm5jXIXAI8M2b/hOrA+1sRnnsRe2LKjuYAGq0pMCJJZsmNztnyorsZ1m4IM4kqS0xaugnBHUDfYHMSaBFxbkG4+gooVYE4BJz55qk6ZIzsSwrcQisAVIckHYxbY/eBQDRq5RA+z08v35qztBLLC5buam2AK5h1KzGJwTjrFQds8AbOklpDLgkEHwwDIORv86nUz0HQE48MqYOrfY+rtP7qPs4FrAnu2bVznvYlsZMRnotObgrY4fVkiJMmALhjwREzE8+U86Et8e4UAQVUQBpkATq38pO550bklQrp5Je3dPd2IVQ5Fws+xb6QqoI2wE+dUojrRz9qXbjIs4QNpCiI1esQBzOK6Hb4ZCPVQ+4VhravHV+zWGjyW06OXfmrP4VySDGfvmuhDty0kB9YIA3RomJgGIJ9lZ30sdLfEMbRhgW1RMAyQoHIju9G2M1UWbz4JI8TK06NTEgkAzpORLeddEbeDJYOkN6ScLqCFnDEgAG04mcDdfOoP6d4b/EOSYhHO0E40+YrEJdWXUupVe9a0/dnMTpJGnGoqg6D3VFwzhbb5Auagq4aYI1MdXLToXH6XtqqY7ZvE7c4fP0m36D/Pw4oTt3tG0/DuFcEtp0iDmHUmMeRrK3OPPhZSktpdyAwIfU6jnnBnodUQRR/D9lNeY6SotoxUaRJOSQSGeZIKmJxMVnN7VkpXLCQnYV5U71niNJ07EyUZfCpO/iI9hNVfbd1WeVBVSWhSIjI5UdxHZF5NDsoYmdKr4sKfFqGDG/wO1S3+zbUJ35vqObaVA8RmZYwMAYkmQ3SjTwDbqn6M7aukYqZzA2xt8vZWib0XszAe+2JMKIztkiJpbfozbIJNy4AoJJIBAg6TnaARE+Vb2iAH0etFrd+OtmYOcuRA6mYp3b1xWuOVLFdKEAjGbaZE9Y+6j7XC27Fm6oLP3gQmVAgIwZoaTBgmMHahDatPb8QYXTqDFV2YODJGqFGgvMjkY2MZN/MpdUUVxOlHcNbHcf62M45JMfL/AM0Ve4HhgcvxA3iUXPLrnNQXbekd2IKFiVZiOYA1eE8pPWehpydrALsrbzmGAJAjP7Q5c+Y99dI/JtdDvecCAbdqPi5/fXO+0H1MTBAKgb6vrCCNsZnzro35NrBtveSZC27OdtzcX/6UpL4jj2bcikIqSvEVkjQiuISpAOkkEBt4JGDHODmgeyuEe0qi6BfIUBmbiLyajGWgBgJOYo7iLoRWdsKiliYmABJwN8Cm9l3m4kA2rVxgwkZtjB55uVSv0DLzggNAhdA+zrL6fLWwBPXPWvVJwtsooVhpI3GDB9xI+dersjdGBza429M4W2GcAl9yOUbGTtNPujepuzWYv6xKgPOIiEYgfKub2jUrn9FLLj6QNMkjMRyzG4MT7CBQ3Cdjp3ehLjgBmW5gqDGG0AnAPXINayz2Pe4hgqGQB4mjrt8BI/01d8H6Mi5Yufmt60byto1lRcVHUjWrLO8cvMU6ySc14H0Jt37/AObprDlO8WZ9QMEJZtOckCAZq37V/Jhb4cJc4niRbR3W2SQx8b4QIqrzPMkQM11jjO2rFg92rIbmmdAIkCYmJmJxWK4jtW86D85uIzSRKjSplvCADziKbpCWTEcb+T1bYuRfDMp+jgnQy48Vxyso0ThQw2zQA9EFdbdzh72u0ylmcnSQFBLaF0kNhTuRnlW1D3O8adHdaV0xOrVnVq5RtFeZhofTEC1diNv7JvlUJ2yqwYfsfhwveEXOSxBDGGttIPg3mcAGJG5qusW0g95qUiChxHPLAg6hIG2+atOxbnhvaSF9TVqhpOjJGVAEcj7zQfbRlrIz/Y2/301FN5+iPQK6oCpt+IqwIAkGASxkjOwA8t+dD9qcR3h1RHh232iOQ9sAUZ2BH5xy/s7vs/smqrvHl+ivzC+Z+/4bCZxpqgLrjWUrqIQgL4WME6IJVs5Jlj7hPlWh4fsy1oju1gjxcgZ6gb9KynGWnIBtC4FgmA0+DuvCAmo5H38zW0scMNIgfeK5vMuKVM6vGSd4Mj2t2NHE3u6AUIyqEAAkFUY6T1GqSI2G/TXW0Q5ASPYKrOIZO/4gAaiLraCGJ0EWU1HB8RJJWOR8sVTdoAHhfpe8n6P1gY73S/X9HX5VtqaPIlnozjq8d4IPTI2/zh+7xk6t99R0x5aO72qoscRpW4oVDrAEsslYJPgJ9WZg+6m230wcA7g/HpsZFOtcSCQHc6ecZOBAia0Sl6OfARx6p9HbtsCFDkvHibUSfGeeAIG6yRVjYSdd9rVkFO7YJpbS8xbK6Q2kYGoyJJaedVBupqkORvEruBgAxiSsT5k+2iU7VbQU1+FtIYcvCZG4kZA2q02u0PAT2X2cbn0aqgDaV70ySChDahLYJ0sMR6+KTgu0rttQiPvDnwpgAsh5EscA55AAUzhu0mtkd2cAznTvBmQTBxqgHeBzoThnAYEf4Z5R/eHf40NKeGhp1lMteK4x7hVWuOVAeAEUZacEgDDAncGJPLNBcQpIKMrbLBRAdMavCACBnXMzuNqLssDHhGYHPniiH4KGUHTJnOeXu86vjihdldaJOuE06nBClVKhfHsHESsxjk1H2blxrDK2tmLXDJjC6VJPiadg2B50l21pMHy+Ynn7ag4i6QDEeq+fDPqEYETtzBpSgkrQ0GWuy7hCBg4X65Dg4CnVAJOYnlUPBaxcuBuQual1TH0N1mVSZz6wnOcmRM+4VX1WgotanwPBEaljzxkjal4Z+8d2ZRLKxmAFE2nhs/VGGx0xtBiXeQRB2Qge8qsLZ3k5Oxj6xiTM/iKl4vim1wru2YViQcFtsYyNB3xpI9gPGOQqt4Qw0HEhgIBUwT7DgRnB5Ab89uc25zsN/hUxg5K7LbovLnBW51Oz6mnSuWVtJ+kBhZ0yPfFH9hdp9xeuCwwhoUyNRbTOmCxI3Z5g8+c1lz2pdmS0n2D7oxvSf0tcH2f2RVuDaoi82bbtD004i2fCEKxLE2zg5kb9IqUel3Fi8bLW7esFhsYlQWOZzhTWKtcN3oLuxJ0nSAQAp1L60iCsa8DO3Kh73DKihSWDzyI06IUrEZ1Trny0+dTtQ22dB4L0zvOHLW18OkmARAY6Zg7ySOnv5bfguyLVxEc27YLKrT3acwD9nG/X41xbgltgqQ1zVCyMRqI8Y5eCdh8a7z2SPoLX+Wn+0U4JbqFudhVi2EUKuw/HKvU4V6uhAc6cVLb7Q02ygt2QNLnVoJcQjHDliR09k1E+9WrX0fH5vw6E6/ElpVMaXgahnI0z7x51z4stmc4b8pF/hFcJaUm4cMSZmCJUZBMyc4mjOB9PLx4fVqtW8s11QERrjcy0KPEcZABNFt2daC6TbtnUAT4Qd1AwYkdfbNA8P2bbKhWtKoVmgCG1icFzGZHI0nISiUt70zbWzm2uphpS4IMCZ06oGoT5jNR8T6Wq5UXLOoIQxBhvEBKspmBE+e9Wp7EtG469yNDKGFzw+FpI0IunGMznem8V2HZRrbLZZshGCaRIIgu5wYG+CKnch0yrb03BRwUkknT4cBTGGHeSTvkEcscqbZ9LbdtRas2ytvu2SDkjUrLg68+tzq0u+iljS8atRJKsANSj7CiIIgEZk53qE+jNm6i3QrW17subTr4pRGaGlvDgRFCa9A7KnsbinZbsAGFBE4MCIHhEk/iarrN5Zi5ba4TAXxEH2DB+FW/ZttNF3ShOwkhAB6kjpGemZ60CItArdthiwVgQcgESIJGDmipWq+iAVr6Ap3SMhYgahcbIOHWdIgZgn20J2taC3GC7ACQOWAPid/fnNHau9YCyhDqdeSgELqYxgdduceQqr41mYsSRJ07ZGIj4QPhRm/kDJeB7b0sZtKSY0ku4C5BkKDBMCM4ztMVd8Nc12gWbU4LSSBgAMV3idxt84qh7O7JusxIWAkMxMAASBOdxMbdat+F4ldOkMBAcwC+YUiWBED6vTlWr6GBds8XDKyx7iw5YEg8ixPUHY5MsHaHeW+6KnV9rvGZQQZAVScTsWJO/LMwcee8K922ptJkAljGxkR7fwal7N4K4gNxkbSMAcyx0kAr6wkGZI8xMUJYBvABxJkJny9mSevnyilVABTLnL2/uq07E4M3LiyupFI19ACDE+WPu604rBBX91iYxMTGJ3qW7aCMR0MbRNGcVZCqUG3fED2adp57ihuMabjnqx++qGO7kBGkgAlDz+zcIGOfLpmvcLpxG+gg+zUCvLzPwqTih9GP9HyQ/xpnB8tvUPzc4PwqF+sUeixuECw40ksXQBowolcauUwfjQot9J+J/jRN68e6NoD1riuOsjAHsqHurwYDRkiQIMxtMdJqNaEm/idnj6mnFPd/RaWwgtuCPFCQcmJFsnPL6/wAfOg3uaVc+IyrjEx4lIMnbpjnHxlbjGCvbZYLFSfKAoiP9IqB4KNqj1H5KT6jEEGdQyBsD99azXxOZvJY8PxxdkTVdXXEE6I3B5CYj31X8D4e9DPpIVwfVM/RsNPQycb88ZivXeIVSCWtwBA0O5IkacAgcjmrGx2bebvHUJF0MRLRp1g8vY1Y6kowdt0OEXLoo+0LCkolnUwMkE4kkgGJAx4d/btFQP2beH92dp5fxq94Psh2NwQnhbSwYz4wAdSnSeTTy3jlRN3srU72gp2HqyYUvqEEISIwKUNVdLsp6b7Zk24O4PqNQ11SNxVsxMsggRiWE7GBg86q+6bUhaYYseg6Rj2VqpWZtBNni3UDOBGJ6HV7RtQVonVlgfA5wZ+qT8ahu8Uek7cz7qIg6yDP9k24A+qdo5edNKmBGBdPqzymD9ogD5kDymvpbs1otWx0RP9or5usWLpcd0GY6lMKsnwjVkDpEx5Tyr6U4O39Gn6q/cKqPYvYRrr1eC16rA5/dFO4IjVOmPX5nOGz796VxQzW4BIkEBoyY9U8tq5qyalhcVTpInAgZ+PzoW4veqVOtRMfZODMg9Kp1TimR9F0ACN4MyNIyVJiAPgKrz+drpDXbfh9XcnpnwjV75olBiUjWi94isGYmYxvET1qG24sqisztLaQxliSxJEkDA5ScVmjxl4t3Af6Z2AYHUAJ2KkEFd02/SnpV6vY3aUqfoTAiNRg+Zk5PnWe2w3oMVCj3LjXG0lR4TGlNIOojnnc09OJW5Zd0Mq1m6QRIkG08HqKrbnZPaellC25JkMLiyPISYjHzofjOH7SE/RBU0FSivbIIIIMcwYMb1VNZoHJMr+BU6LmoFTCxEqIi1kwwGdQzImRVZ21xCtcUhgQLdsTvkIARjzxRVvh3tI4LMrMCdCoSJMECeQlMtPSguGN622nSQCSJKagCP9LHpsKFqJMna2e7Bcd65JAHdXcn9WKrOKBJ9w3n7I65/HSrQtcc2tUKCQxOhAVKkjJAXfTIBjce2k4++GuI4tkwoDA8yBBkRiD1mcTzpTknkTTA+wtXf2lO2v3jBnO//it3e4ZSNua/7hWDLHWXQaOawYj2Ec8Haibnad+ANRWJGCZMb6s5/lXPqae9p2b6eq4KmjW9o8Ko4e+QoBFtoI9orCNxLD1NS7SQx5CMHfqYn7qsOI7VvMNGoAGVMMfEJg6pY9KrSh8uu/35xVaUHBVdkas97tIj7Q4Q2mCtBzODirDsLtBbOvUMtGliCQpAYZAMwdXKfYaf2WtlVd7ia3HqIfU2yz4zHT/yAf6OfUq41PGkSObFRmcZBGa6tPURm40GpxiEtJGWY7HmFHTyPwqu4gguxGxYke8mkfhWG8dfx8Kks8O2TEgCT0GQJPvI+NXvTJCOIEW09q/K2n8adwvD+JIBOsBRAxqLkRPtZdutT9n3IUBkVtTGGeIHqg8j79thkUW6LphGsAypADMIwZJkiCCBk7GJxFQ5ZscURHhn1LggkFgSrLAXfcSCMcuY6imPcuzqkmFGR4iFPi9oHOrTjHsqrPrLsCoQg6jBQmSAwMapnPJfKqo8YsLp5FTDKeQX9IyJDQDyO+TS5n2U1WBqW2ueLckxmBJxjPtHxplwSBGkSrQWKDky7EagNQ39tG2LahRqvMSzeHSxEg5O4MmSwPmYJmareKusW0TImMnIkkEmMSdUyQTt7KanKWBUQdrXhiSIAgEQZERvMbVp+yfSayUVSGlVA+Ajbesr2rwuhlLaSstlCCJxEHaNh7jT+ybBNwazC6GJMziCF5769PsyaWppx1EtxpCbh0avgO1rSm6ztpFx2uLIJOkQsmAeamorvpEtq67CGBVBORggNMx57RU/o/wlt7btpBBu3NMgGFkaRJzgdaznphw+m4yxC94vuHc29gMeszfCubSUOVpG092xAtztBGYsACczv1MbnkI5DJNApGq3AWYOysDtzJwfaKQWSRCiTmAB0En7qexIcA6vCG3aR6mRHLM12RSTOZsCNuev1eYP49nKp7ZHeNEf2berP7+dBu3n9nl08+X76MBlrhz6hA1GfrAfCrJLLsvimW4CbYddUetsSpA2MwCZny91fRXDjwr7B91fMHCcQy3VKsQdU7Ab4+4kRtmvqJBgUo9h7HV6kr1WM549RJkgdTHxxRfEWc1Fatw6H9Jf9wrBdlsXgOGIV1jLaQB1Iafumlfsm+JAtAyCJKhiJUqSpnBg43g5q24JRrT9YffWrVRW+1GdnMbXYHEv2gvENaKoXQnGwESSZ8j7flXSUtRRAFIRUwhtsCIpQnGWNSkUeajKVbA532vwZtuZG4xjzoHn7+ldQ7mmnhh0Hwrg1PCUpN2bx13FVRy48Mx8YGFABPtLfyqRWzuN+tdN/NF6CPZTf6Ntn6ifsilLwrr5DXkNejmkCOXq/wD2pxRZ2G7dOldH/oi1/hp+yKRuw7P+GnwqPwJf9Ffk/sc3HDr9lfq8hSfmafYX6w9UbfCujf8AD9g/3a/P+NMPo5w/+GPi38aPwtT7D8hfRz38wt/4a7r9UcwJ+4fAVFd7NWEIQQInHmY+c10f/hmx9j5n+NSL2BaClNOG3z02inHxNRPLFLWi/RzduybP+Gv1x8q8vZVuCFSJgRJjIBiJ6qp9oFdBPotZ/T/a/lSJ6M2lIIL4IMFhGNuVJeLrJ9/yD1oNdHPLPZCaQHUypMAEiJYgwJgTA+FNPYlnSw0mCNpP2hW+4v0eRmLamBPIbUE/o2Ptt8qUvH1tzaf8lR1dOqaMhc7DtEtOrPeDeejTJ5zmmL6O2dvGBKkid8EicdSfjW/X0RBE963PkOe9Rt6KnldPL6g5YHOp/H8j/MOXS+jC2/R+39p8kTBA3nIAEYOR0NNPo8h8ep9Ub+ExnTzHT5md63I9FyP7z/2/zpR6Ln/E8tvOaOHyEPk0vopOyvQ+zfUtda4zKSgJbJE6vFIM+sd6NPoBw2wa6o3hWUfclabsvs/uUKkzLFp9oA/dRZFd+np/Bbln2csqbddGUt+h6KIW9eA9qfE+DJoTj/QS1eMvduE7bJ5dF8hWzK0hWq4oXdCz9mBX8m1gbXHHuH4FM4j8m1p/75+eQq8xB+QFb/TXglVsQqOa3fyU2m3v3D7VB/fU9z8mKtvfOwGLYGBkT4utdFC04UbUFHNLf5JLYYH84ODP9n/+66ZXqSmopDo9XqSa9TAy93h5oduDb6u+4B2JGQPiKue7HSnW7Inap2jsrexF1upzgahONxGR7601s1Q9j2zrJgwJUnzHhj5VdKauyQrVSE1EG8qdNADiaaKaTXgaQD6UU2aWgBYp6imACnTQA+lNIKU0wPLSimxSgUAPFeptLQApNRtSmmGkBG1QXxipmqJxQMsgZUcsD7qQilsjwivMKBEZppFPIptADTTacwplAxaaRXjXpoAbopoNSkiooFADqa3tpKU0ANk0uukNMaKAHzXqi1RXqABgKkWogakU0ATajXpNMBp4NAiQGlmmLTqAFpQKYakigBa8WpKQ8qAHC5T1NNX8fKnrTAdqrxevAUsUAJqpdXlTRXjQBKK9NeFeNADWNMY05qY1IZE9MXfanvSW96ALC3sKQ04bCmmgQ002mzSqcUANNNNONRzk0AemlmmTmpKBjSaYWp5qM0hniaYWIp1I1FgJ3lITTHps0wHk16mzXqAP/9k="/>
          <p:cNvSpPr>
            <a:spLocks noChangeAspect="1" noChangeArrowheads="1"/>
          </p:cNvSpPr>
          <p:nvPr/>
        </p:nvSpPr>
        <p:spPr bwMode="auto">
          <a:xfrm>
            <a:off x="307975" y="-6238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12/07/2016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M. Villa - A DAQ system for FOOT</a:t>
            </a:r>
            <a:endParaRPr lang="it-IT"/>
          </a:p>
        </p:txBody>
      </p:sp>
      <p:pic>
        <p:nvPicPr>
          <p:cNvPr id="5122" name="Picture 2" descr="https://lh3.googleusercontent.com/-BTzIajoEktE/TnYc7SCtVCI/AAAAAAAAFs0/AUhsPmh-mIM9KqNg_lcHUkqjgQwsSKlsgCCo/s640/DSCN13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2994" r="5503" b="296"/>
          <a:stretch/>
        </p:blipFill>
        <p:spPr bwMode="auto">
          <a:xfrm>
            <a:off x="2029616" y="2326625"/>
            <a:ext cx="3213395" cy="39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3768152" y="2492896"/>
            <a:ext cx="158417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384823" y="2499819"/>
            <a:ext cx="160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Primo RODC</a:t>
            </a:r>
          </a:p>
          <a:p>
            <a:r>
              <a:rPr lang="it-IT" dirty="0" smtClean="0"/>
              <a:t>3 schede sotto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/>
              <a:t>controllo </a:t>
            </a:r>
            <a:r>
              <a:rPr lang="it-IT" dirty="0" smtClean="0"/>
              <a:t>per </a:t>
            </a:r>
          </a:p>
          <a:p>
            <a:r>
              <a:rPr lang="it-IT" dirty="0" smtClean="0"/>
              <a:t>2 sottosistemi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3768152" y="4179527"/>
            <a:ext cx="158417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5365138" y="4023388"/>
            <a:ext cx="1583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Secondo RODC</a:t>
            </a:r>
          </a:p>
          <a:p>
            <a:r>
              <a:rPr lang="it-IT" dirty="0" smtClean="0"/>
              <a:t>Trigger e altro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1691680" y="4129659"/>
            <a:ext cx="158417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457205" y="4368419"/>
            <a:ext cx="151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DAQ </a:t>
            </a:r>
          </a:p>
          <a:p>
            <a:r>
              <a:rPr lang="it-IT" dirty="0" smtClean="0"/>
              <a:t>sincrona</a:t>
            </a:r>
          </a:p>
          <a:p>
            <a:r>
              <a:rPr lang="it-IT" dirty="0" smtClean="0"/>
              <a:t>ma </a:t>
            </a:r>
            <a:r>
              <a:rPr lang="it-IT" dirty="0" err="1" smtClean="0"/>
              <a:t>storage</a:t>
            </a:r>
            <a:r>
              <a:rPr lang="it-IT" dirty="0" smtClean="0"/>
              <a:t> indipendente</a:t>
            </a:r>
            <a:endParaRPr lang="it-IT" dirty="0"/>
          </a:p>
        </p:txBody>
      </p:sp>
      <p:sp>
        <p:nvSpPr>
          <p:cNvPr id="2" name="Parentesi graffa chiusa 1"/>
          <p:cNvSpPr/>
          <p:nvPr/>
        </p:nvSpPr>
        <p:spPr>
          <a:xfrm>
            <a:off x="7092280" y="2780928"/>
            <a:ext cx="504056" cy="18887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596336" y="3540657"/>
            <a:ext cx="5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7247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1484</Words>
  <Application>Microsoft Office PowerPoint</Application>
  <PresentationFormat>Presentazione su schermo (4:3)</PresentationFormat>
  <Paragraphs>274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Comic Sans MS</vt:lpstr>
      <vt:lpstr>Times New Roman</vt:lpstr>
      <vt:lpstr>Wingdings</vt:lpstr>
      <vt:lpstr>Tema di Office</vt:lpstr>
      <vt:lpstr>A DAQ system for FOOT (first round of ideas)</vt:lpstr>
      <vt:lpstr>Presentazione standard di PowerPoint</vt:lpstr>
      <vt:lpstr>Informazioni da avere per il sistema TDAQ</vt:lpstr>
      <vt:lpstr>Struttura sistema DAQ</vt:lpstr>
      <vt:lpstr>Struttura gerarchica</vt:lpstr>
      <vt:lpstr>DAQ ATLAS like</vt:lpstr>
      <vt:lpstr>Trigger: modulo CAEN x495</vt:lpstr>
      <vt:lpstr>Funzionamento di trigger control</vt:lpstr>
      <vt:lpstr>Read Out Driver Crate </vt:lpstr>
      <vt:lpstr>Event building</vt:lpstr>
      <vt:lpstr>Time-stamping</vt:lpstr>
      <vt:lpstr>Online monitoring - I</vt:lpstr>
      <vt:lpstr>Online monitoring - II</vt:lpstr>
      <vt:lpstr>DAQ rates</vt:lpstr>
      <vt:lpstr>Eliminazione bottlenecks</vt:lpstr>
      <vt:lpstr>Test Kingston SSDNow 300 V </vt:lpstr>
      <vt:lpstr>Event logger</vt:lpstr>
      <vt:lpstr>Database </vt:lpstr>
      <vt:lpstr>Sarà utile sapere a tempo debito:</vt:lpstr>
      <vt:lpstr>Lezioni passate</vt:lpstr>
      <vt:lpstr>Conclusioni</vt:lpstr>
      <vt:lpstr>Back up  (in advance!)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villa</dc:creator>
  <cp:lastModifiedBy>villa</cp:lastModifiedBy>
  <cp:revision>76</cp:revision>
  <dcterms:created xsi:type="dcterms:W3CDTF">2014-09-01T09:12:45Z</dcterms:created>
  <dcterms:modified xsi:type="dcterms:W3CDTF">2016-07-11T16:49:49Z</dcterms:modified>
</cp:coreProperties>
</file>