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 typeface="Wingdings"/>
      <a:buChar char="➢"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842962" marR="0" indent="-385762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 typeface="Wingdings"/>
      <a:buChar char="➢"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91440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 typeface="Wingdings"/>
      <a:buChar char="➢"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137160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 typeface="Wingdings"/>
      <a:buChar char="➢"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182880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 typeface="Wingdings"/>
      <a:buChar char="➢"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228600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 typeface="Wingdings"/>
      <a:buChar char="➢"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274320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 typeface="Wingdings"/>
      <a:buChar char="➢"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320040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 typeface="Wingdings"/>
      <a:buChar char="➢"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365760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 typeface="Wingdings"/>
      <a:buChar char="➢"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4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817933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/>
              <a:buChar char="➢"/>
              <a:defRPr>
                <a:solidFill>
                  <a:srgbClr val="888888"/>
                </a:solidFill>
              </a:defRPr>
            </a:lvl1pPr>
            <a:lvl2pPr marL="1143000" indent="-685800" algn="ctr">
              <a:buFont typeface="Wingdings"/>
              <a:buChar char="➢"/>
              <a:defRPr>
                <a:solidFill>
                  <a:srgbClr val="888888"/>
                </a:solidFill>
              </a:defRPr>
            </a:lvl2pPr>
            <a:lvl3pPr marL="914400" indent="0" algn="ctr">
              <a:buFont typeface="Wingdings"/>
              <a:buChar char="➢"/>
              <a:defRPr>
                <a:solidFill>
                  <a:srgbClr val="888888"/>
                </a:solidFill>
              </a:defRPr>
            </a:lvl3pPr>
            <a:lvl4pPr marL="1371600" indent="0" algn="ctr">
              <a:buFont typeface="Wingdings"/>
              <a:buChar char="➢"/>
              <a:defRPr>
                <a:solidFill>
                  <a:srgbClr val="888888"/>
                </a:solidFill>
              </a:defRPr>
            </a:lvl4pPr>
            <a:lvl5pPr marL="1828800" indent="0" algn="ctr">
              <a:buFont typeface="Wingdings"/>
              <a:buChar char="➢"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Font typeface="Wingdings"/>
              <a:buChar char="➢"/>
              <a:defRPr sz="2000">
                <a:solidFill>
                  <a:srgbClr val="888888"/>
                </a:solidFill>
              </a:defRPr>
            </a:lvl1pPr>
            <a:lvl2pPr marL="885825" indent="-428625">
              <a:spcBef>
                <a:spcPts val="400"/>
              </a:spcBef>
              <a:buFont typeface="Wingdings"/>
              <a:buChar char="➢"/>
              <a:defRPr sz="2000">
                <a:solidFill>
                  <a:srgbClr val="888888"/>
                </a:solidFill>
              </a:defRPr>
            </a:lvl2pPr>
            <a:lvl3pPr marL="914400" indent="0">
              <a:spcBef>
                <a:spcPts val="400"/>
              </a:spcBef>
              <a:buFont typeface="Wingdings"/>
              <a:buChar char="➢"/>
              <a:defRPr sz="2000">
                <a:solidFill>
                  <a:srgbClr val="888888"/>
                </a:solidFill>
              </a:defRPr>
            </a:lvl3pPr>
            <a:lvl4pPr marL="1371600" indent="0">
              <a:spcBef>
                <a:spcPts val="400"/>
              </a:spcBef>
              <a:buFont typeface="Wingdings"/>
              <a:buChar char="➢"/>
              <a:defRPr sz="2000">
                <a:solidFill>
                  <a:srgbClr val="888888"/>
                </a:solidFill>
              </a:defRPr>
            </a:lvl4pPr>
            <a:lvl5pPr marL="1828800" indent="0">
              <a:spcBef>
                <a:spcPts val="400"/>
              </a:spcBef>
              <a:buFont typeface="Wingdings"/>
              <a:buChar char="➢"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Font typeface="Wingdings"/>
              <a:buChar char="➢"/>
              <a:defRPr sz="2400" b="1"/>
            </a:lvl1pPr>
            <a:lvl2pPr marL="971550" indent="-514350">
              <a:spcBef>
                <a:spcPts val="500"/>
              </a:spcBef>
              <a:buFont typeface="Wingdings"/>
              <a:buChar char="➢"/>
              <a:defRPr sz="2400" b="1"/>
            </a:lvl2pPr>
            <a:lvl3pPr marL="914400" indent="0">
              <a:spcBef>
                <a:spcPts val="500"/>
              </a:spcBef>
              <a:buFont typeface="Wingdings"/>
              <a:buChar char="➢"/>
              <a:defRPr sz="2400" b="1"/>
            </a:lvl3pPr>
            <a:lvl4pPr marL="1371600" indent="0">
              <a:spcBef>
                <a:spcPts val="500"/>
              </a:spcBef>
              <a:buFont typeface="Wingdings"/>
              <a:buChar char="➢"/>
              <a:defRPr sz="2400" b="1"/>
            </a:lvl4pPr>
            <a:lvl5pPr marL="1828800" indent="0">
              <a:spcBef>
                <a:spcPts val="500"/>
              </a:spcBef>
              <a:buFont typeface="Wingdings"/>
              <a:buChar char="➢"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Font typeface="Wingdings"/>
              <a:buChar char="➢"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Font typeface="Wingdings"/>
              <a:buChar char="➢"/>
              <a:defRPr sz="14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Font typeface="Wingdings"/>
              <a:buChar char="➢"/>
              <a:defRPr sz="1400"/>
            </a:lvl1pPr>
            <a:lvl2pPr marL="757237" indent="-300037">
              <a:spcBef>
                <a:spcPts val="300"/>
              </a:spcBef>
              <a:buFont typeface="Wingdings"/>
              <a:buChar char="➢"/>
              <a:defRPr sz="1400"/>
            </a:lvl2pPr>
            <a:lvl3pPr marL="914400" indent="0">
              <a:spcBef>
                <a:spcPts val="300"/>
              </a:spcBef>
              <a:buFont typeface="Wingdings"/>
              <a:buChar char="➢"/>
              <a:defRPr sz="1400"/>
            </a:lvl3pPr>
            <a:lvl4pPr marL="1371600" indent="0">
              <a:spcBef>
                <a:spcPts val="300"/>
              </a:spcBef>
              <a:buFont typeface="Wingdings"/>
              <a:buChar char="➢"/>
              <a:defRPr sz="1400"/>
            </a:lvl4pPr>
            <a:lvl5pPr marL="1828800" indent="0">
              <a:spcBef>
                <a:spcPts val="300"/>
              </a:spcBef>
              <a:buFont typeface="Wingdings"/>
              <a:buChar char="➢"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287384" y="6404292"/>
            <a:ext cx="399416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Wingdings"/>
        <a:buChar char="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942975" marR="0" indent="-942975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Wingdings"/>
        <a:buChar char="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Wingdings"/>
        <a:buChar char="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Wingdings"/>
        <a:buChar char="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Wingdings"/>
        <a:buChar char="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Wingdings"/>
        <a:buChar char="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Wingdings"/>
        <a:buChar char="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Wingdings"/>
        <a:buChar char="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Wingdings"/>
        <a:buChar char="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Wingdings"/>
        <a:buChar char="➢"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714375" marR="0" indent="-257175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Wingdings"/>
        <a:buChar char="➢"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91440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Wingdings"/>
        <a:buChar char="➢"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137160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Wingdings"/>
        <a:buChar char="➢"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182880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Wingdings"/>
        <a:buChar char="➢"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228600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Wingdings"/>
        <a:buChar char="➢"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274320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Wingdings"/>
        <a:buChar char="➢"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320040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Wingdings"/>
        <a:buChar char="➢"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365760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Wingdings"/>
        <a:buChar char="➢"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932755" y="2127230"/>
            <a:ext cx="7488833" cy="3816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buSzTx/>
              <a:buNone/>
              <a:defRPr sz="24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it-IT" dirty="0" smtClean="0"/>
              <a:t>Gruppo di Napoli</a:t>
            </a:r>
          </a:p>
          <a:p>
            <a:pPr algn="ctr">
              <a:buSzTx/>
              <a:buNone/>
              <a:defRPr sz="24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ctr">
              <a:buSzTx/>
              <a:buNone/>
              <a:defRPr sz="2000" i="1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A. Aleksandrov, G. De Lellis, A. Di Crescenzo, M. Fioranelli,</a:t>
            </a:r>
          </a:p>
          <a:p>
            <a:pPr algn="ctr">
              <a:buSzTx/>
              <a:buNone/>
              <a:defRPr sz="2000" i="1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A. Iacomino, A. Lauria, J. Lotti, M.C. Montesi, V. Tioukov</a:t>
            </a:r>
          </a:p>
          <a:p>
            <a:pPr algn="ctr">
              <a:buSzTx/>
              <a:buNone/>
              <a:defRPr sz="24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ctr">
              <a:buSzTx/>
              <a:buNone/>
              <a:defRPr sz="24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>
              <a:lnSpc>
                <a:spcPct val="150000"/>
              </a:lnSpc>
              <a:buSzTx/>
              <a:buNone/>
              <a:defRPr sz="24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1. Detector structure and construction</a:t>
            </a:r>
          </a:p>
          <a:p>
            <a:pPr>
              <a:lnSpc>
                <a:spcPct val="150000"/>
              </a:lnSpc>
              <a:buSzTx/>
              <a:buNone/>
              <a:defRPr sz="24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2. Set up for the measurement</a:t>
            </a:r>
          </a:p>
          <a:p>
            <a:pPr>
              <a:lnSpc>
                <a:spcPct val="150000"/>
              </a:lnSpc>
              <a:buSzTx/>
              <a:buNone/>
              <a:defRPr sz="24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3. Calibration run</a:t>
            </a:r>
          </a:p>
        </p:txBody>
      </p:sp>
      <p:sp>
        <p:nvSpPr>
          <p:cNvPr id="113" name="Shape 113"/>
          <p:cNvSpPr/>
          <p:nvPr/>
        </p:nvSpPr>
        <p:spPr>
          <a:xfrm>
            <a:off x="716731" y="408980"/>
            <a:ext cx="7920882" cy="1120736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buSzTx/>
              <a:buNone/>
              <a:defRPr sz="3200" b="1">
                <a:solidFill>
                  <a:srgbClr val="FFFFFF"/>
                </a:solidFill>
              </a:defRPr>
            </a:pPr>
            <a:r>
              <a:t>Emulsion Cloud Chamber </a:t>
            </a:r>
            <a:r>
              <a:rPr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algn="ctr">
              <a:buSzTx/>
              <a:buNone/>
              <a:defRPr sz="3200" b="1">
                <a:solidFill>
                  <a:srgbClr val="FFFFFF"/>
                </a:solidFill>
              </a:defRPr>
            </a:pPr>
            <a:r>
              <a:t>for the FOOT experiment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8" name="Table 398"/>
          <p:cNvGraphicFramePr/>
          <p:nvPr/>
        </p:nvGraphicFramePr>
        <p:xfrm>
          <a:off x="539551" y="1388482"/>
          <a:ext cx="7416824" cy="3528392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669902"/>
                <a:gridCol w="1504780"/>
                <a:gridCol w="1577845"/>
                <a:gridCol w="1440160"/>
                <a:gridCol w="1224137"/>
              </a:tblGrid>
              <a:tr h="535888">
                <a:tc>
                  <a:txBody>
                    <a:bodyPr/>
                    <a:lstStyle/>
                    <a:p>
                      <a:pPr algn="ctr">
                        <a:buSzTx/>
                        <a:buFontTx/>
                        <a:buNone/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5051" marR="55051" marT="55051" marB="55051" horzOverflow="overflow"/>
                </a:tc>
                <a:tc gridSpan="3">
                  <a:txBody>
                    <a:bodyPr/>
                    <a:lstStyle/>
                    <a:p>
                      <a:pPr algn="ctr">
                        <a:buSzTx/>
                        <a:buNone/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ECC (C or CH</a:t>
                      </a:r>
                      <a:r>
                        <a:rPr baseline="-25000"/>
                        <a:t>2</a:t>
                      </a:r>
                      <a:r>
                        <a:t>)</a:t>
                      </a:r>
                    </a:p>
                  </a:txBody>
                  <a:tcPr marL="55051" marR="55051" marT="55051" marB="55051" horzOverflow="overflow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SzTx/>
                        <a:buFontTx/>
                        <a:buNone/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</a:t>
                      </a:r>
                    </a:p>
                  </a:txBody>
                  <a:tcPr marL="55051" marR="55051" marT="55051" marB="55051" horzOverflow="overflow"/>
                </a:tc>
              </a:tr>
              <a:tr h="829994">
                <a:tc>
                  <a:txBody>
                    <a:bodyPr/>
                    <a:lstStyle/>
                    <a:p>
                      <a:pPr algn="ctr">
                        <a:buSzTx/>
                        <a:buFontTx/>
                        <a:buNone/>
                        <a:defRPr sz="22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5051" marR="55051" marT="55051" marB="55051" horzOverflow="overflow"/>
                </a:tc>
                <a:tc>
                  <a:txBody>
                    <a:bodyPr/>
                    <a:lstStyle/>
                    <a:p>
                      <a:pPr algn="ctr">
                        <a:buSzTx/>
                        <a:buFontTx/>
                        <a:buNone/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Section 1
(em+C)</a:t>
                      </a:r>
                    </a:p>
                  </a:txBody>
                  <a:tcPr marL="55051" marR="55051" marT="55051" marB="55051" horzOverflow="overflow"/>
                </a:tc>
                <a:tc>
                  <a:txBody>
                    <a:bodyPr/>
                    <a:lstStyle/>
                    <a:p>
                      <a:pPr algn="ctr">
                        <a:buSzTx/>
                        <a:buFontTx/>
                        <a:buNone/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Section 2
(em)</a:t>
                      </a:r>
                    </a:p>
                  </a:txBody>
                  <a:tcPr marL="55051" marR="55051" marT="55051" marB="55051" horzOverflow="overflow"/>
                </a:tc>
                <a:tc>
                  <a:txBody>
                    <a:bodyPr/>
                    <a:lstStyle/>
                    <a:p>
                      <a:pPr algn="ctr">
                        <a:buSzTx/>
                        <a:buFontTx/>
                        <a:buNone/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Section 3
(em+Pb)</a:t>
                      </a:r>
                    </a:p>
                  </a:txBody>
                  <a:tcPr marL="55051" marR="55051" marT="55051" marB="55051" horzOverflow="overflow"/>
                </a:tc>
                <a:tc>
                  <a:txBody>
                    <a:bodyPr/>
                    <a:lstStyle/>
                    <a:p>
                      <a:pPr algn="ctr">
                        <a:buSzTx/>
                        <a:buFontTx/>
                        <a:buNone/>
                        <a:defRPr sz="22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5051" marR="55051" marT="55051" marB="55051" horzOverflow="overflow"/>
                </a:tc>
              </a:tr>
              <a:tr h="829994">
                <a:tc>
                  <a:txBody>
                    <a:bodyPr/>
                    <a:lstStyle/>
                    <a:p>
                      <a:pPr algn="ctr">
                        <a:buSzTx/>
                        <a:buFontTx/>
                        <a:buNone/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Emulsion films</a:t>
                      </a:r>
                    </a:p>
                  </a:txBody>
                  <a:tcPr marL="55051" marR="55051" marT="55051" marB="55051" horzOverflow="overflow"/>
                </a:tc>
                <a:tc>
                  <a:txBody>
                    <a:bodyPr/>
                    <a:lstStyle/>
                    <a:p>
                      <a:pPr algn="ctr">
                        <a:buSzTx/>
                        <a:buFontTx/>
                        <a:buNone/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30</a:t>
                      </a:r>
                    </a:p>
                  </a:txBody>
                  <a:tcPr marL="55051" marR="55051" marT="55051" marB="55051" horzOverflow="overflow"/>
                </a:tc>
                <a:tc>
                  <a:txBody>
                    <a:bodyPr/>
                    <a:lstStyle/>
                    <a:p>
                      <a:pPr algn="ctr">
                        <a:buSzTx/>
                        <a:buFontTx/>
                        <a:buNone/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30</a:t>
                      </a:r>
                    </a:p>
                  </a:txBody>
                  <a:tcPr marL="55051" marR="55051" marT="55051" marB="55051" horzOverflow="overflow"/>
                </a:tc>
                <a:tc>
                  <a:txBody>
                    <a:bodyPr/>
                    <a:lstStyle/>
                    <a:p>
                      <a:pPr algn="ctr">
                        <a:buSzTx/>
                        <a:buFontTx/>
                        <a:buNone/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20-50</a:t>
                      </a:r>
                    </a:p>
                  </a:txBody>
                  <a:tcPr marL="55051" marR="55051" marT="55051" marB="55051" horzOverflow="overflow"/>
                </a:tc>
                <a:tc>
                  <a:txBody>
                    <a:bodyPr/>
                    <a:lstStyle/>
                    <a:p>
                      <a:pPr algn="ctr">
                        <a:buSzTx/>
                        <a:buFontTx/>
                        <a:buNone/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80-110</a:t>
                      </a:r>
                    </a:p>
                  </a:txBody>
                  <a:tcPr marL="55051" marR="55051" marT="55051" marB="55051" horzOverflow="overflow"/>
                </a:tc>
              </a:tr>
              <a:tr h="474282">
                <a:tc>
                  <a:txBody>
                    <a:bodyPr/>
                    <a:lstStyle/>
                    <a:p>
                      <a:pPr algn="ctr">
                        <a:buSzTx/>
                        <a:buNone/>
                        <a:defRPr sz="22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C or CH</a:t>
                      </a:r>
                      <a:r>
                        <a:rPr baseline="-25000"/>
                        <a:t>2</a:t>
                      </a:r>
                      <a:r>
                        <a:t> layers</a:t>
                      </a:r>
                    </a:p>
                  </a:txBody>
                  <a:tcPr marL="55051" marR="55051" marT="55051" marB="55051" horzOverflow="overflow"/>
                </a:tc>
                <a:tc>
                  <a:txBody>
                    <a:bodyPr/>
                    <a:lstStyle/>
                    <a:p>
                      <a:pPr algn="ctr">
                        <a:buSzTx/>
                        <a:buFontTx/>
                        <a:buNone/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30</a:t>
                      </a:r>
                    </a:p>
                  </a:txBody>
                  <a:tcPr marL="55051" marR="55051" marT="55051" marB="55051" horzOverflow="overflow"/>
                </a:tc>
                <a:tc>
                  <a:txBody>
                    <a:bodyPr/>
                    <a:lstStyle/>
                    <a:p>
                      <a:pPr algn="ctr">
                        <a:buSzTx/>
                        <a:buFontTx/>
                        <a:buNone/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55051" marR="55051" marT="55051" marB="55051" horzOverflow="overflow"/>
                </a:tc>
                <a:tc>
                  <a:txBody>
                    <a:bodyPr/>
                    <a:lstStyle/>
                    <a:p>
                      <a:pPr algn="ctr">
                        <a:buSzTx/>
                        <a:buFontTx/>
                        <a:buNone/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55051" marR="55051" marT="55051" marB="55051" horzOverflow="overflow"/>
                </a:tc>
                <a:tc>
                  <a:txBody>
                    <a:bodyPr/>
                    <a:lstStyle/>
                    <a:p>
                      <a:pPr algn="ctr">
                        <a:buSzTx/>
                        <a:buFontTx/>
                        <a:buNone/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30</a:t>
                      </a:r>
                    </a:p>
                  </a:txBody>
                  <a:tcPr marL="55051" marR="55051" marT="55051" marB="55051" horzOverflow="overflow"/>
                </a:tc>
              </a:tr>
              <a:tr h="551854">
                <a:tc>
                  <a:txBody>
                    <a:bodyPr/>
                    <a:lstStyle/>
                    <a:p>
                      <a:pPr algn="ctr">
                        <a:buSzTx/>
                        <a:buFontTx/>
                        <a:buNone/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Pb plates</a:t>
                      </a:r>
                    </a:p>
                  </a:txBody>
                  <a:tcPr marL="55051" marR="55051" marT="55051" marB="55051" horzOverflow="overflow"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SzTx/>
                        <a:buFontTx/>
                        <a:buNone/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55051" marR="55051" marT="55051" marB="55051" horzOverflow="overflow"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SzTx/>
                        <a:buFontTx/>
                        <a:buNone/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55051" marR="55051" marT="55051" marB="55051" horzOverflow="overflow"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SzTx/>
                        <a:buFontTx/>
                        <a:buNone/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20-50</a:t>
                      </a:r>
                    </a:p>
                  </a:txBody>
                  <a:tcPr marL="55051" marR="55051" marT="55051" marB="55051" horzOverflow="overflow"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SzTx/>
                        <a:buFontTx/>
                        <a:buNone/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20-50</a:t>
                      </a:r>
                    </a:p>
                  </a:txBody>
                  <a:tcPr marL="55051" marR="55051" marT="55051" marB="55051" horzOverflow="overflow">
                    <a:lnB w="25400">
                      <a:solidFill>
                        <a:srgbClr val="000000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399" name="Shape 399"/>
          <p:cNvSpPr/>
          <p:nvPr/>
        </p:nvSpPr>
        <p:spPr>
          <a:xfrm>
            <a:off x="107503" y="5276913"/>
            <a:ext cx="8784978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  <a:defRPr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At least 2 ECC </a:t>
            </a:r>
            <a:r>
              <a:rPr>
                <a:solidFill>
                  <a:srgbClr val="FF0000"/>
                </a:solidFill>
              </a:rPr>
              <a:t>(</a:t>
            </a:r>
            <a:r>
              <a: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C or CH</a:t>
            </a:r>
            <a:r>
              <a:rPr baseline="-250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2</a:t>
            </a:r>
            <a:r>
              <a:rPr>
                <a:solidFill>
                  <a:srgbClr val="FF0000"/>
                </a:solidFill>
              </a:rPr>
              <a:t>) </a:t>
            </a:r>
            <a:r>
              <a:t>for each energy exposure</a:t>
            </a:r>
          </a:p>
        </p:txBody>
      </p:sp>
      <p:sp>
        <p:nvSpPr>
          <p:cNvPr id="400" name="Shape 400"/>
          <p:cNvSpPr/>
          <p:nvPr/>
        </p:nvSpPr>
        <p:spPr>
          <a:xfrm>
            <a:off x="-1" y="-27385"/>
            <a:ext cx="8928994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150000"/>
              </a:lnSpc>
              <a:defRPr sz="3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3. Detector construction: material</a:t>
            </a:r>
          </a:p>
        </p:txBody>
      </p:sp>
      <p:sp>
        <p:nvSpPr>
          <p:cNvPr id="401" name="Shape 401"/>
          <p:cNvSpPr/>
          <p:nvPr/>
        </p:nvSpPr>
        <p:spPr>
          <a:xfrm>
            <a:off x="-19719" y="10330"/>
            <a:ext cx="9183437" cy="61214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Tx/>
              <a:buFontTx/>
              <a:buNone/>
              <a:defRPr sz="3200" b="1">
                <a:solidFill>
                  <a:srgbClr val="FFFFFF"/>
                </a:solidFill>
              </a:defRPr>
            </a:lvl1pPr>
          </a:lstStyle>
          <a:p>
            <a:r>
              <a:t>4. Detector construction: material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roup 128"/>
          <p:cNvGrpSpPr/>
          <p:nvPr/>
        </p:nvGrpSpPr>
        <p:grpSpPr>
          <a:xfrm>
            <a:off x="4672673" y="4076683"/>
            <a:ext cx="1868351" cy="2251606"/>
            <a:chOff x="0" y="0"/>
            <a:chExt cx="1868349" cy="2251605"/>
          </a:xfrm>
        </p:grpSpPr>
        <p:grpSp>
          <p:nvGrpSpPr>
            <p:cNvPr id="123" name="Group 123"/>
            <p:cNvGrpSpPr/>
            <p:nvPr/>
          </p:nvGrpSpPr>
          <p:grpSpPr>
            <a:xfrm>
              <a:off x="-1" y="0"/>
              <a:ext cx="1172422" cy="2251606"/>
              <a:chOff x="0" y="0"/>
              <a:chExt cx="1172421" cy="2251605"/>
            </a:xfrm>
          </p:grpSpPr>
          <p:grpSp>
            <p:nvGrpSpPr>
              <p:cNvPr id="118" name="Group 118"/>
              <p:cNvGrpSpPr/>
              <p:nvPr/>
            </p:nvGrpSpPr>
            <p:grpSpPr>
              <a:xfrm>
                <a:off x="-1" y="0"/>
                <a:ext cx="527679" cy="2247140"/>
                <a:chOff x="0" y="0"/>
                <a:chExt cx="527677" cy="2247138"/>
              </a:xfrm>
            </p:grpSpPr>
            <p:sp>
              <p:nvSpPr>
                <p:cNvPr id="115" name="Shape 115"/>
                <p:cNvSpPr/>
                <p:nvPr/>
              </p:nvSpPr>
              <p:spPr>
                <a:xfrm rot="16200000">
                  <a:off x="-512175" y="1207282"/>
                  <a:ext cx="1905183" cy="174523"/>
                </a:xfrm>
                <a:prstGeom prst="rect">
                  <a:avLst/>
                </a:prstGeom>
                <a:blipFill rotWithShape="1">
                  <a:blip r:embed="rId2"/>
                  <a:srcRect/>
                  <a:tile tx="0" ty="0" sx="100000" sy="100000" flip="none" algn="tl"/>
                </a:blip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 sz="3600">
                      <a:solidFill>
                        <a:srgbClr val="FF0066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  <a:endParaRPr/>
                </a:p>
              </p:txBody>
            </p:sp>
            <p:sp>
              <p:nvSpPr>
                <p:cNvPr id="116" name="Shape 116"/>
                <p:cNvSpPr/>
                <p:nvPr/>
              </p:nvSpPr>
              <p:spPr>
                <a:xfrm rot="16200000">
                  <a:off x="-927042" y="950664"/>
                  <a:ext cx="2247140" cy="34581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3519" y="0"/>
                      </a:lnTo>
                      <a:lnTo>
                        <a:pt x="21600" y="0"/>
                      </a:lnTo>
                      <a:lnTo>
                        <a:pt x="18081" y="21600"/>
                      </a:lnTo>
                      <a:close/>
                    </a:path>
                  </a:pathLst>
                </a:custGeom>
                <a:blipFill rotWithShape="1">
                  <a:blip r:embed="rId2"/>
                  <a:srcRect/>
                  <a:tile tx="0" ty="0" sx="100000" sy="100000" flip="none" algn="tl"/>
                </a:blip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 sz="3600">
                      <a:solidFill>
                        <a:srgbClr val="FF0066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  <a:endParaRPr/>
                </a:p>
              </p:txBody>
            </p:sp>
            <p:sp>
              <p:nvSpPr>
                <p:cNvPr id="117" name="Shape 117"/>
                <p:cNvSpPr/>
                <p:nvPr/>
              </p:nvSpPr>
              <p:spPr>
                <a:xfrm rot="10800000" flipH="1">
                  <a:off x="0" y="11235"/>
                  <a:ext cx="516482" cy="3307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13397" y="0"/>
                      </a:lnTo>
                      <a:lnTo>
                        <a:pt x="21600" y="0"/>
                      </a:lnTo>
                      <a:lnTo>
                        <a:pt x="8203" y="21600"/>
                      </a:lnTo>
                      <a:close/>
                    </a:path>
                  </a:pathLst>
                </a:custGeom>
                <a:blipFill rotWithShape="1">
                  <a:blip r:embed="rId2"/>
                  <a:srcRect/>
                  <a:tile tx="0" ty="0" sx="100000" sy="100000" flip="none" algn="tl"/>
                </a:blip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 sz="3600">
                      <a:solidFill>
                        <a:srgbClr val="FF0066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  <a:endParaRPr/>
                </a:p>
              </p:txBody>
            </p:sp>
          </p:grpSp>
          <p:grpSp>
            <p:nvGrpSpPr>
              <p:cNvPr id="122" name="Group 122"/>
              <p:cNvGrpSpPr/>
              <p:nvPr/>
            </p:nvGrpSpPr>
            <p:grpSpPr>
              <a:xfrm>
                <a:off x="621237" y="4465"/>
                <a:ext cx="551185" cy="2247141"/>
                <a:chOff x="0" y="0"/>
                <a:chExt cx="551183" cy="2247139"/>
              </a:xfrm>
            </p:grpSpPr>
            <p:sp>
              <p:nvSpPr>
                <p:cNvPr id="119" name="Shape 119"/>
                <p:cNvSpPr/>
                <p:nvPr/>
              </p:nvSpPr>
              <p:spPr>
                <a:xfrm rot="16200000">
                  <a:off x="-504101" y="1191861"/>
                  <a:ext cx="1905184" cy="205374"/>
                </a:xfrm>
                <a:prstGeom prst="rect">
                  <a:avLst/>
                </a:prstGeom>
                <a:blipFill rotWithShape="1">
                  <a:blip r:embed="rId2"/>
                  <a:srcRect/>
                  <a:tile tx="0" ty="0" sx="100000" sy="100000" flip="none" algn="tl"/>
                </a:blip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 sz="3600">
                      <a:solidFill>
                        <a:srgbClr val="FF0066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  <a:endParaRPr/>
                </a:p>
              </p:txBody>
            </p:sp>
            <p:sp>
              <p:nvSpPr>
                <p:cNvPr id="120" name="Shape 120"/>
                <p:cNvSpPr/>
                <p:nvPr/>
              </p:nvSpPr>
              <p:spPr>
                <a:xfrm rot="16200000">
                  <a:off x="-950666" y="950665"/>
                  <a:ext cx="2247140" cy="34581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3519" y="0"/>
                      </a:lnTo>
                      <a:lnTo>
                        <a:pt x="21600" y="0"/>
                      </a:lnTo>
                      <a:lnTo>
                        <a:pt x="18081" y="21600"/>
                      </a:lnTo>
                      <a:close/>
                    </a:path>
                  </a:pathLst>
                </a:custGeom>
                <a:blipFill rotWithShape="1">
                  <a:blip r:embed="rId3"/>
                  <a:srcRect/>
                  <a:tile tx="0" ty="0" sx="100000" sy="100000" flip="none" algn="tl"/>
                </a:blip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 sz="3600">
                      <a:solidFill>
                        <a:srgbClr val="FF0066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  <a:endParaRPr/>
                </a:p>
              </p:txBody>
            </p:sp>
            <p:sp>
              <p:nvSpPr>
                <p:cNvPr id="121" name="Shape 121"/>
                <p:cNvSpPr/>
                <p:nvPr/>
              </p:nvSpPr>
              <p:spPr>
                <a:xfrm rot="10800000" flipH="1">
                  <a:off x="12954" y="6768"/>
                  <a:ext cx="538230" cy="3307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12856" y="0"/>
                      </a:lnTo>
                      <a:lnTo>
                        <a:pt x="21600" y="0"/>
                      </a:lnTo>
                      <a:lnTo>
                        <a:pt x="8744" y="21600"/>
                      </a:lnTo>
                      <a:close/>
                    </a:path>
                  </a:pathLst>
                </a:custGeom>
                <a:blipFill rotWithShape="1">
                  <a:blip r:embed="rId2"/>
                  <a:srcRect/>
                  <a:tile tx="0" ty="0" sx="100000" sy="100000" flip="none" algn="tl"/>
                </a:blip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 sz="3600">
                      <a:solidFill>
                        <a:srgbClr val="FF0066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  <a:endParaRPr/>
                </a:p>
              </p:txBody>
            </p:sp>
          </p:grpSp>
        </p:grpSp>
        <p:grpSp>
          <p:nvGrpSpPr>
            <p:cNvPr id="127" name="Group 127"/>
            <p:cNvGrpSpPr/>
            <p:nvPr/>
          </p:nvGrpSpPr>
          <p:grpSpPr>
            <a:xfrm>
              <a:off x="1306512" y="4458"/>
              <a:ext cx="561837" cy="2247143"/>
              <a:chOff x="0" y="0"/>
              <a:chExt cx="561835" cy="2247142"/>
            </a:xfrm>
          </p:grpSpPr>
          <p:sp>
            <p:nvSpPr>
              <p:cNvPr id="124" name="Shape 124"/>
              <p:cNvSpPr/>
              <p:nvPr/>
            </p:nvSpPr>
            <p:spPr>
              <a:xfrm rot="16200000">
                <a:off x="-504950" y="1180357"/>
                <a:ext cx="1928194" cy="205374"/>
              </a:xfrm>
              <a:prstGeom prst="rect">
                <a:avLst/>
              </a:prstGeom>
              <a:blipFill rotWithShape="1">
                <a:blip r:embed="rId2"/>
                <a:srcRect/>
                <a:tile tx="0" ty="0" sx="100000" sy="100000" flip="none" algn="tl"/>
              </a:blip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3600">
                    <a:solidFill>
                      <a:srgbClr val="FF0066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125" name="Shape 125"/>
              <p:cNvSpPr/>
              <p:nvPr/>
            </p:nvSpPr>
            <p:spPr>
              <a:xfrm rot="16200000">
                <a:off x="-950667" y="950666"/>
                <a:ext cx="2247144" cy="3458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3519" y="0"/>
                    </a:lnTo>
                    <a:lnTo>
                      <a:pt x="21600" y="0"/>
                    </a:lnTo>
                    <a:lnTo>
                      <a:pt x="18081" y="21600"/>
                    </a:lnTo>
                    <a:close/>
                  </a:path>
                </a:pathLst>
              </a:custGeom>
              <a:blipFill rotWithShape="1">
                <a:blip r:embed="rId3"/>
                <a:srcRect/>
                <a:tile tx="0" ty="0" sx="100000" sy="100000" flip="none" algn="tl"/>
              </a:blip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3600">
                    <a:solidFill>
                      <a:srgbClr val="FF0066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126" name="Shape 126"/>
              <p:cNvSpPr/>
              <p:nvPr/>
            </p:nvSpPr>
            <p:spPr>
              <a:xfrm rot="10800000" flipH="1">
                <a:off x="23605" y="14891"/>
                <a:ext cx="538231" cy="3600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3995" y="0"/>
                    </a:lnTo>
                    <a:lnTo>
                      <a:pt x="21600" y="0"/>
                    </a:lnTo>
                    <a:lnTo>
                      <a:pt x="7605" y="21600"/>
                    </a:lnTo>
                    <a:close/>
                  </a:path>
                </a:pathLst>
              </a:custGeom>
              <a:blipFill rotWithShape="1">
                <a:blip r:embed="rId2"/>
                <a:srcRect/>
                <a:tile tx="0" ty="0" sx="100000" sy="100000" flip="none" algn="tl"/>
              </a:blip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3600">
                    <a:solidFill>
                      <a:srgbClr val="FF0066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</p:grpSp>
      </p:grpSp>
      <p:sp>
        <p:nvSpPr>
          <p:cNvPr id="129" name="Shape 129"/>
          <p:cNvSpPr/>
          <p:nvPr/>
        </p:nvSpPr>
        <p:spPr>
          <a:xfrm rot="16200000">
            <a:off x="3987817" y="5316402"/>
            <a:ext cx="1905183" cy="174524"/>
          </a:xfrm>
          <a:prstGeom prst="rect">
            <a:avLst/>
          </a:prstGeom>
          <a:blipFill>
            <a:blip r:embed="rId2"/>
          </a:blip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30" name="Shape 130"/>
          <p:cNvSpPr/>
          <p:nvPr/>
        </p:nvSpPr>
        <p:spPr>
          <a:xfrm rot="16200000">
            <a:off x="3572950" y="5061520"/>
            <a:ext cx="2247140" cy="345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3519" y="0"/>
                </a:lnTo>
                <a:lnTo>
                  <a:pt x="21600" y="0"/>
                </a:lnTo>
                <a:lnTo>
                  <a:pt x="18081" y="21600"/>
                </a:lnTo>
                <a:close/>
              </a:path>
            </a:pathLst>
          </a:custGeom>
          <a:blipFill>
            <a:blip r:embed="rId2"/>
          </a:blip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31" name="Shape 131"/>
          <p:cNvSpPr/>
          <p:nvPr/>
        </p:nvSpPr>
        <p:spPr>
          <a:xfrm rot="10800000" flipH="1">
            <a:off x="4499991" y="4081445"/>
            <a:ext cx="516483" cy="330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3397" y="0"/>
                </a:lnTo>
                <a:lnTo>
                  <a:pt x="21600" y="0"/>
                </a:lnTo>
                <a:lnTo>
                  <a:pt x="8203" y="21600"/>
                </a:lnTo>
                <a:close/>
              </a:path>
            </a:pathLst>
          </a:custGeom>
          <a:blipFill>
            <a:blip r:embed="rId2"/>
          </a:blip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32" name="Shape 132"/>
          <p:cNvSpPr/>
          <p:nvPr/>
        </p:nvSpPr>
        <p:spPr>
          <a:xfrm rot="16200000">
            <a:off x="3771793" y="5298314"/>
            <a:ext cx="1905183" cy="174524"/>
          </a:xfrm>
          <a:prstGeom prst="rect">
            <a:avLst/>
          </a:prstGeom>
          <a:blipFill>
            <a:blip r:embed="rId2"/>
          </a:blip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33" name="Shape 133"/>
          <p:cNvSpPr/>
          <p:nvPr/>
        </p:nvSpPr>
        <p:spPr>
          <a:xfrm rot="16200000">
            <a:off x="3356926" y="5061520"/>
            <a:ext cx="2247140" cy="345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3519" y="0"/>
                </a:lnTo>
                <a:lnTo>
                  <a:pt x="21600" y="0"/>
                </a:lnTo>
                <a:lnTo>
                  <a:pt x="18081" y="21600"/>
                </a:lnTo>
                <a:close/>
              </a:path>
            </a:pathLst>
          </a:custGeom>
          <a:blipFill>
            <a:blip r:embed="rId2"/>
          </a:blip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 rot="10800000" flipH="1">
            <a:off x="4283967" y="4081445"/>
            <a:ext cx="516483" cy="330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3397" y="0"/>
                </a:lnTo>
                <a:lnTo>
                  <a:pt x="21600" y="0"/>
                </a:lnTo>
                <a:lnTo>
                  <a:pt x="8203" y="21600"/>
                </a:lnTo>
                <a:close/>
              </a:path>
            </a:pathLst>
          </a:custGeom>
          <a:blipFill>
            <a:blip r:embed="rId2"/>
          </a:blip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35" name="Shape 135"/>
          <p:cNvSpPr/>
          <p:nvPr/>
        </p:nvSpPr>
        <p:spPr>
          <a:xfrm rot="16200000">
            <a:off x="3555769" y="5318139"/>
            <a:ext cx="1905183" cy="174524"/>
          </a:xfrm>
          <a:prstGeom prst="rect">
            <a:avLst/>
          </a:prstGeom>
          <a:blipFill>
            <a:blip r:embed="rId2"/>
          </a:blip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36" name="Shape 136"/>
          <p:cNvSpPr/>
          <p:nvPr/>
        </p:nvSpPr>
        <p:spPr>
          <a:xfrm rot="16200000">
            <a:off x="3140903" y="5061520"/>
            <a:ext cx="2247140" cy="345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3519" y="0"/>
                </a:lnTo>
                <a:lnTo>
                  <a:pt x="21600" y="0"/>
                </a:lnTo>
                <a:lnTo>
                  <a:pt x="18081" y="21600"/>
                </a:lnTo>
                <a:close/>
              </a:path>
            </a:pathLst>
          </a:custGeom>
          <a:blipFill>
            <a:blip r:embed="rId2"/>
          </a:blip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37" name="Shape 137"/>
          <p:cNvSpPr/>
          <p:nvPr/>
        </p:nvSpPr>
        <p:spPr>
          <a:xfrm rot="10800000" flipH="1">
            <a:off x="4067943" y="4081445"/>
            <a:ext cx="516483" cy="330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3397" y="0"/>
                </a:lnTo>
                <a:lnTo>
                  <a:pt x="21600" y="0"/>
                </a:lnTo>
                <a:lnTo>
                  <a:pt x="8203" y="21600"/>
                </a:lnTo>
                <a:close/>
              </a:path>
            </a:pathLst>
          </a:custGeom>
          <a:blipFill>
            <a:blip r:embed="rId2"/>
          </a:blip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38" name="Shape 138"/>
          <p:cNvSpPr/>
          <p:nvPr/>
        </p:nvSpPr>
        <p:spPr>
          <a:xfrm rot="16200000">
            <a:off x="3339745" y="5318139"/>
            <a:ext cx="1905183" cy="174524"/>
          </a:xfrm>
          <a:prstGeom prst="rect">
            <a:avLst/>
          </a:prstGeom>
          <a:blipFill>
            <a:blip r:embed="rId2"/>
          </a:blip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39" name="Shape 139"/>
          <p:cNvSpPr/>
          <p:nvPr/>
        </p:nvSpPr>
        <p:spPr>
          <a:xfrm rot="16200000">
            <a:off x="2924879" y="5061520"/>
            <a:ext cx="2247140" cy="345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3519" y="0"/>
                </a:lnTo>
                <a:lnTo>
                  <a:pt x="21600" y="0"/>
                </a:lnTo>
                <a:lnTo>
                  <a:pt x="18081" y="21600"/>
                </a:lnTo>
                <a:close/>
              </a:path>
            </a:pathLst>
          </a:custGeom>
          <a:blipFill>
            <a:blip r:embed="rId2"/>
          </a:blip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40" name="Shape 140"/>
          <p:cNvSpPr/>
          <p:nvPr/>
        </p:nvSpPr>
        <p:spPr>
          <a:xfrm rot="10800000" flipH="1">
            <a:off x="3851919" y="4081445"/>
            <a:ext cx="516483" cy="330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3397" y="0"/>
                </a:lnTo>
                <a:lnTo>
                  <a:pt x="21600" y="0"/>
                </a:lnTo>
                <a:lnTo>
                  <a:pt x="8203" y="21600"/>
                </a:lnTo>
                <a:close/>
              </a:path>
            </a:pathLst>
          </a:custGeom>
          <a:blipFill>
            <a:blip r:embed="rId2"/>
          </a:blip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41" name="Shape 141"/>
          <p:cNvSpPr/>
          <p:nvPr/>
        </p:nvSpPr>
        <p:spPr>
          <a:xfrm rot="16200000">
            <a:off x="3123721" y="5318139"/>
            <a:ext cx="1905183" cy="174524"/>
          </a:xfrm>
          <a:prstGeom prst="rect">
            <a:avLst/>
          </a:prstGeom>
          <a:blipFill>
            <a:blip r:embed="rId2"/>
          </a:blip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42" name="Shape 142"/>
          <p:cNvSpPr/>
          <p:nvPr/>
        </p:nvSpPr>
        <p:spPr>
          <a:xfrm rot="16200000">
            <a:off x="2708855" y="5061520"/>
            <a:ext cx="2247140" cy="345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3519" y="0"/>
                </a:lnTo>
                <a:lnTo>
                  <a:pt x="21600" y="0"/>
                </a:lnTo>
                <a:lnTo>
                  <a:pt x="18081" y="21600"/>
                </a:lnTo>
                <a:close/>
              </a:path>
            </a:pathLst>
          </a:custGeom>
          <a:blipFill>
            <a:blip r:embed="rId2"/>
          </a:blip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43" name="Shape 143"/>
          <p:cNvSpPr/>
          <p:nvPr/>
        </p:nvSpPr>
        <p:spPr>
          <a:xfrm rot="10800000" flipH="1">
            <a:off x="3635895" y="4081445"/>
            <a:ext cx="516483" cy="330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3397" y="0"/>
                </a:lnTo>
                <a:lnTo>
                  <a:pt x="21600" y="0"/>
                </a:lnTo>
                <a:lnTo>
                  <a:pt x="8203" y="21600"/>
                </a:lnTo>
                <a:close/>
              </a:path>
            </a:pathLst>
          </a:custGeom>
          <a:blipFill>
            <a:blip r:embed="rId2"/>
          </a:blip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44" name="Shape 144"/>
          <p:cNvSpPr/>
          <p:nvPr/>
        </p:nvSpPr>
        <p:spPr>
          <a:xfrm rot="16200000">
            <a:off x="2917983" y="5318139"/>
            <a:ext cx="1905183" cy="174524"/>
          </a:xfrm>
          <a:prstGeom prst="rect">
            <a:avLst/>
          </a:prstGeom>
          <a:blipFill>
            <a:blip r:embed="rId2"/>
          </a:blip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45" name="Shape 145"/>
          <p:cNvSpPr/>
          <p:nvPr/>
        </p:nvSpPr>
        <p:spPr>
          <a:xfrm rot="16200000">
            <a:off x="2492830" y="5061520"/>
            <a:ext cx="2247140" cy="345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3519" y="0"/>
                </a:lnTo>
                <a:lnTo>
                  <a:pt x="21600" y="0"/>
                </a:lnTo>
                <a:lnTo>
                  <a:pt x="18081" y="21600"/>
                </a:lnTo>
                <a:close/>
              </a:path>
            </a:pathLst>
          </a:custGeom>
          <a:blipFill>
            <a:blip r:embed="rId2"/>
          </a:blip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46" name="Shape 146"/>
          <p:cNvSpPr/>
          <p:nvPr/>
        </p:nvSpPr>
        <p:spPr>
          <a:xfrm rot="10800000" flipH="1">
            <a:off x="3479453" y="4081445"/>
            <a:ext cx="516483" cy="330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3397" y="0"/>
                </a:lnTo>
                <a:lnTo>
                  <a:pt x="21600" y="0"/>
                </a:lnTo>
                <a:lnTo>
                  <a:pt x="8203" y="21600"/>
                </a:lnTo>
                <a:close/>
              </a:path>
            </a:pathLst>
          </a:custGeom>
          <a:blipFill>
            <a:blip r:embed="rId2"/>
          </a:blip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47" name="Shape 147"/>
          <p:cNvSpPr/>
          <p:nvPr/>
        </p:nvSpPr>
        <p:spPr>
          <a:xfrm rot="16200000">
            <a:off x="2685858" y="5312534"/>
            <a:ext cx="1905183" cy="174524"/>
          </a:xfrm>
          <a:prstGeom prst="rect">
            <a:avLst/>
          </a:prstGeom>
          <a:blipFill>
            <a:blip r:embed="rId2"/>
          </a:blip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48" name="Shape 148"/>
          <p:cNvSpPr/>
          <p:nvPr/>
        </p:nvSpPr>
        <p:spPr>
          <a:xfrm rot="16200000">
            <a:off x="2253183" y="5061520"/>
            <a:ext cx="2247140" cy="345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3519" y="0"/>
                </a:lnTo>
                <a:lnTo>
                  <a:pt x="21600" y="0"/>
                </a:lnTo>
                <a:lnTo>
                  <a:pt x="18081" y="21600"/>
                </a:lnTo>
                <a:close/>
              </a:path>
            </a:pathLst>
          </a:custGeom>
          <a:blipFill>
            <a:blip r:embed="rId2"/>
          </a:blip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49" name="Shape 149"/>
          <p:cNvSpPr/>
          <p:nvPr/>
        </p:nvSpPr>
        <p:spPr>
          <a:xfrm rot="10800000" flipH="1">
            <a:off x="3263429" y="4081445"/>
            <a:ext cx="516483" cy="330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3397" y="0"/>
                </a:lnTo>
                <a:lnTo>
                  <a:pt x="21600" y="0"/>
                </a:lnTo>
                <a:lnTo>
                  <a:pt x="8203" y="21600"/>
                </a:lnTo>
                <a:close/>
              </a:path>
            </a:pathLst>
          </a:custGeom>
          <a:blipFill>
            <a:blip r:embed="rId2"/>
          </a:blip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6256" y="652447"/>
            <a:ext cx="9131488" cy="2485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buSzTx/>
              <a:buFontTx/>
              <a:buNone/>
              <a:defRPr sz="16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ECC is made of three sections:</a:t>
            </a:r>
          </a:p>
          <a:p>
            <a:pPr marL="0" lvl="1" indent="228600">
              <a:spcBef>
                <a:spcPts val="600"/>
              </a:spcBef>
              <a:buSzTx/>
              <a:buFontTx/>
              <a:buNone/>
              <a:defRPr sz="16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u="sng"/>
              <a:t>Section 1</a:t>
            </a:r>
            <a:r>
              <a:t>: alternated layers of emulsions and target (C/CH</a:t>
            </a:r>
            <a:r>
              <a:rPr baseline="-25000"/>
              <a:t>2</a:t>
            </a:r>
            <a:r>
              <a:t>)</a:t>
            </a:r>
          </a:p>
          <a:p>
            <a:pPr marL="990600" lvl="2" indent="-171450">
              <a:spcBef>
                <a:spcPts val="600"/>
              </a:spcBef>
              <a:buFont typeface="Arial"/>
              <a:buChar char="•"/>
              <a:defRPr sz="16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vertex detector</a:t>
            </a:r>
          </a:p>
          <a:p>
            <a:pPr marL="990600" lvl="2" indent="-171450">
              <a:spcBef>
                <a:spcPts val="600"/>
              </a:spcBef>
              <a:buFont typeface="Arial"/>
              <a:buChar char="•"/>
              <a:defRPr sz="16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tracking of all charged particles produced</a:t>
            </a:r>
          </a:p>
          <a:p>
            <a:pPr marL="0" lvl="1" indent="228600">
              <a:spcBef>
                <a:spcPts val="600"/>
              </a:spcBef>
              <a:buSzTx/>
              <a:buFontTx/>
              <a:buNone/>
              <a:defRPr sz="16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u="sng"/>
              <a:t>Section 2</a:t>
            </a:r>
            <a:r>
              <a:t>: made of emulsion films only</a:t>
            </a:r>
          </a:p>
          <a:p>
            <a:pPr marL="1104900" lvl="2" indent="-285750">
              <a:spcBef>
                <a:spcPts val="600"/>
              </a:spcBef>
              <a:buFont typeface="Arial"/>
              <a:buChar char="•"/>
              <a:defRPr sz="16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charge identification for low Z fragments (H, He, Li)</a:t>
            </a:r>
          </a:p>
          <a:p>
            <a:pPr marL="0" lvl="1" indent="228600">
              <a:spcBef>
                <a:spcPts val="600"/>
              </a:spcBef>
              <a:buSzTx/>
              <a:buFontTx/>
              <a:buNone/>
              <a:defRPr sz="16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u="sng"/>
              <a:t>Section 3</a:t>
            </a:r>
            <a:r>
              <a:t>: alternated layers of emulsions and lead</a:t>
            </a:r>
          </a:p>
          <a:p>
            <a:pPr marL="1104900" lvl="2" indent="-285750">
              <a:spcBef>
                <a:spcPts val="600"/>
              </a:spcBef>
              <a:buFont typeface="Arial"/>
              <a:buChar char="•"/>
              <a:defRPr sz="16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Momentum measurement by range </a:t>
            </a:r>
          </a:p>
        </p:txBody>
      </p:sp>
      <p:sp>
        <p:nvSpPr>
          <p:cNvPr id="151" name="Shape 151"/>
          <p:cNvSpPr/>
          <p:nvPr/>
        </p:nvSpPr>
        <p:spPr>
          <a:xfrm>
            <a:off x="351922" y="5219229"/>
            <a:ext cx="755651" cy="1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2" name="Shape 152"/>
          <p:cNvSpPr/>
          <p:nvPr/>
        </p:nvSpPr>
        <p:spPr>
          <a:xfrm>
            <a:off x="251519" y="4220243"/>
            <a:ext cx="749824" cy="486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buSzTx/>
              <a:buNone/>
              <a:defRPr sz="2800" b="1" baseline="30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Beam</a:t>
            </a:r>
          </a:p>
        </p:txBody>
      </p:sp>
      <p:sp>
        <p:nvSpPr>
          <p:cNvPr id="153" name="Shape 153"/>
          <p:cNvSpPr/>
          <p:nvPr/>
        </p:nvSpPr>
        <p:spPr>
          <a:xfrm>
            <a:off x="351922" y="5371629"/>
            <a:ext cx="755651" cy="1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4" name="Shape 154"/>
          <p:cNvSpPr/>
          <p:nvPr/>
        </p:nvSpPr>
        <p:spPr>
          <a:xfrm>
            <a:off x="351922" y="5508154"/>
            <a:ext cx="755651" cy="1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351922" y="5660554"/>
            <a:ext cx="755651" cy="1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351922" y="4672110"/>
            <a:ext cx="755651" cy="1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351922" y="4787429"/>
            <a:ext cx="755651" cy="1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351922" y="4923954"/>
            <a:ext cx="755651" cy="1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351922" y="5076354"/>
            <a:ext cx="755651" cy="1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844724" y="6612587"/>
            <a:ext cx="1490599" cy="288824"/>
          </a:xfrm>
          <a:prstGeom prst="rect">
            <a:avLst/>
          </a:prstGeom>
          <a:solidFill>
            <a:srgbClr val="FFFFFF">
              <a:alpha val="52000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Tx/>
              <a:buNone/>
              <a:defRPr sz="1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Emulsion layer</a:t>
            </a:r>
          </a:p>
        </p:txBody>
      </p:sp>
      <p:sp>
        <p:nvSpPr>
          <p:cNvPr id="161" name="Shape 161"/>
          <p:cNvSpPr/>
          <p:nvPr/>
        </p:nvSpPr>
        <p:spPr>
          <a:xfrm>
            <a:off x="6338691" y="6612587"/>
            <a:ext cx="890605" cy="288824"/>
          </a:xfrm>
          <a:prstGeom prst="rect">
            <a:avLst/>
          </a:prstGeom>
          <a:solidFill>
            <a:srgbClr val="FFFFFF">
              <a:alpha val="52000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Tx/>
              <a:buNone/>
              <a:defRPr sz="1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Pb layer</a:t>
            </a:r>
          </a:p>
        </p:txBody>
      </p:sp>
      <p:sp>
        <p:nvSpPr>
          <p:cNvPr id="162" name="Shape 162"/>
          <p:cNvSpPr/>
          <p:nvPr/>
        </p:nvSpPr>
        <p:spPr>
          <a:xfrm flipH="1" flipV="1">
            <a:off x="1557197" y="6364310"/>
            <a:ext cx="195402" cy="3"/>
          </a:xfrm>
          <a:prstGeom prst="line">
            <a:avLst/>
          </a:prstGeom>
          <a:ln w="19050">
            <a:solidFill>
              <a:srgbClr val="000000"/>
            </a:solidFill>
            <a:headEnd type="triangle"/>
            <a:tailEnd type="triangle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74" name="Group 174"/>
          <p:cNvGrpSpPr/>
          <p:nvPr/>
        </p:nvGrpSpPr>
        <p:grpSpPr>
          <a:xfrm>
            <a:off x="1241688" y="4076683"/>
            <a:ext cx="1176276" cy="2251612"/>
            <a:chOff x="0" y="0"/>
            <a:chExt cx="1176274" cy="2251610"/>
          </a:xfrm>
        </p:grpSpPr>
        <p:grpSp>
          <p:nvGrpSpPr>
            <p:cNvPr id="166" name="Group 166"/>
            <p:cNvGrpSpPr/>
            <p:nvPr/>
          </p:nvGrpSpPr>
          <p:grpSpPr>
            <a:xfrm>
              <a:off x="-1" y="0"/>
              <a:ext cx="520336" cy="2247142"/>
              <a:chOff x="0" y="0"/>
              <a:chExt cx="520334" cy="2247140"/>
            </a:xfrm>
          </p:grpSpPr>
          <p:sp>
            <p:nvSpPr>
              <p:cNvPr id="163" name="Shape 163"/>
              <p:cNvSpPr/>
              <p:nvPr/>
            </p:nvSpPr>
            <p:spPr>
              <a:xfrm rot="16200000">
                <a:off x="-519521" y="1207287"/>
                <a:ext cx="1905185" cy="174524"/>
              </a:xfrm>
              <a:prstGeom prst="rect">
                <a:avLst/>
              </a:prstGeom>
              <a:blipFill rotWithShape="1">
                <a:blip r:embed="rId2"/>
                <a:srcRect/>
                <a:tile tx="0" ty="0" sx="100000" sy="100000" flip="none" algn="tl"/>
              </a:blip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3600">
                    <a:solidFill>
                      <a:srgbClr val="FF0066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164" name="Shape 164"/>
              <p:cNvSpPr/>
              <p:nvPr/>
            </p:nvSpPr>
            <p:spPr>
              <a:xfrm rot="16200000">
                <a:off x="-950667" y="950666"/>
                <a:ext cx="2247142" cy="3458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3519" y="0"/>
                    </a:lnTo>
                    <a:lnTo>
                      <a:pt x="21600" y="0"/>
                    </a:lnTo>
                    <a:lnTo>
                      <a:pt x="18081" y="21600"/>
                    </a:lnTo>
                    <a:close/>
                  </a:path>
                </a:pathLst>
              </a:custGeom>
              <a:blipFill rotWithShape="1">
                <a:blip r:embed="rId2"/>
                <a:srcRect/>
                <a:tile tx="0" ty="0" sx="100000" sy="100000" flip="none" algn="tl"/>
              </a:blip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3600">
                    <a:solidFill>
                      <a:srgbClr val="FF0066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rot="10800000" flipH="1">
                <a:off x="3853" y="11239"/>
                <a:ext cx="516482" cy="3307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3397" y="0"/>
                    </a:lnTo>
                    <a:lnTo>
                      <a:pt x="21600" y="0"/>
                    </a:lnTo>
                    <a:lnTo>
                      <a:pt x="8203" y="21600"/>
                    </a:lnTo>
                    <a:close/>
                  </a:path>
                </a:pathLst>
              </a:custGeom>
              <a:blipFill rotWithShape="1">
                <a:blip r:embed="rId2"/>
                <a:srcRect/>
                <a:tile tx="0" ty="0" sx="100000" sy="100000" flip="none" algn="tl"/>
              </a:blip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3600">
                    <a:solidFill>
                      <a:srgbClr val="FF0066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</p:grpSp>
        <p:grpSp>
          <p:nvGrpSpPr>
            <p:cNvPr id="170" name="Group 170"/>
            <p:cNvGrpSpPr/>
            <p:nvPr/>
          </p:nvGrpSpPr>
          <p:grpSpPr>
            <a:xfrm>
              <a:off x="625091" y="4470"/>
              <a:ext cx="551184" cy="2247142"/>
              <a:chOff x="0" y="0"/>
              <a:chExt cx="551183" cy="2247140"/>
            </a:xfrm>
          </p:grpSpPr>
          <p:sp>
            <p:nvSpPr>
              <p:cNvPr id="167" name="Shape 167"/>
              <p:cNvSpPr/>
              <p:nvPr/>
            </p:nvSpPr>
            <p:spPr>
              <a:xfrm rot="16200000">
                <a:off x="-504102" y="1191861"/>
                <a:ext cx="1905187" cy="205374"/>
              </a:xfrm>
              <a:prstGeom prst="rect">
                <a:avLst/>
              </a:prstGeom>
              <a:blipFill rotWithShape="1">
                <a:blip r:embed="rId2"/>
                <a:srcRect/>
                <a:tile tx="0" ty="0" sx="100000" sy="100000" flip="none" algn="tl"/>
              </a:blip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3600">
                    <a:solidFill>
                      <a:srgbClr val="FF0066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rot="16200000">
                <a:off x="-950666" y="950665"/>
                <a:ext cx="2247141" cy="3458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3519" y="0"/>
                    </a:lnTo>
                    <a:lnTo>
                      <a:pt x="21600" y="0"/>
                    </a:lnTo>
                    <a:lnTo>
                      <a:pt x="18081" y="21600"/>
                    </a:lnTo>
                    <a:close/>
                  </a:path>
                </a:pathLst>
              </a:custGeom>
              <a:blipFill rotWithShape="1">
                <a:blip r:embed="rId3"/>
                <a:srcRect/>
                <a:tile tx="0" ty="0" sx="100000" sy="100000" flip="none" algn="tl"/>
              </a:blip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3600">
                    <a:solidFill>
                      <a:srgbClr val="FF0066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169" name="Shape 169"/>
              <p:cNvSpPr/>
              <p:nvPr/>
            </p:nvSpPr>
            <p:spPr>
              <a:xfrm rot="10800000" flipH="1">
                <a:off x="12954" y="6768"/>
                <a:ext cx="538230" cy="3307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2856" y="0"/>
                    </a:lnTo>
                    <a:lnTo>
                      <a:pt x="21600" y="0"/>
                    </a:lnTo>
                    <a:lnTo>
                      <a:pt x="8744" y="21600"/>
                    </a:lnTo>
                    <a:close/>
                  </a:path>
                </a:pathLst>
              </a:custGeom>
              <a:blipFill rotWithShape="1">
                <a:blip r:embed="rId2"/>
                <a:srcRect/>
                <a:tile tx="0" ty="0" sx="100000" sy="100000" flip="none" algn="tl"/>
              </a:blip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3600">
                    <a:solidFill>
                      <a:srgbClr val="FF0066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</p:grpSp>
        <p:grpSp>
          <p:nvGrpSpPr>
            <p:cNvPr id="173" name="Group 173"/>
            <p:cNvGrpSpPr/>
            <p:nvPr/>
          </p:nvGrpSpPr>
          <p:grpSpPr>
            <a:xfrm>
              <a:off x="199256" y="7427"/>
              <a:ext cx="781618" cy="2239714"/>
              <a:chOff x="0" y="0"/>
              <a:chExt cx="781616" cy="2239713"/>
            </a:xfrm>
          </p:grpSpPr>
          <p:sp>
            <p:nvSpPr>
              <p:cNvPr id="171" name="Shape 171"/>
              <p:cNvSpPr/>
              <p:nvPr/>
            </p:nvSpPr>
            <p:spPr>
              <a:xfrm>
                <a:off x="321076" y="334527"/>
                <a:ext cx="460540" cy="1905187"/>
              </a:xfrm>
              <a:prstGeom prst="rect">
                <a:avLst/>
              </a:prstGeom>
              <a:gradFill flip="none" rotWithShape="1">
                <a:gsLst>
                  <a:gs pos="0">
                    <a:srgbClr val="C4BD97"/>
                  </a:gs>
                  <a:gs pos="100000">
                    <a:srgbClr val="F8F7F3">
                      <a:alpha val="82000"/>
                    </a:srgbClr>
                  </a:gs>
                </a:gsLst>
                <a:lin ang="2700000" scaled="0"/>
              </a:gradFill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rot="10800000" flipH="1">
                <a:off x="0" y="-1"/>
                <a:ext cx="781617" cy="3307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8852" y="0"/>
                    </a:lnTo>
                    <a:lnTo>
                      <a:pt x="21600" y="0"/>
                    </a:lnTo>
                    <a:lnTo>
                      <a:pt x="12748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4BD97"/>
                  </a:gs>
                  <a:gs pos="100000">
                    <a:srgbClr val="F8F7F3">
                      <a:alpha val="82000"/>
                    </a:srgbClr>
                  </a:gs>
                </a:gsLst>
                <a:lin ang="2700000" scaled="0"/>
              </a:gra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3600">
                    <a:solidFill>
                      <a:srgbClr val="FF0066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</p:grpSp>
      </p:grpSp>
      <p:sp>
        <p:nvSpPr>
          <p:cNvPr id="175" name="Shape 175"/>
          <p:cNvSpPr/>
          <p:nvPr/>
        </p:nvSpPr>
        <p:spPr>
          <a:xfrm rot="16200000">
            <a:off x="1993047" y="5261514"/>
            <a:ext cx="1928194" cy="205375"/>
          </a:xfrm>
          <a:prstGeom prst="rect">
            <a:avLst/>
          </a:prstGeom>
          <a:blipFill>
            <a:blip r:embed="rId2"/>
          </a:blip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76" name="Shape 176"/>
          <p:cNvSpPr/>
          <p:nvPr/>
        </p:nvSpPr>
        <p:spPr>
          <a:xfrm rot="16200000">
            <a:off x="1605111" y="5031823"/>
            <a:ext cx="2247142" cy="3458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3519" y="0"/>
                </a:lnTo>
                <a:lnTo>
                  <a:pt x="21600" y="0"/>
                </a:lnTo>
                <a:lnTo>
                  <a:pt x="18081" y="21600"/>
                </a:lnTo>
                <a:close/>
              </a:path>
            </a:pathLst>
          </a:custGeom>
          <a:blipFill>
            <a:blip r:embed="rId3"/>
          </a:blip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77" name="Shape 177"/>
          <p:cNvSpPr/>
          <p:nvPr/>
        </p:nvSpPr>
        <p:spPr>
          <a:xfrm rot="10800000" flipH="1">
            <a:off x="2593609" y="4096049"/>
            <a:ext cx="538231" cy="3600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3995" y="0"/>
                </a:lnTo>
                <a:lnTo>
                  <a:pt x="21600" y="0"/>
                </a:lnTo>
                <a:lnTo>
                  <a:pt x="7605" y="21600"/>
                </a:lnTo>
                <a:close/>
              </a:path>
            </a:pathLst>
          </a:custGeom>
          <a:blipFill>
            <a:blip r:embed="rId2"/>
          </a:blip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424459" y="4423109"/>
            <a:ext cx="460541" cy="1905187"/>
          </a:xfrm>
          <a:prstGeom prst="rect">
            <a:avLst/>
          </a:prstGeom>
          <a:gradFill>
            <a:gsLst>
              <a:gs pos="0">
                <a:srgbClr val="C4BD97"/>
              </a:gs>
              <a:gs pos="100000">
                <a:srgbClr val="F8F7F3">
                  <a:alpha val="82000"/>
                </a:srgbClr>
              </a:gs>
            </a:gsLst>
            <a:lin ang="2700000"/>
          </a:gra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0070C0"/>
                </a:solidFill>
              </a:defRPr>
            </a:pPr>
            <a:endParaRPr/>
          </a:p>
        </p:txBody>
      </p:sp>
      <p:sp>
        <p:nvSpPr>
          <p:cNvPr id="179" name="Shape 179"/>
          <p:cNvSpPr/>
          <p:nvPr/>
        </p:nvSpPr>
        <p:spPr>
          <a:xfrm rot="10800000" flipH="1">
            <a:off x="2116254" y="4081445"/>
            <a:ext cx="781618" cy="3307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8852" y="0"/>
                </a:lnTo>
                <a:lnTo>
                  <a:pt x="21600" y="0"/>
                </a:lnTo>
                <a:lnTo>
                  <a:pt x="12748" y="21600"/>
                </a:lnTo>
                <a:close/>
              </a:path>
            </a:pathLst>
          </a:custGeom>
          <a:gradFill>
            <a:gsLst>
              <a:gs pos="0">
                <a:srgbClr val="C4BD97"/>
              </a:gs>
              <a:gs pos="100000">
                <a:srgbClr val="F8F7F3">
                  <a:alpha val="82000"/>
                </a:srgbClr>
              </a:gs>
            </a:gsLst>
            <a:lin ang="2700000"/>
          </a:gra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3066002" y="4423109"/>
            <a:ext cx="460541" cy="1905187"/>
          </a:xfrm>
          <a:prstGeom prst="rect">
            <a:avLst/>
          </a:prstGeom>
          <a:gradFill>
            <a:gsLst>
              <a:gs pos="0">
                <a:srgbClr val="C4BD97"/>
              </a:gs>
              <a:gs pos="100000">
                <a:srgbClr val="F8F7F3">
                  <a:alpha val="82000"/>
                </a:srgbClr>
              </a:gs>
            </a:gsLst>
            <a:lin ang="2700000"/>
          </a:gra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0070C0"/>
                </a:solidFill>
              </a:defRPr>
            </a:pPr>
            <a:endParaRPr/>
          </a:p>
        </p:txBody>
      </p:sp>
      <p:sp>
        <p:nvSpPr>
          <p:cNvPr id="181" name="Shape 181"/>
          <p:cNvSpPr/>
          <p:nvPr/>
        </p:nvSpPr>
        <p:spPr>
          <a:xfrm rot="10800000" flipH="1">
            <a:off x="2759099" y="4081445"/>
            <a:ext cx="781619" cy="3307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8852" y="0"/>
                </a:lnTo>
                <a:lnTo>
                  <a:pt x="21600" y="0"/>
                </a:lnTo>
                <a:lnTo>
                  <a:pt x="12748" y="21600"/>
                </a:lnTo>
                <a:close/>
              </a:path>
            </a:pathLst>
          </a:custGeom>
          <a:gradFill>
            <a:gsLst>
              <a:gs pos="0">
                <a:srgbClr val="C4BD97"/>
              </a:gs>
              <a:gs pos="100000">
                <a:srgbClr val="F8F7F3">
                  <a:alpha val="82000"/>
                </a:srgbClr>
              </a:gs>
            </a:gsLst>
            <a:lin ang="2700000"/>
          </a:gra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82" name="Shape 182"/>
          <p:cNvSpPr/>
          <p:nvPr/>
        </p:nvSpPr>
        <p:spPr>
          <a:xfrm>
            <a:off x="6520523" y="6407736"/>
            <a:ext cx="568609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buSzTx/>
              <a:buNone/>
              <a:defRPr sz="1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 mm</a:t>
            </a:r>
          </a:p>
        </p:txBody>
      </p:sp>
      <p:sp>
        <p:nvSpPr>
          <p:cNvPr id="183" name="Shape 183"/>
          <p:cNvSpPr/>
          <p:nvPr/>
        </p:nvSpPr>
        <p:spPr>
          <a:xfrm flipH="1" flipV="1">
            <a:off x="6589383" y="6415110"/>
            <a:ext cx="430889" cy="3"/>
          </a:xfrm>
          <a:prstGeom prst="line">
            <a:avLst/>
          </a:prstGeom>
          <a:ln w="19050">
            <a:solidFill>
              <a:srgbClr val="000000"/>
            </a:solidFill>
            <a:headEnd type="triangle"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1289400" y="6369636"/>
            <a:ext cx="717065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buSzTx/>
              <a:buNone/>
              <a:defRPr sz="1400" b="1">
                <a:latin typeface="Arial"/>
                <a:ea typeface="Arial"/>
                <a:cs typeface="Arial"/>
                <a:sym typeface="Arial"/>
              </a:defRPr>
            </a:pPr>
            <a:r>
              <a:t>300 μm</a:t>
            </a:r>
          </a:p>
        </p:txBody>
      </p:sp>
      <p:sp>
        <p:nvSpPr>
          <p:cNvPr id="185" name="Shape 185"/>
          <p:cNvSpPr/>
          <p:nvPr/>
        </p:nvSpPr>
        <p:spPr>
          <a:xfrm>
            <a:off x="3011969" y="6407736"/>
            <a:ext cx="568608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buSzTx/>
              <a:buNone/>
              <a:defRPr sz="1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 mm</a:t>
            </a:r>
          </a:p>
        </p:txBody>
      </p:sp>
      <p:sp>
        <p:nvSpPr>
          <p:cNvPr id="186" name="Shape 186"/>
          <p:cNvSpPr/>
          <p:nvPr/>
        </p:nvSpPr>
        <p:spPr>
          <a:xfrm flipH="1" flipV="1">
            <a:off x="3088426" y="6389710"/>
            <a:ext cx="430889" cy="3"/>
          </a:xfrm>
          <a:prstGeom prst="line">
            <a:avLst/>
          </a:prstGeom>
          <a:ln w="19050">
            <a:solidFill>
              <a:srgbClr val="000000"/>
            </a:solidFill>
            <a:headEnd type="triangle"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7" name="Shape 187"/>
          <p:cNvSpPr/>
          <p:nvPr/>
        </p:nvSpPr>
        <p:spPr>
          <a:xfrm>
            <a:off x="2438696" y="6595695"/>
            <a:ext cx="1422424" cy="322607"/>
          </a:xfrm>
          <a:prstGeom prst="rect">
            <a:avLst/>
          </a:prstGeom>
          <a:solidFill>
            <a:srgbClr val="FFFFFF">
              <a:alpha val="52000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buSzTx/>
              <a:buNone/>
              <a:defRPr sz="1400" b="1">
                <a:latin typeface="Arial"/>
                <a:ea typeface="Arial"/>
                <a:cs typeface="Arial"/>
                <a:sym typeface="Arial"/>
              </a:defRPr>
            </a:pPr>
            <a:r>
              <a:t>C or CH</a:t>
            </a:r>
            <a:r>
              <a:rPr baseline="-25000"/>
              <a:t>2</a:t>
            </a:r>
            <a:r>
              <a:t> layer</a:t>
            </a:r>
          </a:p>
        </p:txBody>
      </p:sp>
      <p:sp>
        <p:nvSpPr>
          <p:cNvPr id="188" name="Shape 188"/>
          <p:cNvSpPr/>
          <p:nvPr/>
        </p:nvSpPr>
        <p:spPr>
          <a:xfrm rot="16200000" flipH="1">
            <a:off x="3928393" y="3152806"/>
            <a:ext cx="240111" cy="15847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0930"/>
                  <a:pt x="10800" y="20104"/>
                </a:cubicBezTo>
                <a:lnTo>
                  <a:pt x="10800" y="12394"/>
                </a:lnTo>
                <a:cubicBezTo>
                  <a:pt x="10800" y="11568"/>
                  <a:pt x="5965" y="10898"/>
                  <a:pt x="0" y="10898"/>
                </a:cubicBezTo>
                <a:cubicBezTo>
                  <a:pt x="5965" y="10898"/>
                  <a:pt x="10800" y="10229"/>
                  <a:pt x="10800" y="9403"/>
                </a:cubicBezTo>
                <a:lnTo>
                  <a:pt x="10800" y="1496"/>
                </a:lnTo>
                <a:cubicBezTo>
                  <a:pt x="10800" y="670"/>
                  <a:pt x="15635" y="0"/>
                  <a:pt x="21600" y="0"/>
                </a:cubicBezTo>
              </a:path>
            </a:pathLst>
          </a:custGeom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89" name="Shape 189"/>
          <p:cNvSpPr/>
          <p:nvPr/>
        </p:nvSpPr>
        <p:spPr>
          <a:xfrm rot="16200000" flipH="1">
            <a:off x="2145166" y="2986486"/>
            <a:ext cx="213349" cy="19441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054"/>
                  <a:pt x="10800" y="20381"/>
                </a:cubicBezTo>
                <a:lnTo>
                  <a:pt x="10800" y="12117"/>
                </a:lnTo>
                <a:cubicBezTo>
                  <a:pt x="10800" y="11444"/>
                  <a:pt x="5965" y="10898"/>
                  <a:pt x="0" y="10898"/>
                </a:cubicBezTo>
                <a:cubicBezTo>
                  <a:pt x="5965" y="10898"/>
                  <a:pt x="10800" y="10352"/>
                  <a:pt x="10800" y="9679"/>
                </a:cubicBezTo>
                <a:lnTo>
                  <a:pt x="10800" y="1219"/>
                </a:lnTo>
                <a:cubicBezTo>
                  <a:pt x="10800" y="546"/>
                  <a:pt x="15635" y="0"/>
                  <a:pt x="21600" y="0"/>
                </a:cubicBezTo>
              </a:path>
            </a:pathLst>
          </a:custGeom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90" name="Shape 190"/>
          <p:cNvSpPr/>
          <p:nvPr/>
        </p:nvSpPr>
        <p:spPr>
          <a:xfrm rot="16200000" flipH="1">
            <a:off x="5655156" y="3060134"/>
            <a:ext cx="244525" cy="17656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0999"/>
                  <a:pt x="10800" y="20258"/>
                </a:cubicBezTo>
                <a:lnTo>
                  <a:pt x="10800" y="12241"/>
                </a:lnTo>
                <a:cubicBezTo>
                  <a:pt x="10800" y="11499"/>
                  <a:pt x="5965" y="10898"/>
                  <a:pt x="0" y="10898"/>
                </a:cubicBezTo>
                <a:cubicBezTo>
                  <a:pt x="5965" y="10898"/>
                  <a:pt x="10800" y="10297"/>
                  <a:pt x="10800" y="9556"/>
                </a:cubicBezTo>
                <a:lnTo>
                  <a:pt x="10800" y="1342"/>
                </a:lnTo>
                <a:cubicBezTo>
                  <a:pt x="10800" y="601"/>
                  <a:pt x="15635" y="0"/>
                  <a:pt x="21600" y="0"/>
                </a:cubicBezTo>
              </a:path>
            </a:pathLst>
          </a:custGeom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91" name="Shape 191"/>
          <p:cNvSpPr/>
          <p:nvPr/>
        </p:nvSpPr>
        <p:spPr>
          <a:xfrm>
            <a:off x="-19719" y="10330"/>
            <a:ext cx="9183437" cy="61214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Tx/>
              <a:buNone/>
              <a:defRPr sz="3200" b="1">
                <a:solidFill>
                  <a:srgbClr val="FFFFFF"/>
                </a:solidFill>
              </a:defRPr>
            </a:lvl1pPr>
          </a:lstStyle>
          <a:p>
            <a:r>
              <a:t>1. Detector structure</a:t>
            </a:r>
          </a:p>
        </p:txBody>
      </p:sp>
      <p:sp>
        <p:nvSpPr>
          <p:cNvPr id="192" name="Shape 192"/>
          <p:cNvSpPr/>
          <p:nvPr/>
        </p:nvSpPr>
        <p:spPr>
          <a:xfrm>
            <a:off x="5204581" y="4427611"/>
            <a:ext cx="460541" cy="1905183"/>
          </a:xfrm>
          <a:prstGeom prst="rect">
            <a:avLst/>
          </a:prstGeom>
          <a:gradFill>
            <a:gsLst>
              <a:gs pos="0">
                <a:srgbClr val="C4BD97"/>
              </a:gs>
              <a:gs pos="100000">
                <a:srgbClr val="F8F7F3">
                  <a:alpha val="82000"/>
                </a:srgbClr>
              </a:gs>
            </a:gsLst>
            <a:lin ang="2700000"/>
          </a:gra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0070C0"/>
                </a:solidFill>
              </a:defRPr>
            </a:pPr>
            <a:endParaRPr/>
          </a:p>
        </p:txBody>
      </p:sp>
      <p:sp>
        <p:nvSpPr>
          <p:cNvPr id="193" name="Shape 193"/>
          <p:cNvSpPr/>
          <p:nvPr/>
        </p:nvSpPr>
        <p:spPr>
          <a:xfrm>
            <a:off x="5858219" y="4422019"/>
            <a:ext cx="460541" cy="1915964"/>
          </a:xfrm>
          <a:prstGeom prst="rect">
            <a:avLst/>
          </a:prstGeom>
          <a:gradFill>
            <a:gsLst>
              <a:gs pos="0">
                <a:srgbClr val="C4BD97"/>
              </a:gs>
              <a:gs pos="100000">
                <a:srgbClr val="F8F7F3">
                  <a:alpha val="82000"/>
                </a:srgbClr>
              </a:gs>
            </a:gsLst>
            <a:lin ang="2700000"/>
          </a:gra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0070C0"/>
                </a:solidFill>
              </a:defRPr>
            </a:pPr>
            <a:endParaRPr/>
          </a:p>
        </p:txBody>
      </p:sp>
      <p:sp>
        <p:nvSpPr>
          <p:cNvPr id="194" name="Shape 194"/>
          <p:cNvSpPr/>
          <p:nvPr/>
        </p:nvSpPr>
        <p:spPr>
          <a:xfrm>
            <a:off x="6553723" y="4410121"/>
            <a:ext cx="460541" cy="1915963"/>
          </a:xfrm>
          <a:prstGeom prst="rect">
            <a:avLst/>
          </a:prstGeom>
          <a:gradFill>
            <a:gsLst>
              <a:gs pos="0">
                <a:srgbClr val="C4BD97"/>
              </a:gs>
              <a:gs pos="100000">
                <a:srgbClr val="F8F7F3">
                  <a:alpha val="82000"/>
                </a:srgbClr>
              </a:gs>
            </a:gsLst>
            <a:lin ang="2700000"/>
          </a:gra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0070C0"/>
                </a:solidFill>
              </a:defRPr>
            </a:pPr>
            <a:endParaRPr/>
          </a:p>
        </p:txBody>
      </p:sp>
      <p:sp>
        <p:nvSpPr>
          <p:cNvPr id="195" name="Shape 195"/>
          <p:cNvSpPr/>
          <p:nvPr/>
        </p:nvSpPr>
        <p:spPr>
          <a:xfrm rot="10800000" flipH="1">
            <a:off x="4880455" y="4081445"/>
            <a:ext cx="781618" cy="3307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8852" y="0"/>
                </a:lnTo>
                <a:lnTo>
                  <a:pt x="21600" y="0"/>
                </a:lnTo>
                <a:lnTo>
                  <a:pt x="12748" y="21600"/>
                </a:lnTo>
                <a:close/>
              </a:path>
            </a:pathLst>
          </a:custGeom>
          <a:gradFill>
            <a:gsLst>
              <a:gs pos="0">
                <a:srgbClr val="C4BD97"/>
              </a:gs>
              <a:gs pos="100000">
                <a:srgbClr val="F8F7F3">
                  <a:alpha val="82000"/>
                </a:srgbClr>
              </a:gs>
            </a:gsLst>
            <a:lin ang="2700000"/>
          </a:gra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96" name="Shape 196"/>
          <p:cNvSpPr/>
          <p:nvPr/>
        </p:nvSpPr>
        <p:spPr>
          <a:xfrm rot="10800000" flipH="1">
            <a:off x="5552483" y="4081445"/>
            <a:ext cx="781618" cy="3307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8852" y="0"/>
                </a:lnTo>
                <a:lnTo>
                  <a:pt x="21600" y="0"/>
                </a:lnTo>
                <a:lnTo>
                  <a:pt x="12748" y="21600"/>
                </a:lnTo>
                <a:close/>
              </a:path>
            </a:pathLst>
          </a:custGeom>
          <a:gradFill>
            <a:gsLst>
              <a:gs pos="0">
                <a:srgbClr val="C4BD97"/>
              </a:gs>
              <a:gs pos="100000">
                <a:srgbClr val="F8F7F3">
                  <a:alpha val="82000"/>
                </a:srgbClr>
              </a:gs>
            </a:gsLst>
            <a:lin ang="2700000"/>
          </a:gra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97" name="Shape 197"/>
          <p:cNvSpPr/>
          <p:nvPr/>
        </p:nvSpPr>
        <p:spPr>
          <a:xfrm rot="10800000" flipH="1">
            <a:off x="6200554" y="4081445"/>
            <a:ext cx="781618" cy="3307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8852" y="0"/>
                </a:lnTo>
                <a:lnTo>
                  <a:pt x="21600" y="0"/>
                </a:lnTo>
                <a:lnTo>
                  <a:pt x="12748" y="21600"/>
                </a:lnTo>
                <a:close/>
              </a:path>
            </a:pathLst>
          </a:custGeom>
          <a:gradFill>
            <a:gsLst>
              <a:gs pos="0">
                <a:srgbClr val="C4BD97"/>
              </a:gs>
              <a:gs pos="100000">
                <a:srgbClr val="F8F7F3">
                  <a:alpha val="82000"/>
                </a:srgbClr>
              </a:gs>
            </a:gsLst>
            <a:lin ang="2700000"/>
          </a:gra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1767913" y="3267650"/>
            <a:ext cx="982477" cy="60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5400" tIns="25400" rIns="25400" bIns="25400">
            <a:spAutoFit/>
          </a:bodyPr>
          <a:lstStyle/>
          <a:p>
            <a:pPr>
              <a:buSzTx/>
              <a:buNone/>
              <a:defRPr b="1">
                <a:solidFill>
                  <a:srgbClr val="C0504C"/>
                </a:solidFill>
              </a:defRPr>
            </a:pPr>
            <a:r>
              <a:t>Section 1</a:t>
            </a:r>
          </a:p>
          <a:p>
            <a:pPr>
              <a:buSzTx/>
              <a:buNone/>
              <a:defRPr b="1">
                <a:solidFill>
                  <a:srgbClr val="C0504C"/>
                </a:solidFill>
              </a:defRPr>
            </a:pPr>
            <a:r>
              <a:t>vertexing</a:t>
            </a:r>
          </a:p>
        </p:txBody>
      </p:sp>
      <p:sp>
        <p:nvSpPr>
          <p:cNvPr id="199" name="Shape 199"/>
          <p:cNvSpPr/>
          <p:nvPr/>
        </p:nvSpPr>
        <p:spPr>
          <a:xfrm>
            <a:off x="3030637" y="3267650"/>
            <a:ext cx="2035623" cy="60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5400" tIns="25400" rIns="25400" bIns="25400">
            <a:spAutoFit/>
          </a:bodyPr>
          <a:lstStyle/>
          <a:p>
            <a:pPr algn="ctr">
              <a:buSzTx/>
              <a:buNone/>
              <a:defRPr b="1">
                <a:solidFill>
                  <a:srgbClr val="C0504C"/>
                </a:solidFill>
              </a:defRPr>
            </a:pPr>
            <a:r>
              <a:t>Section 2</a:t>
            </a:r>
          </a:p>
          <a:p>
            <a:pPr algn="ctr">
              <a:buSzTx/>
              <a:buNone/>
              <a:defRPr b="1">
                <a:solidFill>
                  <a:srgbClr val="C0504C"/>
                </a:solidFill>
              </a:defRPr>
            </a:pPr>
            <a:r>
              <a:t>Charge identification</a:t>
            </a:r>
          </a:p>
        </p:txBody>
      </p:sp>
      <p:sp>
        <p:nvSpPr>
          <p:cNvPr id="200" name="Shape 200"/>
          <p:cNvSpPr/>
          <p:nvPr/>
        </p:nvSpPr>
        <p:spPr>
          <a:xfrm>
            <a:off x="5186502" y="3267650"/>
            <a:ext cx="1181833" cy="60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5400" tIns="25400" rIns="25400" bIns="25400">
            <a:spAutoFit/>
          </a:bodyPr>
          <a:lstStyle/>
          <a:p>
            <a:pPr algn="ctr">
              <a:buSzTx/>
              <a:buNone/>
              <a:defRPr b="1">
                <a:solidFill>
                  <a:srgbClr val="C0504C"/>
                </a:solidFill>
              </a:defRPr>
            </a:pPr>
            <a:r>
              <a:t>Section 3</a:t>
            </a:r>
          </a:p>
          <a:p>
            <a:pPr algn="ctr">
              <a:buSzTx/>
              <a:buNone/>
              <a:defRPr b="1">
                <a:solidFill>
                  <a:srgbClr val="C0504C"/>
                </a:solidFill>
              </a:defRPr>
            </a:pPr>
            <a:r>
              <a:t>momentum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/>
        </p:nvSpPr>
        <p:spPr>
          <a:xfrm>
            <a:off x="119182" y="734110"/>
            <a:ext cx="8865743" cy="2653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just">
              <a:lnSpc>
                <a:spcPct val="130000"/>
              </a:lnSpc>
              <a:spcBef>
                <a:spcPts val="600"/>
              </a:spcBef>
              <a:buFont typeface="Arial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Alternate target layers of C or CH</a:t>
            </a:r>
            <a:r>
              <a:rPr baseline="-25000"/>
              <a:t>2</a:t>
            </a:r>
            <a:r>
              <a:t> (1 mm) and emulsion (300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μ</a:t>
            </a:r>
            <a:r>
              <a:t>m)</a:t>
            </a:r>
          </a:p>
          <a:p>
            <a:pPr marL="342900" indent="-342900" algn="just">
              <a:lnSpc>
                <a:spcPct val="130000"/>
              </a:lnSpc>
              <a:spcBef>
                <a:spcPts val="600"/>
              </a:spcBef>
              <a:buFont typeface="Arial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Vertex detector and particle tracking </a:t>
            </a:r>
          </a:p>
          <a:p>
            <a:pPr marL="342900" indent="-342900" algn="just">
              <a:lnSpc>
                <a:spcPct val="130000"/>
              </a:lnSpc>
              <a:spcBef>
                <a:spcPts val="600"/>
              </a:spcBef>
              <a:buFont typeface="Arial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Chamber thickness defined by the interaction length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obtain a sufficiently high number of interactions</a:t>
            </a:r>
          </a:p>
          <a:p>
            <a:pPr marL="342900" indent="-342900" algn="just">
              <a:lnSpc>
                <a:spcPct val="130000"/>
              </a:lnSpc>
              <a:spcBef>
                <a:spcPts val="600"/>
              </a:spcBef>
              <a:buFont typeface="Arial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20% of Carbon ions interacting in 3 cm Lexan</a:t>
            </a:r>
          </a:p>
          <a:p>
            <a:pPr marL="342900" indent="-342900" algn="just">
              <a:lnSpc>
                <a:spcPct val="130000"/>
              </a:lnSpc>
              <a:spcBef>
                <a:spcPts val="600"/>
              </a:spcBef>
              <a:buFont typeface="Arial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Total length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∼ </a:t>
            </a:r>
            <a:r>
              <a:t>30 cells = 39mm </a:t>
            </a:r>
          </a:p>
        </p:txBody>
      </p:sp>
      <p:sp>
        <p:nvSpPr>
          <p:cNvPr id="203" name="Shape 203"/>
          <p:cNvSpPr/>
          <p:nvPr/>
        </p:nvSpPr>
        <p:spPr>
          <a:xfrm>
            <a:off x="-7019" y="10330"/>
            <a:ext cx="9183437" cy="61214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Tx/>
              <a:buFontTx/>
              <a:buNone/>
              <a:defRPr sz="3200" b="1">
                <a:solidFill>
                  <a:srgbClr val="FFFFFF"/>
                </a:solidFill>
              </a:defRPr>
            </a:lvl1pPr>
          </a:lstStyle>
          <a:p>
            <a:r>
              <a:t>1. Section 1: vertex detector</a:t>
            </a:r>
          </a:p>
        </p:txBody>
      </p:sp>
      <p:grpSp>
        <p:nvGrpSpPr>
          <p:cNvPr id="225" name="Group 225"/>
          <p:cNvGrpSpPr/>
          <p:nvPr/>
        </p:nvGrpSpPr>
        <p:grpSpPr>
          <a:xfrm>
            <a:off x="175488" y="3622937"/>
            <a:ext cx="4055244" cy="3186704"/>
            <a:chOff x="0" y="0"/>
            <a:chExt cx="4055243" cy="3186702"/>
          </a:xfrm>
        </p:grpSpPr>
        <p:sp>
          <p:nvSpPr>
            <p:cNvPr id="204" name="Shape 204"/>
            <p:cNvSpPr/>
            <p:nvPr/>
          </p:nvSpPr>
          <p:spPr>
            <a:xfrm>
              <a:off x="1138223" y="1196"/>
              <a:ext cx="741820" cy="2769502"/>
            </a:xfrm>
            <a:prstGeom prst="rect">
              <a:avLst/>
            </a:prstGeom>
            <a:gradFill flip="none" rotWithShape="1">
              <a:gsLst>
                <a:gs pos="0">
                  <a:srgbClr val="C4BD97"/>
                </a:gs>
                <a:gs pos="100000">
                  <a:srgbClr val="F8F7F3">
                    <a:alpha val="82000"/>
                  </a:srgbClr>
                </a:gs>
              </a:gsLst>
              <a:lin ang="2700000" scaled="0"/>
            </a:gra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 rot="16200000">
              <a:off x="-393502" y="1248223"/>
              <a:ext cx="2769502" cy="275447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3600">
                  <a:solidFill>
                    <a:srgbClr val="FF0066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2174595" y="0"/>
              <a:ext cx="741820" cy="2769502"/>
            </a:xfrm>
            <a:prstGeom prst="rect">
              <a:avLst/>
            </a:prstGeom>
            <a:gradFill flip="none" rotWithShape="1">
              <a:gsLst>
                <a:gs pos="0">
                  <a:srgbClr val="C4BD97"/>
                </a:gs>
                <a:gs pos="100000">
                  <a:srgbClr val="F8F7F3">
                    <a:alpha val="82000"/>
                  </a:srgbClr>
                </a:gs>
              </a:gsLst>
              <a:lin ang="2700000" scaled="0"/>
            </a:gra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 rot="16200000">
              <a:off x="642870" y="1247027"/>
              <a:ext cx="2769502" cy="275447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3600">
                  <a:solidFill>
                    <a:srgbClr val="FF0066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3182707" y="0"/>
              <a:ext cx="741820" cy="2769502"/>
            </a:xfrm>
            <a:prstGeom prst="rect">
              <a:avLst/>
            </a:prstGeom>
            <a:gradFill flip="none" rotWithShape="1">
              <a:gsLst>
                <a:gs pos="0">
                  <a:srgbClr val="C4BD97"/>
                </a:gs>
                <a:gs pos="100000">
                  <a:srgbClr val="F8F7F3">
                    <a:alpha val="82000"/>
                  </a:srgbClr>
                </a:gs>
              </a:gsLst>
              <a:lin ang="2700000" scaled="0"/>
            </a:gra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 rot="16200000">
              <a:off x="1650982" y="1247027"/>
              <a:ext cx="2769503" cy="275447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3600">
                  <a:solidFill>
                    <a:srgbClr val="FF0066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grpSp>
          <p:nvGrpSpPr>
            <p:cNvPr id="222" name="Group 222"/>
            <p:cNvGrpSpPr/>
            <p:nvPr/>
          </p:nvGrpSpPr>
          <p:grpSpPr>
            <a:xfrm>
              <a:off x="-1" y="320822"/>
              <a:ext cx="4055245" cy="2865881"/>
              <a:chOff x="12699" y="569786"/>
              <a:chExt cx="4055243" cy="2865879"/>
            </a:xfrm>
          </p:grpSpPr>
          <p:grpSp>
            <p:nvGrpSpPr>
              <p:cNvPr id="217" name="Group 217"/>
              <p:cNvGrpSpPr/>
              <p:nvPr/>
            </p:nvGrpSpPr>
            <p:grpSpPr>
              <a:xfrm>
                <a:off x="12699" y="1191705"/>
                <a:ext cx="3903259" cy="2243961"/>
                <a:chOff x="12699" y="1191705"/>
                <a:chExt cx="3903257" cy="2243960"/>
              </a:xfrm>
            </p:grpSpPr>
            <p:grpSp>
              <p:nvGrpSpPr>
                <p:cNvPr id="215" name="Group 215"/>
                <p:cNvGrpSpPr/>
                <p:nvPr/>
              </p:nvGrpSpPr>
              <p:grpSpPr>
                <a:xfrm>
                  <a:off x="12700" y="1191705"/>
                  <a:ext cx="3903258" cy="2243961"/>
                  <a:chOff x="0" y="1166305"/>
                  <a:chExt cx="3903257" cy="2243960"/>
                </a:xfrm>
              </p:grpSpPr>
              <p:sp>
                <p:nvSpPr>
                  <p:cNvPr id="210" name="Shape 210"/>
                  <p:cNvSpPr/>
                  <p:nvPr/>
                </p:nvSpPr>
                <p:spPr>
                  <a:xfrm>
                    <a:off x="0" y="1166305"/>
                    <a:ext cx="2390122" cy="1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  <a:tailEnd type="triangle" w="med" len="med"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11" name="Shape 211"/>
                  <p:cNvSpPr/>
                  <p:nvPr/>
                </p:nvSpPr>
                <p:spPr>
                  <a:xfrm>
                    <a:off x="3160101" y="3069301"/>
                    <a:ext cx="743157" cy="1"/>
                  </a:xfrm>
                  <a:prstGeom prst="line">
                    <a:avLst/>
                  </a:pr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triangle" w="med" len="med"/>
                    <a:tailEnd type="triangle" w="med" len="med"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12" name="Shape 212"/>
                  <p:cNvSpPr/>
                  <p:nvPr/>
                </p:nvSpPr>
                <p:spPr>
                  <a:xfrm>
                    <a:off x="3250778" y="3146011"/>
                    <a:ext cx="502256" cy="264255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none" lIns="45719" tIns="45719" rIns="45719" bIns="45719" numCol="1" anchor="t">
                    <a:spAutoFit/>
                  </a:bodyPr>
                  <a:lstStyle>
                    <a:lvl1pPr>
                      <a:buSzTx/>
                      <a:buNone/>
                      <a:defRPr sz="1200" b="1">
                        <a:latin typeface="Arial"/>
                        <a:ea typeface="Arial"/>
                        <a:cs typeface="Arial"/>
                        <a:sym typeface="Arial"/>
                      </a:defRPr>
                    </a:lvl1pPr>
                  </a:lstStyle>
                  <a:p>
                    <a:r>
                      <a:t>1 mm</a:t>
                    </a:r>
                  </a:p>
                </p:txBody>
              </p:sp>
              <p:sp>
                <p:nvSpPr>
                  <p:cNvPr id="213" name="Shape 213"/>
                  <p:cNvSpPr/>
                  <p:nvPr/>
                </p:nvSpPr>
                <p:spPr>
                  <a:xfrm>
                    <a:off x="1914381" y="3069301"/>
                    <a:ext cx="229386" cy="1"/>
                  </a:xfrm>
                  <a:prstGeom prst="line">
                    <a:avLst/>
                  </a:pr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triangle" w="med" len="med"/>
                    <a:tailEnd type="triangle" w="med" len="med"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14" name="Shape 214"/>
                  <p:cNvSpPr/>
                  <p:nvPr/>
                </p:nvSpPr>
                <p:spPr>
                  <a:xfrm>
                    <a:off x="1720245" y="3141309"/>
                    <a:ext cx="671846" cy="264256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none" lIns="45719" tIns="45719" rIns="45719" bIns="45719" numCol="1" anchor="t">
                    <a:spAutoFit/>
                  </a:bodyPr>
                  <a:lstStyle/>
                  <a:p>
                    <a:pPr>
                      <a:buSzTx/>
                      <a:buNone/>
                      <a:defRPr sz="12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r>
                      <a:t>300 μm </a:t>
                    </a:r>
                  </a:p>
                </p:txBody>
              </p:sp>
            </p:grpSp>
            <p:sp>
              <p:nvSpPr>
                <p:cNvPr id="216" name="Shape 216"/>
                <p:cNvSpPr/>
                <p:nvPr/>
              </p:nvSpPr>
              <p:spPr>
                <a:xfrm>
                  <a:off x="2303588" y="1949116"/>
                  <a:ext cx="492443" cy="10541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/>
                <a:p>
                  <a:pPr algn="ctr">
                    <a:spcBef>
                      <a:spcPts val="1200"/>
                    </a:spcBef>
                    <a:buSzTx/>
                    <a:buNone/>
                    <a:defRPr sz="2000" b="1">
                      <a:solidFill>
                        <a:schemeClr val="accent2"/>
                      </a:solidFill>
                    </a:defRPr>
                  </a:pPr>
                  <a:r>
                    <a:t>C or CH</a:t>
                  </a:r>
                  <a:r>
                    <a:rPr baseline="-25000"/>
                    <a:t>2</a:t>
                  </a:r>
                </a:p>
              </p:txBody>
            </p:sp>
          </p:grpSp>
          <p:sp>
            <p:nvSpPr>
              <p:cNvPr id="218" name="Shape 218"/>
              <p:cNvSpPr/>
              <p:nvPr/>
            </p:nvSpPr>
            <p:spPr>
              <a:xfrm>
                <a:off x="2274918" y="938093"/>
                <a:ext cx="358141" cy="5994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buSzTx/>
                  <a:buNone/>
                  <a:defRPr sz="4000">
                    <a:latin typeface="Symbol"/>
                    <a:ea typeface="Symbol"/>
                    <a:cs typeface="Symbol"/>
                    <a:sym typeface="Symbol"/>
                  </a:defRPr>
                </a:lvl1pPr>
              </a:lstStyle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rPr>
                    <a:latin typeface="Symbol"/>
                    <a:ea typeface="Symbol"/>
                    <a:cs typeface="Symbol"/>
                    <a:sym typeface="Symbol"/>
                  </a:rPr>
                  <a:t>∗</a:t>
                </a:r>
              </a:p>
            </p:txBody>
          </p:sp>
          <p:sp>
            <p:nvSpPr>
              <p:cNvPr id="219" name="Shape 219"/>
              <p:cNvSpPr/>
              <p:nvPr/>
            </p:nvSpPr>
            <p:spPr>
              <a:xfrm flipV="1">
                <a:off x="2478170" y="569786"/>
                <a:ext cx="1589774" cy="60795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20" name="Shape 220"/>
              <p:cNvSpPr/>
              <p:nvPr/>
            </p:nvSpPr>
            <p:spPr>
              <a:xfrm>
                <a:off x="2468148" y="1215835"/>
                <a:ext cx="1599796" cy="247765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>
                <a:off x="27006" y="753947"/>
                <a:ext cx="749824" cy="48620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buSzTx/>
                  <a:buNone/>
                  <a:defRPr sz="2800" b="1" baseline="300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Beam</a:t>
                </a:r>
              </a:p>
            </p:txBody>
          </p:sp>
        </p:grpSp>
        <p:sp>
          <p:nvSpPr>
            <p:cNvPr id="223" name="Shape 223"/>
            <p:cNvSpPr/>
            <p:nvPr/>
          </p:nvSpPr>
          <p:spPr>
            <a:xfrm>
              <a:off x="3307487" y="1702484"/>
              <a:ext cx="492443" cy="1054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1200"/>
                </a:spcBef>
                <a:buSzTx/>
                <a:buNone/>
                <a:defRPr sz="2000" b="1">
                  <a:solidFill>
                    <a:schemeClr val="accent2"/>
                  </a:solidFill>
                </a:defRPr>
              </a:pPr>
              <a:r>
                <a:t>C or CH</a:t>
              </a:r>
              <a:r>
                <a:rPr baseline="-25000"/>
                <a:t>2</a:t>
              </a:r>
            </a:p>
          </p:txBody>
        </p:sp>
        <p:sp>
          <p:nvSpPr>
            <p:cNvPr id="224" name="Shape 224"/>
            <p:cNvSpPr/>
            <p:nvPr/>
          </p:nvSpPr>
          <p:spPr>
            <a:xfrm>
              <a:off x="1211987" y="1727884"/>
              <a:ext cx="492443" cy="1054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1200"/>
                </a:spcBef>
                <a:buSzTx/>
                <a:buNone/>
                <a:defRPr sz="2000" b="1">
                  <a:solidFill>
                    <a:schemeClr val="accent2"/>
                  </a:solidFill>
                </a:defRPr>
              </a:pPr>
              <a:r>
                <a:t>C or CH</a:t>
              </a:r>
              <a:r>
                <a:rPr baseline="-25000"/>
                <a:t>2</a:t>
              </a:r>
            </a:p>
          </p:txBody>
        </p:sp>
      </p:grpSp>
      <p:pic>
        <p:nvPicPr>
          <p:cNvPr id="226" name="image38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21695" y="3395216"/>
            <a:ext cx="4815373" cy="32794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/>
        </p:nvSpPr>
        <p:spPr>
          <a:xfrm>
            <a:off x="5491" y="721754"/>
            <a:ext cx="9113110" cy="1205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just">
              <a:lnSpc>
                <a:spcPct val="130000"/>
              </a:lnSpc>
              <a:spcBef>
                <a:spcPts val="600"/>
              </a:spcBef>
              <a:buFont typeface="Arial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Charge identification for low Z fragments (H, He, Li)</a:t>
            </a:r>
          </a:p>
          <a:p>
            <a:pPr marL="342900" indent="-342900" algn="just">
              <a:lnSpc>
                <a:spcPct val="130000"/>
              </a:lnSpc>
              <a:spcBef>
                <a:spcPts val="600"/>
              </a:spcBef>
              <a:buFont typeface="Arial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Emulsion were differently treated after the exposure and before the chemical treatment according to their position in the elementary cell (</a:t>
            </a:r>
            <a:r>
              <a:rPr b="1">
                <a:solidFill>
                  <a:srgbClr val="0070C0"/>
                </a:solidFill>
              </a:rPr>
              <a:t>0</a:t>
            </a:r>
            <a:r>
              <a:rPr b="1">
                <a:solidFill>
                  <a:srgbClr val="002060"/>
                </a:solidFill>
              </a:rPr>
              <a:t>,</a:t>
            </a:r>
            <a:r>
              <a:rPr b="1">
                <a:solidFill>
                  <a:srgbClr val="FFC000"/>
                </a:solidFill>
              </a:rPr>
              <a:t> </a:t>
            </a:r>
            <a:r>
              <a:rPr b="1">
                <a:solidFill>
                  <a:srgbClr val="FF7C80"/>
                </a:solidFill>
              </a:rPr>
              <a:t>1</a:t>
            </a:r>
            <a:r>
              <a:rPr b="1">
                <a:solidFill>
                  <a:srgbClr val="002060"/>
                </a:solidFill>
              </a:rPr>
              <a:t>,</a:t>
            </a:r>
            <a:r>
              <a:rPr b="1">
                <a:solidFill>
                  <a:srgbClr val="FF7C80"/>
                </a:solidFill>
              </a:rPr>
              <a:t> </a:t>
            </a:r>
            <a:r>
              <a:rPr b="1">
                <a:solidFill>
                  <a:srgbClr val="77933C"/>
                </a:solidFill>
              </a:rPr>
              <a:t>2</a:t>
            </a:r>
            <a:r>
              <a:rPr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229" name="Shape 229"/>
          <p:cNvSpPr/>
          <p:nvPr/>
        </p:nvSpPr>
        <p:spPr>
          <a:xfrm>
            <a:off x="30890" y="2749205"/>
            <a:ext cx="8606609" cy="3017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80975" indent="-180975" algn="just">
              <a:buFont typeface="Arial"/>
              <a:buChar char="•"/>
              <a:defRPr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R0:</a:t>
            </a:r>
          </a:p>
          <a:p>
            <a:pPr marL="877887" lvl="2" indent="-342900" algn="just">
              <a:buFont typeface="Courier New"/>
              <a:buChar char="o"/>
              <a:defRPr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Not refreshed</a:t>
            </a:r>
          </a:p>
          <a:p>
            <a:pPr marL="877887" lvl="2" indent="-342900" algn="just">
              <a:buFont typeface="Courier New"/>
              <a:buChar char="o"/>
              <a:defRPr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Developed soon after the exposure</a:t>
            </a:r>
          </a:p>
          <a:p>
            <a:pPr marL="877887" lvl="2" indent="-342900" algn="just">
              <a:buFont typeface="Courier New"/>
              <a:buChar char="o"/>
              <a:defRPr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Sensitive to m.i.p.</a:t>
            </a:r>
          </a:p>
          <a:p>
            <a:pPr marL="180975" indent="-180975" algn="just">
              <a:buFont typeface="Arial"/>
              <a:buChar char="•"/>
              <a:defRPr b="1">
                <a:solidFill>
                  <a:srgbClr val="FF99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R1:</a:t>
            </a:r>
          </a:p>
          <a:p>
            <a:pPr marL="877887" lvl="2" indent="-342900">
              <a:buFont typeface="Courier New"/>
              <a:buChar char="o"/>
              <a:defRPr>
                <a:solidFill>
                  <a:srgbClr val="FF99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Appropriate refreshing for protons</a:t>
            </a:r>
          </a:p>
          <a:p>
            <a:pPr marL="877887" lvl="2" indent="-342900" algn="just">
              <a:buFont typeface="Courier New"/>
              <a:buChar char="o"/>
              <a:defRPr>
                <a:solidFill>
                  <a:srgbClr val="FF99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Insensitive to m.i.p.</a:t>
            </a:r>
          </a:p>
          <a:p>
            <a:pPr marL="877887" lvl="2" indent="-342900" algn="just">
              <a:buFont typeface="Courier New"/>
              <a:buChar char="o"/>
              <a:defRPr b="1">
                <a:solidFill>
                  <a:srgbClr val="FF99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Sensitive to protons</a:t>
            </a:r>
          </a:p>
          <a:p>
            <a:pPr marL="180975" indent="-180975" algn="just">
              <a:buFont typeface="Arial"/>
              <a:buChar char="•"/>
              <a:defRPr b="1">
                <a:solidFill>
                  <a:srgbClr val="77933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R2:</a:t>
            </a:r>
          </a:p>
          <a:p>
            <a:pPr marL="877887" lvl="2" indent="-342900" algn="just">
              <a:buFont typeface="Courier New"/>
              <a:buChar char="o"/>
              <a:defRPr>
                <a:solidFill>
                  <a:srgbClr val="77933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Appropriate refreshing for He</a:t>
            </a:r>
          </a:p>
          <a:p>
            <a:pPr marL="877887" lvl="2" indent="-342900" algn="just">
              <a:buFont typeface="Courier New"/>
              <a:buChar char="o"/>
              <a:defRPr b="1">
                <a:solidFill>
                  <a:srgbClr val="77933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Sensitive to He</a:t>
            </a:r>
          </a:p>
        </p:txBody>
      </p:sp>
      <p:sp>
        <p:nvSpPr>
          <p:cNvPr id="230" name="Shape 230"/>
          <p:cNvSpPr/>
          <p:nvPr/>
        </p:nvSpPr>
        <p:spPr>
          <a:xfrm>
            <a:off x="4454756" y="4941168"/>
            <a:ext cx="1537132" cy="492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buSzTx/>
              <a:buNone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Incident particles </a:t>
            </a:r>
          </a:p>
          <a:p>
            <a:pPr algn="ctr">
              <a:buSzTx/>
              <a:buNone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from vertex</a:t>
            </a:r>
          </a:p>
        </p:txBody>
      </p:sp>
      <p:grpSp>
        <p:nvGrpSpPr>
          <p:cNvPr id="253" name="Group 253"/>
          <p:cNvGrpSpPr/>
          <p:nvPr/>
        </p:nvGrpSpPr>
        <p:grpSpPr>
          <a:xfrm>
            <a:off x="4635239" y="2943688"/>
            <a:ext cx="4197673" cy="3425878"/>
            <a:chOff x="50800" y="127000"/>
            <a:chExt cx="4197672" cy="3425877"/>
          </a:xfrm>
        </p:grpSpPr>
        <p:sp>
          <p:nvSpPr>
            <p:cNvPr id="231" name="Shape 231"/>
            <p:cNvSpPr/>
            <p:nvPr/>
          </p:nvSpPr>
          <p:spPr>
            <a:xfrm>
              <a:off x="1312204" y="764706"/>
              <a:ext cx="268660" cy="278817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 flipV="1">
              <a:off x="1296165" y="758786"/>
              <a:ext cx="1" cy="2788172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grpSp>
          <p:nvGrpSpPr>
            <p:cNvPr id="235" name="Group 235"/>
            <p:cNvGrpSpPr/>
            <p:nvPr/>
          </p:nvGrpSpPr>
          <p:grpSpPr>
            <a:xfrm>
              <a:off x="1296164" y="758784"/>
              <a:ext cx="2437981" cy="2788174"/>
              <a:chOff x="0" y="0"/>
              <a:chExt cx="2437979" cy="2788172"/>
            </a:xfrm>
          </p:grpSpPr>
          <p:sp>
            <p:nvSpPr>
              <p:cNvPr id="233" name="Shape 233"/>
              <p:cNvSpPr/>
              <p:nvPr/>
            </p:nvSpPr>
            <p:spPr>
              <a:xfrm>
                <a:off x="-1" y="2788172"/>
                <a:ext cx="2437981" cy="1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34" name="Shape 234"/>
              <p:cNvSpPr/>
              <p:nvPr/>
            </p:nvSpPr>
            <p:spPr>
              <a:xfrm>
                <a:off x="-1" y="-1"/>
                <a:ext cx="2437980" cy="5348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236" name="Shape 236"/>
            <p:cNvSpPr/>
            <p:nvPr/>
          </p:nvSpPr>
          <p:spPr>
            <a:xfrm>
              <a:off x="50800" y="1662209"/>
              <a:ext cx="358141" cy="599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buSzTx/>
                <a:buNone/>
                <a:defRPr sz="4000">
                  <a:latin typeface="Symbol"/>
                  <a:ea typeface="Symbol"/>
                  <a:cs typeface="Symbol"/>
                  <a:sym typeface="Symbol"/>
                </a:defRPr>
              </a:lvl1pPr>
            </a:lstStyle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Symbol"/>
                  <a:ea typeface="Symbol"/>
                  <a:cs typeface="Symbol"/>
                  <a:sym typeface="Symbol"/>
                </a:rPr>
                <a:t>∗</a:t>
              </a:r>
            </a:p>
          </p:txBody>
        </p:sp>
        <p:sp>
          <p:nvSpPr>
            <p:cNvPr id="237" name="Shape 237"/>
            <p:cNvSpPr/>
            <p:nvPr/>
          </p:nvSpPr>
          <p:spPr>
            <a:xfrm>
              <a:off x="1580332" y="764706"/>
              <a:ext cx="268660" cy="278817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1848460" y="764706"/>
              <a:ext cx="268660" cy="278817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2123664" y="764706"/>
              <a:ext cx="268660" cy="278817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2391792" y="764706"/>
              <a:ext cx="268660" cy="278817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2659920" y="764706"/>
              <a:ext cx="268660" cy="278817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2928579" y="764706"/>
              <a:ext cx="268660" cy="278817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3196707" y="764706"/>
              <a:ext cx="268660" cy="278817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3464836" y="764706"/>
              <a:ext cx="268660" cy="278817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 rot="16200000" flipH="1">
              <a:off x="1651240" y="221707"/>
              <a:ext cx="144017" cy="75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5635" y="21600"/>
                    <a:pt x="10800" y="20900"/>
                    <a:pt x="10800" y="20036"/>
                  </a:cubicBezTo>
                  <a:lnTo>
                    <a:pt x="10800" y="12462"/>
                  </a:lnTo>
                  <a:cubicBezTo>
                    <a:pt x="10800" y="11599"/>
                    <a:pt x="5965" y="10898"/>
                    <a:pt x="0" y="10898"/>
                  </a:cubicBezTo>
                  <a:cubicBezTo>
                    <a:pt x="5965" y="10898"/>
                    <a:pt x="10800" y="10198"/>
                    <a:pt x="10800" y="9334"/>
                  </a:cubicBezTo>
                  <a:lnTo>
                    <a:pt x="10800" y="1564"/>
                  </a:lnTo>
                  <a:cubicBezTo>
                    <a:pt x="10800" y="700"/>
                    <a:pt x="15635" y="0"/>
                    <a:pt x="21600" y="0"/>
                  </a:cubicBezTo>
                </a:path>
              </a:pathLst>
            </a:custGeom>
            <a:noFill/>
            <a:ln w="28575" cap="flat">
              <a:solidFill>
                <a:srgbClr val="C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3600">
                  <a:solidFill>
                    <a:srgbClr val="FF0066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1210682" y="744568"/>
              <a:ext cx="571144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just">
                <a:buSzTx/>
                <a:buNone/>
                <a:defRPr b="1">
                  <a:solidFill>
                    <a:srgbClr val="0070C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R0</a:t>
              </a:r>
            </a:p>
          </p:txBody>
        </p:sp>
        <p:sp>
          <p:nvSpPr>
            <p:cNvPr id="247" name="Shape 247"/>
            <p:cNvSpPr/>
            <p:nvPr/>
          </p:nvSpPr>
          <p:spPr>
            <a:xfrm>
              <a:off x="1488420" y="960590"/>
              <a:ext cx="578800" cy="350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just">
                <a:buSzTx/>
                <a:buNone/>
                <a:defRPr b="1">
                  <a:solidFill>
                    <a:srgbClr val="FF993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R1</a:t>
              </a:r>
            </a:p>
          </p:txBody>
        </p:sp>
        <p:sp>
          <p:nvSpPr>
            <p:cNvPr id="248" name="Shape 248"/>
            <p:cNvSpPr/>
            <p:nvPr/>
          </p:nvSpPr>
          <p:spPr>
            <a:xfrm>
              <a:off x="840347" y="127000"/>
              <a:ext cx="1756134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lnSpc>
                  <a:spcPct val="150000"/>
                </a:lnSpc>
                <a:buSzTx/>
                <a:buNone/>
                <a:defRPr b="1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elementary cell</a:t>
              </a:r>
            </a:p>
          </p:txBody>
        </p:sp>
        <p:sp>
          <p:nvSpPr>
            <p:cNvPr id="249" name="Shape 249"/>
            <p:cNvSpPr/>
            <p:nvPr/>
          </p:nvSpPr>
          <p:spPr>
            <a:xfrm flipV="1">
              <a:off x="274857" y="1273083"/>
              <a:ext cx="3973616" cy="635979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287634" y="1922579"/>
              <a:ext cx="3960837" cy="98676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1312204" y="764706"/>
              <a:ext cx="804916" cy="2788173"/>
            </a:xfrm>
            <a:prstGeom prst="rect">
              <a:avLst/>
            </a:prstGeom>
            <a:noFill/>
            <a:ln w="38100" cap="flat">
              <a:solidFill>
                <a:srgbClr val="C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C00000"/>
                  </a:solidFill>
                </a:defRPr>
              </a:pPr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1713277" y="1192462"/>
              <a:ext cx="515389" cy="350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just">
                <a:buSzTx/>
                <a:buNone/>
                <a:defRPr b="1">
                  <a:solidFill>
                    <a:srgbClr val="77933C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R2</a:t>
              </a:r>
            </a:p>
          </p:txBody>
        </p:sp>
      </p:grpSp>
      <p:grpSp>
        <p:nvGrpSpPr>
          <p:cNvPr id="266" name="Group 266"/>
          <p:cNvGrpSpPr/>
          <p:nvPr/>
        </p:nvGrpSpPr>
        <p:grpSpPr>
          <a:xfrm>
            <a:off x="4764275" y="3568694"/>
            <a:ext cx="3888802" cy="2788173"/>
            <a:chOff x="0" y="0"/>
            <a:chExt cx="3888801" cy="2788172"/>
          </a:xfrm>
        </p:grpSpPr>
        <p:sp>
          <p:nvSpPr>
            <p:cNvPr id="254" name="Shape 254"/>
            <p:cNvSpPr/>
            <p:nvPr/>
          </p:nvSpPr>
          <p:spPr>
            <a:xfrm>
              <a:off x="0" y="1144356"/>
              <a:ext cx="3888802" cy="432624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1386722" y="1312008"/>
              <a:ext cx="250292" cy="36004"/>
            </a:xfrm>
            <a:prstGeom prst="line">
              <a:avLst/>
            </a:prstGeom>
            <a:noFill/>
            <a:ln w="38100" cap="flat">
              <a:solidFill>
                <a:srgbClr val="FF99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2193673" y="1397270"/>
              <a:ext cx="251397" cy="27248"/>
            </a:xfrm>
            <a:prstGeom prst="line">
              <a:avLst/>
            </a:prstGeom>
            <a:noFill/>
            <a:ln w="38100" cap="flat">
              <a:solidFill>
                <a:srgbClr val="FF99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3004634" y="1492028"/>
              <a:ext cx="250292" cy="36005"/>
            </a:xfrm>
            <a:prstGeom prst="line">
              <a:avLst/>
            </a:prstGeom>
            <a:noFill/>
            <a:ln w="38100" cap="flat">
              <a:solidFill>
                <a:srgbClr val="FF99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x="1637013" y="1539550"/>
              <a:ext cx="253103" cy="48948"/>
            </a:xfrm>
            <a:prstGeom prst="line">
              <a:avLst/>
            </a:prstGeom>
            <a:noFill/>
            <a:ln w="38100" cap="flat">
              <a:solidFill>
                <a:srgbClr val="77933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x="2464431" y="1746770"/>
              <a:ext cx="251240" cy="57751"/>
            </a:xfrm>
            <a:prstGeom prst="line">
              <a:avLst/>
            </a:prstGeom>
            <a:noFill/>
            <a:ln w="38100" cap="flat">
              <a:solidFill>
                <a:srgbClr val="77933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3256519" y="1962794"/>
              <a:ext cx="251240" cy="57751"/>
            </a:xfrm>
            <a:prstGeom prst="line">
              <a:avLst/>
            </a:prstGeom>
            <a:noFill/>
            <a:ln w="38100" cap="flat">
              <a:solidFill>
                <a:srgbClr val="77933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1" name="Shape 261"/>
            <p:cNvSpPr/>
            <p:nvPr/>
          </p:nvSpPr>
          <p:spPr>
            <a:xfrm>
              <a:off x="1924513" y="-1"/>
              <a:ext cx="804916" cy="2788174"/>
            </a:xfrm>
            <a:prstGeom prst="rect">
              <a:avLst/>
            </a:prstGeom>
            <a:noFill/>
            <a:ln w="38100" cap="flat">
              <a:solidFill>
                <a:srgbClr val="C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>
              <a:off x="2716602" y="-1"/>
              <a:ext cx="804916" cy="2788174"/>
            </a:xfrm>
            <a:prstGeom prst="rect">
              <a:avLst/>
            </a:prstGeom>
            <a:noFill/>
            <a:ln w="38100" cap="flat">
              <a:solidFill>
                <a:srgbClr val="C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 flipV="1">
              <a:off x="1137196" y="940599"/>
              <a:ext cx="254705" cy="54374"/>
            </a:xfrm>
            <a:prstGeom prst="line">
              <a:avLst/>
            </a:prstGeom>
            <a:noFill/>
            <a:ln w="38100" cap="flat">
              <a:solidFill>
                <a:srgbClr val="0070C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 flipV="1">
              <a:off x="1924514" y="813869"/>
              <a:ext cx="254705" cy="54374"/>
            </a:xfrm>
            <a:prstGeom prst="line">
              <a:avLst/>
            </a:prstGeom>
            <a:noFill/>
            <a:ln w="38100" cap="flat">
              <a:solidFill>
                <a:srgbClr val="0070C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 flipV="1">
              <a:off x="2749057" y="678556"/>
              <a:ext cx="256447" cy="45452"/>
            </a:xfrm>
            <a:prstGeom prst="line">
              <a:avLst/>
            </a:prstGeom>
            <a:noFill/>
            <a:ln w="38100" cap="flat">
              <a:solidFill>
                <a:srgbClr val="0070C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67" name="Shape 267"/>
          <p:cNvSpPr/>
          <p:nvPr/>
        </p:nvSpPr>
        <p:spPr>
          <a:xfrm>
            <a:off x="8393117" y="4211796"/>
            <a:ext cx="70109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buSzTx/>
              <a:buNone/>
              <a:defRPr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m.i.p.</a:t>
            </a:r>
          </a:p>
        </p:txBody>
      </p:sp>
      <p:sp>
        <p:nvSpPr>
          <p:cNvPr id="268" name="Shape 268"/>
          <p:cNvSpPr/>
          <p:nvPr/>
        </p:nvSpPr>
        <p:spPr>
          <a:xfrm>
            <a:off x="8537133" y="5075892"/>
            <a:ext cx="243779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buSzTx/>
              <a:buNone/>
              <a:defRPr b="1">
                <a:solidFill>
                  <a:srgbClr val="FF99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</a:t>
            </a:r>
          </a:p>
        </p:txBody>
      </p:sp>
      <p:sp>
        <p:nvSpPr>
          <p:cNvPr id="269" name="Shape 269"/>
          <p:cNvSpPr/>
          <p:nvPr/>
        </p:nvSpPr>
        <p:spPr>
          <a:xfrm>
            <a:off x="8537133" y="5795972"/>
            <a:ext cx="396365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534987" lvl="2" indent="-534987" algn="just">
              <a:buSzTx/>
              <a:buNone/>
              <a:defRPr b="1">
                <a:solidFill>
                  <a:srgbClr val="77933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He</a:t>
            </a:r>
          </a:p>
        </p:txBody>
      </p:sp>
      <p:sp>
        <p:nvSpPr>
          <p:cNvPr id="270" name="Shape 270"/>
          <p:cNvSpPr/>
          <p:nvPr/>
        </p:nvSpPr>
        <p:spPr>
          <a:xfrm>
            <a:off x="-19719" y="10330"/>
            <a:ext cx="9183437" cy="61214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Tx/>
              <a:buFontTx/>
              <a:buNone/>
              <a:defRPr sz="3200" b="1">
                <a:solidFill>
                  <a:srgbClr val="FFFFFF"/>
                </a:solidFill>
              </a:defRPr>
            </a:lvl1pPr>
          </a:lstStyle>
          <a:p>
            <a:r>
              <a:t>1. Section 2: structure charge analyzer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image52.jpeg" descr="ch2_sum_chi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42236" y="2298460"/>
            <a:ext cx="4408556" cy="4534423"/>
          </a:xfrm>
          <a:prstGeom prst="rect">
            <a:avLst/>
          </a:prstGeom>
          <a:ln w="12700">
            <a:miter lim="400000"/>
          </a:ln>
        </p:spPr>
      </p:pic>
      <p:sp>
        <p:nvSpPr>
          <p:cNvPr id="273" name="Shape 273"/>
          <p:cNvSpPr/>
          <p:nvPr/>
        </p:nvSpPr>
        <p:spPr>
          <a:xfrm>
            <a:off x="44628" y="667420"/>
            <a:ext cx="9040660" cy="11085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buSzTx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The standard deviation for the separation of pair of nuclei, as function of number of elementary cells, is reported in the table.</a:t>
            </a:r>
          </a:p>
          <a:p>
            <a:pPr algn="just">
              <a:lnSpc>
                <a:spcPct val="150000"/>
              </a:lnSpc>
              <a:buSzTx/>
              <a:buFont typeface="Arial"/>
              <a:buNone/>
              <a:defRPr sz="2000" i="1">
                <a:latin typeface="Arial"/>
                <a:ea typeface="Arial"/>
                <a:cs typeface="Arial"/>
                <a:sym typeface="Arial"/>
              </a:defRPr>
            </a:pPr>
            <a:r>
              <a:t>1 cell = 0.9 mm length. A 3</a:t>
            </a:r>
            <a:r>
              <a:rPr i="0">
                <a:latin typeface="Symbol"/>
                <a:ea typeface="Symbol"/>
                <a:cs typeface="Symbol"/>
                <a:sym typeface="Symbol"/>
              </a:rPr>
              <a:t>σ </a:t>
            </a:r>
            <a:r>
              <a:t>He-Li separation with 9 cells (8.1 mm)</a:t>
            </a:r>
          </a:p>
        </p:txBody>
      </p:sp>
      <p:sp>
        <p:nvSpPr>
          <p:cNvPr id="274" name="Shape 274"/>
          <p:cNvSpPr/>
          <p:nvPr/>
        </p:nvSpPr>
        <p:spPr>
          <a:xfrm>
            <a:off x="-19719" y="10330"/>
            <a:ext cx="9183437" cy="53594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Tx/>
              <a:buFontTx/>
              <a:buNone/>
              <a:defRPr sz="2700" b="1">
                <a:solidFill>
                  <a:srgbClr val="FFFFFF"/>
                </a:solidFill>
              </a:defRPr>
            </a:lvl1pPr>
          </a:lstStyle>
          <a:p>
            <a:r>
              <a:t>1. Section 2: how many elementary cells for charge separation?</a:t>
            </a:r>
          </a:p>
        </p:txBody>
      </p:sp>
      <p:pic>
        <p:nvPicPr>
          <p:cNvPr id="275" name="image51.jpeg" descr="ch1_sum_chi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6112" y="2274707"/>
            <a:ext cx="3346934" cy="453442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9" name="Group 279"/>
          <p:cNvGrpSpPr/>
          <p:nvPr/>
        </p:nvGrpSpPr>
        <p:grpSpPr>
          <a:xfrm>
            <a:off x="2666308" y="1909776"/>
            <a:ext cx="4055566" cy="1705575"/>
            <a:chOff x="27581" y="27581"/>
            <a:chExt cx="4055565" cy="1705574"/>
          </a:xfrm>
        </p:grpSpPr>
        <p:graphicFrame>
          <p:nvGraphicFramePr>
            <p:cNvPr id="276" name="Table 276"/>
            <p:cNvGraphicFramePr/>
            <p:nvPr/>
          </p:nvGraphicFramePr>
          <p:xfrm>
            <a:off x="27581" y="27581"/>
            <a:ext cx="4055565" cy="1705574"/>
          </p:xfrm>
          <a:graphic>
            <a:graphicData uri="http://schemas.openxmlformats.org/drawingml/2006/table">
              <a:tbl>
                <a:tblPr firstRow="1" bandRow="1">
                  <a:tableStyleId>{4C3C2611-4C71-4FC5-86AE-919BDF0F9419}</a:tableStyleId>
                </a:tblPr>
                <a:tblGrid>
                  <a:gridCol w="848249"/>
                  <a:gridCol w="860500"/>
                  <a:gridCol w="860500"/>
                  <a:gridCol w="782272"/>
                  <a:gridCol w="704045"/>
                </a:tblGrid>
                <a:tr h="433338">
                  <a:tc>
                    <a:txBody>
                      <a:bodyPr/>
                      <a:lstStyle/>
                      <a:p>
                        <a:pPr>
                          <a:buSzTx/>
                          <a:buFontTx/>
                          <a:buNone/>
                          <a:defRPr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>
                            <a:solidFill>
                              <a:srgbClr val="FFFFFF"/>
                            </a:solidFill>
                          </a:rPr>
                          <a:t>Cells</a:t>
                        </a:r>
                      </a:p>
                    </a:txBody>
                    <a:tcPr marL="45720" marR="45720" horzOverflow="overflow"/>
                  </a:tc>
                  <a:tc>
                    <a:txBody>
                      <a:bodyPr/>
                      <a:lstStyle/>
                      <a:p>
                        <a:pPr algn="ctr">
                          <a:buSzTx/>
                          <a:buFontTx/>
                          <a:buNone/>
                          <a:defRPr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>
                            <a:solidFill>
                              <a:srgbClr val="FFFFFF"/>
                            </a:solidFill>
                          </a:rPr>
                          <a:t>3</a:t>
                        </a:r>
                      </a:p>
                    </a:txBody>
                    <a:tcPr marL="45720" marR="45720" horzOverflow="overflow"/>
                  </a:tc>
                  <a:tc>
                    <a:txBody>
                      <a:bodyPr/>
                      <a:lstStyle/>
                      <a:p>
                        <a:pPr algn="ctr">
                          <a:buSzTx/>
                          <a:buFontTx/>
                          <a:buNone/>
                          <a:defRPr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>
                            <a:solidFill>
                              <a:srgbClr val="FFFFFF"/>
                            </a:solidFill>
                          </a:rPr>
                          <a:t>9</a:t>
                        </a:r>
                      </a:p>
                    </a:txBody>
                    <a:tcPr marL="45720" marR="45720" horzOverflow="overflow"/>
                  </a:tc>
                  <a:tc>
                    <a:txBody>
                      <a:bodyPr/>
                      <a:lstStyle/>
                      <a:p>
                        <a:pPr algn="ctr">
                          <a:buSzTx/>
                          <a:buFontTx/>
                          <a:buNone/>
                          <a:defRPr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>
                            <a:solidFill>
                              <a:srgbClr val="FFFFFF"/>
                            </a:solidFill>
                          </a:rPr>
                          <a:t>13</a:t>
                        </a:r>
                      </a:p>
                    </a:txBody>
                    <a:tcPr marL="45720" marR="45720" horzOverflow="overflow"/>
                  </a:tc>
                  <a:tc>
                    <a:txBody>
                      <a:bodyPr/>
                      <a:lstStyle/>
                      <a:p>
                        <a:pPr algn="ctr">
                          <a:buSzTx/>
                          <a:buFontTx/>
                          <a:buNone/>
                          <a:defRPr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>
                            <a:solidFill>
                              <a:srgbClr val="FFFFFF"/>
                            </a:solidFill>
                          </a:rPr>
                          <a:t>20</a:t>
                        </a:r>
                      </a:p>
                    </a:txBody>
                    <a:tcPr marL="45720" marR="45720" horzOverflow="overflow"/>
                  </a:tc>
                </a:tr>
                <a:tr h="426394">
                  <a:tc>
                    <a:txBody>
                      <a:bodyPr/>
                      <a:lstStyle/>
                      <a:p>
                        <a:pPr>
                          <a:buSzTx/>
                          <a:buFontTx/>
                          <a:buNone/>
                        </a:pPr>
                        <a:r>
                          <a:t>H-He</a:t>
                        </a:r>
                      </a:p>
                    </a:txBody>
                    <a:tcPr marL="45720" marR="45720" horzOverflow="overflow"/>
                  </a:tc>
                  <a:tc>
                    <a:txBody>
                      <a:bodyPr/>
                      <a:lstStyle/>
                      <a:p>
                        <a:pPr algn="ctr">
                          <a:buSzTx/>
                          <a:buFontTx/>
                          <a:buNone/>
                        </a:pPr>
                        <a:r>
                          <a:t>3.3</a:t>
                        </a:r>
                      </a:p>
                    </a:txBody>
                    <a:tcPr marL="45720" marR="45720" horzOverflow="overflow"/>
                  </a:tc>
                  <a:tc>
                    <a:txBody>
                      <a:bodyPr/>
                      <a:lstStyle/>
                      <a:p>
                        <a:pPr algn="ctr">
                          <a:buSzTx/>
                          <a:buFontTx/>
                          <a:buNone/>
                        </a:pPr>
                        <a:r>
                          <a:t>4.5</a:t>
                        </a:r>
                      </a:p>
                    </a:txBody>
                    <a:tcPr marL="45720" marR="45720" horzOverflow="overflow"/>
                  </a:tc>
                  <a:tc>
                    <a:txBody>
                      <a:bodyPr/>
                      <a:lstStyle/>
                      <a:p>
                        <a:pPr algn="ctr">
                          <a:buSzTx/>
                          <a:buFontTx/>
                          <a:buNone/>
                        </a:pPr>
                        <a:r>
                          <a:t>6.5</a:t>
                        </a:r>
                      </a:p>
                    </a:txBody>
                    <a:tcPr marL="45720" marR="45720" horzOverflow="overflow"/>
                  </a:tc>
                  <a:tc>
                    <a:txBody>
                      <a:bodyPr/>
                      <a:lstStyle/>
                      <a:p>
                        <a:pPr algn="ctr">
                          <a:buSzTx/>
                          <a:buFontTx/>
                          <a:buNone/>
                        </a:pPr>
                        <a:endParaRPr/>
                      </a:p>
                    </a:txBody>
                    <a:tcPr marL="45720" marR="45720" horzOverflow="overflow"/>
                  </a:tc>
                </a:tr>
                <a:tr h="419449">
                  <a:tc>
                    <a:txBody>
                      <a:bodyPr/>
                      <a:lstStyle/>
                      <a:p>
                        <a:pPr>
                          <a:buSzTx/>
                          <a:buFontTx/>
                          <a:buNone/>
                        </a:pPr>
                        <a:r>
                          <a:t>He-Li</a:t>
                        </a:r>
                      </a:p>
                    </a:txBody>
                    <a:tcPr marL="45720" marR="45720" horzOverflow="overflow"/>
                  </a:tc>
                  <a:tc>
                    <a:txBody>
                      <a:bodyPr/>
                      <a:lstStyle/>
                      <a:p>
                        <a:pPr algn="ctr">
                          <a:buSzTx/>
                          <a:buFontTx/>
                          <a:buNone/>
                        </a:pPr>
                        <a:r>
                          <a:t>2.6</a:t>
                        </a:r>
                      </a:p>
                    </a:txBody>
                    <a:tcPr marL="45720" marR="45720" horzOverflow="overflow"/>
                  </a:tc>
                  <a:tc>
                    <a:txBody>
                      <a:bodyPr/>
                      <a:lstStyle/>
                      <a:p>
                        <a:pPr algn="ctr">
                          <a:buSzTx/>
                          <a:buFontTx/>
                          <a:buNone/>
                        </a:pPr>
                        <a:r>
                          <a:t>3.9</a:t>
                        </a:r>
                      </a:p>
                    </a:txBody>
                    <a:tcPr marL="45720" marR="45720" horzOverflow="overflow"/>
                  </a:tc>
                  <a:tc>
                    <a:txBody>
                      <a:bodyPr/>
                      <a:lstStyle/>
                      <a:p>
                        <a:pPr algn="ctr">
                          <a:buSzTx/>
                          <a:buFontTx/>
                          <a:buNone/>
                        </a:pPr>
                        <a:r>
                          <a:t>4.3</a:t>
                        </a:r>
                      </a:p>
                    </a:txBody>
                    <a:tcPr marL="45720" marR="45720" horzOverflow="overflow"/>
                  </a:tc>
                  <a:tc>
                    <a:txBody>
                      <a:bodyPr/>
                      <a:lstStyle/>
                      <a:p>
                        <a:pPr algn="ctr">
                          <a:buSzTx/>
                          <a:buFontTx/>
                          <a:buNone/>
                        </a:pPr>
                        <a:r>
                          <a:t>5.0</a:t>
                        </a:r>
                      </a:p>
                    </a:txBody>
                    <a:tcPr marL="45720" marR="45720" horzOverflow="overflow"/>
                  </a:tc>
                </a:tr>
                <a:tr h="426394">
                  <a:tc>
                    <a:txBody>
                      <a:bodyPr/>
                      <a:lstStyle/>
                      <a:p>
                        <a:pPr>
                          <a:buSzTx/>
                          <a:buFontTx/>
                          <a:buNone/>
                        </a:pPr>
                        <a:r>
                          <a:t>Li-Be</a:t>
                        </a:r>
                      </a:p>
                    </a:txBody>
                    <a:tcPr marL="45720" marR="45720" horzOverflow="overflow">
                      <a:lnB w="25400">
                        <a:solidFill>
                          <a:srgbClr val="000000"/>
                        </a:solidFill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buSzTx/>
                          <a:buFontTx/>
                          <a:buNone/>
                        </a:pPr>
                        <a:r>
                          <a:t>1.7</a:t>
                        </a:r>
                      </a:p>
                    </a:txBody>
                    <a:tcPr marL="45720" marR="45720" horzOverflow="overflow">
                      <a:lnB w="25400">
                        <a:solidFill>
                          <a:srgbClr val="000000"/>
                        </a:solidFill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buSzTx/>
                          <a:buFontTx/>
                          <a:buNone/>
                        </a:pPr>
                        <a:r>
                          <a:t>2.7</a:t>
                        </a:r>
                      </a:p>
                    </a:txBody>
                    <a:tcPr marL="45720" marR="45720" horzOverflow="overflow">
                      <a:lnB w="25400">
                        <a:solidFill>
                          <a:srgbClr val="000000"/>
                        </a:solidFill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buSzTx/>
                          <a:buFontTx/>
                          <a:buNone/>
                        </a:pPr>
                        <a:r>
                          <a:t>3.1</a:t>
                        </a:r>
                      </a:p>
                    </a:txBody>
                    <a:tcPr marL="45720" marR="45720" horzOverflow="overflow">
                      <a:lnB w="25400">
                        <a:solidFill>
                          <a:srgbClr val="000000"/>
                        </a:solidFill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buSzTx/>
                          <a:buFontTx/>
                          <a:buNone/>
                        </a:pPr>
                        <a:r>
                          <a:t>3.5</a:t>
                        </a:r>
                      </a:p>
                    </a:txBody>
                    <a:tcPr marL="45720" marR="45720" horzOverflow="overflow">
                      <a:lnB w="25400">
                        <a:solidFill>
                          <a:srgbClr val="000000"/>
                        </a:solidFill>
                      </a:lnB>
                    </a:tcPr>
                  </a:tc>
                </a:tr>
              </a:tbl>
            </a:graphicData>
          </a:graphic>
        </p:graphicFrame>
        <p:pic>
          <p:nvPicPr>
            <p:cNvPr id="277" name="Immagine 276"/>
            <p:cNvPicPr>
              <a:picLocks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802338" y="855496"/>
              <a:ext cx="736704" cy="467163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/>
          <p:nvPr/>
        </p:nvSpPr>
        <p:spPr>
          <a:xfrm>
            <a:off x="26021" y="879057"/>
            <a:ext cx="9010476" cy="15336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  <a:defRPr sz="24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Emulsion films interleaved with 1mm thick lead plates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  <a:defRPr sz="24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Lead plates from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∼</a:t>
            </a:r>
            <a:r>
              <a:t>10 to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∼</a:t>
            </a:r>
            <a:r>
              <a:t>50 according to the incident beam energy</a:t>
            </a:r>
          </a:p>
        </p:txBody>
      </p:sp>
      <p:sp>
        <p:nvSpPr>
          <p:cNvPr id="282" name="Shape 282"/>
          <p:cNvSpPr/>
          <p:nvPr/>
        </p:nvSpPr>
        <p:spPr>
          <a:xfrm>
            <a:off x="-19719" y="10330"/>
            <a:ext cx="9183437" cy="61214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Tx/>
              <a:buFontTx/>
              <a:buNone/>
              <a:defRPr sz="3200" b="1">
                <a:solidFill>
                  <a:srgbClr val="FFFFFF"/>
                </a:solidFill>
              </a:defRPr>
            </a:lvl1pPr>
          </a:lstStyle>
          <a:p>
            <a:r>
              <a:t>1. Section 3: momentum measurement</a:t>
            </a:r>
          </a:p>
        </p:txBody>
      </p:sp>
      <p:pic>
        <p:nvPicPr>
          <p:cNvPr id="283" name="image39.gif" descr="C:\Users\Adele\Desktop\GSI\PLOT B1+B2\momentum_binvariabile.gif"/>
          <p:cNvPicPr>
            <a:picLocks noChangeAspect="1"/>
          </p:cNvPicPr>
          <p:nvPr/>
        </p:nvPicPr>
        <p:blipFill>
          <a:blip r:embed="rId2">
            <a:extLst/>
          </a:blip>
          <a:srcRect l="9120" t="8166" r="7922" b="5604"/>
          <a:stretch>
            <a:fillRect/>
          </a:stretch>
        </p:blipFill>
        <p:spPr>
          <a:xfrm>
            <a:off x="4984427" y="3047530"/>
            <a:ext cx="4116401" cy="259228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37" name="Group 337"/>
          <p:cNvGrpSpPr/>
          <p:nvPr/>
        </p:nvGrpSpPr>
        <p:grpSpPr>
          <a:xfrm>
            <a:off x="196853" y="3144304"/>
            <a:ext cx="4582750" cy="2398840"/>
            <a:chOff x="0" y="0"/>
            <a:chExt cx="4582749" cy="2398838"/>
          </a:xfrm>
        </p:grpSpPr>
        <p:grpSp>
          <p:nvGrpSpPr>
            <p:cNvPr id="332" name="Group 332"/>
            <p:cNvGrpSpPr/>
            <p:nvPr/>
          </p:nvGrpSpPr>
          <p:grpSpPr>
            <a:xfrm>
              <a:off x="-1" y="-1"/>
              <a:ext cx="4582751" cy="2398840"/>
              <a:chOff x="0" y="0"/>
              <a:chExt cx="4582749" cy="2398838"/>
            </a:xfrm>
          </p:grpSpPr>
          <p:sp>
            <p:nvSpPr>
              <p:cNvPr id="284" name="Shape 284"/>
              <p:cNvSpPr/>
              <p:nvPr/>
            </p:nvSpPr>
            <p:spPr>
              <a:xfrm>
                <a:off x="216626" y="2160119"/>
                <a:ext cx="1217792" cy="238720"/>
              </a:xfrm>
              <a:prstGeom prst="rect">
                <a:avLst/>
              </a:prstGeom>
              <a:solidFill>
                <a:srgbClr val="FFFFFF">
                  <a:alpha val="52000"/>
                </a:srgbClr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>
                <a:lvl1pPr>
                  <a:buSzTx/>
                  <a:buNone/>
                  <a:defRPr sz="1400" b="1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Emulsion layer</a:t>
                </a:r>
              </a:p>
            </p:txBody>
          </p:sp>
          <p:sp>
            <p:nvSpPr>
              <p:cNvPr id="285" name="Shape 285"/>
              <p:cNvSpPr/>
              <p:nvPr/>
            </p:nvSpPr>
            <p:spPr>
              <a:xfrm>
                <a:off x="1451101" y="2154512"/>
                <a:ext cx="1019461" cy="238720"/>
              </a:xfrm>
              <a:prstGeom prst="rect">
                <a:avLst/>
              </a:prstGeom>
              <a:solidFill>
                <a:srgbClr val="FFFFFF">
                  <a:alpha val="52000"/>
                </a:srgbClr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>
                <a:lvl1pPr>
                  <a:buSzTx/>
                  <a:buNone/>
                  <a:defRPr sz="1400" b="1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Lead layer</a:t>
                </a:r>
              </a:p>
            </p:txBody>
          </p:sp>
          <p:sp>
            <p:nvSpPr>
              <p:cNvPr id="286" name="Shape 286"/>
              <p:cNvSpPr/>
              <p:nvPr/>
            </p:nvSpPr>
            <p:spPr>
              <a:xfrm flipH="1" flipV="1">
                <a:off x="813467" y="1905634"/>
                <a:ext cx="161505" cy="3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87" name="Shape 287"/>
              <p:cNvSpPr/>
              <p:nvPr/>
            </p:nvSpPr>
            <p:spPr>
              <a:xfrm>
                <a:off x="2008257" y="920184"/>
                <a:ext cx="892745" cy="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ys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grpSp>
            <p:nvGrpSpPr>
              <p:cNvPr id="308" name="Group 308"/>
              <p:cNvGrpSpPr/>
              <p:nvPr/>
            </p:nvGrpSpPr>
            <p:grpSpPr>
              <a:xfrm>
                <a:off x="-1" y="2"/>
                <a:ext cx="1904522" cy="1861012"/>
                <a:chOff x="0" y="0"/>
                <a:chExt cx="1904520" cy="1861011"/>
              </a:xfrm>
            </p:grpSpPr>
            <p:grpSp>
              <p:nvGrpSpPr>
                <p:cNvPr id="299" name="Group 299"/>
                <p:cNvGrpSpPr/>
                <p:nvPr/>
              </p:nvGrpSpPr>
              <p:grpSpPr>
                <a:xfrm>
                  <a:off x="-1" y="0"/>
                  <a:ext cx="972220" cy="1861009"/>
                  <a:chOff x="0" y="0"/>
                  <a:chExt cx="972218" cy="1861008"/>
                </a:xfrm>
              </p:grpSpPr>
              <p:grpSp>
                <p:nvGrpSpPr>
                  <p:cNvPr id="291" name="Group 291"/>
                  <p:cNvGrpSpPr/>
                  <p:nvPr/>
                </p:nvGrpSpPr>
                <p:grpSpPr>
                  <a:xfrm>
                    <a:off x="-1" y="-1"/>
                    <a:ext cx="430070" cy="1857315"/>
                    <a:chOff x="0" y="0"/>
                    <a:chExt cx="430068" cy="1857313"/>
                  </a:xfrm>
                </p:grpSpPr>
                <p:sp>
                  <p:nvSpPr>
                    <p:cNvPr id="288" name="Shape 288"/>
                    <p:cNvSpPr/>
                    <p:nvPr/>
                  </p:nvSpPr>
                  <p:spPr>
                    <a:xfrm rot="16200000">
                      <a:off x="-429396" y="997850"/>
                      <a:ext cx="1574679" cy="144249"/>
                    </a:xfrm>
                    <a:prstGeom prst="rect">
                      <a:avLst/>
                    </a:prstGeom>
                    <a:blipFill rotWithShape="1">
                      <a:blip r:embed="rId3"/>
                      <a:srcRect/>
                      <a:tile tx="0" ty="0" sx="100000" sy="100000" flip="none" algn="tl"/>
                    </a:blipFill>
                    <a:ln w="9525" cap="flat">
                      <a:solidFill>
                        <a:srgbClr val="00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 algn="ctr">
                        <a:defRPr sz="360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p:txBody>
                </p:sp>
                <p:sp>
                  <p:nvSpPr>
                    <p:cNvPr id="289" name="Shape 289"/>
                    <p:cNvSpPr/>
                    <p:nvPr/>
                  </p:nvSpPr>
                  <p:spPr>
                    <a:xfrm rot="16200000">
                      <a:off x="-785748" y="785747"/>
                      <a:ext cx="1857315" cy="285820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extrusionOk="0">
                          <a:moveTo>
                            <a:pt x="0" y="21600"/>
                          </a:moveTo>
                          <a:lnTo>
                            <a:pt x="3519" y="0"/>
                          </a:lnTo>
                          <a:lnTo>
                            <a:pt x="21600" y="0"/>
                          </a:lnTo>
                          <a:lnTo>
                            <a:pt x="18081" y="21600"/>
                          </a:lnTo>
                          <a:close/>
                        </a:path>
                      </a:pathLst>
                    </a:custGeom>
                    <a:blipFill rotWithShape="1">
                      <a:blip r:embed="rId3"/>
                      <a:srcRect/>
                      <a:tile tx="0" ty="0" sx="100000" sy="100000" flip="none" algn="tl"/>
                    </a:blipFill>
                    <a:ln w="9525" cap="flat">
                      <a:solidFill>
                        <a:srgbClr val="00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 algn="ctr">
                        <a:defRPr sz="360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p:txBody>
                </p:sp>
                <p:sp>
                  <p:nvSpPr>
                    <p:cNvPr id="290" name="Shape 290"/>
                    <p:cNvSpPr/>
                    <p:nvPr/>
                  </p:nvSpPr>
                  <p:spPr>
                    <a:xfrm rot="10800000" flipH="1">
                      <a:off x="3184" y="9289"/>
                      <a:ext cx="426885" cy="273345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extrusionOk="0">
                          <a:moveTo>
                            <a:pt x="0" y="21600"/>
                          </a:moveTo>
                          <a:lnTo>
                            <a:pt x="13397" y="0"/>
                          </a:lnTo>
                          <a:lnTo>
                            <a:pt x="21600" y="0"/>
                          </a:lnTo>
                          <a:lnTo>
                            <a:pt x="8203" y="21600"/>
                          </a:lnTo>
                          <a:close/>
                        </a:path>
                      </a:pathLst>
                    </a:custGeom>
                    <a:blipFill rotWithShape="1">
                      <a:blip r:embed="rId3"/>
                      <a:srcRect/>
                      <a:tile tx="0" ty="0" sx="100000" sy="100000" flip="none" algn="tl"/>
                    </a:blipFill>
                    <a:ln w="9525" cap="flat">
                      <a:solidFill>
                        <a:srgbClr val="00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 algn="ctr">
                        <a:defRPr sz="360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295" name="Group 295"/>
                  <p:cNvGrpSpPr/>
                  <p:nvPr/>
                </p:nvGrpSpPr>
                <p:grpSpPr>
                  <a:xfrm>
                    <a:off x="516652" y="3694"/>
                    <a:ext cx="455567" cy="1857315"/>
                    <a:chOff x="0" y="0"/>
                    <a:chExt cx="455566" cy="1857313"/>
                  </a:xfrm>
                </p:grpSpPr>
                <p:sp>
                  <p:nvSpPr>
                    <p:cNvPr id="292" name="Shape 292"/>
                    <p:cNvSpPr/>
                    <p:nvPr/>
                  </p:nvSpPr>
                  <p:spPr>
                    <a:xfrm rot="16200000">
                      <a:off x="-416652" y="985101"/>
                      <a:ext cx="1574681" cy="169746"/>
                    </a:xfrm>
                    <a:prstGeom prst="rect">
                      <a:avLst/>
                    </a:prstGeom>
                    <a:blipFill rotWithShape="1">
                      <a:blip r:embed="rId3"/>
                      <a:srcRect/>
                      <a:tile tx="0" ty="0" sx="100000" sy="100000" flip="none" algn="tl"/>
                    </a:blipFill>
                    <a:ln w="9525" cap="flat">
                      <a:solidFill>
                        <a:srgbClr val="00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 algn="ctr">
                        <a:defRPr sz="360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p:txBody>
                </p:sp>
                <p:sp>
                  <p:nvSpPr>
                    <p:cNvPr id="293" name="Shape 293"/>
                    <p:cNvSpPr/>
                    <p:nvPr/>
                  </p:nvSpPr>
                  <p:spPr>
                    <a:xfrm rot="16200000">
                      <a:off x="-785748" y="785746"/>
                      <a:ext cx="1857315" cy="285820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extrusionOk="0">
                          <a:moveTo>
                            <a:pt x="0" y="21600"/>
                          </a:moveTo>
                          <a:lnTo>
                            <a:pt x="3519" y="0"/>
                          </a:lnTo>
                          <a:lnTo>
                            <a:pt x="21600" y="0"/>
                          </a:lnTo>
                          <a:lnTo>
                            <a:pt x="18081" y="21600"/>
                          </a:lnTo>
                          <a:close/>
                        </a:path>
                      </a:pathLst>
                    </a:custGeom>
                    <a:blipFill rotWithShape="1">
                      <a:blip r:embed="rId4"/>
                      <a:srcRect/>
                      <a:tile tx="0" ty="0" sx="100000" sy="100000" flip="none" algn="tl"/>
                    </a:blipFill>
                    <a:ln w="9525" cap="flat">
                      <a:solidFill>
                        <a:srgbClr val="00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 algn="ctr">
                        <a:defRPr sz="360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p:txBody>
                </p:sp>
                <p:sp>
                  <p:nvSpPr>
                    <p:cNvPr id="294" name="Shape 294"/>
                    <p:cNvSpPr/>
                    <p:nvPr/>
                  </p:nvSpPr>
                  <p:spPr>
                    <a:xfrm rot="10800000" flipH="1">
                      <a:off x="10707" y="5593"/>
                      <a:ext cx="444859" cy="273345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extrusionOk="0">
                          <a:moveTo>
                            <a:pt x="0" y="21600"/>
                          </a:moveTo>
                          <a:lnTo>
                            <a:pt x="12856" y="0"/>
                          </a:lnTo>
                          <a:lnTo>
                            <a:pt x="21600" y="0"/>
                          </a:lnTo>
                          <a:lnTo>
                            <a:pt x="8744" y="21600"/>
                          </a:lnTo>
                          <a:close/>
                        </a:path>
                      </a:pathLst>
                    </a:custGeom>
                    <a:blipFill rotWithShape="1">
                      <a:blip r:embed="rId3"/>
                      <a:srcRect/>
                      <a:tile tx="0" ty="0" sx="100000" sy="100000" flip="none" algn="tl"/>
                    </a:blipFill>
                    <a:ln w="9525" cap="flat">
                      <a:solidFill>
                        <a:srgbClr val="00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 algn="ctr">
                        <a:defRPr sz="360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298" name="Group 298"/>
                  <p:cNvGrpSpPr/>
                  <p:nvPr/>
                </p:nvGrpSpPr>
                <p:grpSpPr>
                  <a:xfrm>
                    <a:off x="164690" y="6138"/>
                    <a:ext cx="646025" cy="1851176"/>
                    <a:chOff x="0" y="0"/>
                    <a:chExt cx="646023" cy="1851174"/>
                  </a:xfrm>
                </p:grpSpPr>
                <p:sp>
                  <p:nvSpPr>
                    <p:cNvPr id="296" name="Shape 296"/>
                    <p:cNvSpPr/>
                    <p:nvPr/>
                  </p:nvSpPr>
                  <p:spPr>
                    <a:xfrm>
                      <a:off x="265376" y="276494"/>
                      <a:ext cx="380648" cy="1574681"/>
                    </a:xfrm>
                    <a:prstGeom prst="rect">
                      <a:avLst/>
                    </a:prstGeom>
                    <a:solidFill>
                      <a:srgbClr val="95B3D7"/>
                    </a:solidFill>
                    <a:ln w="9525" cap="flat">
                      <a:solidFill>
                        <a:srgbClr val="00000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0070C0"/>
                          </a:solidFill>
                        </a:defRPr>
                      </a:pPr>
                      <a:endParaRPr/>
                    </a:p>
                  </p:txBody>
                </p:sp>
                <p:sp>
                  <p:nvSpPr>
                    <p:cNvPr id="297" name="Shape 297"/>
                    <p:cNvSpPr/>
                    <p:nvPr/>
                  </p:nvSpPr>
                  <p:spPr>
                    <a:xfrm rot="10800000" flipH="1">
                      <a:off x="0" y="-1"/>
                      <a:ext cx="646024" cy="273345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extrusionOk="0">
                          <a:moveTo>
                            <a:pt x="0" y="21600"/>
                          </a:moveTo>
                          <a:lnTo>
                            <a:pt x="8852" y="0"/>
                          </a:lnTo>
                          <a:lnTo>
                            <a:pt x="21600" y="0"/>
                          </a:lnTo>
                          <a:lnTo>
                            <a:pt x="12748" y="21600"/>
                          </a:lnTo>
                          <a:close/>
                        </a:path>
                      </a:pathLst>
                    </a:custGeom>
                    <a:solidFill>
                      <a:srgbClr val="95B3D7"/>
                    </a:solidFill>
                    <a:ln w="9525" cap="flat">
                      <a:solidFill>
                        <a:srgbClr val="00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 algn="ctr">
                        <a:defRPr sz="360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p:txBody>
                </p:sp>
              </p:grpSp>
            </p:grpSp>
            <p:grpSp>
              <p:nvGrpSpPr>
                <p:cNvPr id="303" name="Group 303"/>
                <p:cNvGrpSpPr/>
                <p:nvPr/>
              </p:nvGrpSpPr>
              <p:grpSpPr>
                <a:xfrm>
                  <a:off x="1083049" y="3696"/>
                  <a:ext cx="464371" cy="1857316"/>
                  <a:chOff x="0" y="0"/>
                  <a:chExt cx="464369" cy="1857314"/>
                </a:xfrm>
              </p:grpSpPr>
              <p:sp>
                <p:nvSpPr>
                  <p:cNvPr id="300" name="Shape 300"/>
                  <p:cNvSpPr/>
                  <p:nvPr/>
                </p:nvSpPr>
                <p:spPr>
                  <a:xfrm rot="16200000">
                    <a:off x="-417353" y="975592"/>
                    <a:ext cx="1593697" cy="169747"/>
                  </a:xfrm>
                  <a:prstGeom prst="rect">
                    <a:avLst/>
                  </a:prstGeom>
                  <a:blipFill rotWithShape="1">
                    <a:blip r:embed="rId3"/>
                    <a:srcRect/>
                    <a:tile tx="0" ty="0" sx="100000" sy="100000" flip="none" algn="tl"/>
                  </a:blip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algn="ctr">
                      <a:defRPr sz="360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  <a:endParaRPr/>
                  </a:p>
                </p:txBody>
              </p:sp>
              <p:sp>
                <p:nvSpPr>
                  <p:cNvPr id="301" name="Shape 301"/>
                  <p:cNvSpPr/>
                  <p:nvPr/>
                </p:nvSpPr>
                <p:spPr>
                  <a:xfrm rot="16200000">
                    <a:off x="-785748" y="785747"/>
                    <a:ext cx="1857316" cy="28582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3519" y="0"/>
                        </a:lnTo>
                        <a:lnTo>
                          <a:pt x="21600" y="0"/>
                        </a:lnTo>
                        <a:lnTo>
                          <a:pt x="18081" y="21600"/>
                        </a:lnTo>
                        <a:close/>
                      </a:path>
                    </a:pathLst>
                  </a:custGeom>
                  <a:blipFill rotWithShape="1">
                    <a:blip r:embed="rId4"/>
                    <a:srcRect/>
                    <a:tile tx="0" ty="0" sx="100000" sy="100000" flip="none" algn="tl"/>
                  </a:blip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algn="ctr">
                      <a:defRPr sz="360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  <a:endParaRPr/>
                  </a:p>
                </p:txBody>
              </p:sp>
              <p:sp>
                <p:nvSpPr>
                  <p:cNvPr id="302" name="Shape 302"/>
                  <p:cNvSpPr/>
                  <p:nvPr/>
                </p:nvSpPr>
                <p:spPr>
                  <a:xfrm rot="10800000" flipH="1">
                    <a:off x="19510" y="12308"/>
                    <a:ext cx="444860" cy="29758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13995" y="0"/>
                        </a:lnTo>
                        <a:lnTo>
                          <a:pt x="21600" y="0"/>
                        </a:lnTo>
                        <a:lnTo>
                          <a:pt x="7605" y="21600"/>
                        </a:lnTo>
                        <a:close/>
                      </a:path>
                    </a:pathLst>
                  </a:custGeom>
                  <a:blipFill rotWithShape="1">
                    <a:blip r:embed="rId3"/>
                    <a:srcRect/>
                    <a:tile tx="0" ty="0" sx="100000" sy="100000" flip="none" algn="tl"/>
                  </a:blip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algn="ctr">
                      <a:defRPr sz="360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  <a:endParaRPr/>
                  </a:p>
                </p:txBody>
              </p:sp>
            </p:grpSp>
            <p:sp>
              <p:nvSpPr>
                <p:cNvPr id="304" name="Shape 304"/>
                <p:cNvSpPr/>
                <p:nvPr/>
              </p:nvSpPr>
              <p:spPr>
                <a:xfrm>
                  <a:off x="988226" y="286329"/>
                  <a:ext cx="380648" cy="1574681"/>
                </a:xfrm>
                <a:prstGeom prst="rect">
                  <a:avLst/>
                </a:prstGeom>
                <a:solidFill>
                  <a:srgbClr val="95B3D7"/>
                </a:solidFill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solidFill>
                        <a:srgbClr val="0070C0"/>
                      </a:solidFill>
                    </a:defRPr>
                  </a:pPr>
                  <a:endParaRPr/>
                </a:p>
              </p:txBody>
            </p:sp>
            <p:sp>
              <p:nvSpPr>
                <p:cNvPr id="305" name="Shape 305"/>
                <p:cNvSpPr/>
                <p:nvPr/>
              </p:nvSpPr>
              <p:spPr>
                <a:xfrm rot="10800000" flipH="1">
                  <a:off x="722849" y="16004"/>
                  <a:ext cx="646025" cy="27334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8852" y="0"/>
                      </a:lnTo>
                      <a:lnTo>
                        <a:pt x="21600" y="0"/>
                      </a:lnTo>
                      <a:lnTo>
                        <a:pt x="12748" y="21600"/>
                      </a:lnTo>
                      <a:close/>
                    </a:path>
                  </a:pathLst>
                </a:custGeom>
                <a:solidFill>
                  <a:srgbClr val="95B3D7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 sz="3600">
                      <a:solidFill>
                        <a:srgbClr val="FF0066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  <a:endParaRPr/>
                </a:p>
              </p:txBody>
            </p:sp>
            <p:sp>
              <p:nvSpPr>
                <p:cNvPr id="306" name="Shape 306"/>
                <p:cNvSpPr/>
                <p:nvPr/>
              </p:nvSpPr>
              <p:spPr>
                <a:xfrm>
                  <a:off x="1523873" y="286329"/>
                  <a:ext cx="380648" cy="1574681"/>
                </a:xfrm>
                <a:prstGeom prst="rect">
                  <a:avLst/>
                </a:prstGeom>
                <a:solidFill>
                  <a:srgbClr val="95B3D7"/>
                </a:solidFill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solidFill>
                        <a:srgbClr val="0070C0"/>
                      </a:solidFill>
                    </a:defRPr>
                  </a:pPr>
                  <a:endParaRPr/>
                </a:p>
              </p:txBody>
            </p:sp>
            <p:sp>
              <p:nvSpPr>
                <p:cNvPr id="307" name="Shape 307"/>
                <p:cNvSpPr/>
                <p:nvPr/>
              </p:nvSpPr>
              <p:spPr>
                <a:xfrm rot="10800000" flipH="1">
                  <a:off x="1258495" y="16004"/>
                  <a:ext cx="646026" cy="27334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8852" y="0"/>
                      </a:lnTo>
                      <a:lnTo>
                        <a:pt x="21600" y="0"/>
                      </a:lnTo>
                      <a:lnTo>
                        <a:pt x="12748" y="21600"/>
                      </a:lnTo>
                      <a:close/>
                    </a:path>
                  </a:pathLst>
                </a:custGeom>
                <a:solidFill>
                  <a:srgbClr val="95B3D7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 sz="3600">
                      <a:solidFill>
                        <a:srgbClr val="FF0066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  <a:endParaRPr/>
                </a:p>
              </p:txBody>
            </p:sp>
          </p:grpSp>
          <p:grpSp>
            <p:nvGrpSpPr>
              <p:cNvPr id="327" name="Group 327"/>
              <p:cNvGrpSpPr/>
              <p:nvPr/>
            </p:nvGrpSpPr>
            <p:grpSpPr>
              <a:xfrm>
                <a:off x="3035330" y="-1"/>
                <a:ext cx="1547420" cy="1861013"/>
                <a:chOff x="0" y="0"/>
                <a:chExt cx="1547419" cy="1861011"/>
              </a:xfrm>
            </p:grpSpPr>
            <p:grpSp>
              <p:nvGrpSpPr>
                <p:cNvPr id="320" name="Group 320"/>
                <p:cNvGrpSpPr/>
                <p:nvPr/>
              </p:nvGrpSpPr>
              <p:grpSpPr>
                <a:xfrm>
                  <a:off x="-1" y="0"/>
                  <a:ext cx="972219" cy="1861009"/>
                  <a:chOff x="0" y="0"/>
                  <a:chExt cx="972218" cy="1861008"/>
                </a:xfrm>
              </p:grpSpPr>
              <p:grpSp>
                <p:nvGrpSpPr>
                  <p:cNvPr id="312" name="Group 312"/>
                  <p:cNvGrpSpPr/>
                  <p:nvPr/>
                </p:nvGrpSpPr>
                <p:grpSpPr>
                  <a:xfrm>
                    <a:off x="-1" y="-1"/>
                    <a:ext cx="430070" cy="1857315"/>
                    <a:chOff x="0" y="0"/>
                    <a:chExt cx="430068" cy="1857313"/>
                  </a:xfrm>
                </p:grpSpPr>
                <p:sp>
                  <p:nvSpPr>
                    <p:cNvPr id="309" name="Shape 309"/>
                    <p:cNvSpPr/>
                    <p:nvPr/>
                  </p:nvSpPr>
                  <p:spPr>
                    <a:xfrm rot="16200000">
                      <a:off x="-429396" y="997850"/>
                      <a:ext cx="1574679" cy="144249"/>
                    </a:xfrm>
                    <a:prstGeom prst="rect">
                      <a:avLst/>
                    </a:prstGeom>
                    <a:blipFill rotWithShape="1">
                      <a:blip r:embed="rId3"/>
                      <a:srcRect/>
                      <a:tile tx="0" ty="0" sx="100000" sy="100000" flip="none" algn="tl"/>
                    </a:blipFill>
                    <a:ln w="9525" cap="flat">
                      <a:solidFill>
                        <a:srgbClr val="00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 algn="ctr">
                        <a:defRPr sz="360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p:txBody>
                </p:sp>
                <p:sp>
                  <p:nvSpPr>
                    <p:cNvPr id="310" name="Shape 310"/>
                    <p:cNvSpPr/>
                    <p:nvPr/>
                  </p:nvSpPr>
                  <p:spPr>
                    <a:xfrm rot="16200000">
                      <a:off x="-785748" y="785747"/>
                      <a:ext cx="1857315" cy="285820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extrusionOk="0">
                          <a:moveTo>
                            <a:pt x="0" y="21600"/>
                          </a:moveTo>
                          <a:lnTo>
                            <a:pt x="3519" y="0"/>
                          </a:lnTo>
                          <a:lnTo>
                            <a:pt x="21600" y="0"/>
                          </a:lnTo>
                          <a:lnTo>
                            <a:pt x="18081" y="21600"/>
                          </a:lnTo>
                          <a:close/>
                        </a:path>
                      </a:pathLst>
                    </a:custGeom>
                    <a:blipFill rotWithShape="1">
                      <a:blip r:embed="rId3"/>
                      <a:srcRect/>
                      <a:tile tx="0" ty="0" sx="100000" sy="100000" flip="none" algn="tl"/>
                    </a:blipFill>
                    <a:ln w="9525" cap="flat">
                      <a:solidFill>
                        <a:srgbClr val="00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 algn="ctr">
                        <a:defRPr sz="360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p:txBody>
                </p:sp>
                <p:sp>
                  <p:nvSpPr>
                    <p:cNvPr id="311" name="Shape 311"/>
                    <p:cNvSpPr/>
                    <p:nvPr/>
                  </p:nvSpPr>
                  <p:spPr>
                    <a:xfrm rot="10800000" flipH="1">
                      <a:off x="3184" y="9289"/>
                      <a:ext cx="426885" cy="273345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extrusionOk="0">
                          <a:moveTo>
                            <a:pt x="0" y="21600"/>
                          </a:moveTo>
                          <a:lnTo>
                            <a:pt x="13397" y="0"/>
                          </a:lnTo>
                          <a:lnTo>
                            <a:pt x="21600" y="0"/>
                          </a:lnTo>
                          <a:lnTo>
                            <a:pt x="8203" y="21600"/>
                          </a:lnTo>
                          <a:close/>
                        </a:path>
                      </a:pathLst>
                    </a:custGeom>
                    <a:blipFill rotWithShape="1">
                      <a:blip r:embed="rId3"/>
                      <a:srcRect/>
                      <a:tile tx="0" ty="0" sx="100000" sy="100000" flip="none" algn="tl"/>
                    </a:blipFill>
                    <a:ln w="9525" cap="flat">
                      <a:solidFill>
                        <a:srgbClr val="00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 algn="ctr">
                        <a:defRPr sz="360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316" name="Group 316"/>
                  <p:cNvGrpSpPr/>
                  <p:nvPr/>
                </p:nvGrpSpPr>
                <p:grpSpPr>
                  <a:xfrm>
                    <a:off x="516652" y="3694"/>
                    <a:ext cx="455567" cy="1857315"/>
                    <a:chOff x="0" y="0"/>
                    <a:chExt cx="455566" cy="1857313"/>
                  </a:xfrm>
                </p:grpSpPr>
                <p:sp>
                  <p:nvSpPr>
                    <p:cNvPr id="313" name="Shape 313"/>
                    <p:cNvSpPr/>
                    <p:nvPr/>
                  </p:nvSpPr>
                  <p:spPr>
                    <a:xfrm rot="16200000">
                      <a:off x="-416652" y="985101"/>
                      <a:ext cx="1574681" cy="169746"/>
                    </a:xfrm>
                    <a:prstGeom prst="rect">
                      <a:avLst/>
                    </a:prstGeom>
                    <a:blipFill rotWithShape="1">
                      <a:blip r:embed="rId3"/>
                      <a:srcRect/>
                      <a:tile tx="0" ty="0" sx="100000" sy="100000" flip="none" algn="tl"/>
                    </a:blipFill>
                    <a:ln w="9525" cap="flat">
                      <a:solidFill>
                        <a:srgbClr val="00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 algn="ctr">
                        <a:defRPr sz="360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p:txBody>
                </p:sp>
                <p:sp>
                  <p:nvSpPr>
                    <p:cNvPr id="314" name="Shape 314"/>
                    <p:cNvSpPr/>
                    <p:nvPr/>
                  </p:nvSpPr>
                  <p:spPr>
                    <a:xfrm rot="16200000">
                      <a:off x="-785748" y="785746"/>
                      <a:ext cx="1857315" cy="285820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extrusionOk="0">
                          <a:moveTo>
                            <a:pt x="0" y="21600"/>
                          </a:moveTo>
                          <a:lnTo>
                            <a:pt x="3519" y="0"/>
                          </a:lnTo>
                          <a:lnTo>
                            <a:pt x="21600" y="0"/>
                          </a:lnTo>
                          <a:lnTo>
                            <a:pt x="18081" y="21600"/>
                          </a:lnTo>
                          <a:close/>
                        </a:path>
                      </a:pathLst>
                    </a:custGeom>
                    <a:blipFill rotWithShape="1">
                      <a:blip r:embed="rId4"/>
                      <a:srcRect/>
                      <a:tile tx="0" ty="0" sx="100000" sy="100000" flip="none" algn="tl"/>
                    </a:blipFill>
                    <a:ln w="9525" cap="flat">
                      <a:solidFill>
                        <a:srgbClr val="00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 algn="ctr">
                        <a:defRPr sz="360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p:txBody>
                </p:sp>
                <p:sp>
                  <p:nvSpPr>
                    <p:cNvPr id="315" name="Shape 315"/>
                    <p:cNvSpPr/>
                    <p:nvPr/>
                  </p:nvSpPr>
                  <p:spPr>
                    <a:xfrm rot="10800000" flipH="1">
                      <a:off x="10707" y="5593"/>
                      <a:ext cx="444859" cy="273345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extrusionOk="0">
                          <a:moveTo>
                            <a:pt x="0" y="21600"/>
                          </a:moveTo>
                          <a:lnTo>
                            <a:pt x="12856" y="0"/>
                          </a:lnTo>
                          <a:lnTo>
                            <a:pt x="21600" y="0"/>
                          </a:lnTo>
                          <a:lnTo>
                            <a:pt x="8744" y="21600"/>
                          </a:lnTo>
                          <a:close/>
                        </a:path>
                      </a:pathLst>
                    </a:custGeom>
                    <a:blipFill rotWithShape="1">
                      <a:blip r:embed="rId3"/>
                      <a:srcRect/>
                      <a:tile tx="0" ty="0" sx="100000" sy="100000" flip="none" algn="tl"/>
                    </a:blipFill>
                    <a:ln w="9525" cap="flat">
                      <a:solidFill>
                        <a:srgbClr val="00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 algn="ctr">
                        <a:defRPr sz="360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319" name="Group 319"/>
                  <p:cNvGrpSpPr/>
                  <p:nvPr/>
                </p:nvGrpSpPr>
                <p:grpSpPr>
                  <a:xfrm>
                    <a:off x="164690" y="6138"/>
                    <a:ext cx="646025" cy="1851176"/>
                    <a:chOff x="0" y="0"/>
                    <a:chExt cx="646023" cy="1851174"/>
                  </a:xfrm>
                </p:grpSpPr>
                <p:sp>
                  <p:nvSpPr>
                    <p:cNvPr id="317" name="Shape 317"/>
                    <p:cNvSpPr/>
                    <p:nvPr/>
                  </p:nvSpPr>
                  <p:spPr>
                    <a:xfrm>
                      <a:off x="265376" y="276494"/>
                      <a:ext cx="380648" cy="1574681"/>
                    </a:xfrm>
                    <a:prstGeom prst="rect">
                      <a:avLst/>
                    </a:prstGeom>
                    <a:solidFill>
                      <a:srgbClr val="95B3D7"/>
                    </a:solidFill>
                    <a:ln w="9525" cap="flat">
                      <a:solidFill>
                        <a:srgbClr val="00000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0070C0"/>
                          </a:solidFill>
                        </a:defRPr>
                      </a:pPr>
                      <a:endParaRPr/>
                    </a:p>
                  </p:txBody>
                </p:sp>
                <p:sp>
                  <p:nvSpPr>
                    <p:cNvPr id="318" name="Shape 318"/>
                    <p:cNvSpPr/>
                    <p:nvPr/>
                  </p:nvSpPr>
                  <p:spPr>
                    <a:xfrm rot="10800000" flipH="1">
                      <a:off x="0" y="-1"/>
                      <a:ext cx="646024" cy="273345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extrusionOk="0">
                          <a:moveTo>
                            <a:pt x="0" y="21600"/>
                          </a:moveTo>
                          <a:lnTo>
                            <a:pt x="8852" y="0"/>
                          </a:lnTo>
                          <a:lnTo>
                            <a:pt x="21600" y="0"/>
                          </a:lnTo>
                          <a:lnTo>
                            <a:pt x="12748" y="21600"/>
                          </a:lnTo>
                          <a:close/>
                        </a:path>
                      </a:pathLst>
                    </a:custGeom>
                    <a:solidFill>
                      <a:srgbClr val="95B3D7"/>
                    </a:solidFill>
                    <a:ln w="9525" cap="flat">
                      <a:solidFill>
                        <a:srgbClr val="00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 algn="ctr">
                        <a:defRPr sz="360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p:txBody>
                </p:sp>
              </p:grpSp>
            </p:grpSp>
            <p:grpSp>
              <p:nvGrpSpPr>
                <p:cNvPr id="324" name="Group 324"/>
                <p:cNvGrpSpPr/>
                <p:nvPr/>
              </p:nvGrpSpPr>
              <p:grpSpPr>
                <a:xfrm>
                  <a:off x="1083049" y="3696"/>
                  <a:ext cx="464371" cy="1857316"/>
                  <a:chOff x="0" y="0"/>
                  <a:chExt cx="464369" cy="1857314"/>
                </a:xfrm>
              </p:grpSpPr>
              <p:sp>
                <p:nvSpPr>
                  <p:cNvPr id="321" name="Shape 321"/>
                  <p:cNvSpPr/>
                  <p:nvPr/>
                </p:nvSpPr>
                <p:spPr>
                  <a:xfrm rot="16200000">
                    <a:off x="-417353" y="975592"/>
                    <a:ext cx="1593697" cy="169747"/>
                  </a:xfrm>
                  <a:prstGeom prst="rect">
                    <a:avLst/>
                  </a:prstGeom>
                  <a:blipFill rotWithShape="1">
                    <a:blip r:embed="rId3"/>
                    <a:srcRect/>
                    <a:tile tx="0" ty="0" sx="100000" sy="100000" flip="none" algn="tl"/>
                  </a:blip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algn="ctr">
                      <a:defRPr sz="360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  <a:endParaRPr/>
                  </a:p>
                </p:txBody>
              </p:sp>
              <p:sp>
                <p:nvSpPr>
                  <p:cNvPr id="322" name="Shape 322"/>
                  <p:cNvSpPr/>
                  <p:nvPr/>
                </p:nvSpPr>
                <p:spPr>
                  <a:xfrm rot="16200000">
                    <a:off x="-785748" y="785747"/>
                    <a:ext cx="1857316" cy="28582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3519" y="0"/>
                        </a:lnTo>
                        <a:lnTo>
                          <a:pt x="21600" y="0"/>
                        </a:lnTo>
                        <a:lnTo>
                          <a:pt x="18081" y="21600"/>
                        </a:lnTo>
                        <a:close/>
                      </a:path>
                    </a:pathLst>
                  </a:custGeom>
                  <a:blipFill rotWithShape="1">
                    <a:blip r:embed="rId4"/>
                    <a:srcRect/>
                    <a:tile tx="0" ty="0" sx="100000" sy="100000" flip="none" algn="tl"/>
                  </a:blip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algn="ctr">
                      <a:defRPr sz="360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  <a:endParaRPr/>
                  </a:p>
                </p:txBody>
              </p:sp>
              <p:sp>
                <p:nvSpPr>
                  <p:cNvPr id="323" name="Shape 323"/>
                  <p:cNvSpPr/>
                  <p:nvPr/>
                </p:nvSpPr>
                <p:spPr>
                  <a:xfrm rot="10800000" flipH="1">
                    <a:off x="19510" y="12308"/>
                    <a:ext cx="444860" cy="29758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13995" y="0"/>
                        </a:lnTo>
                        <a:lnTo>
                          <a:pt x="21600" y="0"/>
                        </a:lnTo>
                        <a:lnTo>
                          <a:pt x="7605" y="21600"/>
                        </a:lnTo>
                        <a:close/>
                      </a:path>
                    </a:pathLst>
                  </a:custGeom>
                  <a:blipFill rotWithShape="1">
                    <a:blip r:embed="rId3"/>
                    <a:srcRect/>
                    <a:tile tx="0" ty="0" sx="100000" sy="100000" flip="none" algn="tl"/>
                  </a:blip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algn="ctr">
                      <a:defRPr sz="360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  <a:endParaRPr/>
                  </a:p>
                </p:txBody>
              </p:sp>
            </p:grpSp>
            <p:sp>
              <p:nvSpPr>
                <p:cNvPr id="325" name="Shape 325"/>
                <p:cNvSpPr/>
                <p:nvPr/>
              </p:nvSpPr>
              <p:spPr>
                <a:xfrm>
                  <a:off x="988226" y="286329"/>
                  <a:ext cx="380647" cy="1574681"/>
                </a:xfrm>
                <a:prstGeom prst="rect">
                  <a:avLst/>
                </a:prstGeom>
                <a:solidFill>
                  <a:srgbClr val="95B3D7"/>
                </a:solidFill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solidFill>
                        <a:srgbClr val="0070C0"/>
                      </a:solidFill>
                    </a:defRPr>
                  </a:pPr>
                  <a:endParaRPr/>
                </a:p>
              </p:txBody>
            </p:sp>
            <p:sp>
              <p:nvSpPr>
                <p:cNvPr id="326" name="Shape 326"/>
                <p:cNvSpPr/>
                <p:nvPr/>
              </p:nvSpPr>
              <p:spPr>
                <a:xfrm rot="10800000" flipH="1">
                  <a:off x="722849" y="16004"/>
                  <a:ext cx="646024" cy="27334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8852" y="0"/>
                      </a:lnTo>
                      <a:lnTo>
                        <a:pt x="21600" y="0"/>
                      </a:lnTo>
                      <a:lnTo>
                        <a:pt x="12748" y="21600"/>
                      </a:lnTo>
                      <a:close/>
                    </a:path>
                  </a:pathLst>
                </a:custGeom>
                <a:solidFill>
                  <a:srgbClr val="95B3D7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 sz="3600">
                      <a:solidFill>
                        <a:srgbClr val="FF0066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  <a:endParaRPr/>
                </a:p>
              </p:txBody>
            </p:sp>
          </p:grpSp>
          <p:sp>
            <p:nvSpPr>
              <p:cNvPr id="328" name="Shape 328"/>
              <p:cNvSpPr/>
              <p:nvPr/>
            </p:nvSpPr>
            <p:spPr>
              <a:xfrm>
                <a:off x="1497601" y="1904344"/>
                <a:ext cx="469969" cy="2387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>
                <a:lvl1pPr>
                  <a:buSzTx/>
                  <a:buNone/>
                  <a:defRPr sz="1400" b="1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1 mm</a:t>
                </a:r>
              </a:p>
            </p:txBody>
          </p:sp>
          <p:sp>
            <p:nvSpPr>
              <p:cNvPr id="329" name="Shape 329"/>
              <p:cNvSpPr/>
              <p:nvPr/>
            </p:nvSpPr>
            <p:spPr>
              <a:xfrm flipH="1" flipV="1">
                <a:off x="1569307" y="1907172"/>
                <a:ext cx="356140" cy="3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30" name="Shape 330"/>
              <p:cNvSpPr/>
              <p:nvPr/>
            </p:nvSpPr>
            <p:spPr>
              <a:xfrm>
                <a:off x="628828" y="1932715"/>
                <a:ext cx="545097" cy="25402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buSzTx/>
                  <a:buNone/>
                  <a:defRPr sz="1400" b="1"/>
                </a:pPr>
                <a:r>
                  <a:t>300 μm</a:t>
                </a:r>
              </a:p>
            </p:txBody>
          </p:sp>
          <p:sp>
            <p:nvSpPr>
              <p:cNvPr id="331" name="Shape 331"/>
              <p:cNvSpPr/>
              <p:nvPr/>
            </p:nvSpPr>
            <p:spPr>
              <a:xfrm>
                <a:off x="484874" y="1412432"/>
                <a:ext cx="413609" cy="25902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>
                <a:outerShdw blurRad="355600" rotWithShape="0">
                  <a:srgbClr val="000000">
                    <a:alpha val="75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>
                <a:lvl1pPr>
                  <a:buSzTx/>
                  <a:buNone/>
                  <a:defRPr sz="1600" b="1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Pb</a:t>
                </a:r>
              </a:p>
            </p:txBody>
          </p:sp>
        </p:grpSp>
        <p:sp>
          <p:nvSpPr>
            <p:cNvPr id="333" name="Shape 333"/>
            <p:cNvSpPr/>
            <p:nvPr/>
          </p:nvSpPr>
          <p:spPr>
            <a:xfrm>
              <a:off x="978226" y="1412431"/>
              <a:ext cx="413608" cy="259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55600" rotWithShape="0">
                <a:srgbClr val="000000">
                  <a:alpha val="7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>
                <a:buSzTx/>
                <a:buNone/>
                <a:defRPr sz="16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Pb</a:t>
              </a:r>
            </a:p>
          </p:txBody>
        </p:sp>
        <p:sp>
          <p:nvSpPr>
            <p:cNvPr id="334" name="Shape 334"/>
            <p:cNvSpPr/>
            <p:nvPr/>
          </p:nvSpPr>
          <p:spPr>
            <a:xfrm>
              <a:off x="1545055" y="1412431"/>
              <a:ext cx="413609" cy="259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55600" rotWithShape="0">
                <a:srgbClr val="000000">
                  <a:alpha val="7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>
                <a:buSzTx/>
                <a:buNone/>
                <a:defRPr sz="16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Pb</a:t>
              </a:r>
            </a:p>
          </p:txBody>
        </p:sp>
        <p:sp>
          <p:nvSpPr>
            <p:cNvPr id="335" name="Shape 335"/>
            <p:cNvSpPr/>
            <p:nvPr/>
          </p:nvSpPr>
          <p:spPr>
            <a:xfrm>
              <a:off x="3511464" y="1412431"/>
              <a:ext cx="413609" cy="259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55600" rotWithShape="0">
                <a:srgbClr val="000000">
                  <a:alpha val="7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>
                <a:buSzTx/>
                <a:buNone/>
                <a:defRPr sz="16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Pb</a:t>
              </a:r>
            </a:p>
          </p:txBody>
        </p:sp>
        <p:sp>
          <p:nvSpPr>
            <p:cNvPr id="336" name="Shape 336"/>
            <p:cNvSpPr/>
            <p:nvPr/>
          </p:nvSpPr>
          <p:spPr>
            <a:xfrm>
              <a:off x="4078293" y="1412431"/>
              <a:ext cx="413609" cy="259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55600" rotWithShape="0">
                <a:srgbClr val="000000">
                  <a:alpha val="7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>
                <a:buSzTx/>
                <a:buNone/>
                <a:defRPr sz="16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Pb</a:t>
              </a:r>
            </a:p>
          </p:txBody>
        </p:sp>
      </p:grp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1" name="Group 341"/>
          <p:cNvGrpSpPr/>
          <p:nvPr/>
        </p:nvGrpSpPr>
        <p:grpSpPr>
          <a:xfrm>
            <a:off x="4930499" y="4985274"/>
            <a:ext cx="1857108" cy="985039"/>
            <a:chOff x="0" y="0"/>
            <a:chExt cx="1857106" cy="985037"/>
          </a:xfrm>
        </p:grpSpPr>
        <p:sp>
          <p:nvSpPr>
            <p:cNvPr id="339" name="Shape 339"/>
            <p:cNvSpPr/>
            <p:nvPr/>
          </p:nvSpPr>
          <p:spPr>
            <a:xfrm flipH="1">
              <a:off x="0" y="520107"/>
              <a:ext cx="1857107" cy="46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400"/>
                  </a:moveTo>
                  <a:lnTo>
                    <a:pt x="4388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7212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08080"/>
            </a:soli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buSzTx/>
                <a:buFontTx/>
                <a:buNone/>
                <a:defRPr sz="36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pic>
          <p:nvPicPr>
            <p:cNvPr id="340" name="image1.gi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9342" y="0"/>
              <a:ext cx="1638423" cy="80917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2" name="Shape 342"/>
          <p:cNvSpPr/>
          <p:nvPr/>
        </p:nvSpPr>
        <p:spPr>
          <a:xfrm>
            <a:off x="4449285" y="5450396"/>
            <a:ext cx="692859" cy="1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43" name="Shape 343"/>
          <p:cNvSpPr/>
          <p:nvPr/>
        </p:nvSpPr>
        <p:spPr>
          <a:xfrm>
            <a:off x="5293074" y="5176382"/>
            <a:ext cx="30734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buSzTx/>
              <a:buNone/>
              <a:defRPr sz="3200">
                <a:latin typeface="Symbol"/>
                <a:ea typeface="Symbol"/>
                <a:cs typeface="Symbol"/>
                <a:sym typeface="Symbol"/>
              </a:defRPr>
            </a:lvl1pPr>
          </a:lstStyle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rPr b="0">
                <a:latin typeface="Symbol"/>
                <a:ea typeface="Symbol"/>
                <a:cs typeface="Symbol"/>
                <a:sym typeface="Symbol"/>
              </a:rPr>
              <a:t>∗</a:t>
            </a:r>
          </a:p>
        </p:txBody>
      </p:sp>
      <p:sp>
        <p:nvSpPr>
          <p:cNvPr id="344" name="Shape 344"/>
          <p:cNvSpPr/>
          <p:nvPr/>
        </p:nvSpPr>
        <p:spPr>
          <a:xfrm>
            <a:off x="859481" y="4998967"/>
            <a:ext cx="1526938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buSz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aseline="29666"/>
            </a:pPr>
            <a:r>
              <a:rPr baseline="0"/>
              <a:t>C/O beam</a:t>
            </a:r>
          </a:p>
        </p:txBody>
      </p:sp>
      <p:grpSp>
        <p:nvGrpSpPr>
          <p:cNvPr id="348" name="Group 348"/>
          <p:cNvGrpSpPr/>
          <p:nvPr/>
        </p:nvGrpSpPr>
        <p:grpSpPr>
          <a:xfrm>
            <a:off x="3235746" y="4982344"/>
            <a:ext cx="360041" cy="936105"/>
            <a:chOff x="0" y="0"/>
            <a:chExt cx="360040" cy="936104"/>
          </a:xfrm>
        </p:grpSpPr>
        <p:sp>
          <p:nvSpPr>
            <p:cNvPr id="345" name="Shape 345"/>
            <p:cNvSpPr/>
            <p:nvPr/>
          </p:nvSpPr>
          <p:spPr>
            <a:xfrm rot="16200000">
              <a:off x="-288032" y="288032"/>
              <a:ext cx="936105" cy="360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700"/>
                  </a:moveTo>
                  <a:cubicBezTo>
                    <a:pt x="0" y="1209"/>
                    <a:pt x="4835" y="0"/>
                    <a:pt x="10800" y="0"/>
                  </a:cubicBezTo>
                  <a:cubicBezTo>
                    <a:pt x="16765" y="0"/>
                    <a:pt x="21600" y="1209"/>
                    <a:pt x="21600" y="2700"/>
                  </a:cubicBezTo>
                  <a:lnTo>
                    <a:pt x="21600" y="18900"/>
                  </a:lnTo>
                  <a:cubicBezTo>
                    <a:pt x="21600" y="20391"/>
                    <a:pt x="16765" y="21600"/>
                    <a:pt x="10800" y="21600"/>
                  </a:cubicBezTo>
                  <a:cubicBezTo>
                    <a:pt x="4835" y="21600"/>
                    <a:pt x="0" y="20391"/>
                    <a:pt x="0" y="18900"/>
                  </a:cubicBezTo>
                  <a:close/>
                </a:path>
              </a:pathLst>
            </a:custGeom>
            <a:solidFill>
              <a:srgbClr val="37609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 rot="16200000">
              <a:off x="-423047" y="423046"/>
              <a:ext cx="936105" cy="90012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7" name="Shape 347"/>
            <p:cNvSpPr/>
            <p:nvPr/>
          </p:nvSpPr>
          <p:spPr>
            <a:xfrm rot="16200000">
              <a:off x="-288032" y="288032"/>
              <a:ext cx="936105" cy="360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700"/>
                  </a:moveTo>
                  <a:cubicBezTo>
                    <a:pt x="21600" y="4191"/>
                    <a:pt x="16765" y="5400"/>
                    <a:pt x="10800" y="5400"/>
                  </a:cubicBezTo>
                  <a:cubicBezTo>
                    <a:pt x="4835" y="5400"/>
                    <a:pt x="0" y="4191"/>
                    <a:pt x="0" y="2700"/>
                  </a:cubicBezTo>
                  <a:cubicBezTo>
                    <a:pt x="0" y="1209"/>
                    <a:pt x="4835" y="0"/>
                    <a:pt x="10800" y="0"/>
                  </a:cubicBezTo>
                  <a:cubicBezTo>
                    <a:pt x="16765" y="0"/>
                    <a:pt x="21600" y="1209"/>
                    <a:pt x="21600" y="2700"/>
                  </a:cubicBezTo>
                  <a:lnTo>
                    <a:pt x="21600" y="18900"/>
                  </a:lnTo>
                  <a:cubicBezTo>
                    <a:pt x="21600" y="20391"/>
                    <a:pt x="16765" y="21600"/>
                    <a:pt x="10800" y="21600"/>
                  </a:cubicBezTo>
                  <a:cubicBezTo>
                    <a:pt x="4835" y="21600"/>
                    <a:pt x="0" y="20391"/>
                    <a:pt x="0" y="18900"/>
                  </a:cubicBezTo>
                  <a:lnTo>
                    <a:pt x="0" y="27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51" name="Group 351"/>
          <p:cNvGrpSpPr/>
          <p:nvPr/>
        </p:nvGrpSpPr>
        <p:grpSpPr>
          <a:xfrm>
            <a:off x="3900708" y="4915563"/>
            <a:ext cx="546653" cy="1124461"/>
            <a:chOff x="0" y="0"/>
            <a:chExt cx="546651" cy="1124460"/>
          </a:xfrm>
        </p:grpSpPr>
        <p:sp>
          <p:nvSpPr>
            <p:cNvPr id="349" name="Shape 349"/>
            <p:cNvSpPr/>
            <p:nvPr/>
          </p:nvSpPr>
          <p:spPr>
            <a:xfrm flipH="1">
              <a:off x="-1" y="2"/>
              <a:ext cx="546653" cy="112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400"/>
                  </a:moveTo>
                  <a:lnTo>
                    <a:pt x="3086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8514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3">
                <a:satOff val="-6373"/>
                <a:lumOff val="-1082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 flipH="1">
              <a:off x="0" y="0"/>
              <a:ext cx="97363" cy="1124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52" name="Shape 352"/>
          <p:cNvSpPr/>
          <p:nvPr/>
        </p:nvSpPr>
        <p:spPr>
          <a:xfrm flipH="1">
            <a:off x="3824508" y="4915563"/>
            <a:ext cx="704441" cy="281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3086" y="0"/>
                </a:lnTo>
                <a:lnTo>
                  <a:pt x="21600" y="0"/>
                </a:lnTo>
                <a:lnTo>
                  <a:pt x="18514" y="2160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3" name="Shape 353"/>
          <p:cNvSpPr/>
          <p:nvPr/>
        </p:nvSpPr>
        <p:spPr>
          <a:xfrm>
            <a:off x="2635601" y="4217699"/>
            <a:ext cx="1077725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buSzTx/>
              <a:buNone/>
              <a:defRPr sz="2000" b="1">
                <a:solidFill>
                  <a:srgbClr val="254061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ctr">
              <a:buSzTx/>
              <a:buNone/>
              <a:defRPr sz="2000" b="1">
                <a:solidFill>
                  <a:srgbClr val="25406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Counter</a:t>
            </a:r>
          </a:p>
        </p:txBody>
      </p:sp>
      <p:sp>
        <p:nvSpPr>
          <p:cNvPr id="354" name="Shape 354"/>
          <p:cNvSpPr/>
          <p:nvPr/>
        </p:nvSpPr>
        <p:spPr>
          <a:xfrm>
            <a:off x="3652005" y="4217699"/>
            <a:ext cx="1049447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buSzTx/>
              <a:buNone/>
              <a:defRPr sz="2000" b="1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Beam </a:t>
            </a:r>
          </a:p>
          <a:p>
            <a:pPr algn="ctr">
              <a:buSzTx/>
              <a:buNone/>
              <a:defRPr sz="2000" b="1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monitor</a:t>
            </a:r>
          </a:p>
        </p:txBody>
      </p:sp>
      <p:sp>
        <p:nvSpPr>
          <p:cNvPr id="355" name="Shape 355"/>
          <p:cNvSpPr/>
          <p:nvPr/>
        </p:nvSpPr>
        <p:spPr>
          <a:xfrm>
            <a:off x="5138335" y="4217699"/>
            <a:ext cx="1713469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buSzTx/>
              <a:buNone/>
              <a:defRPr sz="2000" b="1">
                <a:solidFill>
                  <a:srgbClr val="984807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Emulsion</a:t>
            </a:r>
          </a:p>
          <a:p>
            <a:pPr algn="ctr">
              <a:buSzTx/>
              <a:buNone/>
              <a:defRPr sz="2000" b="1">
                <a:solidFill>
                  <a:srgbClr val="984807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spectrometer</a:t>
            </a:r>
          </a:p>
        </p:txBody>
      </p:sp>
      <p:sp>
        <p:nvSpPr>
          <p:cNvPr id="356" name="Shape 356"/>
          <p:cNvSpPr/>
          <p:nvPr/>
        </p:nvSpPr>
        <p:spPr>
          <a:xfrm>
            <a:off x="859481" y="5451666"/>
            <a:ext cx="2448273" cy="1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57" name="Shape 357"/>
          <p:cNvSpPr/>
          <p:nvPr/>
        </p:nvSpPr>
        <p:spPr>
          <a:xfrm flipV="1">
            <a:off x="3596733" y="5473699"/>
            <a:ext cx="405701" cy="13833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58" name="Shape 358"/>
          <p:cNvSpPr/>
          <p:nvPr/>
        </p:nvSpPr>
        <p:spPr>
          <a:xfrm flipV="1">
            <a:off x="5485422" y="5309496"/>
            <a:ext cx="456745" cy="80537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59" name="Shape 359"/>
          <p:cNvSpPr/>
          <p:nvPr/>
        </p:nvSpPr>
        <p:spPr>
          <a:xfrm>
            <a:off x="5462842" y="5398709"/>
            <a:ext cx="504057" cy="255362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60" name="Shape 360"/>
          <p:cNvSpPr/>
          <p:nvPr/>
        </p:nvSpPr>
        <p:spPr>
          <a:xfrm>
            <a:off x="-19719" y="10330"/>
            <a:ext cx="9183437" cy="61214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Tx/>
              <a:buFontTx/>
              <a:buNone/>
              <a:defRPr sz="3200" b="1">
                <a:solidFill>
                  <a:srgbClr val="FFFFFF"/>
                </a:solidFill>
              </a:defRPr>
            </a:lvl1pPr>
          </a:lstStyle>
          <a:p>
            <a:r>
              <a:t>2. Set up for the measurement</a:t>
            </a:r>
          </a:p>
        </p:txBody>
      </p:sp>
      <p:sp>
        <p:nvSpPr>
          <p:cNvPr id="361" name="Shape 361"/>
          <p:cNvSpPr/>
          <p:nvPr/>
        </p:nvSpPr>
        <p:spPr>
          <a:xfrm>
            <a:off x="139129" y="890656"/>
            <a:ext cx="8865742" cy="3262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130000"/>
              </a:lnSpc>
              <a:spcBef>
                <a:spcPts val="600"/>
              </a:spcBef>
              <a:buSzTx/>
              <a:buFontTx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latin typeface="Arial"/>
                <a:cs typeface="Arial"/>
              </a:rPr>
              <a:t>To monitor the incident beam:</a:t>
            </a:r>
          </a:p>
          <a:p>
            <a:pPr marL="342900" indent="-342900" algn="just">
              <a:lnSpc>
                <a:spcPct val="130000"/>
              </a:lnSpc>
              <a:spcBef>
                <a:spcPts val="600"/>
              </a:spcBef>
              <a:buFont typeface="Arial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latin typeface="Arial"/>
                <a:cs typeface="Arial"/>
              </a:rPr>
              <a:t>spatial distribution with </a:t>
            </a:r>
            <a:r>
              <a:rPr lang="en-US" dirty="0">
                <a:latin typeface="Arial"/>
                <a:ea typeface="Symbol"/>
                <a:cs typeface="Arial"/>
                <a:sym typeface="Symbol"/>
              </a:rPr>
              <a:t>~</a:t>
            </a:r>
            <a:r>
              <a:rPr dirty="0" smtClean="0">
                <a:latin typeface="Arial"/>
                <a:ea typeface="Symbol"/>
                <a:cs typeface="Arial"/>
                <a:sym typeface="Symbol"/>
              </a:rPr>
              <a:t> </a:t>
            </a:r>
            <a:r>
              <a:rPr lang="en-US" dirty="0" smtClean="0">
                <a:latin typeface="Arial"/>
                <a:ea typeface="Symbol"/>
                <a:cs typeface="Arial"/>
                <a:sym typeface="Symbol"/>
              </a:rPr>
              <a:t>1mm </a:t>
            </a:r>
            <a:r>
              <a:rPr dirty="0" smtClean="0">
                <a:latin typeface="Arial"/>
                <a:ea typeface="Symbol"/>
                <a:cs typeface="Arial"/>
                <a:sym typeface="Symbol"/>
              </a:rPr>
              <a:t>resolution</a:t>
            </a:r>
            <a:r>
              <a:rPr dirty="0">
                <a:latin typeface="Arial"/>
                <a:ea typeface="Symbol"/>
                <a:cs typeface="Arial"/>
                <a:sym typeface="Symbol"/>
              </a:rPr>
              <a:t>: drift chamber</a:t>
            </a:r>
          </a:p>
          <a:p>
            <a:pPr marL="342900" indent="-342900" algn="just">
              <a:lnSpc>
                <a:spcPct val="130000"/>
              </a:lnSpc>
              <a:spcBef>
                <a:spcPts val="600"/>
              </a:spcBef>
              <a:buFont typeface="Arial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latin typeface="Arial"/>
                <a:ea typeface="Symbol"/>
                <a:cs typeface="Arial"/>
                <a:sym typeface="Symbol"/>
              </a:rPr>
              <a:t>Scintillator c</a:t>
            </a:r>
            <a:r>
              <a:rPr dirty="0">
                <a:latin typeface="Arial"/>
                <a:cs typeface="Arial"/>
              </a:rPr>
              <a:t>ounter for flux </a:t>
            </a:r>
            <a:r>
              <a:rPr dirty="0" smtClean="0">
                <a:latin typeface="Arial"/>
                <a:cs typeface="Arial"/>
              </a:rPr>
              <a:t>monitor</a:t>
            </a:r>
            <a:endParaRPr dirty="0">
              <a:latin typeface="Arial"/>
              <a:cs typeface="Arial"/>
            </a:endParaRPr>
          </a:p>
          <a:p>
            <a:pPr algn="just">
              <a:lnSpc>
                <a:spcPct val="130000"/>
              </a:lnSpc>
              <a:spcBef>
                <a:spcPts val="600"/>
              </a:spcBef>
              <a:buSzTx/>
              <a:buFontTx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endParaRPr dirty="0">
              <a:latin typeface="Arial"/>
              <a:cs typeface="Arial"/>
            </a:endParaRPr>
          </a:p>
          <a:p>
            <a:pPr algn="just">
              <a:lnSpc>
                <a:spcPct val="130000"/>
              </a:lnSpc>
              <a:spcBef>
                <a:spcPts val="600"/>
              </a:spcBef>
              <a:buSzTx/>
              <a:buFontTx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latin typeface="Arial"/>
                <a:cs typeface="Arial"/>
              </a:rPr>
              <a:t>Depending on the rates, ECC may be moved by a motorised 2D stage</a:t>
            </a:r>
          </a:p>
        </p:txBody>
      </p:sp>
      <p:sp>
        <p:nvSpPr>
          <p:cNvPr id="362" name="Shape 362"/>
          <p:cNvSpPr/>
          <p:nvPr/>
        </p:nvSpPr>
        <p:spPr>
          <a:xfrm>
            <a:off x="5301416" y="5965574"/>
            <a:ext cx="1402542" cy="667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buSzTx/>
              <a:buNone/>
              <a:defRPr sz="2000" b="1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motorised</a:t>
            </a:r>
          </a:p>
          <a:p>
            <a:pPr algn="ctr">
              <a:buSzTx/>
              <a:buNone/>
              <a:defRPr sz="2000" b="1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stage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/>
          <p:nvPr/>
        </p:nvSpPr>
        <p:spPr>
          <a:xfrm>
            <a:off x="-19719" y="10330"/>
            <a:ext cx="9183437" cy="61214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Tx/>
              <a:buFontTx/>
              <a:buNone/>
              <a:defRPr sz="3200" b="1">
                <a:solidFill>
                  <a:srgbClr val="FFFFFF"/>
                </a:solidFill>
              </a:defRPr>
            </a:lvl1pPr>
          </a:lstStyle>
          <a:p>
            <a:r>
              <a:t>3. Calibration (+Physics?) run</a:t>
            </a:r>
          </a:p>
        </p:txBody>
      </p:sp>
      <p:grpSp>
        <p:nvGrpSpPr>
          <p:cNvPr id="370" name="Group 370"/>
          <p:cNvGrpSpPr/>
          <p:nvPr/>
        </p:nvGrpSpPr>
        <p:grpSpPr>
          <a:xfrm>
            <a:off x="4566984" y="5704696"/>
            <a:ext cx="704441" cy="1124462"/>
            <a:chOff x="0" y="0"/>
            <a:chExt cx="704440" cy="1124460"/>
          </a:xfrm>
        </p:grpSpPr>
        <p:grpSp>
          <p:nvGrpSpPr>
            <p:cNvPr id="368" name="Group 368"/>
            <p:cNvGrpSpPr/>
            <p:nvPr/>
          </p:nvGrpSpPr>
          <p:grpSpPr>
            <a:xfrm>
              <a:off x="76199" y="0"/>
              <a:ext cx="546653" cy="1124461"/>
              <a:chOff x="0" y="0"/>
              <a:chExt cx="546651" cy="1124460"/>
            </a:xfrm>
          </p:grpSpPr>
          <p:sp>
            <p:nvSpPr>
              <p:cNvPr id="366" name="Shape 366"/>
              <p:cNvSpPr/>
              <p:nvPr/>
            </p:nvSpPr>
            <p:spPr>
              <a:xfrm flipH="1">
                <a:off x="-1" y="2"/>
                <a:ext cx="546653" cy="11244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400"/>
                    </a:moveTo>
                    <a:lnTo>
                      <a:pt x="3086" y="0"/>
                    </a:lnTo>
                    <a:lnTo>
                      <a:pt x="21600" y="0"/>
                    </a:lnTo>
                    <a:lnTo>
                      <a:pt x="21600" y="16200"/>
                    </a:lnTo>
                    <a:lnTo>
                      <a:pt x="18514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3">
                  <a:satOff val="-6373"/>
                  <a:lumOff val="-1082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7" name="Shape 367"/>
              <p:cNvSpPr/>
              <p:nvPr/>
            </p:nvSpPr>
            <p:spPr>
              <a:xfrm flipH="1">
                <a:off x="0" y="0"/>
                <a:ext cx="97363" cy="11244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400"/>
                    </a:moveTo>
                    <a:lnTo>
                      <a:pt x="21600" y="0"/>
                    </a:lnTo>
                    <a:lnTo>
                      <a:pt x="21600" y="162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369" name="Shape 369"/>
            <p:cNvSpPr/>
            <p:nvPr/>
          </p:nvSpPr>
          <p:spPr>
            <a:xfrm flipH="1">
              <a:off x="-1" y="0"/>
              <a:ext cx="704442" cy="281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3086" y="0"/>
                  </a:lnTo>
                  <a:lnTo>
                    <a:pt x="21600" y="0"/>
                  </a:lnTo>
                  <a:lnTo>
                    <a:pt x="18514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71" name="Shape 371"/>
          <p:cNvSpPr/>
          <p:nvPr/>
        </p:nvSpPr>
        <p:spPr>
          <a:xfrm>
            <a:off x="1526949" y="5759958"/>
            <a:ext cx="1645405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buSz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aseline="29666"/>
            </a:pPr>
            <a:r>
              <a:rPr baseline="0"/>
              <a:t> p, C beam</a:t>
            </a:r>
          </a:p>
        </p:txBody>
      </p:sp>
      <p:grpSp>
        <p:nvGrpSpPr>
          <p:cNvPr id="375" name="Group 375"/>
          <p:cNvGrpSpPr/>
          <p:nvPr/>
        </p:nvGrpSpPr>
        <p:grpSpPr>
          <a:xfrm>
            <a:off x="4020953" y="5731644"/>
            <a:ext cx="360041" cy="936105"/>
            <a:chOff x="0" y="0"/>
            <a:chExt cx="360040" cy="936104"/>
          </a:xfrm>
        </p:grpSpPr>
        <p:sp>
          <p:nvSpPr>
            <p:cNvPr id="372" name="Shape 372"/>
            <p:cNvSpPr/>
            <p:nvPr/>
          </p:nvSpPr>
          <p:spPr>
            <a:xfrm rot="16200000">
              <a:off x="-288032" y="288032"/>
              <a:ext cx="936105" cy="360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700"/>
                  </a:moveTo>
                  <a:cubicBezTo>
                    <a:pt x="0" y="1209"/>
                    <a:pt x="4835" y="0"/>
                    <a:pt x="10800" y="0"/>
                  </a:cubicBezTo>
                  <a:cubicBezTo>
                    <a:pt x="16765" y="0"/>
                    <a:pt x="21600" y="1209"/>
                    <a:pt x="21600" y="2700"/>
                  </a:cubicBezTo>
                  <a:lnTo>
                    <a:pt x="21600" y="18900"/>
                  </a:lnTo>
                  <a:cubicBezTo>
                    <a:pt x="21600" y="20391"/>
                    <a:pt x="16765" y="21600"/>
                    <a:pt x="10800" y="21600"/>
                  </a:cubicBezTo>
                  <a:cubicBezTo>
                    <a:pt x="4835" y="21600"/>
                    <a:pt x="0" y="20391"/>
                    <a:pt x="0" y="18900"/>
                  </a:cubicBezTo>
                  <a:close/>
                </a:path>
              </a:pathLst>
            </a:custGeom>
            <a:solidFill>
              <a:srgbClr val="37609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 rot="16200000">
              <a:off x="-423047" y="423046"/>
              <a:ext cx="936105" cy="90012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4" name="Shape 374"/>
            <p:cNvSpPr/>
            <p:nvPr/>
          </p:nvSpPr>
          <p:spPr>
            <a:xfrm rot="16200000">
              <a:off x="-288032" y="288032"/>
              <a:ext cx="936105" cy="360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700"/>
                  </a:moveTo>
                  <a:cubicBezTo>
                    <a:pt x="21600" y="4191"/>
                    <a:pt x="16765" y="5400"/>
                    <a:pt x="10800" y="5400"/>
                  </a:cubicBezTo>
                  <a:cubicBezTo>
                    <a:pt x="4835" y="5400"/>
                    <a:pt x="0" y="4191"/>
                    <a:pt x="0" y="2700"/>
                  </a:cubicBezTo>
                  <a:cubicBezTo>
                    <a:pt x="0" y="1209"/>
                    <a:pt x="4835" y="0"/>
                    <a:pt x="10800" y="0"/>
                  </a:cubicBezTo>
                  <a:cubicBezTo>
                    <a:pt x="16765" y="0"/>
                    <a:pt x="21600" y="1209"/>
                    <a:pt x="21600" y="2700"/>
                  </a:cubicBezTo>
                  <a:lnTo>
                    <a:pt x="21600" y="18900"/>
                  </a:lnTo>
                  <a:cubicBezTo>
                    <a:pt x="21600" y="20391"/>
                    <a:pt x="16765" y="21600"/>
                    <a:pt x="10800" y="21600"/>
                  </a:cubicBezTo>
                  <a:cubicBezTo>
                    <a:pt x="4835" y="21600"/>
                    <a:pt x="0" y="20391"/>
                    <a:pt x="0" y="18900"/>
                  </a:cubicBezTo>
                  <a:lnTo>
                    <a:pt x="0" y="27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76" name="Shape 376"/>
          <p:cNvSpPr/>
          <p:nvPr/>
        </p:nvSpPr>
        <p:spPr>
          <a:xfrm>
            <a:off x="3281109" y="4979699"/>
            <a:ext cx="1077725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buSzTx/>
              <a:buNone/>
              <a:defRPr sz="2000" b="1">
                <a:solidFill>
                  <a:srgbClr val="254061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ctr">
              <a:buSzTx/>
              <a:buNone/>
              <a:defRPr sz="2000" b="1">
                <a:solidFill>
                  <a:srgbClr val="25406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Counter</a:t>
            </a:r>
          </a:p>
        </p:txBody>
      </p:sp>
      <p:sp>
        <p:nvSpPr>
          <p:cNvPr id="377" name="Shape 377"/>
          <p:cNvSpPr/>
          <p:nvPr/>
        </p:nvSpPr>
        <p:spPr>
          <a:xfrm>
            <a:off x="4445281" y="4979699"/>
            <a:ext cx="1049448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buSzTx/>
              <a:buNone/>
              <a:defRPr sz="2000" b="1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Beam </a:t>
            </a:r>
          </a:p>
          <a:p>
            <a:pPr algn="ctr">
              <a:buSzTx/>
              <a:buNone/>
              <a:defRPr sz="2000" b="1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monitor</a:t>
            </a:r>
          </a:p>
        </p:txBody>
      </p:sp>
      <p:sp>
        <p:nvSpPr>
          <p:cNvPr id="378" name="Shape 378"/>
          <p:cNvSpPr/>
          <p:nvPr/>
        </p:nvSpPr>
        <p:spPr>
          <a:xfrm>
            <a:off x="5702377" y="5216949"/>
            <a:ext cx="1247265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buSzTx/>
              <a:buNone/>
              <a:defRPr sz="2000" b="1">
                <a:solidFill>
                  <a:srgbClr val="98480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Emulsion</a:t>
            </a:r>
          </a:p>
        </p:txBody>
      </p:sp>
      <p:sp>
        <p:nvSpPr>
          <p:cNvPr id="379" name="Shape 379"/>
          <p:cNvSpPr/>
          <p:nvPr/>
        </p:nvSpPr>
        <p:spPr>
          <a:xfrm>
            <a:off x="1644688" y="6226366"/>
            <a:ext cx="2448273" cy="1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80" name="Shape 380"/>
          <p:cNvSpPr/>
          <p:nvPr/>
        </p:nvSpPr>
        <p:spPr>
          <a:xfrm flipV="1">
            <a:off x="4381940" y="6235699"/>
            <a:ext cx="405701" cy="13833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81" name="Shape 381"/>
          <p:cNvSpPr/>
          <p:nvPr/>
        </p:nvSpPr>
        <p:spPr>
          <a:xfrm flipH="1">
            <a:off x="5694064" y="5632942"/>
            <a:ext cx="936138" cy="1133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4460"/>
                </a:moveTo>
                <a:lnTo>
                  <a:pt x="5400" y="0"/>
                </a:lnTo>
                <a:lnTo>
                  <a:pt x="21600" y="0"/>
                </a:lnTo>
                <a:lnTo>
                  <a:pt x="21600" y="17140"/>
                </a:lnTo>
                <a:lnTo>
                  <a:pt x="16200" y="21600"/>
                </a:lnTo>
                <a:lnTo>
                  <a:pt x="0" y="2160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382" name="Shape 382"/>
          <p:cNvSpPr/>
          <p:nvPr/>
        </p:nvSpPr>
        <p:spPr>
          <a:xfrm flipH="1">
            <a:off x="5694064" y="5632942"/>
            <a:ext cx="234035" cy="1133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4460"/>
                </a:moveTo>
                <a:lnTo>
                  <a:pt x="21600" y="0"/>
                </a:lnTo>
                <a:lnTo>
                  <a:pt x="21600" y="17140"/>
                </a:lnTo>
                <a:lnTo>
                  <a:pt x="0" y="21600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383" name="Shape 383"/>
          <p:cNvSpPr/>
          <p:nvPr/>
        </p:nvSpPr>
        <p:spPr>
          <a:xfrm flipH="1">
            <a:off x="5694064" y="5632942"/>
            <a:ext cx="936138" cy="2340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5400" y="0"/>
                </a:lnTo>
                <a:lnTo>
                  <a:pt x="21600" y="0"/>
                </a:lnTo>
                <a:lnTo>
                  <a:pt x="16200" y="2160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384" name="Shape 384"/>
          <p:cNvSpPr/>
          <p:nvPr/>
        </p:nvSpPr>
        <p:spPr>
          <a:xfrm flipH="1">
            <a:off x="5694064" y="5632942"/>
            <a:ext cx="936138" cy="1133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4460"/>
                </a:moveTo>
                <a:lnTo>
                  <a:pt x="5400" y="0"/>
                </a:lnTo>
                <a:lnTo>
                  <a:pt x="21600" y="0"/>
                </a:lnTo>
                <a:lnTo>
                  <a:pt x="21600" y="17140"/>
                </a:lnTo>
                <a:lnTo>
                  <a:pt x="16200" y="21600"/>
                </a:lnTo>
                <a:lnTo>
                  <a:pt x="0" y="21600"/>
                </a:lnTo>
                <a:close/>
                <a:moveTo>
                  <a:pt x="0" y="4460"/>
                </a:moveTo>
                <a:lnTo>
                  <a:pt x="16200" y="4460"/>
                </a:lnTo>
                <a:lnTo>
                  <a:pt x="21600" y="0"/>
                </a:lnTo>
                <a:moveTo>
                  <a:pt x="16200" y="4460"/>
                </a:moveTo>
                <a:lnTo>
                  <a:pt x="16200" y="216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385" name="Shape 385"/>
          <p:cNvSpPr/>
          <p:nvPr/>
        </p:nvSpPr>
        <p:spPr>
          <a:xfrm>
            <a:off x="5180281" y="6205489"/>
            <a:ext cx="704442" cy="1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86" name="Shape 386"/>
          <p:cNvSpPr/>
          <p:nvPr/>
        </p:nvSpPr>
        <p:spPr>
          <a:xfrm>
            <a:off x="5809913" y="6205489"/>
            <a:ext cx="936138" cy="1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87" name="Shape 387"/>
          <p:cNvSpPr/>
          <p:nvPr/>
        </p:nvSpPr>
        <p:spPr>
          <a:xfrm>
            <a:off x="6684009" y="6205489"/>
            <a:ext cx="704442" cy="1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388" name="image45.jpg" descr="r0r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31695" y="1561974"/>
            <a:ext cx="3052010" cy="3200652"/>
          </a:xfrm>
          <a:prstGeom prst="rect">
            <a:avLst/>
          </a:prstGeom>
          <a:ln w="12700">
            <a:miter lim="400000"/>
          </a:ln>
        </p:spPr>
      </p:pic>
      <p:sp>
        <p:nvSpPr>
          <p:cNvPr id="389" name="Shape 389"/>
          <p:cNvSpPr/>
          <p:nvPr/>
        </p:nvSpPr>
        <p:spPr>
          <a:xfrm>
            <a:off x="3894238" y="3711066"/>
            <a:ext cx="283164" cy="416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buSzTx/>
              <a:buFontTx/>
              <a:buNone/>
              <a:defRPr sz="24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H</a:t>
            </a:r>
          </a:p>
        </p:txBody>
      </p:sp>
      <p:sp>
        <p:nvSpPr>
          <p:cNvPr id="390" name="Shape 390"/>
          <p:cNvSpPr/>
          <p:nvPr/>
        </p:nvSpPr>
        <p:spPr>
          <a:xfrm>
            <a:off x="3665638" y="2013020"/>
            <a:ext cx="514294" cy="416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buSzTx/>
              <a:buFontTx/>
              <a:buNone/>
              <a:defRPr sz="2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He</a:t>
            </a:r>
          </a:p>
        </p:txBody>
      </p:sp>
      <p:sp>
        <p:nvSpPr>
          <p:cNvPr id="391" name="Shape 391"/>
          <p:cNvSpPr/>
          <p:nvPr/>
        </p:nvSpPr>
        <p:spPr>
          <a:xfrm rot="20348344">
            <a:off x="3912606" y="2332790"/>
            <a:ext cx="629958" cy="527248"/>
          </a:xfrm>
          <a:prstGeom prst="ellipse">
            <a:avLst/>
          </a:prstGeom>
          <a:ln>
            <a:solidFill>
              <a:srgbClr val="333399"/>
            </a:solidFill>
          </a:ln>
        </p:spPr>
        <p:txBody>
          <a:bodyPr lIns="45719" rIns="45719" anchor="ctr"/>
          <a:lstStyle/>
          <a:p>
            <a:pPr algn="ctr">
              <a:buSzTx/>
              <a:buFontTx/>
              <a:buNone/>
              <a:defRPr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pic>
        <p:nvPicPr>
          <p:cNvPr id="392" name="image46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937402" y="1705799"/>
            <a:ext cx="2908080" cy="3097674"/>
          </a:xfrm>
          <a:prstGeom prst="rect">
            <a:avLst/>
          </a:prstGeom>
          <a:ln w="12700">
            <a:miter lim="400000"/>
          </a:ln>
        </p:spPr>
      </p:pic>
      <p:sp>
        <p:nvSpPr>
          <p:cNvPr id="393" name="Shape 393"/>
          <p:cNvSpPr/>
          <p:nvPr/>
        </p:nvSpPr>
        <p:spPr>
          <a:xfrm>
            <a:off x="5599788" y="4672607"/>
            <a:ext cx="3583308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Tx/>
              <a:buFontTx/>
              <a:buNone/>
              <a:defRPr sz="1400" i="1">
                <a:solidFill>
                  <a:srgbClr val="22226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Journal of Instrumentation 2 (2007) P06004 </a:t>
            </a:r>
          </a:p>
        </p:txBody>
      </p:sp>
      <p:sp>
        <p:nvSpPr>
          <p:cNvPr id="394" name="Shape 394"/>
          <p:cNvSpPr/>
          <p:nvPr/>
        </p:nvSpPr>
        <p:spPr>
          <a:xfrm>
            <a:off x="4452391" y="2720113"/>
            <a:ext cx="2110979" cy="1069046"/>
          </a:xfrm>
          <a:prstGeom prst="line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txBody>
          <a:bodyPr lIns="45719" rIns="45719" anchor="ctr"/>
          <a:lstStyle/>
          <a:p>
            <a:pPr algn="ctr">
              <a:buSzTx/>
              <a:buFontTx/>
              <a:buNone/>
              <a:defRPr sz="36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65" name="Shape 365"/>
          <p:cNvSpPr/>
          <p:nvPr/>
        </p:nvSpPr>
        <p:spPr>
          <a:xfrm>
            <a:off x="24829" y="627310"/>
            <a:ext cx="8865742" cy="2537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00526" indent="-200526" algn="just">
              <a:lnSpc>
                <a:spcPct val="130000"/>
              </a:lnSpc>
              <a:spcBef>
                <a:spcPts val="600"/>
              </a:spcBef>
              <a:buFontTx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Exposure of ECC made of </a:t>
            </a:r>
            <a:r>
              <a:rPr dirty="0">
                <a:latin typeface="Symbol"/>
                <a:ea typeface="Symbol"/>
                <a:cs typeface="Symbol"/>
                <a:sym typeface="Symbol"/>
              </a:rPr>
              <a:t>∼</a:t>
            </a:r>
            <a:r>
              <a:rPr dirty="0"/>
              <a:t>30 emulsions in order to measure the sensitivity to p, alpha and cosmic rays</a:t>
            </a:r>
          </a:p>
          <a:p>
            <a:pPr marL="200526" indent="-200526" algn="just">
              <a:lnSpc>
                <a:spcPct val="130000"/>
              </a:lnSpc>
              <a:spcBef>
                <a:spcPts val="600"/>
              </a:spcBef>
              <a:buFontTx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we need:</a:t>
            </a:r>
          </a:p>
          <a:p>
            <a:pPr marL="621631" lvl="1" indent="-240631" algn="just">
              <a:lnSpc>
                <a:spcPct val="130000"/>
              </a:lnSpc>
              <a:spcBef>
                <a:spcPts val="600"/>
              </a:spcBef>
              <a:buFontTx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proton source</a:t>
            </a:r>
          </a:p>
          <a:p>
            <a:pPr marL="621631" lvl="1" indent="-240631" algn="just">
              <a:lnSpc>
                <a:spcPct val="130000"/>
              </a:lnSpc>
              <a:spcBef>
                <a:spcPts val="600"/>
              </a:spcBef>
              <a:buFontTx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Ideally He/Li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/>
          <p:nvPr/>
        </p:nvSpPr>
        <p:spPr>
          <a:xfrm>
            <a:off x="780231" y="2555280"/>
            <a:ext cx="7920882" cy="61214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buSzTx/>
              <a:buNone/>
              <a:defRPr sz="3200" b="1">
                <a:solidFill>
                  <a:srgbClr val="FFFFFF"/>
                </a:solidFill>
              </a:defRPr>
            </a:lvl1pPr>
          </a:lstStyle>
          <a:p>
            <a:r>
              <a:t>back up slides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i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/>
          <a:buChar char="➢"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/>
          <a:buChar char="➢"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i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/>
          <a:buChar char="➢"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/>
          <a:buChar char="➢"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636</Words>
  <Application>Microsoft Macintosh PowerPoint</Application>
  <PresentationFormat>Presentazione su schermo (4:3)</PresentationFormat>
  <Paragraphs>158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cp:lastModifiedBy>Giovanni De Lellis</cp:lastModifiedBy>
  <cp:revision>3</cp:revision>
  <dcterms:modified xsi:type="dcterms:W3CDTF">2016-07-12T13:24:02Z</dcterms:modified>
</cp:coreProperties>
</file>