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2" r:id="rId2"/>
    <p:sldId id="377" r:id="rId3"/>
    <p:sldId id="378" r:id="rId4"/>
    <p:sldId id="379" r:id="rId5"/>
    <p:sldId id="380" r:id="rId6"/>
    <p:sldId id="38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2FF72"/>
    <a:srgbClr val="FF2E56"/>
    <a:srgbClr val="20FFFE"/>
    <a:srgbClr val="5CFF16"/>
    <a:srgbClr val="0D4DAE"/>
    <a:srgbClr val="1057C0"/>
    <a:srgbClr val="FF25FB"/>
    <a:srgbClr val="E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76E21-078E-4949-AC62-9F7EC4B86B71}" type="datetimeFigureOut">
              <a:rPr lang="en-US" smtClean="0"/>
              <a:t>12/7/16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EFF47-9204-5C47-A27D-6700074CF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74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71D3D-1AB1-EC48-84E5-FFBD1518D2C0}" type="datetimeFigureOut">
              <a:rPr lang="en-US" smtClean="0"/>
              <a:t>12/7/16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CC654-D7B9-AE40-B59E-7C24C189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086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DC8BD-884C-794B-8D86-35C2719A19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63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651C-246E-1347-BE28-D72FEA6D5E97}" type="datetime1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24E-5463-9D49-938E-E00E1FB3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6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66AB-DB64-CA45-84B0-C58A43B737FF}" type="datetime1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24E-5463-9D49-938E-E00E1FB3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5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F8E04-07D6-3247-B373-758A439B3844}" type="datetime1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24E-5463-9D49-938E-E00E1FB3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7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C0A9-A501-5542-B61E-5B692C7FB355}" type="datetime1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24E-5463-9D49-938E-E00E1FB3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0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0468B-C254-9643-9AE0-0C4DCCF755E7}" type="datetime1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24E-5463-9D49-938E-E00E1FB3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3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3AD3-B809-CB49-A892-3FFDE45426D8}" type="datetime1">
              <a:rPr lang="en-US" smtClean="0"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24E-5463-9D49-938E-E00E1FB3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8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A452-8D27-6643-AD97-4B45296F560D}" type="datetime1">
              <a:rPr lang="en-US" smtClean="0"/>
              <a:t>12/7/16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24E-5463-9D49-938E-E00E1FB3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49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4F44-1576-4443-AFFD-A4978F5E80A0}" type="datetime1">
              <a:rPr lang="en-US" smtClean="0"/>
              <a:t>12/7/16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24E-5463-9D49-938E-E00E1FB3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9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E553-6D7E-FA4A-B5AC-3E3BB8B93C53}" type="datetime1">
              <a:rPr lang="en-US" smtClean="0"/>
              <a:t>12/7/16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24E-5463-9D49-938E-E00E1FB3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0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D081-D597-C142-A87E-FF35A274367A}" type="datetime1">
              <a:rPr lang="en-US" smtClean="0"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24E-5463-9D49-938E-E00E1FB3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8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3EC3-6EAD-424D-8A71-4A4388543627}" type="datetime1">
              <a:rPr lang="en-US" smtClean="0"/>
              <a:t>12/7/16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24E-5463-9D49-938E-E00E1FB39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7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9132" y="274638"/>
            <a:ext cx="7141052" cy="812311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</a:t>
            </a:r>
            <a:r>
              <a:rPr lang="it-IT" dirty="0" err="1" smtClean="0"/>
              <a:t>title</a:t>
            </a:r>
            <a:r>
              <a:rPr lang="it-IT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C5464-A9DF-FF4A-82B6-2D6FEA61CF7B}" type="datetime1">
              <a:rPr lang="en-US" smtClean="0"/>
              <a:t>12/7/16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5024E-5463-9D49-938E-E00E1FB39A4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FOOT_logo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" y="10856"/>
            <a:ext cx="962289" cy="96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20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rgbClr val="FF0000"/>
          </a:solidFill>
          <a:latin typeface="Comic Sans MS"/>
          <a:ea typeface="+mj-ea"/>
          <a:cs typeface="Comic Sans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omic Sans MS"/>
          <a:ea typeface="+mn-ea"/>
          <a:cs typeface="Comic Sans M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Comic Sans MS"/>
          <a:ea typeface="+mn-ea"/>
          <a:cs typeface="Comic Sans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mic Sans MS"/>
          <a:ea typeface="+mn-ea"/>
          <a:cs typeface="Comic Sans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omic Sans MS"/>
          <a:ea typeface="+mn-ea"/>
          <a:cs typeface="Comic Sans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omic Sans MS"/>
          <a:ea typeface="+mn-ea"/>
          <a:cs typeface="Comic Sans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 rot="16200000">
            <a:off x="3779200" y="4906983"/>
            <a:ext cx="1802189" cy="1101487"/>
            <a:chOff x="6974084" y="3422947"/>
            <a:chExt cx="1712721" cy="1257903"/>
          </a:xfrm>
        </p:grpSpPr>
        <p:sp>
          <p:nvSpPr>
            <p:cNvPr id="36" name="Can 35"/>
            <p:cNvSpPr/>
            <p:nvPr/>
          </p:nvSpPr>
          <p:spPr>
            <a:xfrm>
              <a:off x="6974084" y="3422947"/>
              <a:ext cx="1712721" cy="1257903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7329714" y="3483411"/>
              <a:ext cx="895048" cy="1814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 rot="16200000">
            <a:off x="2492017" y="4946424"/>
            <a:ext cx="1328106" cy="920546"/>
            <a:chOff x="6974084" y="3422947"/>
            <a:chExt cx="1712721" cy="1257903"/>
          </a:xfrm>
        </p:grpSpPr>
        <p:sp>
          <p:nvSpPr>
            <p:cNvPr id="12" name="Can 11"/>
            <p:cNvSpPr/>
            <p:nvPr/>
          </p:nvSpPr>
          <p:spPr>
            <a:xfrm>
              <a:off x="6974084" y="3422947"/>
              <a:ext cx="1712721" cy="1257903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7329714" y="3483411"/>
              <a:ext cx="895048" cy="1814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228898" y="610144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shift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204820" y="4921501"/>
            <a:ext cx="362854" cy="1112762"/>
            <a:chOff x="609619" y="4763056"/>
            <a:chExt cx="483805" cy="1112762"/>
          </a:xfrm>
          <a:solidFill>
            <a:srgbClr val="C0504D"/>
          </a:solidFill>
        </p:grpSpPr>
        <p:sp>
          <p:nvSpPr>
            <p:cNvPr id="41" name="Cube 40"/>
            <p:cNvSpPr/>
            <p:nvPr/>
          </p:nvSpPr>
          <p:spPr>
            <a:xfrm flipH="1">
              <a:off x="851519" y="4763056"/>
              <a:ext cx="241905" cy="1112762"/>
            </a:xfrm>
            <a:prstGeom prst="cube">
              <a:avLst>
                <a:gd name="adj" fmla="val 79286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 flipH="1">
              <a:off x="730569" y="4763056"/>
              <a:ext cx="241905" cy="1112762"/>
            </a:xfrm>
            <a:prstGeom prst="cube">
              <a:avLst>
                <a:gd name="adj" fmla="val 79286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 flipH="1">
              <a:off x="609619" y="4763056"/>
              <a:ext cx="241905" cy="1112762"/>
            </a:xfrm>
            <a:prstGeom prst="cube">
              <a:avLst>
                <a:gd name="adj" fmla="val 79286"/>
              </a:avLst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Cube 26"/>
          <p:cNvSpPr/>
          <p:nvPr/>
        </p:nvSpPr>
        <p:spPr>
          <a:xfrm flipH="1">
            <a:off x="1766147" y="5083756"/>
            <a:ext cx="347344" cy="763210"/>
          </a:xfrm>
          <a:prstGeom prst="cube">
            <a:avLst>
              <a:gd name="adj" fmla="val 477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ube 27"/>
          <p:cNvSpPr/>
          <p:nvPr/>
        </p:nvSpPr>
        <p:spPr>
          <a:xfrm flipH="1">
            <a:off x="3844935" y="4919484"/>
            <a:ext cx="181429" cy="1112762"/>
          </a:xfrm>
          <a:prstGeom prst="cube">
            <a:avLst>
              <a:gd name="adj" fmla="val 79286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ube 28"/>
          <p:cNvSpPr/>
          <p:nvPr/>
        </p:nvSpPr>
        <p:spPr>
          <a:xfrm flipH="1">
            <a:off x="3663510" y="4919484"/>
            <a:ext cx="181429" cy="1112762"/>
          </a:xfrm>
          <a:prstGeom prst="cube">
            <a:avLst>
              <a:gd name="adj" fmla="val 79286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 flipH="1">
            <a:off x="5349139" y="4486094"/>
            <a:ext cx="1637699" cy="2024494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Drift Chamber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95098" y="6174153"/>
            <a:ext cx="871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Vertex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348827" y="6119119"/>
            <a:ext cx="104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800000"/>
                </a:solidFill>
              </a:rPr>
              <a:t>Inner tracker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4129" y="6006118"/>
            <a:ext cx="1560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Start counter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7" name="Cube 6"/>
          <p:cNvSpPr/>
          <p:nvPr/>
        </p:nvSpPr>
        <p:spPr>
          <a:xfrm flipH="1">
            <a:off x="7546828" y="4330700"/>
            <a:ext cx="892889" cy="2415588"/>
          </a:xfrm>
          <a:prstGeom prst="cube">
            <a:avLst>
              <a:gd name="adj" fmla="val 61260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8" name="TextBox 33"/>
          <p:cNvSpPr txBox="1"/>
          <p:nvPr/>
        </p:nvSpPr>
        <p:spPr>
          <a:xfrm>
            <a:off x="1419284" y="4546965"/>
            <a:ext cx="856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Target</a:t>
            </a:r>
          </a:p>
        </p:txBody>
      </p:sp>
      <p:sp>
        <p:nvSpPr>
          <p:cNvPr id="49" name="Cube 6"/>
          <p:cNvSpPr/>
          <p:nvPr/>
        </p:nvSpPr>
        <p:spPr>
          <a:xfrm flipH="1">
            <a:off x="494064" y="5120176"/>
            <a:ext cx="1288262" cy="711378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Beam Monitor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ilindro 12"/>
          <p:cNvSpPr/>
          <p:nvPr/>
        </p:nvSpPr>
        <p:spPr>
          <a:xfrm rot="16200000">
            <a:off x="67504" y="5348093"/>
            <a:ext cx="631154" cy="221966"/>
          </a:xfrm>
          <a:prstGeom prst="can">
            <a:avLst>
              <a:gd name="adj" fmla="val 5358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TextBox 30"/>
          <p:cNvSpPr txBox="1"/>
          <p:nvPr/>
        </p:nvSpPr>
        <p:spPr>
          <a:xfrm>
            <a:off x="8439717" y="4435613"/>
            <a:ext cx="818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BGO </a:t>
            </a:r>
            <a:r>
              <a:rPr lang="en-US" sz="2000" dirty="0" err="1" smtClean="0">
                <a:solidFill>
                  <a:srgbClr val="008000"/>
                </a:solidFill>
              </a:rPr>
              <a:t>Calo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51" name="Cube 6"/>
          <p:cNvSpPr/>
          <p:nvPr/>
        </p:nvSpPr>
        <p:spPr>
          <a:xfrm flipH="1">
            <a:off x="7457463" y="4330700"/>
            <a:ext cx="553629" cy="2440988"/>
          </a:xfrm>
          <a:prstGeom prst="cube">
            <a:avLst>
              <a:gd name="adj" fmla="val 100000"/>
            </a:avLst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" name="TextBox 30"/>
          <p:cNvSpPr txBox="1"/>
          <p:nvPr/>
        </p:nvSpPr>
        <p:spPr>
          <a:xfrm>
            <a:off x="7427458" y="5527822"/>
            <a:ext cx="818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mbol" charset="2"/>
                <a:ea typeface="Symbol" charset="2"/>
                <a:cs typeface="Symbol" charset="2"/>
              </a:rPr>
              <a:t>D</a:t>
            </a:r>
            <a:r>
              <a:rPr lang="en-US" dirty="0" smtClean="0"/>
              <a:t>E &amp; TOF</a:t>
            </a:r>
            <a:endParaRPr lang="en-US" dirty="0"/>
          </a:p>
        </p:txBody>
      </p:sp>
      <p:sp>
        <p:nvSpPr>
          <p:cNvPr id="53" name="TextBox 33"/>
          <p:cNvSpPr txBox="1"/>
          <p:nvPr/>
        </p:nvSpPr>
        <p:spPr>
          <a:xfrm>
            <a:off x="2337166" y="4301428"/>
            <a:ext cx="1982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3366FF"/>
                </a:solidFill>
              </a:rPr>
              <a:t>Halbach</a:t>
            </a:r>
            <a:r>
              <a:rPr lang="en-US" sz="2000" dirty="0" smtClean="0">
                <a:solidFill>
                  <a:srgbClr val="3366FF"/>
                </a:solidFill>
              </a:rPr>
              <a:t> magnets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7823219" y="7149"/>
            <a:ext cx="10542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TRG</a:t>
            </a:r>
            <a:endParaRPr lang="it-IT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9" name="Rettangolo 58"/>
          <p:cNvSpPr/>
          <p:nvPr/>
        </p:nvSpPr>
        <p:spPr>
          <a:xfrm>
            <a:off x="7880714" y="1560550"/>
            <a:ext cx="11721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DAQ</a:t>
            </a:r>
            <a:endParaRPr lang="it-IT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0" name="Rettangolo 59"/>
          <p:cNvSpPr/>
          <p:nvPr/>
        </p:nvSpPr>
        <p:spPr>
          <a:xfrm>
            <a:off x="7961751" y="751455"/>
            <a:ext cx="9045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MC</a:t>
            </a:r>
            <a:endParaRPr lang="it-IT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6416001" y="2099926"/>
            <a:ext cx="1226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Bologna</a:t>
            </a:r>
            <a:endParaRPr lang="it-IT" sz="2400" b="1" dirty="0"/>
          </a:p>
        </p:txBody>
      </p:sp>
      <p:sp>
        <p:nvSpPr>
          <p:cNvPr id="62" name="CasellaDiTesto 61"/>
          <p:cNvSpPr txBox="1"/>
          <p:nvPr/>
        </p:nvSpPr>
        <p:spPr>
          <a:xfrm>
            <a:off x="2314323" y="2843876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LNF</a:t>
            </a:r>
            <a:endParaRPr lang="it-IT" sz="2400" b="1" dirty="0"/>
          </a:p>
        </p:txBody>
      </p:sp>
      <p:sp>
        <p:nvSpPr>
          <p:cNvPr id="64" name="CasellaDiTesto 63"/>
          <p:cNvSpPr txBox="1"/>
          <p:nvPr/>
        </p:nvSpPr>
        <p:spPr>
          <a:xfrm>
            <a:off x="4026364" y="75145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TIFPA</a:t>
            </a:r>
            <a:endParaRPr lang="it-IT" sz="2400" b="1" dirty="0"/>
          </a:p>
        </p:txBody>
      </p:sp>
      <p:sp>
        <p:nvSpPr>
          <p:cNvPr id="65" name="CasellaDiTesto 64"/>
          <p:cNvSpPr txBox="1"/>
          <p:nvPr/>
        </p:nvSpPr>
        <p:spPr>
          <a:xfrm>
            <a:off x="620858" y="2079900"/>
            <a:ext cx="1021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smtClean="0"/>
              <a:t>Napoli</a:t>
            </a:r>
            <a:endParaRPr lang="it-IT" sz="2400" b="1" dirty="0"/>
          </a:p>
        </p:txBody>
      </p:sp>
      <p:sp>
        <p:nvSpPr>
          <p:cNvPr id="66" name="CasellaDiTesto 65"/>
          <p:cNvSpPr txBox="1"/>
          <p:nvPr/>
        </p:nvSpPr>
        <p:spPr>
          <a:xfrm>
            <a:off x="6182142" y="3331932"/>
            <a:ext cx="698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Pisa</a:t>
            </a:r>
            <a:endParaRPr lang="it-IT" sz="2400" b="1" dirty="0"/>
          </a:p>
        </p:txBody>
      </p:sp>
      <p:sp>
        <p:nvSpPr>
          <p:cNvPr id="68" name="CasellaDiTesto 67"/>
          <p:cNvSpPr txBox="1"/>
          <p:nvPr/>
        </p:nvSpPr>
        <p:spPr>
          <a:xfrm>
            <a:off x="4709045" y="1483607"/>
            <a:ext cx="1087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Milano</a:t>
            </a:r>
            <a:endParaRPr lang="it-IT" sz="2400" b="1" dirty="0"/>
          </a:p>
        </p:txBody>
      </p:sp>
      <p:sp>
        <p:nvSpPr>
          <p:cNvPr id="69" name="CasellaDiTesto 68"/>
          <p:cNvSpPr txBox="1"/>
          <p:nvPr/>
        </p:nvSpPr>
        <p:spPr>
          <a:xfrm>
            <a:off x="3297499" y="3272586"/>
            <a:ext cx="115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smtClean="0"/>
              <a:t>Perugia</a:t>
            </a:r>
            <a:endParaRPr lang="it-IT" sz="2400" b="1" dirty="0"/>
          </a:p>
        </p:txBody>
      </p:sp>
      <p:sp>
        <p:nvSpPr>
          <p:cNvPr id="70" name="CasellaDiTesto 69"/>
          <p:cNvSpPr txBox="1"/>
          <p:nvPr/>
        </p:nvSpPr>
        <p:spPr>
          <a:xfrm>
            <a:off x="2088527" y="1755885"/>
            <a:ext cx="1151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Roma 1</a:t>
            </a:r>
            <a:endParaRPr lang="it-IT" sz="2400" b="1" dirty="0"/>
          </a:p>
        </p:txBody>
      </p:sp>
      <p:sp>
        <p:nvSpPr>
          <p:cNvPr id="71" name="CasellaDiTesto 70"/>
          <p:cNvSpPr txBox="1"/>
          <p:nvPr/>
        </p:nvSpPr>
        <p:spPr>
          <a:xfrm>
            <a:off x="6933481" y="3305541"/>
            <a:ext cx="1018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u="sng" dirty="0" smtClean="0">
                <a:solidFill>
                  <a:srgbClr val="800000"/>
                </a:solidFill>
              </a:rPr>
              <a:t>Torino</a:t>
            </a:r>
            <a:endParaRPr lang="it-IT" sz="2400" b="1" u="sng" dirty="0">
              <a:solidFill>
                <a:srgbClr val="800000"/>
              </a:solidFill>
            </a:endParaRPr>
          </a:p>
        </p:txBody>
      </p:sp>
      <p:sp>
        <p:nvSpPr>
          <p:cNvPr id="72" name="Rettangolo 71"/>
          <p:cNvSpPr/>
          <p:nvPr/>
        </p:nvSpPr>
        <p:spPr>
          <a:xfrm>
            <a:off x="7730106" y="2483749"/>
            <a:ext cx="9951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REC</a:t>
            </a:r>
            <a:endParaRPr lang="it-IT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cxnSp>
        <p:nvCxnSpPr>
          <p:cNvPr id="24" name="Connettore 2 23"/>
          <p:cNvCxnSpPr>
            <a:stCxn id="70" idx="2"/>
            <a:endCxn id="49" idx="0"/>
          </p:cNvCxnSpPr>
          <p:nvPr/>
        </p:nvCxnSpPr>
        <p:spPr>
          <a:xfrm flipH="1">
            <a:off x="1049273" y="2217550"/>
            <a:ext cx="1614893" cy="2902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2 72"/>
          <p:cNvCxnSpPr>
            <a:stCxn id="70" idx="3"/>
            <a:endCxn id="20" idx="1"/>
          </p:cNvCxnSpPr>
          <p:nvPr/>
        </p:nvCxnSpPr>
        <p:spPr>
          <a:xfrm flipV="1">
            <a:off x="3239804" y="361092"/>
            <a:ext cx="4583415" cy="1625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/>
          <p:cNvCxnSpPr>
            <a:stCxn id="70" idx="3"/>
            <a:endCxn id="7" idx="0"/>
          </p:cNvCxnSpPr>
          <p:nvPr/>
        </p:nvCxnSpPr>
        <p:spPr>
          <a:xfrm>
            <a:off x="3239804" y="1986718"/>
            <a:ext cx="2723472" cy="2499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2 74"/>
          <p:cNvCxnSpPr>
            <a:stCxn id="62" idx="2"/>
            <a:endCxn id="40" idx="0"/>
          </p:cNvCxnSpPr>
          <p:nvPr/>
        </p:nvCxnSpPr>
        <p:spPr>
          <a:xfrm flipH="1">
            <a:off x="2314324" y="3305541"/>
            <a:ext cx="329577" cy="1615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2 76"/>
          <p:cNvCxnSpPr>
            <a:stCxn id="62" idx="2"/>
            <a:endCxn id="12" idx="4"/>
          </p:cNvCxnSpPr>
          <p:nvPr/>
        </p:nvCxnSpPr>
        <p:spPr>
          <a:xfrm>
            <a:off x="2643901" y="3305541"/>
            <a:ext cx="512169" cy="1437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2 78"/>
          <p:cNvCxnSpPr>
            <a:stCxn id="62" idx="2"/>
            <a:endCxn id="29" idx="0"/>
          </p:cNvCxnSpPr>
          <p:nvPr/>
        </p:nvCxnSpPr>
        <p:spPr>
          <a:xfrm>
            <a:off x="2643901" y="3305541"/>
            <a:ext cx="1038400" cy="1613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2 80"/>
          <p:cNvCxnSpPr>
            <a:stCxn id="69" idx="2"/>
            <a:endCxn id="28" idx="0"/>
          </p:cNvCxnSpPr>
          <p:nvPr/>
        </p:nvCxnSpPr>
        <p:spPr>
          <a:xfrm flipH="1">
            <a:off x="3863726" y="3734251"/>
            <a:ext cx="9487" cy="1185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2 82"/>
          <p:cNvCxnSpPr>
            <a:stCxn id="69" idx="2"/>
            <a:endCxn id="40" idx="0"/>
          </p:cNvCxnSpPr>
          <p:nvPr/>
        </p:nvCxnSpPr>
        <p:spPr>
          <a:xfrm flipH="1">
            <a:off x="2314324" y="3734251"/>
            <a:ext cx="1558889" cy="1187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/>
          <p:cNvCxnSpPr>
            <a:stCxn id="68" idx="2"/>
            <a:endCxn id="7" idx="0"/>
          </p:cNvCxnSpPr>
          <p:nvPr/>
        </p:nvCxnSpPr>
        <p:spPr>
          <a:xfrm>
            <a:off x="5252749" y="1945272"/>
            <a:ext cx="710527" cy="2540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2 88"/>
          <p:cNvCxnSpPr>
            <a:stCxn id="68" idx="3"/>
            <a:endCxn id="60" idx="1"/>
          </p:cNvCxnSpPr>
          <p:nvPr/>
        </p:nvCxnSpPr>
        <p:spPr>
          <a:xfrm flipV="1">
            <a:off x="5796452" y="1105398"/>
            <a:ext cx="2165299" cy="609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2 90"/>
          <p:cNvCxnSpPr>
            <a:stCxn id="70" idx="3"/>
            <a:endCxn id="72" idx="1"/>
          </p:cNvCxnSpPr>
          <p:nvPr/>
        </p:nvCxnSpPr>
        <p:spPr>
          <a:xfrm>
            <a:off x="3239804" y="1986718"/>
            <a:ext cx="4490302" cy="850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2 92"/>
          <p:cNvCxnSpPr>
            <a:stCxn id="66" idx="2"/>
          </p:cNvCxnSpPr>
          <p:nvPr/>
        </p:nvCxnSpPr>
        <p:spPr>
          <a:xfrm>
            <a:off x="6531532" y="3793597"/>
            <a:ext cx="911013" cy="1480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2 98"/>
          <p:cNvCxnSpPr>
            <a:stCxn id="71" idx="2"/>
            <a:endCxn id="37" idx="0"/>
          </p:cNvCxnSpPr>
          <p:nvPr/>
        </p:nvCxnSpPr>
        <p:spPr>
          <a:xfrm>
            <a:off x="7442545" y="3767206"/>
            <a:ext cx="277236" cy="563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Cube 6"/>
          <p:cNvSpPr/>
          <p:nvPr/>
        </p:nvSpPr>
        <p:spPr>
          <a:xfrm flipH="1">
            <a:off x="364857" y="2976243"/>
            <a:ext cx="1277133" cy="711378"/>
          </a:xfrm>
          <a:prstGeom prst="cub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000000"/>
                </a:solidFill>
              </a:rPr>
              <a:t>Emulsion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06" name="Connettore 2 105"/>
          <p:cNvCxnSpPr>
            <a:stCxn id="65" idx="2"/>
            <a:endCxn id="105" idx="0"/>
          </p:cNvCxnSpPr>
          <p:nvPr/>
        </p:nvCxnSpPr>
        <p:spPr>
          <a:xfrm flipH="1">
            <a:off x="914501" y="2541565"/>
            <a:ext cx="216924" cy="434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2 170"/>
          <p:cNvCxnSpPr>
            <a:stCxn id="70" idx="2"/>
            <a:endCxn id="13" idx="4"/>
          </p:cNvCxnSpPr>
          <p:nvPr/>
        </p:nvCxnSpPr>
        <p:spPr>
          <a:xfrm flipH="1">
            <a:off x="383081" y="2217550"/>
            <a:ext cx="2281085" cy="2925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2 182"/>
          <p:cNvCxnSpPr>
            <a:stCxn id="21" idx="3"/>
            <a:endCxn id="72" idx="1"/>
          </p:cNvCxnSpPr>
          <p:nvPr/>
        </p:nvCxnSpPr>
        <p:spPr>
          <a:xfrm>
            <a:off x="7642719" y="2330759"/>
            <a:ext cx="87387" cy="506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2 185"/>
          <p:cNvCxnSpPr>
            <a:stCxn id="21" idx="3"/>
            <a:endCxn id="59" idx="1"/>
          </p:cNvCxnSpPr>
          <p:nvPr/>
        </p:nvCxnSpPr>
        <p:spPr>
          <a:xfrm flipV="1">
            <a:off x="7642719" y="1914493"/>
            <a:ext cx="237995" cy="416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ttangolo 19"/>
          <p:cNvSpPr/>
          <p:nvPr/>
        </p:nvSpPr>
        <p:spPr>
          <a:xfrm>
            <a:off x="4875767" y="202656"/>
            <a:ext cx="184136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Beam</a:t>
            </a:r>
            <a:r>
              <a:rPr lang="it-IT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it-IT" sz="24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facility</a:t>
            </a:r>
            <a:endParaRPr lang="it-IT" sz="2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cxnSp>
        <p:nvCxnSpPr>
          <p:cNvPr id="67" name="Connettore 2 185"/>
          <p:cNvCxnSpPr>
            <a:stCxn id="64" idx="3"/>
            <a:endCxn id="63" idx="2"/>
          </p:cNvCxnSpPr>
          <p:nvPr/>
        </p:nvCxnSpPr>
        <p:spPr>
          <a:xfrm flipV="1">
            <a:off x="4941999" y="664321"/>
            <a:ext cx="854453" cy="317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69"/>
          <p:cNvSpPr txBox="1"/>
          <p:nvPr/>
        </p:nvSpPr>
        <p:spPr>
          <a:xfrm>
            <a:off x="5524413" y="1755885"/>
            <a:ext cx="1151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Roma 2</a:t>
            </a:r>
            <a:endParaRPr lang="it-IT" sz="2400" b="1" dirty="0"/>
          </a:p>
        </p:txBody>
      </p:sp>
      <p:cxnSp>
        <p:nvCxnSpPr>
          <p:cNvPr id="78" name="Connettore 2 185"/>
          <p:cNvCxnSpPr>
            <a:stCxn id="76" idx="3"/>
            <a:endCxn id="60" idx="1"/>
          </p:cNvCxnSpPr>
          <p:nvPr/>
        </p:nvCxnSpPr>
        <p:spPr>
          <a:xfrm flipV="1">
            <a:off x="6675690" y="1105398"/>
            <a:ext cx="1286061" cy="881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40613" y="382319"/>
            <a:ext cx="1000119" cy="52322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FOOT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896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GO_200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8" t="7230"/>
          <a:stretch/>
        </p:blipFill>
        <p:spPr>
          <a:xfrm rot="5400000">
            <a:off x="5284896" y="3046738"/>
            <a:ext cx="2626603" cy="39878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8381" y="157056"/>
            <a:ext cx="7141052" cy="812311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FOOT </a:t>
            </a:r>
            <a:r>
              <a:rPr lang="en-US" dirty="0" smtClean="0"/>
              <a:t>Calorimeter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7898"/>
            <a:ext cx="4604266" cy="52584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No TOF, high density and good energy resolution -&gt; BGO</a:t>
            </a:r>
            <a:endParaRPr lang="is-IS" sz="800" dirty="0" smtClean="0"/>
          </a:p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rgbClr val="800000"/>
                </a:solidFill>
              </a:rPr>
              <a:t>TOF asks for 1.2 m lever arm -&gt; R = 20 cm with 10</a:t>
            </a:r>
            <a:r>
              <a:rPr lang="en-US" sz="2000" baseline="30000" dirty="0" smtClean="0">
                <a:solidFill>
                  <a:srgbClr val="800000"/>
                </a:solidFill>
              </a:rPr>
              <a:t>0</a:t>
            </a:r>
            <a:r>
              <a:rPr lang="en-US" sz="2000" dirty="0" smtClean="0">
                <a:solidFill>
                  <a:srgbClr val="800000"/>
                </a:solidFill>
              </a:rPr>
              <a:t> angular aperture of the fragments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rgbClr val="008000"/>
                </a:solidFill>
              </a:rPr>
              <a:t>A 2x2 cm2 granularity is due to the minimum track separation (1deg)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Thickness must contain the heavier fragment @ 200 MeV/u -&gt; 7 cm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2x2x7 cm</a:t>
            </a:r>
            <a:r>
              <a:rPr lang="en-US" sz="2000" baseline="30000" dirty="0" smtClean="0">
                <a:solidFill>
                  <a:srgbClr val="0000FF"/>
                </a:solidFill>
              </a:rPr>
              <a:t>3</a:t>
            </a:r>
            <a:r>
              <a:rPr lang="en-US" sz="2000" dirty="0" smtClean="0">
                <a:solidFill>
                  <a:srgbClr val="0000FF"/>
                </a:solidFill>
              </a:rPr>
              <a:t> BGO units -&gt; ~ </a:t>
            </a:r>
            <a:r>
              <a:rPr lang="en-US" sz="2000" dirty="0" smtClean="0">
                <a:solidFill>
                  <a:srgbClr val="0000FF"/>
                </a:solidFill>
              </a:rPr>
              <a:t>320 </a:t>
            </a:r>
            <a:r>
              <a:rPr lang="en-US" sz="2000" dirty="0" smtClean="0">
                <a:solidFill>
                  <a:srgbClr val="0000FF"/>
                </a:solidFill>
              </a:rPr>
              <a:t>channels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024E-5463-9D49-938E-E00E1FB39A4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2080" y="6207185"/>
            <a:ext cx="8244372" cy="5431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omic Sans MS"/>
                <a:ea typeface="+mn-ea"/>
                <a:cs typeface="Comic Sans M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Comic Sans MS"/>
                <a:ea typeface="+mn-ea"/>
                <a:cs typeface="Comic Sans M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omic Sans MS"/>
                <a:ea typeface="+mn-ea"/>
                <a:cs typeface="Comic Sans M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Comic Sans MS"/>
                <a:ea typeface="+mn-ea"/>
                <a:cs typeface="Comic Sans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Comic Sans MS"/>
                <a:ea typeface="+mn-ea"/>
                <a:cs typeface="Comic Sans M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atin typeface="+mj-lt"/>
              </a:rPr>
              <a:t>Read-out: not critical due to the high light yield, low rate (PMT, APD, </a:t>
            </a:r>
            <a:r>
              <a:rPr lang="en-US" sz="2400" dirty="0" err="1" smtClean="0">
                <a:latin typeface="+mj-lt"/>
              </a:rPr>
              <a:t>SiPM</a:t>
            </a:r>
            <a:r>
              <a:rPr lang="en-US" sz="2400" dirty="0" smtClean="0">
                <a:latin typeface="+mj-lt"/>
              </a:rPr>
              <a:t>)</a:t>
            </a:r>
          </a:p>
        </p:txBody>
      </p:sp>
      <p:pic>
        <p:nvPicPr>
          <p:cNvPr id="6" name="Picture 5" descr="BGO_300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4" t="7880" b="2274"/>
          <a:stretch/>
        </p:blipFill>
        <p:spPr>
          <a:xfrm rot="5400000">
            <a:off x="5330799" y="371366"/>
            <a:ext cx="2629468" cy="40825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47375" y="5712537"/>
            <a:ext cx="521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solidFill>
                  <a:srgbClr val="A531B1"/>
                </a:solidFill>
              </a:rPr>
              <a:t>4</a:t>
            </a:r>
            <a:r>
              <a:rPr lang="en-US" dirty="0" smtClean="0">
                <a:solidFill>
                  <a:srgbClr val="A531B1"/>
                </a:solidFill>
              </a:rPr>
              <a:t>He</a:t>
            </a:r>
            <a:endParaRPr lang="en-US" dirty="0">
              <a:solidFill>
                <a:srgbClr val="A531B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6369" y="3975408"/>
            <a:ext cx="49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16</a:t>
            </a:r>
            <a:r>
              <a:rPr lang="en-US" dirty="0" smtClean="0"/>
              <a:t>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89464" y="452804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solidFill>
                  <a:srgbClr val="FF0000"/>
                </a:solidFill>
              </a:rPr>
              <a:t>12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25084" y="489737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solidFill>
                  <a:srgbClr val="008000"/>
                </a:solidFill>
              </a:rPr>
              <a:t>11</a:t>
            </a:r>
            <a:r>
              <a:rPr lang="en-US" dirty="0" smtClean="0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40340" y="5343205"/>
            <a:ext cx="503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solidFill>
                  <a:srgbClr val="3366FF"/>
                </a:solidFill>
              </a:rPr>
              <a:t>9</a:t>
            </a:r>
            <a:r>
              <a:rPr lang="en-US" dirty="0" smtClean="0">
                <a:solidFill>
                  <a:srgbClr val="3366FF"/>
                </a:solidFill>
              </a:rPr>
              <a:t>Be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43415" y="5545069"/>
            <a:ext cx="412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solidFill>
                  <a:schemeClr val="bg2">
                    <a:lumMod val="50000"/>
                  </a:schemeClr>
                </a:solidFill>
              </a:rPr>
              <a:t>7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42694" y="2966099"/>
            <a:ext cx="521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solidFill>
                  <a:srgbClr val="A531B1"/>
                </a:solidFill>
              </a:rPr>
              <a:t>4</a:t>
            </a:r>
            <a:r>
              <a:rPr lang="en-US" dirty="0" smtClean="0">
                <a:solidFill>
                  <a:srgbClr val="A531B1"/>
                </a:solidFill>
              </a:rPr>
              <a:t>He</a:t>
            </a:r>
            <a:endParaRPr lang="en-US" dirty="0">
              <a:solidFill>
                <a:srgbClr val="A531B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08496" y="2852225"/>
            <a:ext cx="412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solidFill>
                  <a:schemeClr val="bg2">
                    <a:lumMod val="50000"/>
                  </a:schemeClr>
                </a:solidFill>
              </a:rPr>
              <a:t>7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32188" y="2781433"/>
            <a:ext cx="503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solidFill>
                  <a:srgbClr val="3366FF"/>
                </a:solidFill>
              </a:rPr>
              <a:t>9</a:t>
            </a:r>
            <a:r>
              <a:rPr lang="en-US" dirty="0" smtClean="0">
                <a:solidFill>
                  <a:srgbClr val="3366FF"/>
                </a:solidFill>
              </a:rPr>
              <a:t>Be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76621" y="250013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solidFill>
                  <a:srgbClr val="008000"/>
                </a:solidFill>
              </a:rPr>
              <a:t>11</a:t>
            </a:r>
            <a:r>
              <a:rPr lang="en-US" dirty="0" smtClean="0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06943" y="213146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solidFill>
                  <a:srgbClr val="FF0000"/>
                </a:solidFill>
              </a:rPr>
              <a:t>12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83561" y="1286031"/>
            <a:ext cx="49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16</a:t>
            </a:r>
            <a:r>
              <a:rPr lang="en-US" dirty="0" smtClean="0"/>
              <a:t>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34711" y="1468856"/>
            <a:ext cx="1467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Range in BGO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00 MeV/u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87179" y="4204880"/>
            <a:ext cx="1467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Range in BGO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200 MeV/u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9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8381" y="157056"/>
            <a:ext cx="7141052" cy="812311"/>
          </a:xfrm>
        </p:spPr>
        <p:txBody>
          <a:bodyPr/>
          <a:lstStyle/>
          <a:p>
            <a:r>
              <a:rPr lang="en-US" dirty="0"/>
              <a:t>the FOOT </a:t>
            </a:r>
            <a:r>
              <a:rPr lang="en-US" dirty="0" smtClean="0"/>
              <a:t>Calorimeter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sorgente</a:t>
            </a:r>
            <a:r>
              <a:rPr lang="en-US" dirty="0"/>
              <a:t> di trigger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Potrebbe</a:t>
            </a:r>
            <a:r>
              <a:rPr lang="en-US" dirty="0" smtClean="0"/>
              <a:t>, ma e’ </a:t>
            </a:r>
            <a:r>
              <a:rPr lang="en-US" dirty="0" err="1" smtClean="0"/>
              <a:t>l’ultimo</a:t>
            </a:r>
            <a:r>
              <a:rPr lang="en-US" dirty="0" smtClean="0"/>
              <a:t> a </a:t>
            </a:r>
            <a:r>
              <a:rPr lang="en-US" dirty="0" err="1" smtClean="0"/>
              <a:t>vedere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segnale</a:t>
            </a:r>
            <a:endParaRPr lang="en-US" dirty="0"/>
          </a:p>
          <a:p>
            <a:pPr lvl="1"/>
            <a:r>
              <a:rPr lang="en-US" dirty="0" err="1" smtClean="0"/>
              <a:t>Pero</a:t>
            </a:r>
            <a:r>
              <a:rPr lang="en-US" dirty="0" smtClean="0"/>
              <a:t>’ </a:t>
            </a:r>
            <a:r>
              <a:rPr lang="en-US" dirty="0" err="1" smtClean="0"/>
              <a:t>potrebbe</a:t>
            </a:r>
            <a:r>
              <a:rPr lang="en-US" dirty="0" smtClean="0"/>
              <a:t> ‘</a:t>
            </a:r>
            <a:r>
              <a:rPr lang="en-US" dirty="0" err="1" smtClean="0"/>
              <a:t>validare</a:t>
            </a:r>
            <a:r>
              <a:rPr lang="en-US" dirty="0" smtClean="0"/>
              <a:t>’ </a:t>
            </a:r>
            <a:r>
              <a:rPr lang="en-US" dirty="0" err="1" smtClean="0"/>
              <a:t>l’evento</a:t>
            </a:r>
            <a:r>
              <a:rPr lang="en-US" dirty="0" smtClean="0"/>
              <a:t> (</a:t>
            </a:r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frammenti</a:t>
            </a:r>
            <a:r>
              <a:rPr lang="en-US" dirty="0" smtClean="0"/>
              <a:t> </a:t>
            </a:r>
            <a:r>
              <a:rPr lang="en-US" dirty="0" err="1" smtClean="0"/>
              <a:t>rivelati</a:t>
            </a:r>
            <a:r>
              <a:rPr lang="en-US" dirty="0" smtClean="0"/>
              <a:t> ci serve un </a:t>
            </a:r>
            <a:r>
              <a:rPr lang="en-US" dirty="0" err="1" smtClean="0"/>
              <a:t>evento</a:t>
            </a:r>
            <a:r>
              <a:rPr lang="en-US" dirty="0" smtClean="0"/>
              <a:t>?)</a:t>
            </a:r>
          </a:p>
          <a:p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/>
              <a:t>triggerabile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Si’, con </a:t>
            </a:r>
            <a:r>
              <a:rPr lang="en-US" dirty="0" err="1" smtClean="0"/>
              <a:t>soglia</a:t>
            </a:r>
            <a:r>
              <a:rPr lang="en-US" dirty="0" smtClean="0"/>
              <a:t> </a:t>
            </a:r>
            <a:r>
              <a:rPr lang="en-US" dirty="0" err="1" smtClean="0"/>
              <a:t>sull’energia</a:t>
            </a:r>
            <a:r>
              <a:rPr lang="en-US" dirty="0" smtClean="0"/>
              <a:t> </a:t>
            </a:r>
            <a:r>
              <a:rPr lang="en-US" dirty="0" err="1" smtClean="0"/>
              <a:t>rilasciata</a:t>
            </a:r>
            <a:r>
              <a:rPr lang="en-US" dirty="0" smtClean="0"/>
              <a:t> in un </a:t>
            </a:r>
            <a:r>
              <a:rPr lang="en-US" dirty="0" err="1" smtClean="0"/>
              <a:t>cristallo</a:t>
            </a:r>
            <a:endParaRPr lang="en-US" dirty="0"/>
          </a:p>
          <a:p>
            <a:r>
              <a:rPr lang="en-US" dirty="0" err="1"/>
              <a:t>Numero</a:t>
            </a:r>
            <a:r>
              <a:rPr lang="en-US" dirty="0"/>
              <a:t> di </a:t>
            </a:r>
            <a:r>
              <a:rPr lang="en-US" dirty="0" err="1"/>
              <a:t>canali</a:t>
            </a:r>
            <a:r>
              <a:rPr lang="en-US" dirty="0"/>
              <a:t>: ~ 320 </a:t>
            </a:r>
            <a:r>
              <a:rPr lang="en-US" dirty="0" err="1" smtClean="0"/>
              <a:t>cristalli</a:t>
            </a:r>
            <a:endParaRPr lang="en-US" dirty="0" smtClean="0"/>
          </a:p>
          <a:p>
            <a:pPr lvl="1"/>
            <a:r>
              <a:rPr lang="en-US" dirty="0" err="1" smtClean="0"/>
              <a:t>Lettura</a:t>
            </a:r>
            <a:r>
              <a:rPr lang="en-US" dirty="0" smtClean="0"/>
              <a:t> PM: 320</a:t>
            </a:r>
          </a:p>
          <a:p>
            <a:pPr lvl="1"/>
            <a:r>
              <a:rPr lang="en-US" dirty="0" err="1" smtClean="0"/>
              <a:t>Lettura</a:t>
            </a:r>
            <a:r>
              <a:rPr lang="en-US" dirty="0" smtClean="0"/>
              <a:t> </a:t>
            </a:r>
            <a:r>
              <a:rPr lang="en-US" dirty="0" err="1" smtClean="0"/>
              <a:t>SiPM</a:t>
            </a:r>
            <a:r>
              <a:rPr lang="en-US" dirty="0"/>
              <a:t> </a:t>
            </a:r>
            <a:r>
              <a:rPr lang="en-US" dirty="0" smtClean="0"/>
              <a:t>(5 mm pitch): 320 * 16 = 5120</a:t>
            </a:r>
            <a:endParaRPr lang="en-US" dirty="0"/>
          </a:p>
          <a:p>
            <a:r>
              <a:rPr lang="en-US" dirty="0"/>
              <a:t>Volume di un </a:t>
            </a:r>
            <a:r>
              <a:rPr lang="en-US" dirty="0" err="1"/>
              <a:t>evento</a:t>
            </a:r>
            <a:r>
              <a:rPr lang="en-US" dirty="0"/>
              <a:t> </a:t>
            </a:r>
            <a:r>
              <a:rPr lang="en-US" dirty="0" err="1" smtClean="0"/>
              <a:t>medio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PM: 2-3 bytes </a:t>
            </a:r>
          </a:p>
          <a:p>
            <a:pPr lvl="1"/>
            <a:r>
              <a:rPr lang="en-US" dirty="0" err="1" smtClean="0"/>
              <a:t>SiPM</a:t>
            </a:r>
            <a:r>
              <a:rPr lang="en-US" dirty="0" smtClean="0"/>
              <a:t>: ~ 50 – 100 bytes</a:t>
            </a:r>
            <a:endParaRPr lang="en-US" dirty="0"/>
          </a:p>
          <a:p>
            <a:r>
              <a:rPr lang="en-US" dirty="0" smtClean="0"/>
              <a:t>Rate </a:t>
            </a:r>
            <a:r>
              <a:rPr lang="en-US" dirty="0" err="1"/>
              <a:t>massimo</a:t>
            </a:r>
            <a:r>
              <a:rPr lang="en-US" dirty="0"/>
              <a:t> di </a:t>
            </a:r>
            <a:r>
              <a:rPr lang="en-US" dirty="0" err="1" smtClean="0"/>
              <a:t>acquisizione</a:t>
            </a:r>
            <a:endParaRPr lang="en-US" dirty="0"/>
          </a:p>
          <a:p>
            <a:pPr lvl="1"/>
            <a:r>
              <a:rPr lang="en-US" dirty="0" smtClean="0"/>
              <a:t>BGO: decay time: 300 ns -&gt; x 3 ~ 1 </a:t>
            </a:r>
            <a:r>
              <a:rPr lang="en-US" dirty="0" err="1" smtClean="0"/>
              <a:t>μs</a:t>
            </a:r>
            <a:r>
              <a:rPr lang="en-US" dirty="0" smtClean="0"/>
              <a:t> -&gt; 1 MHz</a:t>
            </a:r>
            <a:endParaRPr lang="en-US" dirty="0"/>
          </a:p>
          <a:p>
            <a:r>
              <a:rPr lang="en-US" dirty="0" err="1" smtClean="0"/>
              <a:t>Intervallo</a:t>
            </a:r>
            <a:r>
              <a:rPr lang="en-US" dirty="0" smtClean="0"/>
              <a:t> </a:t>
            </a:r>
            <a:r>
              <a:rPr lang="en-US" dirty="0" err="1"/>
              <a:t>minimo</a:t>
            </a:r>
            <a:r>
              <a:rPr lang="en-US" dirty="0"/>
              <a:t> </a:t>
            </a:r>
            <a:r>
              <a:rPr lang="en-US" dirty="0" err="1"/>
              <a:t>possibile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due trigger (tempo </a:t>
            </a:r>
            <a:r>
              <a:rPr lang="en-US" dirty="0" err="1"/>
              <a:t>morto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~ 1 </a:t>
            </a:r>
            <a:r>
              <a:rPr lang="en-US" dirty="0" err="1"/>
              <a:t>μs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9813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8381" y="157056"/>
            <a:ext cx="7141052" cy="812311"/>
          </a:xfrm>
        </p:spPr>
        <p:txBody>
          <a:bodyPr/>
          <a:lstStyle/>
          <a:p>
            <a:r>
              <a:rPr lang="en-US" dirty="0"/>
              <a:t>the FOOT </a:t>
            </a:r>
            <a:r>
              <a:rPr lang="en-US" dirty="0" smtClean="0"/>
              <a:t>Calorimeter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ricevono</a:t>
            </a:r>
            <a:r>
              <a:rPr lang="en-US" dirty="0"/>
              <a:t> e </a:t>
            </a:r>
            <a:r>
              <a:rPr lang="en-US" dirty="0" err="1"/>
              <a:t>gestiscono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time-stamp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be defined</a:t>
            </a:r>
            <a:endParaRPr lang="en-US" dirty="0"/>
          </a:p>
          <a:p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/>
              <a:t>succede</a:t>
            </a:r>
            <a:r>
              <a:rPr lang="en-US" dirty="0"/>
              <a:t> se </a:t>
            </a:r>
            <a:r>
              <a:rPr lang="en-US" dirty="0" err="1"/>
              <a:t>arrivano</a:t>
            </a:r>
            <a:r>
              <a:rPr lang="en-US" dirty="0"/>
              <a:t> </a:t>
            </a:r>
            <a:r>
              <a:rPr lang="en-US" dirty="0" err="1"/>
              <a:t>altri</a:t>
            </a:r>
            <a:r>
              <a:rPr lang="en-US" dirty="0"/>
              <a:t> trigger </a:t>
            </a:r>
            <a:r>
              <a:rPr lang="en-US" dirty="0" err="1"/>
              <a:t>nel</a:t>
            </a:r>
            <a:r>
              <a:rPr lang="en-US" dirty="0"/>
              <a:t> tempo </a:t>
            </a:r>
            <a:r>
              <a:rPr lang="en-US" dirty="0" err="1"/>
              <a:t>morto</a:t>
            </a:r>
            <a:r>
              <a:rPr lang="en-US" dirty="0"/>
              <a:t> del </a:t>
            </a:r>
            <a:r>
              <a:rPr lang="en-US" dirty="0" err="1"/>
              <a:t>rivelatore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puo</a:t>
            </a:r>
            <a:r>
              <a:rPr lang="en-US" dirty="0" smtClean="0"/>
              <a:t>’ </a:t>
            </a:r>
            <a:r>
              <a:rPr lang="en-US" dirty="0" err="1" smtClean="0"/>
              <a:t>acquisire</a:t>
            </a:r>
            <a:r>
              <a:rPr lang="en-US" dirty="0" smtClean="0"/>
              <a:t> (</a:t>
            </a:r>
            <a:r>
              <a:rPr lang="en-US" dirty="0" err="1" smtClean="0"/>
              <a:t>l’occupazione</a:t>
            </a:r>
            <a:r>
              <a:rPr lang="en-US" dirty="0" smtClean="0"/>
              <a:t> </a:t>
            </a:r>
            <a:r>
              <a:rPr lang="en-US" dirty="0" err="1" smtClean="0"/>
              <a:t>prevista</a:t>
            </a:r>
            <a:r>
              <a:rPr lang="en-US" dirty="0" smtClean="0"/>
              <a:t> e’ ~ 0.01)</a:t>
            </a:r>
            <a:endParaRPr lang="en-US" dirty="0"/>
          </a:p>
          <a:p>
            <a:r>
              <a:rPr lang="en-US" dirty="0" smtClean="0"/>
              <a:t>Come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leggono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? Bus VME? </a:t>
            </a:r>
            <a:r>
              <a:rPr lang="en-US" dirty="0" err="1"/>
              <a:t>Fibra</a:t>
            </a:r>
            <a:r>
              <a:rPr lang="en-US" dirty="0"/>
              <a:t>? </a:t>
            </a:r>
            <a:r>
              <a:rPr lang="en-US" dirty="0" err="1"/>
              <a:t>Altro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be defined</a:t>
            </a:r>
            <a:endParaRPr lang="en-US" dirty="0"/>
          </a:p>
          <a:p>
            <a:r>
              <a:rPr lang="en-US" dirty="0" err="1" smtClean="0"/>
              <a:t>Quali</a:t>
            </a:r>
            <a:r>
              <a:rPr lang="en-US" dirty="0" smtClean="0"/>
              <a:t> </a:t>
            </a:r>
            <a:r>
              <a:rPr lang="en-US" dirty="0" err="1"/>
              <a:t>informazioni</a:t>
            </a:r>
            <a:r>
              <a:rPr lang="en-US" dirty="0"/>
              <a:t> </a:t>
            </a:r>
            <a:r>
              <a:rPr lang="en-US" dirty="0" err="1"/>
              <a:t>escono</a:t>
            </a:r>
            <a:r>
              <a:rPr lang="en-US" dirty="0"/>
              <a:t> dal </a:t>
            </a:r>
            <a:r>
              <a:rPr lang="en-US" dirty="0" err="1"/>
              <a:t>rivelatore</a:t>
            </a:r>
            <a:r>
              <a:rPr lang="en-US" dirty="0"/>
              <a:t> (</a:t>
            </a:r>
            <a:r>
              <a:rPr lang="en-US" dirty="0" err="1"/>
              <a:t>es</a:t>
            </a:r>
            <a:r>
              <a:rPr lang="en-US" dirty="0"/>
              <a:t> tempo, </a:t>
            </a:r>
            <a:r>
              <a:rPr lang="en-US" dirty="0" err="1"/>
              <a:t>posizione</a:t>
            </a:r>
            <a:r>
              <a:rPr lang="en-US" dirty="0"/>
              <a:t>) e </a:t>
            </a:r>
            <a:r>
              <a:rPr lang="en-US" dirty="0" err="1"/>
              <a:t>loro</a:t>
            </a:r>
            <a:r>
              <a:rPr lang="en-US" dirty="0"/>
              <a:t> </a:t>
            </a:r>
            <a:r>
              <a:rPr lang="en-US" dirty="0" err="1"/>
              <a:t>precisione</a:t>
            </a:r>
            <a:r>
              <a:rPr lang="en-US" dirty="0"/>
              <a:t> (per </a:t>
            </a:r>
            <a:r>
              <a:rPr lang="en-US" dirty="0" err="1"/>
              <a:t>utilizzarli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digitalizzazione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simulazioni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Numero</a:t>
            </a:r>
            <a:r>
              <a:rPr lang="en-US" dirty="0" smtClean="0"/>
              <a:t> del </a:t>
            </a:r>
            <a:r>
              <a:rPr lang="en-US" dirty="0" err="1" smtClean="0"/>
              <a:t>cristallo</a:t>
            </a:r>
            <a:r>
              <a:rPr lang="en-US" dirty="0" smtClean="0"/>
              <a:t> (e del </a:t>
            </a:r>
            <a:r>
              <a:rPr lang="en-US" dirty="0" err="1" smtClean="0"/>
              <a:t>SiPM</a:t>
            </a:r>
            <a:r>
              <a:rPr lang="en-US" dirty="0" smtClean="0"/>
              <a:t>), </a:t>
            </a:r>
            <a:r>
              <a:rPr lang="en-US" dirty="0" err="1" smtClean="0"/>
              <a:t>energia</a:t>
            </a:r>
            <a:r>
              <a:rPr lang="en-US" dirty="0" smtClean="0"/>
              <a:t> </a:t>
            </a:r>
            <a:r>
              <a:rPr lang="en-US" dirty="0" err="1" smtClean="0"/>
              <a:t>rilasciata</a:t>
            </a:r>
            <a:r>
              <a:rPr lang="en-US" dirty="0" smtClean="0"/>
              <a:t>, (tempo)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4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8381" y="157056"/>
            <a:ext cx="7141052" cy="812311"/>
          </a:xfrm>
        </p:spPr>
        <p:txBody>
          <a:bodyPr/>
          <a:lstStyle/>
          <a:p>
            <a:r>
              <a:rPr lang="en-US" dirty="0"/>
              <a:t>the FOOT </a:t>
            </a:r>
            <a:r>
              <a:rPr lang="en-US" dirty="0" smtClean="0"/>
              <a:t>Calorimeter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</a:t>
            </a:r>
            <a:r>
              <a:rPr lang="fr-FR" dirty="0" err="1" smtClean="0"/>
              <a:t>tc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I </a:t>
            </a:r>
            <a:r>
              <a:rPr lang="fr-FR" dirty="0" err="1" smtClean="0"/>
              <a:t>punti</a:t>
            </a:r>
            <a:r>
              <a:rPr lang="fr-FR" dirty="0" smtClean="0"/>
              <a:t> </a:t>
            </a:r>
            <a:r>
              <a:rPr lang="fr-FR" dirty="0" err="1" smtClean="0"/>
              <a:t>principali</a:t>
            </a:r>
            <a:r>
              <a:rPr lang="fr-FR" dirty="0" smtClean="0"/>
              <a:t> </a:t>
            </a:r>
          </a:p>
          <a:p>
            <a:pPr lvl="2"/>
            <a:r>
              <a:rPr lang="fr-FR" dirty="0" err="1" smtClean="0"/>
              <a:t>Isolamento</a:t>
            </a:r>
            <a:r>
              <a:rPr lang="fr-FR" dirty="0" smtClean="0"/>
              <a:t> </a:t>
            </a:r>
            <a:r>
              <a:rPr lang="fr-FR" dirty="0" err="1" smtClean="0"/>
              <a:t>ottico</a:t>
            </a:r>
            <a:r>
              <a:rPr lang="fr-FR" dirty="0" smtClean="0"/>
              <a:t> dei </a:t>
            </a:r>
            <a:r>
              <a:rPr lang="fr-FR" dirty="0" err="1" smtClean="0"/>
              <a:t>cristalli</a:t>
            </a:r>
            <a:r>
              <a:rPr lang="fr-FR" dirty="0" smtClean="0"/>
              <a:t> o no?</a:t>
            </a:r>
          </a:p>
          <a:p>
            <a:pPr lvl="2"/>
            <a:r>
              <a:rPr lang="fr-FR" dirty="0" smtClean="0"/>
              <a:t>modo di </a:t>
            </a:r>
            <a:r>
              <a:rPr lang="fr-FR" dirty="0" err="1" smtClean="0"/>
              <a:t>lettura</a:t>
            </a:r>
            <a:r>
              <a:rPr lang="fr-FR" dirty="0" smtClean="0"/>
              <a:t>: PM o </a:t>
            </a:r>
            <a:r>
              <a:rPr lang="fr-FR" dirty="0" err="1" smtClean="0"/>
              <a:t>SiPM</a:t>
            </a:r>
            <a:r>
              <a:rPr lang="fr-FR" dirty="0" smtClean="0"/>
              <a:t>?</a:t>
            </a:r>
          </a:p>
          <a:p>
            <a:pPr lvl="1"/>
            <a:r>
              <a:rPr lang="fr-FR" dirty="0" err="1" smtClean="0"/>
              <a:t>Obiettivo</a:t>
            </a:r>
            <a:r>
              <a:rPr lang="fr-FR" dirty="0" smtClean="0"/>
              <a:t>: </a:t>
            </a:r>
            <a:r>
              <a:rPr lang="fr-FR" dirty="0" err="1" smtClean="0"/>
              <a:t>esplorare</a:t>
            </a:r>
            <a:r>
              <a:rPr lang="fr-FR" dirty="0" smtClean="0"/>
              <a:t> l’</a:t>
            </a:r>
            <a:r>
              <a:rPr lang="fr-FR" dirty="0" err="1" smtClean="0"/>
              <a:t>opzione</a:t>
            </a:r>
            <a:r>
              <a:rPr lang="fr-FR" dirty="0" smtClean="0"/>
              <a:t> </a:t>
            </a:r>
            <a:r>
              <a:rPr lang="fr-FR" dirty="0" err="1" smtClean="0"/>
              <a:t>SiPM</a:t>
            </a:r>
            <a:r>
              <a:rPr lang="fr-FR" dirty="0" smtClean="0"/>
              <a:t> </a:t>
            </a:r>
            <a:r>
              <a:rPr lang="fr-FR" dirty="0" err="1" smtClean="0"/>
              <a:t>nei</a:t>
            </a:r>
            <a:r>
              <a:rPr lang="fr-FR" dirty="0" smtClean="0"/>
              <a:t> </a:t>
            </a:r>
            <a:r>
              <a:rPr lang="fr-FR" dirty="0" err="1" smtClean="0"/>
              <a:t>prossimi</a:t>
            </a:r>
            <a:r>
              <a:rPr lang="fr-FR" dirty="0" smtClean="0"/>
              <a:t> 12 </a:t>
            </a:r>
            <a:r>
              <a:rPr lang="fr-FR" dirty="0" err="1" smtClean="0"/>
              <a:t>mesi</a:t>
            </a:r>
            <a:r>
              <a:rPr lang="fr-FR" dirty="0" smtClean="0"/>
              <a:t>. </a:t>
            </a:r>
          </a:p>
          <a:p>
            <a:pPr lvl="2"/>
            <a:r>
              <a:rPr lang="fr-FR" dirty="0" err="1" smtClean="0"/>
              <a:t>Cristalli</a:t>
            </a:r>
            <a:r>
              <a:rPr lang="fr-FR" dirty="0" smtClean="0"/>
              <a:t>: ci pensa Vincenzo</a:t>
            </a:r>
          </a:p>
          <a:p>
            <a:pPr lvl="2"/>
            <a:r>
              <a:rPr lang="fr-FR" dirty="0" err="1" smtClean="0"/>
              <a:t>SiPM</a:t>
            </a:r>
            <a:r>
              <a:rPr lang="fr-FR" dirty="0" smtClean="0"/>
              <a:t>: </a:t>
            </a:r>
            <a:r>
              <a:rPr lang="fr-FR" dirty="0" err="1" smtClean="0"/>
              <a:t>sentiamo</a:t>
            </a:r>
            <a:r>
              <a:rPr lang="fr-FR" dirty="0" smtClean="0"/>
              <a:t> FBK (</a:t>
            </a:r>
            <a:r>
              <a:rPr lang="fr-FR" dirty="0" err="1" smtClean="0"/>
              <a:t>AdvansiD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A Torino e’ </a:t>
            </a:r>
            <a:r>
              <a:rPr lang="fr-FR" dirty="0" err="1" smtClean="0"/>
              <a:t>disponibile</a:t>
            </a:r>
            <a:r>
              <a:rPr lang="fr-FR" dirty="0" smtClean="0"/>
              <a:t> l’ASIC TOF-PET-v2, con </a:t>
            </a:r>
            <a:r>
              <a:rPr lang="fr-FR" dirty="0" err="1" smtClean="0"/>
              <a:t>integrazione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carica</a:t>
            </a:r>
            <a:r>
              <a:rPr lang="fr-FR" dirty="0" smtClean="0"/>
              <a:t>. Va </a:t>
            </a:r>
            <a:r>
              <a:rPr lang="fr-FR" dirty="0" err="1" smtClean="0"/>
              <a:t>verificato</a:t>
            </a:r>
            <a:r>
              <a:rPr lang="fr-FR" dirty="0" smtClean="0"/>
              <a:t> se il range </a:t>
            </a:r>
            <a:r>
              <a:rPr lang="fr-FR" dirty="0" err="1" smtClean="0"/>
              <a:t>dinamico</a:t>
            </a:r>
            <a:r>
              <a:rPr lang="fr-FR" dirty="0" smtClean="0"/>
              <a:t> e’ </a:t>
            </a:r>
            <a:r>
              <a:rPr lang="fr-FR" dirty="0" err="1" smtClean="0"/>
              <a:t>compatibile</a:t>
            </a:r>
            <a:r>
              <a:rPr lang="fr-FR" dirty="0" smtClean="0"/>
              <a:t> con l’</a:t>
            </a:r>
            <a:r>
              <a:rPr lang="fr-FR" dirty="0" err="1" smtClean="0"/>
              <a:t>ampiezza</a:t>
            </a:r>
            <a:r>
              <a:rPr lang="fr-FR" dirty="0" smtClean="0"/>
              <a:t> dei </a:t>
            </a:r>
            <a:r>
              <a:rPr lang="fr-FR" dirty="0" err="1" smtClean="0"/>
              <a:t>segnali</a:t>
            </a:r>
            <a:r>
              <a:rPr lang="fr-FR" dirty="0" smtClean="0"/>
              <a:t> </a:t>
            </a:r>
            <a:r>
              <a:rPr lang="fr-FR" dirty="0" err="1" smtClean="0"/>
              <a:t>indotti</a:t>
            </a:r>
            <a:r>
              <a:rPr lang="fr-FR" dirty="0" smtClean="0"/>
              <a:t> </a:t>
            </a:r>
            <a:r>
              <a:rPr lang="fr-FR" dirty="0" err="1" smtClean="0"/>
              <a:t>dai</a:t>
            </a:r>
            <a:r>
              <a:rPr lang="fr-FR" dirty="0" smtClean="0"/>
              <a:t> </a:t>
            </a:r>
            <a:r>
              <a:rPr lang="fr-FR" dirty="0" err="1" smtClean="0"/>
              <a:t>frammenti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BGO</a:t>
            </a:r>
          </a:p>
          <a:p>
            <a:pPr lvl="2"/>
            <a:r>
              <a:rPr lang="fr-FR" dirty="0" err="1" smtClean="0"/>
              <a:t>Costruzione</a:t>
            </a:r>
            <a:r>
              <a:rPr lang="fr-FR" dirty="0" smtClean="0"/>
              <a:t> di un </a:t>
            </a:r>
            <a:r>
              <a:rPr lang="fr-FR" dirty="0" err="1" smtClean="0"/>
              <a:t>prototipo</a:t>
            </a:r>
            <a:r>
              <a:rPr lang="fr-FR" dirty="0" smtClean="0"/>
              <a:t> 2x2, test in </a:t>
            </a:r>
            <a:r>
              <a:rPr lang="fr-FR" dirty="0" err="1" smtClean="0"/>
              <a:t>laboratorio</a:t>
            </a:r>
            <a:r>
              <a:rPr lang="fr-FR" dirty="0" smtClean="0"/>
              <a:t> e (</a:t>
            </a:r>
            <a:r>
              <a:rPr lang="fr-FR" dirty="0" err="1" smtClean="0"/>
              <a:t>sei</a:t>
            </a:r>
            <a:r>
              <a:rPr lang="fr-FR" dirty="0" smtClean="0"/>
              <a:t> </a:t>
            </a:r>
            <a:r>
              <a:rPr lang="fr-FR" dirty="0" err="1" smtClean="0"/>
              <a:t>spera</a:t>
            </a:r>
            <a:r>
              <a:rPr lang="fr-FR" dirty="0" smtClean="0"/>
              <a:t>) presso il CNAO con </a:t>
            </a:r>
            <a:r>
              <a:rPr lang="fr-FR" dirty="0" err="1" smtClean="0"/>
              <a:t>fasci</a:t>
            </a:r>
            <a:r>
              <a:rPr lang="fr-FR" dirty="0" smtClean="0"/>
              <a:t> di p e </a:t>
            </a:r>
            <a:r>
              <a:rPr lang="fr-FR" baseline="30000" dirty="0" smtClean="0"/>
              <a:t>12</a:t>
            </a:r>
            <a:r>
              <a:rPr lang="fr-FR" dirty="0" smtClean="0"/>
              <a:t>C</a:t>
            </a:r>
          </a:p>
          <a:p>
            <a:pPr lvl="1"/>
            <a:r>
              <a:rPr lang="fr-FR" dirty="0" smtClean="0"/>
              <a:t>PM: backup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46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8381" y="157056"/>
            <a:ext cx="7141052" cy="812311"/>
          </a:xfrm>
        </p:spPr>
        <p:txBody>
          <a:bodyPr/>
          <a:lstStyle/>
          <a:p>
            <a:r>
              <a:rPr lang="en-US" dirty="0"/>
              <a:t>the FOOT </a:t>
            </a:r>
            <a:r>
              <a:rPr lang="en-US" dirty="0" smtClean="0"/>
              <a:t>Calorimeter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Signal Dynamic Range: LYSO vs. BGO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011675"/>
              </p:ext>
            </p:extLst>
          </p:nvPr>
        </p:nvGraphicFramePr>
        <p:xfrm>
          <a:off x="800770" y="2455469"/>
          <a:ext cx="7586154" cy="3969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538"/>
                <a:gridCol w="1896538"/>
                <a:gridCol w="2125204"/>
                <a:gridCol w="1667874"/>
              </a:tblGrid>
              <a:tr h="524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LYSO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Difference</a:t>
                      </a:r>
                      <a:endParaRPr lang="en-US" sz="2400" dirty="0"/>
                    </a:p>
                  </a:txBody>
                  <a:tcPr/>
                </a:tc>
              </a:tr>
              <a:tr h="5243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Signal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0.5 </a:t>
                      </a:r>
                      <a:r>
                        <a:rPr lang="en-US" sz="2400" dirty="0" err="1" smtClean="0"/>
                        <a:t>Mev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~ 2 </a:t>
                      </a:r>
                      <a:r>
                        <a:rPr lang="en-US" sz="2400" dirty="0" err="1" smtClean="0"/>
                        <a:t>GeV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 4000</a:t>
                      </a:r>
                      <a:endParaRPr lang="en-US" sz="2400" dirty="0"/>
                    </a:p>
                  </a:txBody>
                  <a:tcPr/>
                </a:tc>
              </a:tr>
              <a:tr h="5243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Light Yield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(1/4) 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: 4</a:t>
                      </a:r>
                      <a:endParaRPr lang="en-US" sz="2400" dirty="0"/>
                    </a:p>
                  </a:txBody>
                  <a:tcPr/>
                </a:tc>
              </a:tr>
              <a:tr h="52438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SiPM</a:t>
                      </a:r>
                      <a:r>
                        <a:rPr lang="en-US" sz="2400" dirty="0" smtClean="0"/>
                        <a:t> cell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 (50 um)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(1/4) x</a:t>
                      </a:r>
                      <a:r>
                        <a:rPr lang="en-US" sz="2400" baseline="0" dirty="0" smtClean="0"/>
                        <a:t> ( 25 um)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: 4</a:t>
                      </a:r>
                      <a:endParaRPr lang="en-US" sz="2400" dirty="0"/>
                    </a:p>
                  </a:txBody>
                  <a:tcPr/>
                </a:tc>
              </a:tr>
              <a:tr h="5243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Channels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16 (5 mm pitch on 2x2 cm2)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: 16</a:t>
                      </a:r>
                      <a:endParaRPr lang="en-US" sz="2400" dirty="0"/>
                    </a:p>
                  </a:txBody>
                  <a:tcPr/>
                </a:tc>
              </a:tr>
              <a:tr h="5243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Decay time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~</a:t>
                      </a:r>
                      <a:r>
                        <a:rPr lang="en-US" sz="2400" baseline="0" dirty="0" smtClean="0"/>
                        <a:t> 40 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~ 300 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: 8</a:t>
                      </a:r>
                      <a:endParaRPr lang="en-US" sz="2400" dirty="0"/>
                    </a:p>
                  </a:txBody>
                  <a:tcPr/>
                </a:tc>
              </a:tr>
              <a:tr h="524385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800000"/>
                          </a:solidFill>
                        </a:rPr>
                        <a:t>Total</a:t>
                      </a:r>
                      <a:endParaRPr lang="en-US" sz="2400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800000"/>
                          </a:solidFill>
                        </a:rPr>
                        <a:t>x 2</a:t>
                      </a:r>
                      <a:endParaRPr lang="en-US" sz="2400" b="1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76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4902</TotalTime>
  <Words>566</Words>
  <Application>Microsoft Macintosh PowerPoint</Application>
  <PresentationFormat>On-screen Show (4:3)</PresentationFormat>
  <Paragraphs>115</Paragraphs>
  <Slides>6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the FOOT Calorimeter </vt:lpstr>
      <vt:lpstr>the FOOT Calorimeter </vt:lpstr>
      <vt:lpstr>the FOOT Calorimeter </vt:lpstr>
      <vt:lpstr>the FOOT Calorimeter </vt:lpstr>
      <vt:lpstr>the FOOT Calorimeter </vt:lpstr>
    </vt:vector>
  </TitlesOfParts>
  <Company>Universita' Sapienza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Vincenzo Patera</dc:creator>
  <cp:lastModifiedBy>Piergiorgio Cerello</cp:lastModifiedBy>
  <cp:revision>250</cp:revision>
  <cp:lastPrinted>2016-06-30T08:32:08Z</cp:lastPrinted>
  <dcterms:created xsi:type="dcterms:W3CDTF">2015-07-27T07:31:35Z</dcterms:created>
  <dcterms:modified xsi:type="dcterms:W3CDTF">2016-07-12T10:27:37Z</dcterms:modified>
</cp:coreProperties>
</file>