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59" r:id="rId6"/>
    <p:sldId id="261" r:id="rId7"/>
    <p:sldId id="257" r:id="rId8"/>
    <p:sldId id="266" r:id="rId9"/>
    <p:sldId id="267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84104-CB72-4F66-8118-EDD2D803FDE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1211B-AA23-4A49-B1A9-A08934EEC18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1211B-AA23-4A49-B1A9-A08934EEC1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2656-95E2-4583-B04D-5D0978BDEF05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55062-7837-4EDA-90F7-263E18D2658D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DAQ ACQUISITION FOR THE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3400" y="6019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0"/>
            <a:ext cx="2181225" cy="215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MEG-II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solution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3657600" cy="23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57200" y="55626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Francesconi</a:t>
            </a:r>
            <a:r>
              <a:rPr lang="en-US" sz="1400" i="1" dirty="0" smtClean="0"/>
              <a:t> et al., A </a:t>
            </a:r>
            <a:r>
              <a:rPr lang="en-US" sz="1400" i="1" dirty="0"/>
              <a:t>new generation of integrated trigger and read </a:t>
            </a:r>
            <a:r>
              <a:rPr lang="en-US" sz="1400" i="1" dirty="0" smtClean="0"/>
              <a:t>out system </a:t>
            </a:r>
            <a:r>
              <a:rPr lang="en-US" sz="1400" i="1" dirty="0"/>
              <a:t>for the MEG II </a:t>
            </a:r>
            <a:r>
              <a:rPr lang="en-US" sz="1400" i="1" dirty="0" smtClean="0"/>
              <a:t>experiment</a:t>
            </a:r>
          </a:p>
          <a:p>
            <a:r>
              <a:rPr lang="en-US" sz="1400" i="1" dirty="0" err="1" smtClean="0"/>
              <a:t>Galli</a:t>
            </a:r>
            <a:r>
              <a:rPr lang="en-US" sz="1400" i="1" dirty="0" smtClean="0"/>
              <a:t> et al. A new genera)on of integrated trigger and read out system for the MEG II experiment, </a:t>
            </a:r>
            <a:r>
              <a:rPr lang="en-US" sz="1400" dirty="0" smtClean="0"/>
              <a:t>MOCAST</a:t>
            </a:r>
            <a:r>
              <a:rPr lang="en-US" sz="1400" dirty="0"/>
              <a:t>, Thessaloniki 13-05-2016</a:t>
            </a:r>
            <a:endParaRPr lang="en-US" sz="1400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2428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4419600" y="1447800"/>
            <a:ext cx="13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48200" y="1447800"/>
            <a:ext cx="4038600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i="1" dirty="0" smtClean="0"/>
              <a:t>From </a:t>
            </a:r>
            <a:r>
              <a:rPr lang="en-US" sz="1600" b="1" i="1" dirty="0"/>
              <a:t>16 to &gt;10.000 channels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/>
              <a:t>Use of 5 Gs/s waveform digitizer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/>
              <a:t>SiPMs </a:t>
            </a:r>
            <a:r>
              <a:rPr lang="en-US" sz="1600" b="1" dirty="0"/>
              <a:t>power supply and </a:t>
            </a:r>
            <a:r>
              <a:rPr lang="en-US" sz="1600" b="1" dirty="0" smtClean="0"/>
              <a:t>configurable amplification </a:t>
            </a:r>
            <a:r>
              <a:rPr lang="en-US" sz="1600" b="1" dirty="0"/>
              <a:t>circuit on board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i="1" dirty="0" smtClean="0"/>
              <a:t>Clock distribution board for </a:t>
            </a:r>
            <a:r>
              <a:rPr lang="en-US" sz="1600" b="1" i="1" dirty="0" err="1" smtClean="0"/>
              <a:t>sincronization</a:t>
            </a:r>
            <a:r>
              <a:rPr lang="en-US" sz="1600" b="1" i="1" dirty="0" smtClean="0"/>
              <a:t> of several crates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/>
              <a:t>Data </a:t>
            </a:r>
            <a:r>
              <a:rPr lang="en-US" sz="1600" b="1" dirty="0"/>
              <a:t>read out with 1Gb serial links and </a:t>
            </a:r>
            <a:r>
              <a:rPr lang="en-US" sz="1600" b="1" dirty="0" err="1" smtClean="0"/>
              <a:t>Gb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ethernet</a:t>
            </a:r>
            <a:r>
              <a:rPr lang="en-US" sz="1600" b="1" dirty="0" smtClean="0"/>
              <a:t> </a:t>
            </a:r>
            <a:r>
              <a:rPr lang="en-US" sz="1600" b="1" dirty="0"/>
              <a:t>to </a:t>
            </a:r>
            <a:r>
              <a:rPr lang="en-US" sz="1600" b="1" dirty="0" smtClean="0"/>
              <a:t>storage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i="1" dirty="0" smtClean="0"/>
              <a:t>up </a:t>
            </a:r>
            <a:r>
              <a:rPr lang="en-US" sz="1600" b="1" i="1" dirty="0"/>
              <a:t>to 1 KHz of DAQ rate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i="1" dirty="0" smtClean="0"/>
              <a:t>Event selection on FPGA</a:t>
            </a:r>
            <a:endParaRPr lang="en-US" sz="1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REQUIREMENTS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20 + 20 plastic scintillator bars arranged in two orthogonal layers.</a:t>
            </a:r>
          </a:p>
          <a:p>
            <a:r>
              <a:rPr lang="en-US" sz="2400" dirty="0" smtClean="0"/>
              <a:t> double side SiPM read-out</a:t>
            </a:r>
          </a:p>
          <a:p>
            <a:r>
              <a:rPr lang="en-US" sz="2400" dirty="0" smtClean="0"/>
              <a:t> 80 channels read-out in coincidence each-others and with the start counter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9600" y="3200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resolution of 70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(standard deviation)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 energy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rate of few kHz/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synchronization with the start counter and with the other detector of the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3400" y="62600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DIGITIZED SIGNALS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Data rate is not high and digitized waveform can be stored or processed on-line on PC or on FPGA</a:t>
            </a:r>
          </a:p>
          <a:p>
            <a:r>
              <a:rPr lang="en-US" sz="2400" dirty="0" smtClean="0"/>
              <a:t> Time resolution can be improved interpolating the rising edge of the waveform</a:t>
            </a:r>
          </a:p>
          <a:p>
            <a:r>
              <a:rPr lang="en-US" sz="2400" dirty="0" smtClean="0"/>
              <a:t> Pile-up can be recognized and efficiently rejected or processed with dedicated algorithms</a:t>
            </a:r>
          </a:p>
          <a:p>
            <a:r>
              <a:rPr lang="en-US" sz="2400" dirty="0" smtClean="0"/>
              <a:t>Energy resolution can be obtained simply integrating the signal</a:t>
            </a:r>
          </a:p>
          <a:p>
            <a:r>
              <a:rPr lang="en-US" sz="2400" dirty="0" smtClean="0"/>
              <a:t>Thresholds for the optimal time resolution and integration time for the best energy resolution has not to be tuned with calibrations because it will be mainly a software post processing elaboration.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3400" y="62600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DISADVANTAGES OF DIGITIZED SIGNALS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high data bandwidth has to be sustained</a:t>
            </a:r>
          </a:p>
          <a:p>
            <a:r>
              <a:rPr lang="en-US" sz="2400" dirty="0" smtClean="0"/>
              <a:t>A huge amount of data need to be post-processed</a:t>
            </a:r>
          </a:p>
          <a:p>
            <a:r>
              <a:rPr lang="en-US" sz="2400" dirty="0" smtClean="0"/>
              <a:t>A very fine time sampling is needed</a:t>
            </a:r>
          </a:p>
          <a:p>
            <a:r>
              <a:rPr lang="en-US" sz="2400" dirty="0" smtClean="0"/>
              <a:t>Cost can be higher than integrator and discriminators</a:t>
            </a:r>
          </a:p>
          <a:p>
            <a:endParaRPr lang="en-US" sz="2400" dirty="0" smtClean="0"/>
          </a:p>
          <a:p>
            <a:r>
              <a:rPr lang="en-US" sz="2400" dirty="0" smtClean="0"/>
              <a:t>…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3400" y="63362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FAST DIGITIZER</a:t>
            </a:r>
            <a:endParaRPr lang="en-US" sz="4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7600" y="1752600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Main features*</a:t>
            </a:r>
          </a:p>
          <a:p>
            <a:r>
              <a:rPr lang="en-US" sz="1600" b="1" i="1" dirty="0" smtClean="0"/>
              <a:t>-SCA (switched capacitors array)</a:t>
            </a:r>
          </a:p>
          <a:p>
            <a:r>
              <a:rPr lang="en-US" sz="1600" b="1" i="1" dirty="0" smtClean="0"/>
              <a:t>-Single 2.5 V power supply</a:t>
            </a:r>
          </a:p>
          <a:p>
            <a:r>
              <a:rPr lang="en-US" sz="1600" b="1" i="1" dirty="0" smtClean="0"/>
              <a:t>-Sampling speed 700 MSPS to </a:t>
            </a:r>
            <a:r>
              <a:rPr lang="en-US" sz="1600" b="1" i="1" u="sng" dirty="0" smtClean="0"/>
              <a:t>5 GSPS </a:t>
            </a:r>
          </a:p>
          <a:p>
            <a:r>
              <a:rPr lang="en-US" sz="1600" b="1" i="1" dirty="0"/>
              <a:t>-</a:t>
            </a:r>
            <a:r>
              <a:rPr lang="en-US" sz="1600" b="1" i="1" u="sng" dirty="0" smtClean="0"/>
              <a:t>8+1 channels with 1024 storage cells each </a:t>
            </a:r>
          </a:p>
          <a:p>
            <a:r>
              <a:rPr lang="en-US" sz="1600" b="1" i="1" dirty="0"/>
              <a:t>-</a:t>
            </a:r>
            <a:r>
              <a:rPr lang="en-US" sz="1600" b="1" i="1" dirty="0" smtClean="0"/>
              <a:t>Cascading of channels or chips allows deeper sampling depth</a:t>
            </a:r>
          </a:p>
          <a:p>
            <a:r>
              <a:rPr lang="en-US" sz="1600" b="1" i="1" dirty="0" smtClean="0"/>
              <a:t>-Differential inputs with 950 MHz bandwidth</a:t>
            </a:r>
          </a:p>
          <a:p>
            <a:r>
              <a:rPr lang="en-US" sz="1600" b="1" i="1" dirty="0" smtClean="0"/>
              <a:t>-Differential outputs for direct ADC interfacing </a:t>
            </a:r>
          </a:p>
          <a:p>
            <a:r>
              <a:rPr lang="en-US" sz="1600" b="1" i="1" dirty="0"/>
              <a:t>-</a:t>
            </a:r>
            <a:r>
              <a:rPr lang="en-US" sz="1600" b="1" i="1" u="sng" dirty="0" smtClean="0"/>
              <a:t>Transparent mode for integrated triggering</a:t>
            </a:r>
            <a:r>
              <a:rPr lang="en-US" sz="1600" b="1" i="1" dirty="0" smtClean="0"/>
              <a:t> </a:t>
            </a:r>
          </a:p>
          <a:p>
            <a:r>
              <a:rPr lang="en-US" sz="1600" b="1" i="1" u="sng" dirty="0"/>
              <a:t>-</a:t>
            </a:r>
            <a:r>
              <a:rPr lang="en-US" sz="1600" b="1" i="1" u="sng" dirty="0" smtClean="0"/>
              <a:t>Readout time: 30 ns * number of samples </a:t>
            </a:r>
          </a:p>
          <a:p>
            <a:r>
              <a:rPr lang="en-US" sz="1600" b="1" i="1" dirty="0" smtClean="0"/>
              <a:t>-Multiplexed or parallel analog outputs </a:t>
            </a:r>
          </a:p>
          <a:p>
            <a:r>
              <a:rPr lang="en-US" sz="1600" b="1" i="1" dirty="0" smtClean="0"/>
              <a:t>-Low integral nonlinearity: 0.5x10-3 at 1 V range </a:t>
            </a:r>
          </a:p>
          <a:p>
            <a:r>
              <a:rPr lang="en-US" sz="1600" b="1" i="1" dirty="0"/>
              <a:t>-</a:t>
            </a:r>
            <a:r>
              <a:rPr lang="en-US" sz="1600" b="1" i="1" u="sng" dirty="0" smtClean="0"/>
              <a:t>High SNR: 69 dB after offset correction </a:t>
            </a:r>
          </a:p>
          <a:p>
            <a:r>
              <a:rPr lang="en-US" sz="1600" b="1" i="1" u="sng" dirty="0"/>
              <a:t>-</a:t>
            </a:r>
            <a:r>
              <a:rPr lang="en-US" sz="1600" b="1" i="1" u="sng" dirty="0" smtClean="0"/>
              <a:t>Low Noise: 0.35 mV after offset correction</a:t>
            </a:r>
            <a:endParaRPr lang="en-US" sz="1600" b="1" i="1" u="sng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24200" y="56504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*https://www.psi.ch/drs/DocumentationEN/DRS4_rev09.pdf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1571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24100"/>
            <a:ext cx="2209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45720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DRS 4</a:t>
            </a:r>
            <a:endParaRPr lang="en-US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52400" y="4791670"/>
            <a:ext cx="2971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in the MEG collaboration and used in the Fast-Digitizer CAEN modules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3400" y="63362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1571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24100"/>
            <a:ext cx="2209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5720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DRS 4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2400" y="5802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https://www.psi.ch/drs/drs-chip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76600" y="5715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*https://www.psi.ch/drs/DocumentationEN/DRS4_rev09.pdf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52400" y="4791670"/>
            <a:ext cx="2971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in the MEG collaboration and used in the Fast-Digitizer CAEN modules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872220"/>
            <a:ext cx="5486400" cy="26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371600"/>
            <a:ext cx="319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3276600" y="1905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– Channels evaluation board is available for a preliminary evaluation of the performance</a:t>
            </a:r>
            <a:endParaRPr lang="en-US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FAST DIGITIZER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3400" y="63362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407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COMMERCIAL SOLUTION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1295400" cy="24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1" y="4724401"/>
            <a:ext cx="2239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724400" y="1571685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- 12-bit @ 5 GS/s, 1024 samples per event</a:t>
            </a:r>
          </a:p>
          <a:p>
            <a:pPr fontAlgn="base"/>
            <a:r>
              <a:rPr lang="en-US" dirty="0" smtClean="0"/>
              <a:t>- 5, 2.5, 1 GS/s software selectable sampling frequencies</a:t>
            </a:r>
          </a:p>
          <a:p>
            <a:pPr fontAlgn="base"/>
            <a:r>
              <a:rPr lang="en-US" dirty="0" smtClean="0"/>
              <a:t>- Analog inputs on MCX coaxial connectors</a:t>
            </a:r>
          </a:p>
          <a:p>
            <a:pPr fontAlgn="base"/>
            <a:r>
              <a:rPr lang="en-US" dirty="0" smtClean="0"/>
              <a:t>- VME64/VME64X (32 </a:t>
            </a:r>
            <a:r>
              <a:rPr lang="en-US" dirty="0" err="1" smtClean="0"/>
              <a:t>ch</a:t>
            </a:r>
            <a:r>
              <a:rPr lang="en-US" dirty="0" smtClean="0"/>
              <a:t>.), NIM (16 </a:t>
            </a:r>
            <a:r>
              <a:rPr lang="en-US" dirty="0" err="1" smtClean="0"/>
              <a:t>ch</a:t>
            </a:r>
            <a:r>
              <a:rPr lang="en-US" dirty="0" smtClean="0"/>
              <a:t>.) and Desktop (16 </a:t>
            </a:r>
            <a:r>
              <a:rPr lang="en-US" dirty="0" err="1" smtClean="0"/>
              <a:t>ch</a:t>
            </a:r>
            <a:r>
              <a:rPr lang="en-US" dirty="0" smtClean="0"/>
              <a:t>.) modules</a:t>
            </a:r>
          </a:p>
          <a:p>
            <a:pPr fontAlgn="base"/>
            <a:r>
              <a:rPr lang="en-US" dirty="0" smtClean="0"/>
              <a:t>- Special analog inputs (2 </a:t>
            </a:r>
            <a:r>
              <a:rPr lang="en-US" dirty="0" err="1" smtClean="0"/>
              <a:t>ch</a:t>
            </a:r>
            <a:r>
              <a:rPr lang="en-US" dirty="0" smtClean="0"/>
              <a:t>. for VME; 1 </a:t>
            </a:r>
            <a:r>
              <a:rPr lang="en-US" dirty="0" err="1" smtClean="0"/>
              <a:t>ch</a:t>
            </a:r>
            <a:r>
              <a:rPr lang="en-US" dirty="0" smtClean="0"/>
              <a:t>. for NIM/Desktop)</a:t>
            </a:r>
          </a:p>
          <a:p>
            <a:pPr fontAlgn="base"/>
            <a:r>
              <a:rPr lang="en-US" dirty="0" smtClean="0"/>
              <a:t>- 1 </a:t>
            </a:r>
            <a:r>
              <a:rPr lang="en-US" dirty="0" err="1" smtClean="0"/>
              <a:t>Vpp</a:t>
            </a:r>
            <a:r>
              <a:rPr lang="en-US" dirty="0" smtClean="0"/>
              <a:t> input dynamic range with programmable DC offset adj.</a:t>
            </a:r>
          </a:p>
          <a:p>
            <a:pPr fontAlgn="base"/>
            <a:r>
              <a:rPr lang="en-US" dirty="0" smtClean="0"/>
              <a:t>- VME64/VME64X, USB and Optical Link communication interfaces</a:t>
            </a:r>
          </a:p>
          <a:p>
            <a:pPr fontAlgn="base"/>
            <a:r>
              <a:rPr lang="en-US" dirty="0" smtClean="0"/>
              <a:t>- Multi-board synchronization features</a:t>
            </a:r>
          </a:p>
          <a:p>
            <a:pPr fontAlgn="base"/>
            <a:r>
              <a:rPr lang="en-US" dirty="0" smtClean="0"/>
              <a:t>- 16 programmable LVDS I/Os</a:t>
            </a:r>
          </a:p>
          <a:p>
            <a:pPr fontAlgn="base"/>
            <a:r>
              <a:rPr lang="en-US" dirty="0" smtClean="0"/>
              <a:t>- Daisy chain capability</a:t>
            </a:r>
          </a:p>
          <a:p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3400" y="63362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85800" y="1445455"/>
          <a:ext cx="7485184" cy="47267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11102"/>
                <a:gridCol w="4674082"/>
              </a:tblGrid>
              <a:tr h="506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</a:t>
                      </a:r>
                      <a:r>
                        <a:rPr lang="en-US" sz="1800" baseline="0" dirty="0" smtClean="0"/>
                        <a:t> a trigger source?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Yes/No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Trigger latency of 250 ns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 be triggered?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</a:t>
                      </a:r>
                      <a:r>
                        <a:rPr lang="en-US" sz="1800" baseline="0" dirty="0" smtClean="0"/>
                        <a:t> Volume?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Acquisition Rate?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Dead</a:t>
                      </a:r>
                      <a:r>
                        <a:rPr lang="en-US" sz="1800" baseline="0" dirty="0" smtClean="0"/>
                        <a:t> Time?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180 us dead time for A/D</a:t>
                      </a:r>
                      <a:r>
                        <a:rPr lang="en-US" sz="1800" baseline="0" dirty="0" smtClean="0"/>
                        <a:t> conversion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Pile-Up?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Two </a:t>
                      </a:r>
                      <a:r>
                        <a:rPr lang="en-US" sz="1800" dirty="0" err="1" smtClean="0"/>
                        <a:t>wfs</a:t>
                      </a:r>
                      <a:r>
                        <a:rPr lang="en-US" sz="1800" dirty="0" smtClean="0"/>
                        <a:t> are</a:t>
                      </a:r>
                      <a:r>
                        <a:rPr lang="en-US" sz="1800" baseline="0" dirty="0" smtClean="0"/>
                        <a:t> digitized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Channel?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 for each module</a:t>
                      </a:r>
                    </a:p>
                    <a:p>
                      <a:r>
                        <a:rPr lang="en-US" sz="1800" baseline="0" dirty="0" smtClean="0"/>
                        <a:t>Synchronization in up to 8 modules (256 channels)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3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Infos</a:t>
                      </a:r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1024</a:t>
                      </a:r>
                      <a:r>
                        <a:rPr lang="en-US" sz="1800" baseline="0" dirty="0" smtClean="0"/>
                        <a:t> samples @ 5 Gs/s</a:t>
                      </a:r>
                    </a:p>
                    <a:p>
                      <a:r>
                        <a:rPr lang="en-US" sz="1800" baseline="0" dirty="0" smtClean="0"/>
                        <a:t>12 bit  resolution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33400" y="63362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COMMERCIAL SOLUTION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3400" y="63362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DAQ meeting                       Matteo </a:t>
            </a:r>
            <a:r>
              <a:rPr lang="en-US" dirty="0" err="1" smtClean="0"/>
              <a:t>Morrocchi</a:t>
            </a:r>
            <a:r>
              <a:rPr lang="en-US" dirty="0" smtClean="0"/>
              <a:t>                Bologna  12 / 07 / 2016 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COMMERCIAL SOLUTION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1524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Questions: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Absolute time stamp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Maximum data bandwidth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Trigger scheme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Interactions with others detectors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Cost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…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763</Words>
  <Application>Microsoft Office PowerPoint</Application>
  <PresentationFormat>Presentazione su schermo (4:3)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DAQ ACQUISITION FOR THE dE/dX  DETECTOR</vt:lpstr>
      <vt:lpstr>STRUCTURE AND REQUIREMENTS</vt:lpstr>
      <vt:lpstr>ADVANTAGES OF DIGITIZED SIGNALS</vt:lpstr>
      <vt:lpstr>DISADVANTAGES OF DIGITIZED SIGNALS</vt:lpstr>
      <vt:lpstr>FAST DIGITIZER</vt:lpstr>
      <vt:lpstr>Diapositiva 6</vt:lpstr>
      <vt:lpstr>COMMERCIAL SOLUTION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Matteo</cp:lastModifiedBy>
  <cp:revision>41</cp:revision>
  <dcterms:created xsi:type="dcterms:W3CDTF">2016-07-10T09:23:50Z</dcterms:created>
  <dcterms:modified xsi:type="dcterms:W3CDTF">2016-07-12T09:39:51Z</dcterms:modified>
</cp:coreProperties>
</file>