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7" r:id="rId1"/>
  </p:sldMasterIdLst>
  <p:sldIdLst>
    <p:sldId id="262" r:id="rId2"/>
    <p:sldId id="264" r:id="rId3"/>
    <p:sldId id="263" r:id="rId4"/>
    <p:sldId id="261" r:id="rId5"/>
    <p:sldId id="265" r:id="rId6"/>
    <p:sldId id="266" r:id="rId7"/>
    <p:sldId id="267" r:id="rId8"/>
    <p:sldId id="260" r:id="rId9"/>
    <p:sldId id="268" r:id="rId10"/>
    <p:sldId id="270" r:id="rId11"/>
    <p:sldId id="271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96" autoAdjust="0"/>
    <p:restoredTop sz="94660"/>
  </p:normalViewPr>
  <p:slideViewPr>
    <p:cSldViewPr snapToGrid="0">
      <p:cViewPr varScale="1">
        <p:scale>
          <a:sx n="102" d="100"/>
          <a:sy n="102" d="100"/>
        </p:scale>
        <p:origin x="114" y="5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53443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6255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349344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4092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 cita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8655314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84573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1796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8008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9/14/2016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96522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1335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smtClean="0"/>
              <a:t>9/14/2016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smtClean="0"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11743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9/14/2016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00002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9/14/2016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94268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9/14/2016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4858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3456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9/14/2016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960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9/14/2016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‹N›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0517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  <p:sldLayoutId id="2147483700" r:id="rId13"/>
    <p:sldLayoutId id="2147483701" r:id="rId14"/>
    <p:sldLayoutId id="2147483702" r:id="rId15"/>
    <p:sldLayoutId id="214748370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hyperlink" Target="http://www.infn.rbmsalute.it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mailto:assistenza.infn@rbmsalute.it" TargetMode="External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6" Type="http://schemas.openxmlformats.org/officeDocument/2006/relationships/slide" Target="slide10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smtClean="0"/>
              <a:t>RBM vs UNISALUTE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b="1" dirty="0" smtClean="0">
                <a:solidFill>
                  <a:schemeClr val="accent3"/>
                </a:solidFill>
              </a:rPr>
              <a:t>Cosa è cambiato?</a:t>
            </a:r>
            <a:endParaRPr lang="it-IT" b="1" dirty="0">
              <a:solidFill>
                <a:schemeClr val="accent3"/>
              </a:solidFill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445586" y="6293468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Gruppo di lavoro TTA - UNISALUTE</a:t>
            </a:r>
            <a:r>
              <a:rPr lang="it-IT" dirty="0" smtClean="0"/>
              <a:t>	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274003" y="6385801"/>
            <a:ext cx="22461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Firenze 27-28 Settembre 2016</a:t>
            </a:r>
          </a:p>
        </p:txBody>
      </p:sp>
      <p:pic>
        <p:nvPicPr>
          <p:cNvPr id="8" name="Immagin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8147" y="386385"/>
            <a:ext cx="1571625" cy="1113155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softEdge rad="0"/>
          </a:effectLst>
        </p:spPr>
      </p:pic>
    </p:spTree>
    <p:extLst>
      <p:ext uri="{BB962C8B-B14F-4D97-AF65-F5344CB8AC3E}">
        <p14:creationId xmlns:p14="http://schemas.microsoft.com/office/powerpoint/2010/main" val="4282730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45586" y="6293468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Gruppo di lavoro TTA - UNISALUTE</a:t>
            </a:r>
            <a:r>
              <a:rPr lang="it-IT" dirty="0" smtClean="0"/>
              <a:t>	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274003" y="6385801"/>
            <a:ext cx="22461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Firenze 27-28 Settembre 2016</a:t>
            </a:r>
          </a:p>
        </p:txBody>
      </p:sp>
      <p:pic>
        <p:nvPicPr>
          <p:cNvPr id="8" name="Immagin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8147" y="386385"/>
            <a:ext cx="1571625" cy="1113155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softEdge rad="0"/>
          </a:effectLst>
        </p:spPr>
      </p:pic>
      <p:sp>
        <p:nvSpPr>
          <p:cNvPr id="6" name="CasellaDiTesto 5"/>
          <p:cNvSpPr txBox="1"/>
          <p:nvPr/>
        </p:nvSpPr>
        <p:spPr>
          <a:xfrm>
            <a:off x="6709118" y="5068388"/>
            <a:ext cx="29206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it-IT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3" name="CasellaDiTesto 2"/>
          <p:cNvSpPr txBox="1"/>
          <p:nvPr/>
        </p:nvSpPr>
        <p:spPr>
          <a:xfrm>
            <a:off x="2789853" y="503853"/>
            <a:ext cx="484299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>
                <a:solidFill>
                  <a:schemeClr val="accent1">
                    <a:lumMod val="75000"/>
                  </a:schemeClr>
                </a:solidFill>
              </a:rPr>
              <a:t>Non è cambiato nulla, ma …</a:t>
            </a:r>
            <a:endParaRPr lang="it-IT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7" name="CasellaDiTesto 6"/>
          <p:cNvSpPr txBox="1"/>
          <p:nvPr/>
        </p:nvSpPr>
        <p:spPr>
          <a:xfrm>
            <a:off x="2034073" y="1499540"/>
            <a:ext cx="7809723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it-IT" sz="1200" b="1" dirty="0" smtClean="0">
                <a:solidFill>
                  <a:schemeClr val="accent1">
                    <a:lumMod val="75000"/>
                  </a:schemeClr>
                </a:solidFill>
              </a:rPr>
              <a:t>FAQ UNISALUTE – </a:t>
            </a:r>
          </a:p>
          <a:p>
            <a:endParaRPr lang="it-IT" sz="1200" b="1" dirty="0" smtClean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sz="1200" b="1" dirty="0" smtClean="0"/>
              <a:t>STRUTTURE </a:t>
            </a:r>
            <a:r>
              <a:rPr lang="it-IT" sz="1200" b="1" dirty="0"/>
              <a:t>SANITARIE ALL'ESTERO</a:t>
            </a:r>
          </a:p>
          <a:p>
            <a:r>
              <a:rPr lang="it-IT" sz="1200" b="1" dirty="0"/>
              <a:t>L’assicurazione è valida anche all’estero?</a:t>
            </a:r>
          </a:p>
          <a:p>
            <a:r>
              <a:rPr lang="it-IT" sz="1200" dirty="0"/>
              <a:t>Sì, l'assicurazione vale in tutto il mondo. Se ti trovi all'estero per lavoro o in vacanza e</a:t>
            </a:r>
          </a:p>
          <a:p>
            <a:r>
              <a:rPr lang="it-IT" sz="1200" dirty="0"/>
              <a:t>hai bisogno di un ricovero, devi contattare il più presto possibile la Centrale Operativa per</a:t>
            </a:r>
          </a:p>
          <a:p>
            <a:r>
              <a:rPr lang="it-IT" sz="1200" dirty="0"/>
              <a:t>avere l'autorizzazione ad effettuare la prestazione e farti indicare la struttura sanitaria</a:t>
            </a:r>
          </a:p>
          <a:p>
            <a:r>
              <a:rPr lang="it-IT" sz="1200" dirty="0"/>
              <a:t>convenzionata a te più vicina. Potrai così usufruire di un servizio garantito e scelto per te</a:t>
            </a:r>
          </a:p>
          <a:p>
            <a:r>
              <a:rPr lang="it-IT" sz="1200" dirty="0"/>
              <a:t>da </a:t>
            </a:r>
            <a:r>
              <a:rPr lang="it-IT" sz="1200" dirty="0" err="1"/>
              <a:t>UniSalute</a:t>
            </a:r>
            <a:r>
              <a:rPr lang="it-IT" sz="1200" dirty="0"/>
              <a:t> che ti assisterà nell'affrontare una situazione di necessità in un Paese</a:t>
            </a:r>
          </a:p>
          <a:p>
            <a:r>
              <a:rPr lang="it-IT" sz="1200" dirty="0"/>
              <a:t>straniero. Nei casi in cui dovessi recarti in una struttura sanitaria non convenzionata, abbi</a:t>
            </a:r>
          </a:p>
          <a:p>
            <a:r>
              <a:rPr lang="it-IT" sz="1200" dirty="0"/>
              <a:t>cura di conservare tutta la documentazione relativa alla prestazione di cui hai usufruito e</a:t>
            </a:r>
          </a:p>
          <a:p>
            <a:r>
              <a:rPr lang="it-IT" sz="1200" dirty="0"/>
              <a:t>all'eventuale importo pagato per chiederne il rimborso a </a:t>
            </a:r>
            <a:r>
              <a:rPr lang="it-IT" sz="1200" dirty="0" err="1"/>
              <a:t>UniSalute</a:t>
            </a:r>
            <a:r>
              <a:rPr lang="it-IT" sz="1200" dirty="0" smtClean="0"/>
              <a:t>.</a:t>
            </a:r>
          </a:p>
          <a:p>
            <a:endParaRPr lang="it-IT" sz="1200" dirty="0"/>
          </a:p>
          <a:p>
            <a:pPr marL="171450" indent="-171450">
              <a:buFontTx/>
              <a:buChar char="-"/>
            </a:pPr>
            <a:r>
              <a:rPr lang="it-IT" sz="1200" b="1" dirty="0" smtClean="0">
                <a:solidFill>
                  <a:schemeClr val="accent1">
                    <a:lumMod val="75000"/>
                  </a:schemeClr>
                </a:solidFill>
              </a:rPr>
              <a:t>RICHIESTA INFORMAZIONI AL CALL CENTER RBM – </a:t>
            </a:r>
          </a:p>
          <a:p>
            <a:endParaRPr lang="it-IT" sz="1200" b="1" dirty="0">
              <a:solidFill>
                <a:schemeClr val="accent1">
                  <a:lumMod val="75000"/>
                </a:schemeClr>
              </a:solidFill>
            </a:endParaRPr>
          </a:p>
          <a:p>
            <a:r>
              <a:rPr lang="it-IT" sz="1200" dirty="0" smtClean="0"/>
              <a:t>Innanzitutto, prima di recarsi all’estero, stampare e portare con sé la dichiarazione di copertura; </a:t>
            </a:r>
          </a:p>
          <a:p>
            <a:r>
              <a:rPr lang="it-IT" sz="1200" dirty="0" err="1" smtClean="0"/>
              <a:t>Dopodichè</a:t>
            </a:r>
            <a:r>
              <a:rPr lang="it-IT" sz="1200" dirty="0" smtClean="0"/>
              <a:t> valgono le stesse regole di copertura italiane: richiedere l’autorizzazione in caso di struttura convenzionata e provvedono loro al pagamento diretto oppure raccogliere tutte le ricevute di pagamento e fogli di pronto soccorso e si verrà rimborsati con le relative franchigie e scoperti presenti in Italia.</a:t>
            </a:r>
            <a:endParaRPr lang="it-IT" sz="1200" dirty="0"/>
          </a:p>
        </p:txBody>
      </p:sp>
    </p:spTree>
    <p:extLst>
      <p:ext uri="{BB962C8B-B14F-4D97-AF65-F5344CB8AC3E}">
        <p14:creationId xmlns:p14="http://schemas.microsoft.com/office/powerpoint/2010/main" val="2448714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dirty="0" smtClean="0"/>
              <a:t>RISCONTRI?</a:t>
            </a: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445586" y="6293468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Gruppo di lavoro TTA - UNISALUTE</a:t>
            </a:r>
            <a:r>
              <a:rPr lang="it-IT" dirty="0" smtClean="0"/>
              <a:t>	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274003" y="6385801"/>
            <a:ext cx="22461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Firenze 27-28 Settembre 2016</a:t>
            </a:r>
          </a:p>
        </p:txBody>
      </p:sp>
      <p:pic>
        <p:nvPicPr>
          <p:cNvPr id="8" name="Immagin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8147" y="386385"/>
            <a:ext cx="1571625" cy="1113155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softEdge rad="0"/>
          </a:effectLst>
        </p:spPr>
      </p:pic>
      <p:sp>
        <p:nvSpPr>
          <p:cNvPr id="6" name="CasellaDiTesto 5"/>
          <p:cNvSpPr txBox="1"/>
          <p:nvPr/>
        </p:nvSpPr>
        <p:spPr>
          <a:xfrm>
            <a:off x="6709118" y="5068388"/>
            <a:ext cx="43348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b="1" dirty="0" smtClean="0">
                <a:solidFill>
                  <a:schemeClr val="accent1">
                    <a:lumMod val="75000"/>
                  </a:schemeClr>
                </a:solidFill>
              </a:rPr>
              <a:t>Grazie per l’attenzione! </a:t>
            </a:r>
            <a:endParaRPr lang="it-IT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479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path path="circle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2692398" y="1463680"/>
            <a:ext cx="694612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u="sng" dirty="0" smtClean="0">
                <a:solidFill>
                  <a:schemeClr val="accent1">
                    <a:lumMod val="50000"/>
                  </a:schemeClr>
                </a:solidFill>
              </a:rPr>
              <a:t>Web</a:t>
            </a:r>
          </a:p>
          <a:p>
            <a:pPr algn="ctr"/>
            <a:r>
              <a:rPr lang="it-IT" sz="3600" b="1" dirty="0" smtClean="0">
                <a:hlinkClick r:id="rId2"/>
              </a:rPr>
              <a:t>http://www.infn.rbmsalute.it</a:t>
            </a:r>
            <a:endParaRPr lang="it-IT" sz="3600" b="1" dirty="0" smtClean="0"/>
          </a:p>
          <a:p>
            <a:endParaRPr lang="it-IT" dirty="0" smtClean="0"/>
          </a:p>
          <a:p>
            <a:endParaRPr lang="it-IT" dirty="0"/>
          </a:p>
          <a:p>
            <a:r>
              <a:rPr lang="it-IT" b="1" dirty="0" smtClean="0"/>
              <a:t>Per la registrazione </a:t>
            </a:r>
            <a:r>
              <a:rPr lang="it-IT" dirty="0" smtClean="0"/>
              <a:t>– dal 1° luglio 2016</a:t>
            </a:r>
          </a:p>
          <a:p>
            <a:endParaRPr lang="it-IT" dirty="0"/>
          </a:p>
          <a:p>
            <a:r>
              <a:rPr lang="it-IT" dirty="0" smtClean="0"/>
              <a:t>Area Riservata  - Login</a:t>
            </a:r>
          </a:p>
          <a:p>
            <a:r>
              <a:rPr lang="it-IT" dirty="0" smtClean="0"/>
              <a:t>Username: codice fiscale in maiuscolo</a:t>
            </a:r>
          </a:p>
          <a:p>
            <a:r>
              <a:rPr lang="it-IT" dirty="0" smtClean="0"/>
              <a:t>Password: 1°accesso inserire la propria data di nascita (GGMMAAAA)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Attenzione: il login funziona solo sul sito www.infn.rbmsalute.it</a:t>
            </a:r>
            <a:endParaRPr lang="it-IT" dirty="0">
              <a:solidFill>
                <a:srgbClr val="FF0000"/>
              </a:solidFill>
            </a:endParaRPr>
          </a:p>
          <a:p>
            <a:r>
              <a:rPr lang="it-IT" b="1" dirty="0" smtClean="0"/>
              <a:t>Strutture convenzionate</a:t>
            </a:r>
            <a:r>
              <a:rPr lang="it-IT" dirty="0" smtClean="0"/>
              <a:t>: http://www.rbmsalute.it/network.html</a:t>
            </a:r>
            <a:endParaRPr lang="it-IT" dirty="0"/>
          </a:p>
          <a:p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>
            <a:off x="373741" y="6370952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Gruppo di lavoro TTA - UNISALUTE</a:t>
            </a:r>
            <a:r>
              <a:rPr lang="it-IT" dirty="0" smtClean="0"/>
              <a:t>	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8967010" y="6417118"/>
            <a:ext cx="22461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Firenze 27-28 Settembre 2016</a:t>
            </a:r>
          </a:p>
        </p:txBody>
      </p:sp>
      <p:pic>
        <p:nvPicPr>
          <p:cNvPr id="8" name="Immagine 7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8147" y="386385"/>
            <a:ext cx="1571625" cy="1113155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softEdge rad="0"/>
          </a:effectLst>
        </p:spPr>
      </p:pic>
      <p:pic>
        <p:nvPicPr>
          <p:cNvPr id="10" name="Picture 2" descr="http://www.conselhocidadaos-berlim.de/wordpress/wp-content/uploads/2012/09/116493-matte-blue-and-white-square-icon-alphanumeric-information2-ps-150x150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6033" y="-342358"/>
            <a:ext cx="2979510" cy="297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6337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62855" y="6392332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Gruppo di lavoro TTA - UNISALUTE</a:t>
            </a:r>
            <a:r>
              <a:rPr lang="it-IT" dirty="0" smtClean="0"/>
              <a:t>	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135083" y="6421768"/>
            <a:ext cx="22461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Firenze 27-28 Settembre 2016</a:t>
            </a:r>
          </a:p>
        </p:txBody>
      </p:sp>
      <p:pic>
        <p:nvPicPr>
          <p:cNvPr id="8" name="Immagin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8147" y="386385"/>
            <a:ext cx="1571625" cy="1113155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softEdge rad="0"/>
          </a:effectLst>
        </p:spPr>
      </p:pic>
      <p:sp>
        <p:nvSpPr>
          <p:cNvPr id="6" name="Rettangolo 5"/>
          <p:cNvSpPr/>
          <p:nvPr/>
        </p:nvSpPr>
        <p:spPr>
          <a:xfrm>
            <a:off x="2586135" y="1522977"/>
            <a:ext cx="6911495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1" u="sng" dirty="0">
                <a:solidFill>
                  <a:schemeClr val="accent1">
                    <a:lumMod val="50000"/>
                  </a:schemeClr>
                </a:solidFill>
              </a:rPr>
              <a:t>Numeri telefonici </a:t>
            </a:r>
            <a:r>
              <a:rPr lang="it-IT" sz="2800" b="1" u="sng" dirty="0" smtClean="0">
                <a:solidFill>
                  <a:schemeClr val="accent1">
                    <a:lumMod val="50000"/>
                  </a:schemeClr>
                </a:solidFill>
              </a:rPr>
              <a:t>dedicati (solo INFN)</a:t>
            </a:r>
          </a:p>
          <a:p>
            <a:endParaRPr lang="it-IT" sz="2800" b="1" u="sng" dirty="0" smtClean="0">
              <a:solidFill>
                <a:schemeClr val="accent3"/>
              </a:solidFill>
            </a:endParaRPr>
          </a:p>
          <a:p>
            <a:pPr algn="ctr"/>
            <a:r>
              <a:rPr lang="it-IT" dirty="0">
                <a:solidFill>
                  <a:schemeClr val="accent1">
                    <a:lumMod val="50000"/>
                  </a:schemeClr>
                </a:solidFill>
              </a:rPr>
              <a:t>24 ore su 24 – 365 giorni </a:t>
            </a:r>
            <a:r>
              <a:rPr lang="it-IT" dirty="0" smtClean="0">
                <a:solidFill>
                  <a:schemeClr val="accent1">
                    <a:lumMod val="50000"/>
                  </a:schemeClr>
                </a:solidFill>
              </a:rPr>
              <a:t>all’anno</a:t>
            </a:r>
          </a:p>
          <a:p>
            <a:pPr algn="ctr"/>
            <a:endParaRPr lang="it-IT" b="1" u="sng" dirty="0">
              <a:solidFill>
                <a:schemeClr val="accent1">
                  <a:lumMod val="50000"/>
                </a:schemeClr>
              </a:solidFill>
            </a:endParaRPr>
          </a:p>
          <a:p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>800.991.820</a:t>
            </a:r>
            <a:r>
              <a:rPr lang="it-IT" dirty="0"/>
              <a:t> </a:t>
            </a:r>
            <a:r>
              <a:rPr lang="it-IT" dirty="0" smtClean="0"/>
              <a:t>			da </a:t>
            </a:r>
            <a:r>
              <a:rPr lang="it-IT" dirty="0"/>
              <a:t>telefono fisso (numero gratuito</a:t>
            </a:r>
            <a:r>
              <a:rPr lang="it-IT" dirty="0" smtClean="0"/>
              <a:t>)</a:t>
            </a:r>
          </a:p>
          <a:p>
            <a:endParaRPr lang="it-IT" dirty="0"/>
          </a:p>
          <a:p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>+39 0422.17.44.287 </a:t>
            </a:r>
            <a:r>
              <a:rPr lang="it-IT" b="1" dirty="0" smtClean="0"/>
              <a:t>		</a:t>
            </a:r>
            <a:r>
              <a:rPr lang="it-IT" dirty="0" smtClean="0"/>
              <a:t>da </a:t>
            </a:r>
            <a:r>
              <a:rPr lang="it-IT" dirty="0"/>
              <a:t>rete mobile o estero</a:t>
            </a:r>
          </a:p>
          <a:p>
            <a:endParaRPr lang="it-IT" dirty="0" smtClean="0"/>
          </a:p>
          <a:p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  <a:t>+</a:t>
            </a:r>
            <a:r>
              <a:rPr lang="it-IT" b="1" dirty="0">
                <a:solidFill>
                  <a:schemeClr val="accent1">
                    <a:lumMod val="50000"/>
                  </a:schemeClr>
                </a:solidFill>
              </a:rPr>
              <a:t>39 0422.17.44.787 </a:t>
            </a:r>
            <a:r>
              <a:rPr lang="it-IT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it-IT" dirty="0" smtClean="0"/>
              <a:t>	fax per </a:t>
            </a:r>
            <a:r>
              <a:rPr lang="it-IT" dirty="0"/>
              <a:t>trasmettere </a:t>
            </a:r>
            <a:r>
              <a:rPr lang="it-IT" dirty="0" smtClean="0"/>
              <a:t>documentazione</a:t>
            </a:r>
            <a:endParaRPr lang="it-IT" dirty="0"/>
          </a:p>
          <a:p>
            <a:endParaRPr lang="it-IT" dirty="0"/>
          </a:p>
        </p:txBody>
      </p:sp>
      <p:pic>
        <p:nvPicPr>
          <p:cNvPr id="9" name="Picture 4" descr="http://www.mc.gov.md/sites/default/files/teleph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02706" y="-322985"/>
            <a:ext cx="2988841" cy="29888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83795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71712" y="6360066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Gruppo di lavoro TTA - UNISALUTE</a:t>
            </a:r>
            <a:r>
              <a:rPr lang="it-IT" dirty="0" smtClean="0"/>
              <a:t>	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376546" y="6452399"/>
            <a:ext cx="22461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Firenze 27-28 Settembre 2016</a:t>
            </a:r>
          </a:p>
        </p:txBody>
      </p:sp>
      <p:pic>
        <p:nvPicPr>
          <p:cNvPr id="8" name="Immagin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8147" y="386385"/>
            <a:ext cx="1571625" cy="1113155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softEdge rad="0"/>
          </a:effectLst>
        </p:spPr>
      </p:pic>
      <p:sp>
        <p:nvSpPr>
          <p:cNvPr id="6" name="Rettangolo 5"/>
          <p:cNvSpPr/>
          <p:nvPr/>
        </p:nvSpPr>
        <p:spPr>
          <a:xfrm>
            <a:off x="2692397" y="1709901"/>
            <a:ext cx="6927463" cy="40010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800" b="1" u="sng" dirty="0">
                <a:solidFill>
                  <a:schemeClr val="accent1">
                    <a:lumMod val="50000"/>
                  </a:schemeClr>
                </a:solidFill>
              </a:rPr>
              <a:t>E-mail</a:t>
            </a:r>
            <a:r>
              <a:rPr lang="it-IT" sz="2800" b="1" u="sng" dirty="0">
                <a:solidFill>
                  <a:schemeClr val="accent3"/>
                </a:solidFill>
              </a:rPr>
              <a:t> </a:t>
            </a:r>
            <a:endParaRPr lang="it-IT" sz="2800" b="1" u="sng" dirty="0" smtClean="0">
              <a:solidFill>
                <a:schemeClr val="accent3"/>
              </a:solidFill>
            </a:endParaRPr>
          </a:p>
          <a:p>
            <a:endParaRPr lang="it-IT" dirty="0">
              <a:hlinkClick r:id="rId3"/>
            </a:endParaRPr>
          </a:p>
          <a:p>
            <a:pPr algn="ctr"/>
            <a:r>
              <a:rPr lang="it-IT" sz="3600" b="1" dirty="0" smtClean="0">
                <a:solidFill>
                  <a:schemeClr val="accent1">
                    <a:lumMod val="50000"/>
                  </a:schemeClr>
                </a:solidFill>
                <a:hlinkClick r:id="rId3"/>
              </a:rPr>
              <a:t>assistenza.infn@rbmsalute.it</a:t>
            </a:r>
            <a:endParaRPr lang="it-IT" sz="36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ctr"/>
            <a:r>
              <a:rPr lang="it-IT" sz="2000" b="1" dirty="0" smtClean="0">
                <a:solidFill>
                  <a:srgbClr val="FF0000"/>
                </a:solidFill>
              </a:rPr>
              <a:t>Attenzione al replay a loro e-mail!!!</a:t>
            </a:r>
            <a:endParaRPr lang="it-IT" sz="2000" b="1" dirty="0">
              <a:solidFill>
                <a:srgbClr val="FF0000"/>
              </a:solidFill>
            </a:endParaRPr>
          </a:p>
          <a:p>
            <a:endParaRPr lang="it-IT" sz="2800" b="1" u="sng" dirty="0" smtClean="0">
              <a:solidFill>
                <a:schemeClr val="accent3"/>
              </a:solidFill>
            </a:endParaRPr>
          </a:p>
          <a:p>
            <a:r>
              <a:rPr lang="it-IT" sz="2800" b="1" u="sng" dirty="0" err="1" smtClean="0">
                <a:solidFill>
                  <a:schemeClr val="accent1">
                    <a:lumMod val="50000"/>
                  </a:schemeClr>
                </a:solidFill>
              </a:rPr>
              <a:t>App</a:t>
            </a:r>
            <a:r>
              <a:rPr lang="it-IT" sz="2800" b="1" u="sng" dirty="0" smtClean="0">
                <a:solidFill>
                  <a:schemeClr val="accent1">
                    <a:lumMod val="50000"/>
                  </a:schemeClr>
                </a:solidFill>
              </a:rPr>
              <a:t> «Citrus </a:t>
            </a:r>
            <a:r>
              <a:rPr lang="it-IT" sz="2800" b="1" u="sng" dirty="0">
                <a:solidFill>
                  <a:schemeClr val="accent1">
                    <a:lumMod val="50000"/>
                  </a:schemeClr>
                </a:solidFill>
              </a:rPr>
              <a:t>RBM </a:t>
            </a:r>
            <a:r>
              <a:rPr lang="it-IT" sz="2800" b="1" u="sng" dirty="0" smtClean="0">
                <a:solidFill>
                  <a:schemeClr val="accent1">
                    <a:lumMod val="50000"/>
                  </a:schemeClr>
                </a:solidFill>
              </a:rPr>
              <a:t>Salute»</a:t>
            </a:r>
            <a:r>
              <a:rPr lang="it-IT" sz="28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it-IT" sz="1600" dirty="0" smtClean="0"/>
              <a:t>per </a:t>
            </a:r>
            <a:r>
              <a:rPr lang="it-IT" sz="1600" dirty="0" err="1"/>
              <a:t>Iphone</a:t>
            </a:r>
            <a:r>
              <a:rPr lang="it-IT" sz="1600" dirty="0"/>
              <a:t> e </a:t>
            </a:r>
            <a:r>
              <a:rPr lang="it-IT" sz="1600" dirty="0" err="1"/>
              <a:t>Android</a:t>
            </a:r>
            <a:endParaRPr lang="it-IT" sz="1600" dirty="0"/>
          </a:p>
          <a:p>
            <a:endParaRPr lang="it-IT" sz="1600" b="1" dirty="0" smtClean="0"/>
          </a:p>
          <a:p>
            <a:r>
              <a:rPr lang="it-IT" sz="1600" b="1" dirty="0" smtClean="0"/>
              <a:t>1. </a:t>
            </a:r>
            <a:r>
              <a:rPr lang="it-IT" sz="1600" dirty="0" smtClean="0"/>
              <a:t>Modifica dati anagrafici			</a:t>
            </a:r>
            <a:r>
              <a:rPr lang="it-IT" sz="1600" b="1" dirty="0" smtClean="0"/>
              <a:t>2</a:t>
            </a:r>
            <a:r>
              <a:rPr lang="it-IT" sz="1600" dirty="0" smtClean="0"/>
              <a:t>. Recapiti </a:t>
            </a:r>
          </a:p>
          <a:p>
            <a:endParaRPr lang="it-IT" sz="1600" dirty="0" smtClean="0"/>
          </a:p>
          <a:p>
            <a:r>
              <a:rPr lang="it-IT" sz="1600" b="1" dirty="0" smtClean="0"/>
              <a:t>3</a:t>
            </a:r>
            <a:r>
              <a:rPr lang="it-IT" sz="1600" dirty="0" smtClean="0"/>
              <a:t>. Ricerca strutture convenzionate		</a:t>
            </a:r>
            <a:r>
              <a:rPr lang="it-IT" sz="1600" b="1" dirty="0" smtClean="0"/>
              <a:t>4</a:t>
            </a:r>
            <a:r>
              <a:rPr lang="it-IT" sz="1600" dirty="0" smtClean="0"/>
              <a:t>. Visualizzazione pratiche </a:t>
            </a:r>
          </a:p>
          <a:p>
            <a:endParaRPr lang="it-IT" sz="1600" dirty="0"/>
          </a:p>
          <a:p>
            <a:r>
              <a:rPr lang="it-IT" sz="1600" dirty="0" smtClean="0"/>
              <a:t>5. </a:t>
            </a:r>
            <a:r>
              <a:rPr lang="it-IT" sz="1600" dirty="0" err="1" smtClean="0"/>
              <a:t>Preattivazione</a:t>
            </a:r>
            <a:r>
              <a:rPr lang="it-IT" sz="1600" dirty="0" smtClean="0"/>
              <a:t> pratiche in strutture del SSN o Convenzionate</a:t>
            </a:r>
            <a:endParaRPr lang="it-IT" sz="1600" dirty="0"/>
          </a:p>
        </p:txBody>
      </p:sp>
      <p:pic>
        <p:nvPicPr>
          <p:cNvPr id="3076" name="Picture 4" descr="http://cdn.mysitemyway.com/etc-mysitemyway/icons/legacy-previews/icons-256/matte-blue-and-white-square-icons-business/116939-matte-blue-and-white-square-icon-business-envelope1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43413" y="-308895"/>
            <a:ext cx="3044260" cy="3044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8" name="Picture 6" descr="http://www.conselhocidadaos-berlim.de/wordpress/wp-content/uploads/2013/10/117105-matte-blue-and-white-square-icon-business-www-search-ps-300x300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97638" y="1864094"/>
            <a:ext cx="3044260" cy="30442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2134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59745" y="6333630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Gruppo di lavoro TTA - UNISALUTE</a:t>
            </a:r>
            <a:r>
              <a:rPr lang="it-IT" dirty="0" smtClean="0"/>
              <a:t>	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331463" y="6425963"/>
            <a:ext cx="22461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Firenze 27-28 Settembre 2016</a:t>
            </a:r>
          </a:p>
        </p:txBody>
      </p:sp>
      <p:pic>
        <p:nvPicPr>
          <p:cNvPr id="8" name="Immagin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8147" y="386385"/>
            <a:ext cx="1571625" cy="1113155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softEdge rad="0"/>
          </a:effectLst>
        </p:spPr>
      </p:pic>
      <p:pic>
        <p:nvPicPr>
          <p:cNvPr id="2052" name="Picture 4" descr="http://www.chirurgiaesteticanordest.it/chirurgia-estetica-viso/images/icona_costo_origin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77357" y="-329774"/>
            <a:ext cx="2545471" cy="2545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4746781"/>
              </p:ext>
            </p:extLst>
          </p:nvPr>
        </p:nvGraphicFramePr>
        <p:xfrm>
          <a:off x="1776499" y="880821"/>
          <a:ext cx="8412759" cy="51091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70831"/>
                <a:gridCol w="3265715"/>
                <a:gridCol w="3176213"/>
              </a:tblGrid>
              <a:tr h="369549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COSTO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UNISALUTE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RBM</a:t>
                      </a:r>
                      <a:endParaRPr lang="it-IT" dirty="0"/>
                    </a:p>
                  </a:txBody>
                  <a:tcPr/>
                </a:tc>
              </a:tr>
              <a:tr h="1359760">
                <a:tc>
                  <a:txBody>
                    <a:bodyPr/>
                    <a:lstStyle/>
                    <a:p>
                      <a:r>
                        <a:rPr lang="it-IT" dirty="0" smtClean="0"/>
                        <a:t>ASSOCIATI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200000"/>
                        </a:lnSpc>
                        <a:buFontTx/>
                        <a:buChar char="-"/>
                      </a:pPr>
                      <a:r>
                        <a:rPr lang="it-IT" sz="1100" dirty="0" smtClean="0"/>
                        <a:t>TITOLARE  </a:t>
                      </a:r>
                      <a:r>
                        <a:rPr lang="it-IT" sz="1100" b="1" dirty="0" smtClean="0"/>
                        <a:t>740 E</a:t>
                      </a:r>
                      <a:r>
                        <a:rPr lang="it-IT" sz="1100" dirty="0" smtClean="0"/>
                        <a:t>.</a:t>
                      </a:r>
                    </a:p>
                    <a:p>
                      <a:pPr marL="171450" indent="-171450">
                        <a:lnSpc>
                          <a:spcPct val="200000"/>
                        </a:lnSpc>
                        <a:buFontTx/>
                        <a:buChar char="-"/>
                      </a:pPr>
                      <a:r>
                        <a:rPr lang="it-IT" sz="1100" dirty="0" smtClean="0"/>
                        <a:t>FAM. A CARICO </a:t>
                      </a:r>
                      <a:r>
                        <a:rPr lang="it-IT" sz="1100" b="1" dirty="0" smtClean="0"/>
                        <a:t>620</a:t>
                      </a:r>
                      <a:r>
                        <a:rPr lang="it-IT" sz="1100" b="1" baseline="0" dirty="0" smtClean="0"/>
                        <a:t> E.</a:t>
                      </a:r>
                    </a:p>
                    <a:p>
                      <a:pPr marL="171450" indent="-171450">
                        <a:lnSpc>
                          <a:spcPct val="200000"/>
                        </a:lnSpc>
                        <a:buFontTx/>
                        <a:buChar char="-"/>
                      </a:pPr>
                      <a:r>
                        <a:rPr lang="it-IT" sz="1100" baseline="0" dirty="0" smtClean="0"/>
                        <a:t>FAM. NON A CARICO </a:t>
                      </a:r>
                      <a:r>
                        <a:rPr lang="it-IT" sz="1100" b="1" baseline="0" dirty="0" smtClean="0"/>
                        <a:t>740 E.</a:t>
                      </a:r>
                    </a:p>
                    <a:p>
                      <a:pPr marL="171450" indent="-171450">
                        <a:lnSpc>
                          <a:spcPct val="150000"/>
                        </a:lnSpc>
                        <a:buFontTx/>
                        <a:buChar char="-"/>
                      </a:pP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200000"/>
                        </a:lnSpc>
                        <a:buFontTx/>
                        <a:buChar char="-"/>
                      </a:pPr>
                      <a:r>
                        <a:rPr lang="it-IT" sz="1100" dirty="0" smtClean="0"/>
                        <a:t>TITOLARE  </a:t>
                      </a:r>
                      <a:r>
                        <a:rPr lang="it-IT" sz="1100" b="1" dirty="0" smtClean="0"/>
                        <a:t>481,50 E.</a:t>
                      </a:r>
                    </a:p>
                    <a:p>
                      <a:pPr marL="171450" indent="-171450">
                        <a:lnSpc>
                          <a:spcPct val="200000"/>
                        </a:lnSpc>
                        <a:buFontTx/>
                        <a:buChar char="-"/>
                      </a:pPr>
                      <a:r>
                        <a:rPr lang="it-IT" sz="1100" dirty="0" smtClean="0"/>
                        <a:t>FAM.</a:t>
                      </a:r>
                      <a:r>
                        <a:rPr lang="it-IT" sz="1100" baseline="0" dirty="0" smtClean="0"/>
                        <a:t> A CARICO </a:t>
                      </a:r>
                      <a:r>
                        <a:rPr lang="it-IT" sz="1100" b="1" baseline="0" dirty="0" smtClean="0"/>
                        <a:t>433,35 E.</a:t>
                      </a:r>
                    </a:p>
                    <a:p>
                      <a:pPr marL="171450" indent="-171450">
                        <a:lnSpc>
                          <a:spcPct val="200000"/>
                        </a:lnSpc>
                        <a:buFontTx/>
                        <a:buChar char="-"/>
                      </a:pPr>
                      <a:r>
                        <a:rPr lang="it-IT" sz="1100" baseline="0" dirty="0" smtClean="0"/>
                        <a:t>FAM. NON A CARICO </a:t>
                      </a:r>
                      <a:r>
                        <a:rPr lang="it-IT" sz="1100" b="1" baseline="0" dirty="0" smtClean="0"/>
                        <a:t>481,50 E.</a:t>
                      </a:r>
                      <a:endParaRPr lang="it-IT" sz="1100" b="1" dirty="0"/>
                    </a:p>
                  </a:txBody>
                  <a:tcPr/>
                </a:tc>
              </a:tr>
              <a:tr h="1402361">
                <a:tc>
                  <a:txBody>
                    <a:bodyPr/>
                    <a:lstStyle/>
                    <a:p>
                      <a:r>
                        <a:rPr lang="it-IT" dirty="0" smtClean="0"/>
                        <a:t>IN QUIESCENZA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200000"/>
                        </a:lnSpc>
                        <a:buFontTx/>
                        <a:buChar char="-"/>
                      </a:pPr>
                      <a:r>
                        <a:rPr lang="it-IT" sz="1100" dirty="0" smtClean="0"/>
                        <a:t>TITOLARE  </a:t>
                      </a:r>
                      <a:r>
                        <a:rPr lang="it-IT" sz="1100" b="1" dirty="0" smtClean="0"/>
                        <a:t>865 E.</a:t>
                      </a:r>
                    </a:p>
                    <a:p>
                      <a:pPr marL="171450" indent="-171450">
                        <a:lnSpc>
                          <a:spcPct val="200000"/>
                        </a:lnSpc>
                        <a:buFontTx/>
                        <a:buChar char="-"/>
                      </a:pPr>
                      <a:r>
                        <a:rPr lang="it-IT" sz="1100" dirty="0" smtClean="0"/>
                        <a:t>FAM. A CARICO </a:t>
                      </a:r>
                      <a:r>
                        <a:rPr lang="it-IT" sz="1100" b="1" dirty="0" smtClean="0"/>
                        <a:t>925 E.</a:t>
                      </a:r>
                    </a:p>
                    <a:p>
                      <a:pPr marL="171450" indent="-171450">
                        <a:lnSpc>
                          <a:spcPct val="200000"/>
                        </a:lnSpc>
                        <a:buFontTx/>
                        <a:buChar char="-"/>
                      </a:pPr>
                      <a:r>
                        <a:rPr lang="it-IT" sz="1100" dirty="0" smtClean="0"/>
                        <a:t>FAM. NON A CARICO </a:t>
                      </a:r>
                      <a:r>
                        <a:rPr lang="it-IT" sz="1100" b="1" dirty="0" smtClean="0"/>
                        <a:t>925 E.</a:t>
                      </a:r>
                    </a:p>
                    <a:p>
                      <a:pPr marL="0" indent="0">
                        <a:lnSpc>
                          <a:spcPct val="200000"/>
                        </a:lnSpc>
                        <a:buFontTx/>
                        <a:buNone/>
                      </a:pPr>
                      <a:endParaRPr lang="it-IT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lnSpc>
                          <a:spcPct val="200000"/>
                        </a:lnSpc>
                        <a:buFontTx/>
                        <a:buChar char="-"/>
                      </a:pPr>
                      <a:r>
                        <a:rPr lang="it-IT" sz="1100" dirty="0" smtClean="0"/>
                        <a:t>TITOLARE  </a:t>
                      </a:r>
                      <a:r>
                        <a:rPr lang="it-IT" sz="1100" b="1" dirty="0" smtClean="0"/>
                        <a:t>609,90 E.</a:t>
                      </a:r>
                    </a:p>
                    <a:p>
                      <a:pPr marL="171450" indent="-171450">
                        <a:lnSpc>
                          <a:spcPct val="200000"/>
                        </a:lnSpc>
                        <a:buFontTx/>
                        <a:buChar char="-"/>
                      </a:pPr>
                      <a:r>
                        <a:rPr lang="it-IT" sz="1100" dirty="0" smtClean="0"/>
                        <a:t>FAM. A CARICO </a:t>
                      </a:r>
                      <a:r>
                        <a:rPr lang="it-IT" sz="1100" b="1" dirty="0" smtClean="0"/>
                        <a:t>548,91</a:t>
                      </a:r>
                      <a:r>
                        <a:rPr lang="it-IT" sz="1100" b="1" baseline="0" dirty="0" smtClean="0"/>
                        <a:t> E.</a:t>
                      </a:r>
                    </a:p>
                    <a:p>
                      <a:pPr marL="171450" indent="-171450">
                        <a:lnSpc>
                          <a:spcPct val="200000"/>
                        </a:lnSpc>
                        <a:buFontTx/>
                        <a:buChar char="-"/>
                      </a:pPr>
                      <a:r>
                        <a:rPr lang="it-IT" sz="1100" baseline="0" dirty="0" smtClean="0"/>
                        <a:t>FAM. NON A CARICO </a:t>
                      </a:r>
                      <a:r>
                        <a:rPr lang="it-IT" sz="1100" b="1" baseline="0" dirty="0" smtClean="0"/>
                        <a:t>609,90 E</a:t>
                      </a:r>
                      <a:r>
                        <a:rPr lang="it-IT" sz="1100" baseline="0" dirty="0" smtClean="0"/>
                        <a:t>.</a:t>
                      </a:r>
                      <a:endParaRPr lang="it-IT" sz="1100" dirty="0"/>
                    </a:p>
                  </a:txBody>
                  <a:tcPr/>
                </a:tc>
              </a:tr>
              <a:tr h="1910491">
                <a:tc>
                  <a:txBody>
                    <a:bodyPr/>
                    <a:lstStyle/>
                    <a:p>
                      <a:r>
                        <a:rPr lang="it-IT" dirty="0" smtClean="0"/>
                        <a:t>DIPENDENTI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100" dirty="0" smtClean="0"/>
                    </a:p>
                    <a:p>
                      <a:pPr marL="171450" indent="-171450">
                        <a:lnSpc>
                          <a:spcPct val="200000"/>
                        </a:lnSpc>
                        <a:buFontTx/>
                        <a:buChar char="-"/>
                      </a:pPr>
                      <a:r>
                        <a:rPr lang="it-IT" sz="1100" baseline="0" dirty="0" smtClean="0"/>
                        <a:t>TITOLARE </a:t>
                      </a:r>
                      <a:r>
                        <a:rPr lang="it-IT" sz="1100" b="1" baseline="0" dirty="0" smtClean="0"/>
                        <a:t>370 E</a:t>
                      </a:r>
                      <a:r>
                        <a:rPr lang="it-IT" sz="1100" baseline="0" dirty="0" smtClean="0"/>
                        <a:t>.</a:t>
                      </a:r>
                    </a:p>
                    <a:p>
                      <a:pPr marL="171450" indent="-171450">
                        <a:lnSpc>
                          <a:spcPct val="200000"/>
                        </a:lnSpc>
                        <a:buFontTx/>
                        <a:buChar char="-"/>
                      </a:pPr>
                      <a:r>
                        <a:rPr lang="it-IT" sz="1100" baseline="0" dirty="0" smtClean="0"/>
                        <a:t>FAM. A CARICO </a:t>
                      </a:r>
                      <a:r>
                        <a:rPr lang="it-IT" sz="1100" b="1" baseline="0" dirty="0" smtClean="0"/>
                        <a:t>370 E.</a:t>
                      </a:r>
                    </a:p>
                    <a:p>
                      <a:pPr marL="171450" indent="-171450">
                        <a:lnSpc>
                          <a:spcPct val="200000"/>
                        </a:lnSpc>
                        <a:buFontTx/>
                        <a:buChar char="-"/>
                      </a:pPr>
                      <a:r>
                        <a:rPr lang="it-IT" sz="1100" baseline="0" dirty="0" smtClean="0"/>
                        <a:t>FAM. NON A CARICO </a:t>
                      </a:r>
                      <a:r>
                        <a:rPr lang="it-IT" sz="1100" b="1" baseline="0" dirty="0" smtClean="0"/>
                        <a:t>710 E.</a:t>
                      </a:r>
                      <a:r>
                        <a:rPr lang="it-IT" sz="1100" baseline="0" dirty="0" smtClean="0"/>
                        <a:t> </a:t>
                      </a:r>
                    </a:p>
                    <a:p>
                      <a:pPr marL="171450" indent="-171450">
                        <a:lnSpc>
                          <a:spcPct val="200000"/>
                        </a:lnSpc>
                        <a:buFontTx/>
                        <a:buChar char="-"/>
                      </a:pPr>
                      <a:r>
                        <a:rPr lang="it-IT" sz="1100" baseline="0" dirty="0" smtClean="0"/>
                        <a:t>FORFAIT + DI 2 FAM. NON A CARICO </a:t>
                      </a:r>
                      <a:r>
                        <a:rPr lang="it-IT" sz="1100" b="1" baseline="0" dirty="0" smtClean="0"/>
                        <a:t>1090 E.</a:t>
                      </a:r>
                    </a:p>
                    <a:p>
                      <a:pPr marL="171450" indent="-171450">
                        <a:lnSpc>
                          <a:spcPct val="200000"/>
                        </a:lnSpc>
                        <a:buFontTx/>
                        <a:buChar char="-"/>
                      </a:pPr>
                      <a:r>
                        <a:rPr lang="it-IT" sz="1100" baseline="0" dirty="0" smtClean="0"/>
                        <a:t>FORFAIT + DI 2 FAM. A CARICO </a:t>
                      </a:r>
                      <a:r>
                        <a:rPr lang="it-IT" sz="1100" b="1" baseline="0" dirty="0" smtClean="0"/>
                        <a:t>740 E.</a:t>
                      </a:r>
                      <a:endParaRPr lang="it-IT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it-IT" sz="1100" dirty="0" smtClean="0"/>
                    </a:p>
                    <a:p>
                      <a:pPr marL="171450" indent="-171450">
                        <a:lnSpc>
                          <a:spcPct val="200000"/>
                        </a:lnSpc>
                        <a:buFontTx/>
                        <a:buChar char="-"/>
                      </a:pPr>
                      <a:r>
                        <a:rPr lang="it-IT" sz="1100" dirty="0" smtClean="0"/>
                        <a:t>TITOLARE</a:t>
                      </a:r>
                      <a:r>
                        <a:rPr lang="it-IT" sz="1100" baseline="0" dirty="0" smtClean="0"/>
                        <a:t> </a:t>
                      </a:r>
                      <a:r>
                        <a:rPr lang="it-IT" sz="1100" b="1" baseline="0" dirty="0" smtClean="0"/>
                        <a:t>305 E.</a:t>
                      </a:r>
                    </a:p>
                    <a:p>
                      <a:pPr marL="171450" indent="-171450">
                        <a:lnSpc>
                          <a:spcPct val="200000"/>
                        </a:lnSpc>
                        <a:buFontTx/>
                        <a:buChar char="-"/>
                      </a:pPr>
                      <a:r>
                        <a:rPr lang="it-IT" sz="1100" baseline="0" dirty="0" smtClean="0"/>
                        <a:t>CONIUGE A CARICO </a:t>
                      </a:r>
                      <a:r>
                        <a:rPr lang="it-IT" sz="1100" b="1" baseline="0" dirty="0" smtClean="0"/>
                        <a:t>287,75 E.</a:t>
                      </a:r>
                    </a:p>
                    <a:p>
                      <a:pPr marL="171450" indent="-171450">
                        <a:lnSpc>
                          <a:spcPct val="200000"/>
                        </a:lnSpc>
                        <a:buFontTx/>
                        <a:buChar char="-"/>
                      </a:pPr>
                      <a:r>
                        <a:rPr lang="it-IT" sz="1100" baseline="0" dirty="0" smtClean="0"/>
                        <a:t>FAM. NON A CARICO </a:t>
                      </a:r>
                      <a:r>
                        <a:rPr lang="it-IT" sz="1100" b="1" baseline="0" dirty="0" smtClean="0"/>
                        <a:t>402,85</a:t>
                      </a:r>
                    </a:p>
                    <a:p>
                      <a:pPr marL="171450" indent="-171450">
                        <a:lnSpc>
                          <a:spcPct val="200000"/>
                        </a:lnSpc>
                        <a:buFontTx/>
                        <a:buChar char="-"/>
                      </a:pPr>
                      <a:r>
                        <a:rPr lang="it-IT" sz="1100" baseline="0" dirty="0" smtClean="0"/>
                        <a:t>PER OGNI FIGLIO </a:t>
                      </a:r>
                      <a:r>
                        <a:rPr lang="it-IT" sz="1100" b="1" baseline="0" dirty="0" smtClean="0"/>
                        <a:t>287,75 E.</a:t>
                      </a:r>
                    </a:p>
                    <a:p>
                      <a:pPr marL="171450" indent="-171450">
                        <a:lnSpc>
                          <a:spcPct val="200000"/>
                        </a:lnSpc>
                        <a:buFontTx/>
                        <a:buChar char="-"/>
                      </a:pPr>
                      <a:r>
                        <a:rPr lang="it-IT" sz="1100" baseline="0" dirty="0" smtClean="0"/>
                        <a:t>PER OGNI FIGLIO E + DI 2 </a:t>
                      </a:r>
                      <a:r>
                        <a:rPr lang="it-IT" sz="1100" b="1" baseline="0" dirty="0" smtClean="0"/>
                        <a:t>230,20 E.</a:t>
                      </a:r>
                      <a:endParaRPr lang="it-IT" sz="1100" b="1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4764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434390" y="6342960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Gruppo di lavoro TTA - UNISALUTE</a:t>
            </a:r>
            <a:r>
              <a:rPr lang="it-IT" dirty="0" smtClean="0"/>
              <a:t>	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699401" y="6435293"/>
            <a:ext cx="22461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Firenze 27-28 Settembre 2016</a:t>
            </a:r>
          </a:p>
        </p:txBody>
      </p:sp>
      <p:pic>
        <p:nvPicPr>
          <p:cNvPr id="8" name="Immagin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8147" y="386385"/>
            <a:ext cx="1571625" cy="1113155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softEdge rad="0"/>
          </a:effectLst>
        </p:spPr>
      </p:pic>
      <p:pic>
        <p:nvPicPr>
          <p:cNvPr id="2052" name="Picture 4" descr="http://www.chirurgiaesteticanordest.it/chirurgia-estetica-viso/images/icona_costo_origin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88242" y="-329774"/>
            <a:ext cx="2545471" cy="2545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1490820"/>
              </p:ext>
            </p:extLst>
          </p:nvPr>
        </p:nvGraphicFramePr>
        <p:xfrm>
          <a:off x="1776499" y="1142164"/>
          <a:ext cx="8412759" cy="49858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325"/>
                <a:gridCol w="2982221"/>
                <a:gridCol w="3176213"/>
              </a:tblGrid>
              <a:tr h="74307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Esami, accertamenti diagnostici,</a:t>
                      </a:r>
                      <a:r>
                        <a:rPr lang="it-IT" baseline="0" dirty="0" smtClean="0"/>
                        <a:t> visite specialistiche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UNISALUTE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RBM</a:t>
                      </a:r>
                      <a:endParaRPr lang="it-IT" dirty="0"/>
                    </a:p>
                  </a:txBody>
                  <a:tcPr/>
                </a:tc>
              </a:tr>
              <a:tr h="1104983">
                <a:tc>
                  <a:txBody>
                    <a:bodyPr/>
                    <a:lstStyle/>
                    <a:p>
                      <a:r>
                        <a:rPr lang="it-IT" dirty="0" smtClean="0"/>
                        <a:t>SSN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200000"/>
                        </a:lnSpc>
                        <a:buFontTx/>
                        <a:buNone/>
                      </a:pPr>
                      <a:r>
                        <a:rPr lang="it-IT" sz="1100" dirty="0" smtClean="0"/>
                        <a:t>TICKET COMPLETAMENTE RIMBORSATO</a:t>
                      </a:r>
                      <a:endParaRPr lang="it-IT" sz="1100" b="1" baseline="0" dirty="0" smtClean="0"/>
                    </a:p>
                    <a:p>
                      <a:pPr marL="171450" indent="-171450">
                        <a:lnSpc>
                          <a:spcPct val="150000"/>
                        </a:lnSpc>
                        <a:buFontTx/>
                        <a:buChar char="-"/>
                      </a:pPr>
                      <a:endParaRPr lang="it-IT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200000"/>
                        </a:lnSpc>
                        <a:buFontTx/>
                        <a:buNone/>
                      </a:pPr>
                      <a:r>
                        <a:rPr lang="it-IT" sz="1100" dirty="0" smtClean="0"/>
                        <a:t>TICKET COMPLETAMENTE RIMBORSATO</a:t>
                      </a:r>
                      <a:endParaRPr lang="it-IT" sz="1100" b="1" dirty="0"/>
                    </a:p>
                  </a:txBody>
                  <a:tcPr/>
                </a:tc>
              </a:tr>
              <a:tr h="1139602">
                <a:tc>
                  <a:txBody>
                    <a:bodyPr/>
                    <a:lstStyle/>
                    <a:p>
                      <a:r>
                        <a:rPr lang="it-IT" dirty="0" smtClean="0"/>
                        <a:t>STRUTTURE CONVENZIONATE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200000"/>
                        </a:lnSpc>
                        <a:buFontTx/>
                        <a:buNone/>
                      </a:pPr>
                      <a:r>
                        <a:rPr lang="it-IT" sz="1100" dirty="0" smtClean="0"/>
                        <a:t>FRANCHIGIA 40 E.</a:t>
                      </a:r>
                      <a:endParaRPr lang="it-IT" sz="1100" b="1" dirty="0" smtClean="0"/>
                    </a:p>
                    <a:p>
                      <a:pPr marL="0" indent="0">
                        <a:lnSpc>
                          <a:spcPct val="200000"/>
                        </a:lnSpc>
                        <a:buFontTx/>
                        <a:buNone/>
                      </a:pPr>
                      <a:endParaRPr lang="it-IT" sz="11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200000"/>
                        </a:lnSpc>
                        <a:buFontTx/>
                        <a:buNone/>
                      </a:pPr>
                      <a:r>
                        <a:rPr lang="it-IT" sz="1100" dirty="0" smtClean="0"/>
                        <a:t>NO FRANCHIGIA</a:t>
                      </a:r>
                      <a:endParaRPr lang="it-IT" sz="1100" dirty="0"/>
                    </a:p>
                  </a:txBody>
                  <a:tcPr/>
                </a:tc>
              </a:tr>
              <a:tr h="1552524">
                <a:tc>
                  <a:txBody>
                    <a:bodyPr/>
                    <a:lstStyle/>
                    <a:p>
                      <a:r>
                        <a:rPr lang="it-IT" dirty="0" smtClean="0"/>
                        <a:t>STRUTTURE</a:t>
                      </a:r>
                      <a:r>
                        <a:rPr lang="it-IT" baseline="0" dirty="0" smtClean="0"/>
                        <a:t> NON CONVENZIONATE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SCOPERTO</a:t>
                      </a:r>
                      <a:r>
                        <a:rPr lang="it-IT" sz="1100" baseline="0" dirty="0" smtClean="0"/>
                        <a:t> DEL 20% CON UNA FRANCHIGIA MINIMA DI 60 E. </a:t>
                      </a:r>
                      <a:endParaRPr lang="it-IT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b="0" dirty="0" smtClean="0"/>
                        <a:t>SCOPERTO</a:t>
                      </a:r>
                      <a:r>
                        <a:rPr lang="it-IT" sz="1100" b="0" baseline="0" dirty="0" smtClean="0"/>
                        <a:t> DEL 20% CON FRANCHIGIA MINIMA DI 55 E.</a:t>
                      </a:r>
                      <a:endParaRPr lang="it-IT" sz="1100" b="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570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magin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8147" y="386385"/>
            <a:ext cx="1571625" cy="1113155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softEdge rad="0"/>
          </a:effectLst>
        </p:spPr>
      </p:pic>
      <p:pic>
        <p:nvPicPr>
          <p:cNvPr id="2052" name="Picture 4" descr="http://www.chirurgiaesteticanordest.it/chirurgia-estetica-viso/images/icona_costo_origine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366470" y="-329774"/>
            <a:ext cx="2545471" cy="2545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7" name="Tabel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9252997"/>
              </p:ext>
            </p:extLst>
          </p:nvPr>
        </p:nvGraphicFramePr>
        <p:xfrm>
          <a:off x="1776499" y="1183910"/>
          <a:ext cx="8412759" cy="54333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54325"/>
                <a:gridCol w="2982221"/>
                <a:gridCol w="3176213"/>
              </a:tblGrid>
              <a:tr h="743070"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Ricoveri in strutture sanitarie private o pubbliche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UNISALUTE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it-IT" dirty="0" smtClean="0"/>
                        <a:t>RBM</a:t>
                      </a:r>
                      <a:endParaRPr lang="it-IT" dirty="0"/>
                    </a:p>
                  </a:txBody>
                  <a:tcPr/>
                </a:tc>
              </a:tr>
              <a:tr h="1139602">
                <a:tc>
                  <a:txBody>
                    <a:bodyPr/>
                    <a:lstStyle/>
                    <a:p>
                      <a:r>
                        <a:rPr lang="it-IT" dirty="0" smtClean="0"/>
                        <a:t>STRUTTURE CONVENZIONATE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200000"/>
                        </a:lnSpc>
                        <a:buFontTx/>
                        <a:buNone/>
                      </a:pPr>
                      <a:r>
                        <a:rPr lang="it-IT" sz="1100" dirty="0" smtClean="0"/>
                        <a:t>FRANCHIGIA 1000 E.</a:t>
                      </a:r>
                      <a:r>
                        <a:rPr lang="it-IT" sz="1100" baseline="0" dirty="0" smtClean="0"/>
                        <a:t> </a:t>
                      </a:r>
                      <a:endParaRPr lang="it-IT" sz="1100" b="1" dirty="0" smtClean="0"/>
                    </a:p>
                    <a:p>
                      <a:pPr marL="0" indent="0">
                        <a:lnSpc>
                          <a:spcPct val="200000"/>
                        </a:lnSpc>
                        <a:buFontTx/>
                        <a:buNone/>
                      </a:pPr>
                      <a:r>
                        <a:rPr lang="it-IT" sz="1100" b="0" dirty="0" smtClean="0"/>
                        <a:t>Per ACCOMPAGNATORE</a:t>
                      </a:r>
                      <a:r>
                        <a:rPr lang="it-IT" sz="1100" b="0" baseline="0" dirty="0" smtClean="0"/>
                        <a:t>: liquidate integralmente</a:t>
                      </a:r>
                      <a:endParaRPr lang="it-IT" sz="11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200000"/>
                        </a:lnSpc>
                        <a:buFontTx/>
                        <a:buNone/>
                      </a:pPr>
                      <a:r>
                        <a:rPr lang="it-IT" sz="1100" dirty="0" smtClean="0"/>
                        <a:t>NO FRANCHIGIA – NO LIMITI</a:t>
                      </a:r>
                    </a:p>
                    <a:p>
                      <a:pPr marL="0" indent="0">
                        <a:lnSpc>
                          <a:spcPct val="200000"/>
                        </a:lnSpc>
                        <a:buFontTx/>
                        <a:buNone/>
                      </a:pPr>
                      <a:r>
                        <a:rPr lang="it-IT" sz="1100" dirty="0" smtClean="0"/>
                        <a:t>Per ACCOMPAGNATORE:</a:t>
                      </a:r>
                      <a:r>
                        <a:rPr lang="it-IT" sz="1100" baseline="0" dirty="0" smtClean="0"/>
                        <a:t> liquidate integralmente</a:t>
                      </a:r>
                      <a:endParaRPr lang="it-IT" sz="1100" dirty="0"/>
                    </a:p>
                  </a:txBody>
                  <a:tcPr/>
                </a:tc>
              </a:tr>
              <a:tr h="1552524">
                <a:tc>
                  <a:txBody>
                    <a:bodyPr/>
                    <a:lstStyle/>
                    <a:p>
                      <a:r>
                        <a:rPr lang="it-IT" dirty="0" smtClean="0"/>
                        <a:t>STRUTTURE NON CONVENZIONATE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SCOPERTO</a:t>
                      </a:r>
                      <a:r>
                        <a:rPr lang="it-IT" sz="1100" baseline="0" dirty="0" smtClean="0"/>
                        <a:t> DEL 25% CON UNA FRANCHIGIA MINIMA DI 1500 E.</a:t>
                      </a:r>
                      <a:endParaRPr lang="it-IT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b="0" dirty="0" smtClean="0"/>
                        <a:t>SCOPERTO</a:t>
                      </a:r>
                      <a:r>
                        <a:rPr lang="it-IT" sz="1100" b="0" baseline="0" dirty="0" smtClean="0"/>
                        <a:t> DEL 20% </a:t>
                      </a:r>
                    </a:p>
                    <a:p>
                      <a:endParaRPr lang="it-IT" sz="1100" b="0" baseline="0" dirty="0" smtClean="0"/>
                    </a:p>
                    <a:p>
                      <a:r>
                        <a:rPr lang="it-IT" sz="1100" b="0" u="none" baseline="0" dirty="0" smtClean="0">
                          <a:solidFill>
                            <a:schemeClr val="tx1"/>
                          </a:solidFill>
                        </a:rPr>
                        <a:t>Per ACCOMPAGNATORE: 150 euro/giorno – </a:t>
                      </a:r>
                      <a:r>
                        <a:rPr lang="it-IT" sz="1100" b="0" u="none" baseline="0" dirty="0" err="1" smtClean="0">
                          <a:solidFill>
                            <a:schemeClr val="tx1"/>
                          </a:solidFill>
                        </a:rPr>
                        <a:t>Max</a:t>
                      </a:r>
                      <a:r>
                        <a:rPr lang="it-IT" sz="1100" b="0" u="none" baseline="0" dirty="0" smtClean="0">
                          <a:solidFill>
                            <a:schemeClr val="tx1"/>
                          </a:solidFill>
                        </a:rPr>
                        <a:t> 100 gg.</a:t>
                      </a:r>
                      <a:endParaRPr lang="it-IT" sz="1100" b="0" u="none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1552524">
                <a:tc>
                  <a:txBody>
                    <a:bodyPr/>
                    <a:lstStyle/>
                    <a:p>
                      <a:r>
                        <a:rPr lang="it-IT" dirty="0" smtClean="0"/>
                        <a:t>STRUTTURE PUBBLICHE DEL S.S.N.</a:t>
                      </a:r>
                      <a:endParaRPr lang="it-I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it-IT" sz="1100" dirty="0" smtClean="0"/>
                        <a:t>E’ POSSIBILE</a:t>
                      </a:r>
                      <a:r>
                        <a:rPr lang="it-IT" sz="1100" baseline="0" dirty="0" smtClean="0"/>
                        <a:t> RICHIEDERE IN ALTERNATIVA L’INDENNITA’ SOSTITUTIVA DI 150 EURO/GIORNO PER MAX 60 GG.</a:t>
                      </a:r>
                      <a:endParaRPr lang="it-IT" sz="11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100" dirty="0" smtClean="0"/>
                        <a:t>E’ POSSIBILE</a:t>
                      </a:r>
                      <a:r>
                        <a:rPr lang="it-IT" sz="1100" baseline="0" dirty="0" smtClean="0"/>
                        <a:t> RICHIEDERE IN ALTERNATIVA L’INDENNITA’ SOSTITUTIVA DI 150 EURO/GIORNO PER MAX 60 GG.</a:t>
                      </a:r>
                      <a:endParaRPr lang="it-IT" sz="1100" dirty="0" smtClean="0"/>
                    </a:p>
                    <a:p>
                      <a:endParaRPr lang="it-IT" sz="1100" b="1" u="sng" dirty="0" smtClean="0">
                        <a:solidFill>
                          <a:srgbClr val="92D05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CasellaDiTesto 3"/>
          <p:cNvSpPr txBox="1"/>
          <p:nvPr/>
        </p:nvSpPr>
        <p:spPr>
          <a:xfrm>
            <a:off x="140476" y="6488668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Gruppo di lavoro TTA - UNISALUTE</a:t>
            </a:r>
            <a:r>
              <a:rPr lang="it-IT" dirty="0" smtClean="0"/>
              <a:t>	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677630" y="6534834"/>
            <a:ext cx="22461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Firenze 27-28 Settembre 2016</a:t>
            </a:r>
          </a:p>
        </p:txBody>
      </p:sp>
    </p:spTree>
    <p:extLst>
      <p:ext uri="{BB962C8B-B14F-4D97-AF65-F5344CB8AC3E}">
        <p14:creationId xmlns:p14="http://schemas.microsoft.com/office/powerpoint/2010/main" val="29223209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19312" y="6403609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Gruppo di lavoro TTA - UNISALUTE</a:t>
            </a:r>
            <a:r>
              <a:rPr lang="it-IT" dirty="0" smtClean="0"/>
              <a:t>	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228267" y="6495942"/>
            <a:ext cx="22461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Firenze 27-28 Settembre 2016</a:t>
            </a:r>
            <a:endParaRPr lang="it-IT" sz="1200" dirty="0"/>
          </a:p>
        </p:txBody>
      </p:sp>
      <p:pic>
        <p:nvPicPr>
          <p:cNvPr id="8" name="Immagin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8147" y="386385"/>
            <a:ext cx="1571625" cy="1113155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softEdge rad="0"/>
          </a:effectLst>
        </p:spPr>
      </p:pic>
      <p:pic>
        <p:nvPicPr>
          <p:cNvPr id="7" name="Picture 2" descr="http://www.conselhocidadaos-berlim.de/wordpress/wp-content/uploads/2012/09/116493-matte-blue-and-white-square-icon-alphanumeric-information2-ps-150x15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26033" y="-342358"/>
            <a:ext cx="2979510" cy="29795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sellaDiTesto 2"/>
          <p:cNvSpPr txBox="1"/>
          <p:nvPr/>
        </p:nvSpPr>
        <p:spPr>
          <a:xfrm>
            <a:off x="2131516" y="217300"/>
            <a:ext cx="8906605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/>
              <a:t>A volte RBM rientra nella convenzione PREVIMEDICAL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/>
              <a:t>Non ci sarà più la trattenuta di 2,50 euro come avveniva per </a:t>
            </a:r>
            <a:r>
              <a:rPr lang="it-IT" sz="1600" dirty="0" err="1" smtClean="0"/>
              <a:t>Unisalute</a:t>
            </a:r>
            <a:endParaRPr lang="it-IT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/>
              <a:t>E’ possibile richiedere alla struttura di convenzionarsi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/>
              <a:t>Richiedere SEMPRE il rimborso a RBM. Stampare il diniego e allegarlo </a:t>
            </a:r>
          </a:p>
          <a:p>
            <a:r>
              <a:rPr lang="it-IT" sz="1600" dirty="0" smtClean="0"/>
              <a:t>alla richiesta di sussidio o dichiarazione dei redditi.</a:t>
            </a:r>
          </a:p>
          <a:p>
            <a:endParaRPr lang="it-IT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/>
              <a:t>Qualora il rimborso fosse parziale (con franchigia): stampare la dichiarazione</a:t>
            </a:r>
          </a:p>
          <a:p>
            <a:r>
              <a:rPr lang="it-IT" sz="1600" dirty="0" smtClean="0"/>
              <a:t>di rimborso da «Stato della pratica»</a:t>
            </a:r>
          </a:p>
          <a:p>
            <a:endParaRPr lang="it-IT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/>
              <a:t>Neo-assunti: è possibile aderire al momento dell’assunzione.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it-IT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/>
              <a:t>Dipendenti: bisognava comunicare alla scadenza la volontà di iscrizione in epoca </a:t>
            </a:r>
          </a:p>
          <a:p>
            <a:r>
              <a:rPr lang="it-IT" sz="1600" dirty="0"/>
              <a:t>s</a:t>
            </a:r>
            <a:r>
              <a:rPr lang="it-IT" sz="1600" dirty="0" smtClean="0"/>
              <a:t>uccessiva al primo anno.</a:t>
            </a:r>
            <a:endParaRPr lang="it-IT" sz="1600" dirty="0" smtClean="0"/>
          </a:p>
          <a:p>
            <a:endParaRPr lang="it-IT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/>
              <a:t>Associati: verso </a:t>
            </a:r>
            <a:r>
              <a:rPr lang="it-IT" sz="1600" dirty="0" smtClean="0"/>
              <a:t>Maggio/Giugno 2017 sarà riaperta una finestra che permetterà </a:t>
            </a:r>
            <a:r>
              <a:rPr lang="it-IT" sz="1600" dirty="0" smtClean="0"/>
              <a:t>le eventuali</a:t>
            </a:r>
          </a:p>
          <a:p>
            <a:r>
              <a:rPr lang="it-IT" sz="1600" dirty="0" smtClean="0"/>
              <a:t> </a:t>
            </a:r>
            <a:r>
              <a:rPr lang="it-IT" sz="1600" dirty="0" smtClean="0"/>
              <a:t>nuove </a:t>
            </a:r>
            <a:r>
              <a:rPr lang="it-IT" sz="1600" dirty="0" smtClean="0"/>
              <a:t>iscrizioni. La rata è annuale quindi è possibile, annualmente, dare disdetta.</a:t>
            </a:r>
            <a:endParaRPr lang="it-IT" sz="1600" dirty="0"/>
          </a:p>
          <a:p>
            <a:endParaRPr lang="it-IT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/>
              <a:t>Modifica dati anagrafici: comunicare le modifiche sia sul sito che all’Ufficio Affari</a:t>
            </a:r>
          </a:p>
          <a:p>
            <a:r>
              <a:rPr lang="it-IT" sz="1600" dirty="0" smtClean="0"/>
              <a:t>Assicurativi tramite e-mail</a:t>
            </a:r>
          </a:p>
          <a:p>
            <a:endParaRPr lang="it-IT" sz="1600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1600" dirty="0" smtClean="0"/>
              <a:t>Brochure aggiornata – Verrà inviata ai Rappresentanti TTA da distribuire nelle Sezioni</a:t>
            </a:r>
            <a:endParaRPr lang="it-IT" sz="1600" dirty="0"/>
          </a:p>
        </p:txBody>
      </p:sp>
    </p:spTree>
    <p:extLst>
      <p:ext uri="{BB962C8B-B14F-4D97-AF65-F5344CB8AC3E}">
        <p14:creationId xmlns:p14="http://schemas.microsoft.com/office/powerpoint/2010/main" val="3515743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319312" y="6403609"/>
            <a:ext cx="2954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 smtClean="0"/>
              <a:t>Gruppo di lavoro TTA - UNISALUTE</a:t>
            </a:r>
            <a:r>
              <a:rPr lang="it-IT" dirty="0" smtClean="0"/>
              <a:t>	</a:t>
            </a:r>
            <a:endParaRPr lang="it-IT" dirty="0"/>
          </a:p>
        </p:txBody>
      </p:sp>
      <p:sp>
        <p:nvSpPr>
          <p:cNvPr id="5" name="CasellaDiTesto 4"/>
          <p:cNvSpPr txBox="1"/>
          <p:nvPr/>
        </p:nvSpPr>
        <p:spPr>
          <a:xfrm>
            <a:off x="9228267" y="6495942"/>
            <a:ext cx="224612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1200" dirty="0"/>
              <a:t>Firenze 27-28 Settembre 2016</a:t>
            </a:r>
          </a:p>
        </p:txBody>
      </p:sp>
      <p:pic>
        <p:nvPicPr>
          <p:cNvPr id="8" name="Immagin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58147" y="386385"/>
            <a:ext cx="1571625" cy="1113155"/>
          </a:xfrm>
          <a:prstGeom prst="rect">
            <a:avLst/>
          </a:prstGeom>
          <a:effectLst>
            <a:glow rad="63500">
              <a:schemeClr val="accent1">
                <a:satMod val="175000"/>
                <a:alpha val="40000"/>
              </a:schemeClr>
            </a:glow>
            <a:softEdge rad="0"/>
          </a:effectLst>
        </p:spPr>
      </p:pic>
      <p:sp>
        <p:nvSpPr>
          <p:cNvPr id="6" name="Rettangolo 5"/>
          <p:cNvSpPr/>
          <p:nvPr/>
        </p:nvSpPr>
        <p:spPr>
          <a:xfrm>
            <a:off x="1047576" y="1404502"/>
            <a:ext cx="9078686" cy="44319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1200" dirty="0">
                <a:solidFill>
                  <a:schemeClr val="accent1">
                    <a:lumMod val="75000"/>
                  </a:schemeClr>
                </a:solidFill>
              </a:rPr>
              <a:t>POSSIBILI MIGLIORIE</a:t>
            </a:r>
          </a:p>
          <a:p>
            <a:pPr algn="just"/>
            <a:r>
              <a:rPr lang="it-IT" sz="1200" dirty="0">
                <a:solidFill>
                  <a:srgbClr val="585858"/>
                </a:solidFill>
              </a:rPr>
              <a:t>Le maggiori richieste riguardano nell’ordine</a:t>
            </a:r>
            <a:r>
              <a:rPr lang="it-IT" sz="1200" dirty="0" smtClean="0">
                <a:solidFill>
                  <a:srgbClr val="585858"/>
                </a:solidFill>
              </a:rPr>
              <a:t>:</a:t>
            </a:r>
          </a:p>
          <a:p>
            <a:pPr algn="just"/>
            <a:endParaRPr lang="it-IT" sz="1200" dirty="0">
              <a:solidFill>
                <a:srgbClr val="585858"/>
              </a:solidFill>
            </a:endParaRPr>
          </a:p>
          <a:p>
            <a:pPr algn="just"/>
            <a:endParaRPr lang="it-IT" sz="1200" dirty="0" smtClean="0">
              <a:solidFill>
                <a:srgbClr val="585858"/>
              </a:solidFill>
            </a:endParaRPr>
          </a:p>
          <a:p>
            <a:pPr algn="just"/>
            <a:endParaRPr lang="it-IT" sz="1200" dirty="0">
              <a:solidFill>
                <a:srgbClr val="0000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rgbClr val="585858"/>
                </a:solidFill>
              </a:rPr>
              <a:t>maggior copertura per spese odontoiatriche</a:t>
            </a:r>
            <a:r>
              <a:rPr lang="it-IT" sz="1400" dirty="0" smtClean="0">
                <a:solidFill>
                  <a:srgbClr val="585858"/>
                </a:solidFill>
              </a:rPr>
              <a:t>;</a:t>
            </a:r>
          </a:p>
          <a:p>
            <a:endParaRPr lang="it-IT" sz="1400" dirty="0">
              <a:solidFill>
                <a:srgbClr val="0000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rgbClr val="585858"/>
                </a:solidFill>
              </a:rPr>
              <a:t>la diminuzione del premio dei famigliari degli iscritti (a carico o non a carico</a:t>
            </a:r>
            <a:r>
              <a:rPr lang="it-IT" sz="1400" dirty="0" smtClean="0">
                <a:solidFill>
                  <a:srgbClr val="585858"/>
                </a:solidFill>
              </a:rPr>
              <a:t>);</a:t>
            </a:r>
          </a:p>
          <a:p>
            <a:endParaRPr lang="it-IT" sz="1400" dirty="0">
              <a:solidFill>
                <a:srgbClr val="0000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rgbClr val="585858"/>
                </a:solidFill>
              </a:rPr>
              <a:t>eliminazione o riduzione della franchigia per i ricoveri</a:t>
            </a:r>
            <a:r>
              <a:rPr lang="it-IT" sz="1400" dirty="0" smtClean="0">
                <a:solidFill>
                  <a:srgbClr val="585858"/>
                </a:solidFill>
              </a:rPr>
              <a:t>;</a:t>
            </a:r>
          </a:p>
          <a:p>
            <a:endParaRPr lang="it-IT" sz="1400" dirty="0">
              <a:solidFill>
                <a:srgbClr val="0000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rgbClr val="585858"/>
                </a:solidFill>
              </a:rPr>
              <a:t>incremento delle strutture convenzionate</a:t>
            </a:r>
            <a:r>
              <a:rPr lang="it-IT" sz="1400" dirty="0" smtClean="0">
                <a:solidFill>
                  <a:srgbClr val="585858"/>
                </a:solidFill>
              </a:rPr>
              <a:t>;</a:t>
            </a:r>
          </a:p>
          <a:p>
            <a:endParaRPr lang="it-IT" sz="1400" dirty="0">
              <a:solidFill>
                <a:srgbClr val="0000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rgbClr val="585858"/>
                </a:solidFill>
              </a:rPr>
              <a:t>maggior copertura per prestazioni fisioterapiche</a:t>
            </a:r>
            <a:r>
              <a:rPr lang="it-IT" sz="1400" dirty="0" smtClean="0">
                <a:solidFill>
                  <a:srgbClr val="585858"/>
                </a:solidFill>
              </a:rPr>
              <a:t>;</a:t>
            </a:r>
          </a:p>
          <a:p>
            <a:endParaRPr lang="it-IT" sz="1400" dirty="0">
              <a:solidFill>
                <a:srgbClr val="0000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rgbClr val="585858"/>
                </a:solidFill>
              </a:rPr>
              <a:t>miglior copertura della polizza all’estero</a:t>
            </a:r>
            <a:r>
              <a:rPr lang="it-IT" sz="1400" dirty="0" smtClean="0">
                <a:solidFill>
                  <a:srgbClr val="585858"/>
                </a:solidFill>
              </a:rPr>
              <a:t>;</a:t>
            </a:r>
          </a:p>
          <a:p>
            <a:endParaRPr lang="it-IT" sz="1400" dirty="0">
              <a:solidFill>
                <a:srgbClr val="0000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rgbClr val="585858"/>
                </a:solidFill>
              </a:rPr>
              <a:t>migliorie al servizio di prenotazione telefonica e via web</a:t>
            </a:r>
            <a:r>
              <a:rPr lang="it-IT" sz="1400" dirty="0" smtClean="0">
                <a:solidFill>
                  <a:srgbClr val="585858"/>
                </a:solidFill>
              </a:rPr>
              <a:t>;</a:t>
            </a:r>
          </a:p>
          <a:p>
            <a:endParaRPr lang="it-IT" sz="1400" dirty="0">
              <a:solidFill>
                <a:srgbClr val="000000"/>
              </a:solidFill>
            </a:endParaRP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400" dirty="0">
                <a:solidFill>
                  <a:srgbClr val="585858"/>
                </a:solidFill>
              </a:rPr>
              <a:t>un centralino </a:t>
            </a:r>
            <a:r>
              <a:rPr lang="it-IT" sz="1400" dirty="0" err="1">
                <a:solidFill>
                  <a:srgbClr val="585858"/>
                </a:solidFill>
              </a:rPr>
              <a:t>piu</a:t>
            </a:r>
            <a:r>
              <a:rPr lang="it-IT" sz="1400" dirty="0">
                <a:solidFill>
                  <a:srgbClr val="585858"/>
                </a:solidFill>
              </a:rPr>
              <a:t>̀  veloce e preciso nelle </a:t>
            </a:r>
            <a:r>
              <a:rPr lang="it-IT" sz="1400" dirty="0" smtClean="0">
                <a:solidFill>
                  <a:srgbClr val="585858"/>
                </a:solidFill>
              </a:rPr>
              <a:t>risposte</a:t>
            </a:r>
            <a:endParaRPr lang="it-IT" sz="1400" dirty="0">
              <a:solidFill>
                <a:srgbClr val="000000"/>
              </a:solidFill>
            </a:endParaRPr>
          </a:p>
          <a:p>
            <a:endParaRPr lang="it-IT" sz="1200" dirty="0"/>
          </a:p>
        </p:txBody>
      </p:sp>
      <p:sp>
        <p:nvSpPr>
          <p:cNvPr id="2" name="CasellaDiTesto 1"/>
          <p:cNvSpPr txBox="1"/>
          <p:nvPr/>
        </p:nvSpPr>
        <p:spPr>
          <a:xfrm>
            <a:off x="2812302" y="653143"/>
            <a:ext cx="59865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3600" b="1" dirty="0" smtClean="0">
                <a:solidFill>
                  <a:schemeClr val="accent1">
                    <a:lumMod val="75000"/>
                  </a:schemeClr>
                </a:solidFill>
              </a:rPr>
              <a:t>COSA AVEVAMO RICHIESTO?</a:t>
            </a:r>
            <a:endParaRPr lang="it-IT" sz="36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1028" name="Picture 4" descr="Actions dialog ok apply ic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946" y="2605454"/>
            <a:ext cx="487377" cy="4873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ctions dialog ok apply ic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545" y="2974350"/>
            <a:ext cx="473074" cy="473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Actions dialog close ic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946" y="2231119"/>
            <a:ext cx="428382" cy="4283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4" descr="Actions dialog close icon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0" y="3933580"/>
            <a:ext cx="437276" cy="437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Question icon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8837" y="3466600"/>
            <a:ext cx="420085" cy="4200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6" descr="Question icon">
            <a:hlinkClick r:id="rId6" action="ppaction://hlinksldjump"/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30" y="4425816"/>
            <a:ext cx="403187" cy="4031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8" name="Picture 8" descr="Actions dialog ok apply ic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097" y="4738531"/>
            <a:ext cx="473074" cy="473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8" descr="Actions dialog ok apply ico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274" y="5109239"/>
            <a:ext cx="473074" cy="4730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76286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Tm="50000"/>
    </mc:Choice>
    <mc:Fallback xmlns="">
      <p:transition advTm="50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faccettatura">
  <a:themeElements>
    <a:clrScheme name="Viola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Sfaccettatur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Sfaccettatur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474</TotalTime>
  <Words>958</Words>
  <Application>Microsoft Office PowerPoint</Application>
  <PresentationFormat>Widescreen</PresentationFormat>
  <Paragraphs>180</Paragraphs>
  <Slides>11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Sfaccettatura</vt:lpstr>
      <vt:lpstr>RBM vs UNISALUTE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RISCONTRI?</vt:lpstr>
    </vt:vector>
  </TitlesOfParts>
  <Company>Olidata S.p.A.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RBM vs UNISALUTE</dc:title>
  <dc:creator>Bortot Simona</dc:creator>
  <cp:lastModifiedBy>Bortot Simona</cp:lastModifiedBy>
  <cp:revision>41</cp:revision>
  <dcterms:created xsi:type="dcterms:W3CDTF">2016-06-03T12:05:46Z</dcterms:created>
  <dcterms:modified xsi:type="dcterms:W3CDTF">2016-09-14T13:40:21Z</dcterms:modified>
</cp:coreProperties>
</file>