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56" r:id="rId4"/>
    <p:sldId id="257" r:id="rId5"/>
    <p:sldId id="258" r:id="rId6"/>
    <p:sldId id="266" r:id="rId7"/>
    <p:sldId id="261" r:id="rId8"/>
    <p:sldId id="267" r:id="rId9"/>
    <p:sldId id="268" r:id="rId10"/>
    <p:sldId id="264" r:id="rId11"/>
    <p:sldId id="259" r:id="rId12"/>
    <p:sldId id="26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>
        <p:scale>
          <a:sx n="71" d="100"/>
          <a:sy n="71" d="100"/>
        </p:scale>
        <p:origin x="-113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2400" cy="540672"/>
          </a:xfrm>
        </p:spPr>
        <p:txBody>
          <a:bodyPr/>
          <a:lstStyle>
            <a:lvl1pPr>
              <a:defRPr sz="2400"/>
            </a:lvl1pPr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7384"/>
            <a:ext cx="777687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3"/>
          <p:cNvSpPr txBox="1">
            <a:spLocks/>
          </p:cNvSpPr>
          <p:nvPr userDrawn="1"/>
        </p:nvSpPr>
        <p:spPr>
          <a:xfrm rot="16200000">
            <a:off x="-3246437" y="3246437"/>
            <a:ext cx="6858002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Gr1_5’th July 2016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noFill/>
        </p:spPr>
        <p:txBody>
          <a:bodyPr/>
          <a:lstStyle>
            <a:lvl1pPr>
              <a:defRPr/>
            </a:lvl1pPr>
            <a:extLst/>
          </a:lstStyle>
          <a:p>
            <a:pPr algn="ctr"/>
            <a:r>
              <a:rPr lang="it-IT" dirty="0" smtClean="0"/>
              <a:t>A. Ranieri </a:t>
            </a:r>
            <a:r>
              <a:rPr lang="it-IT" dirty="0" err="1" smtClean="0"/>
              <a:t>INFN-Sezione</a:t>
            </a:r>
            <a:r>
              <a:rPr lang="it-IT" dirty="0" smtClean="0"/>
              <a:t> di Bari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7AF3679-6B3F-42C1-880A-13FD2A6ECD7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WP13 Scientific Aspects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Technologies: the future of GAS Detectors</a:t>
            </a:r>
          </a:p>
          <a:p>
            <a:pPr lvl="1"/>
            <a:r>
              <a:rPr lang="en-US" dirty="0" smtClean="0"/>
              <a:t>RPC</a:t>
            </a:r>
          </a:p>
          <a:p>
            <a:pPr lvl="1"/>
            <a:r>
              <a:rPr lang="en-US" dirty="0" smtClean="0"/>
              <a:t>MPGD</a:t>
            </a:r>
          </a:p>
          <a:p>
            <a:r>
              <a:rPr lang="en-US" dirty="0" smtClean="0"/>
              <a:t>Sub-tasks grouped in 3 major sectors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76" y="4077072"/>
            <a:ext cx="85945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328032" y="1233465"/>
            <a:ext cx="8492440" cy="5579911"/>
            <a:chOff x="328032" y="1052736"/>
            <a:chExt cx="8492440" cy="5579911"/>
          </a:xfrm>
        </p:grpSpPr>
        <p:pic>
          <p:nvPicPr>
            <p:cNvPr id="4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833" y="4488887"/>
              <a:ext cx="3299460" cy="214376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28032" y="1052736"/>
              <a:ext cx="7399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Construction of large size RPC using different kind of electrodes : HPL, Glass</a:t>
              </a:r>
              <a:endParaRPr lang="en-GB" sz="1600" dirty="0"/>
            </a:p>
          </p:txBody>
        </p:sp>
        <p:pic>
          <p:nvPicPr>
            <p:cNvPr id="7" name="Picture 11" descr="CIMG957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92" y="1631894"/>
              <a:ext cx="3569975" cy="2148407"/>
            </a:xfrm>
            <a:prstGeom prst="rect">
              <a:avLst/>
            </a:prstGeom>
          </p:spPr>
        </p:pic>
        <p:pic>
          <p:nvPicPr>
            <p:cNvPr id="8" name="Picture 3" descr="PastedGraphic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598" y="1505967"/>
              <a:ext cx="4030874" cy="2274334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328032" y="5115774"/>
              <a:ext cx="41442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cs typeface="Times New Roman"/>
                  <a:sym typeface="Wingdings"/>
                </a:rPr>
                <a:t>Definition and developing of common tools for QC &amp; QA procedures are under preparation at CERN.  This is  c</a:t>
              </a:r>
              <a:r>
                <a:rPr lang="en-GB" sz="1400" dirty="0" err="1">
                  <a:cs typeface="Times New Roman"/>
                </a:rPr>
                <a:t>rucial</a:t>
              </a:r>
              <a:r>
                <a:rPr lang="en-GB" sz="1400" dirty="0">
                  <a:cs typeface="Times New Roman"/>
                </a:rPr>
                <a:t> to guarantee uniformity on each detectors components</a:t>
              </a:r>
              <a:endParaRPr lang="en-GB" sz="1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28032" y="3899240"/>
              <a:ext cx="3986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Large </a:t>
              </a:r>
              <a:r>
                <a:rPr lang="en-GB" sz="1400" dirty="0"/>
                <a:t>B</a:t>
              </a:r>
              <a:r>
                <a:rPr lang="en-GB" sz="1400" dirty="0" smtClean="0"/>
                <a:t>akelite RPC chamber with thinner electrodes and gas gap than those currently used  in CMS </a:t>
              </a:r>
              <a:endParaRPr lang="en-GB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977337" y="3899240"/>
              <a:ext cx="3572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Large Glass RPC built from small pieces of low resistivity glass</a:t>
              </a:r>
              <a:endParaRPr lang="en-GB" sz="1400" dirty="0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large RPC series production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13.4.6</a:t>
            </a:r>
            <a:br>
              <a:rPr lang="en-US" dirty="0" smtClean="0"/>
            </a:br>
            <a:r>
              <a:rPr lang="en-US" dirty="0" smtClean="0"/>
              <a:t> Large scale production and QC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23" t="10327" r="2224"/>
          <a:stretch>
            <a:fillRect/>
          </a:stretch>
        </p:blipFill>
        <p:spPr bwMode="auto">
          <a:xfrm>
            <a:off x="971600" y="1700808"/>
            <a:ext cx="7200800" cy="421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755576" y="5877272"/>
            <a:ext cx="18854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DELIVERABLES: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37312"/>
            <a:ext cx="831641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540672"/>
          </a:xfrm>
        </p:spPr>
        <p:txBody>
          <a:bodyPr/>
          <a:lstStyle/>
          <a:p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partecipante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A. Colaleo	5%</a:t>
            </a:r>
          </a:p>
          <a:p>
            <a:pPr lvl="1"/>
            <a:r>
              <a:rPr lang="en-US" dirty="0" smtClean="0"/>
              <a:t>A. Ranieri 	5% </a:t>
            </a:r>
            <a:r>
              <a:rPr lang="en-US" dirty="0" smtClean="0">
                <a:sym typeface="Wingdings" pitchFamily="2" charset="2"/>
              </a:rPr>
              <a:t> 10</a:t>
            </a:r>
            <a:r>
              <a:rPr lang="en-US" dirty="0" smtClean="0">
                <a:sym typeface="Wingdings" pitchFamily="2" charset="2"/>
              </a:rPr>
              <a:t>% (solo se serve)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Assegno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ricerca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cofinanziato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concorso</a:t>
            </a:r>
            <a:r>
              <a:rPr lang="en-US" dirty="0" smtClean="0">
                <a:sym typeface="Wingdings" pitchFamily="2" charset="2"/>
              </a:rPr>
              <a:t> in </a:t>
            </a:r>
            <a:r>
              <a:rPr lang="en-US" dirty="0" err="1" smtClean="0">
                <a:sym typeface="Wingdings" pitchFamily="2" charset="2"/>
              </a:rPr>
              <a:t>attesa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ratifica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</a:t>
            </a:r>
            <a:r>
              <a:rPr lang="en-US" dirty="0" smtClean="0">
                <a:sym typeface="Wingdings" pitchFamily="2" charset="2"/>
              </a:rPr>
              <a:t> parte </a:t>
            </a:r>
            <a:r>
              <a:rPr lang="en-US" dirty="0" err="1" smtClean="0">
                <a:sym typeface="Wingdings" pitchFamily="2" charset="2"/>
              </a:rPr>
              <a:t>della</a:t>
            </a:r>
            <a:r>
              <a:rPr lang="en-US" dirty="0" smtClean="0">
                <a:sym typeface="Wingdings" pitchFamily="2" charset="2"/>
              </a:rPr>
              <a:t> G.E. INFN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LNF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rendiconta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l’attività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RPC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Assegno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di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ricerca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bandito (Bando nr. 18195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Institutions &amp; Activities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62872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2400" cy="792088"/>
          </a:xfrm>
        </p:spPr>
        <p:txBody>
          <a:bodyPr/>
          <a:lstStyle/>
          <a:p>
            <a:r>
              <a:rPr lang="en-US" b="1" dirty="0" smtClean="0"/>
              <a:t>WP13 </a:t>
            </a:r>
            <a:br>
              <a:rPr lang="en-US" b="1" dirty="0" smtClean="0"/>
            </a:br>
            <a:r>
              <a:rPr lang="en-US" b="1" dirty="0" smtClean="0"/>
              <a:t>Innovative gas detectors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Sub-Task 13.4.5</a:t>
            </a:r>
          </a:p>
          <a:p>
            <a:r>
              <a:rPr lang="en-US" dirty="0" smtClean="0"/>
              <a:t>“</a:t>
            </a:r>
            <a:r>
              <a:rPr lang="en-US" sz="2800" dirty="0" smtClean="0"/>
              <a:t>Design of an automatic system to ensure the electrical integrity of electrode patterns by pulse reflection method”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Task 13.4.6 </a:t>
            </a:r>
          </a:p>
          <a:p>
            <a:r>
              <a:rPr lang="en-US" dirty="0" smtClean="0"/>
              <a:t>“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  <a:sym typeface="Wingdings"/>
              </a:rPr>
              <a:t>Preparation for large series production for construction of MPGDs implemented for future physics experiments</a:t>
            </a:r>
            <a:r>
              <a:rPr lang="en-US" dirty="0" smtClean="0"/>
              <a:t>”</a:t>
            </a:r>
          </a:p>
          <a:p>
            <a:endParaRPr lang="it-IT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08B4EF6-B728-424B-AA90-A72B6515CE81}" type="datetimeFigureOut">
              <a:rPr lang="it-IT" smtClean="0"/>
              <a:pPr/>
              <a:t>05/07/2016</a:t>
            </a:fld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87AF3679-6B3F-42C1-880A-13FD2A6ECD7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noFill/>
        </p:spPr>
        <p:txBody>
          <a:bodyPr/>
          <a:lstStyle>
            <a:lvl1pPr>
              <a:defRPr/>
            </a:lvl1pPr>
            <a:extLst/>
          </a:lstStyle>
          <a:p>
            <a:pPr algn="ctr"/>
            <a:r>
              <a:rPr lang="it-IT" dirty="0" smtClean="0"/>
              <a:t>A. Ranieri </a:t>
            </a:r>
            <a:r>
              <a:rPr lang="it-IT" dirty="0" err="1" smtClean="0"/>
              <a:t>INFN-Sezione</a:t>
            </a:r>
            <a:r>
              <a:rPr lang="it-IT" dirty="0" smtClean="0"/>
              <a:t> di Bari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responsibilities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800" y="1213799"/>
            <a:ext cx="7937616" cy="56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395536" y="4797152"/>
            <a:ext cx="7992888" cy="15121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commitments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52" y="1627311"/>
            <a:ext cx="8765848" cy="52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arrotondato 3"/>
          <p:cNvSpPr/>
          <p:nvPr/>
        </p:nvSpPr>
        <p:spPr>
          <a:xfrm>
            <a:off x="395536" y="4941168"/>
            <a:ext cx="8568952" cy="9361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BF6B-8DBC-4FDE-90D0-5A66945F9DE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420888"/>
            <a:ext cx="8748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Attività</a:t>
            </a:r>
            <a:r>
              <a:rPr lang="en-US" sz="2400" dirty="0" smtClean="0"/>
              <a:t> </a:t>
            </a:r>
            <a:r>
              <a:rPr lang="en-US" sz="2400" dirty="0" err="1" smtClean="0"/>
              <a:t>suddivisa</a:t>
            </a:r>
            <a:r>
              <a:rPr lang="en-US" sz="2400" dirty="0" smtClean="0"/>
              <a:t> in due sub-tasks: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Partecipazione</a:t>
            </a:r>
            <a:r>
              <a:rPr lang="en-US" sz="2400" dirty="0" smtClean="0"/>
              <a:t> al </a:t>
            </a:r>
            <a:r>
              <a:rPr lang="en-US" sz="2400" dirty="0" err="1" smtClean="0"/>
              <a:t>disegno</a:t>
            </a:r>
            <a:r>
              <a:rPr lang="en-US" sz="2400" dirty="0" smtClean="0"/>
              <a:t> e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progettazione</a:t>
            </a:r>
            <a:r>
              <a:rPr lang="en-US" sz="2400" dirty="0" smtClean="0"/>
              <a:t> di: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err="1" smtClean="0"/>
              <a:t>Prototipo</a:t>
            </a:r>
            <a:r>
              <a:rPr lang="en-US" sz="2400" dirty="0" smtClean="0"/>
              <a:t> camera a GEM con </a:t>
            </a:r>
            <a:r>
              <a:rPr lang="en-US" sz="2400" dirty="0" err="1" smtClean="0"/>
              <a:t>tecnologia</a:t>
            </a:r>
            <a:r>
              <a:rPr lang="en-US" sz="2400" dirty="0" smtClean="0"/>
              <a:t> u-</a:t>
            </a:r>
            <a:r>
              <a:rPr lang="en-US" sz="2400" dirty="0" err="1" smtClean="0"/>
              <a:t>Rwell</a:t>
            </a:r>
            <a:r>
              <a:rPr lang="en-US" sz="2400" dirty="0" smtClean="0"/>
              <a:t> e </a:t>
            </a:r>
            <a:r>
              <a:rPr lang="en-US" sz="2400" dirty="0" err="1" smtClean="0"/>
              <a:t>relativo</a:t>
            </a:r>
            <a:r>
              <a:rPr lang="en-US" sz="2400" dirty="0" smtClean="0"/>
              <a:t> </a:t>
            </a:r>
            <a:r>
              <a:rPr lang="en-US" sz="2400" dirty="0" err="1" smtClean="0"/>
              <a:t>foglio</a:t>
            </a:r>
            <a:r>
              <a:rPr lang="en-US" sz="2400" dirty="0" smtClean="0"/>
              <a:t> di readout (</a:t>
            </a:r>
            <a:r>
              <a:rPr lang="en-US" sz="2400" dirty="0" err="1" smtClean="0"/>
              <a:t>sinergia</a:t>
            </a:r>
            <a:r>
              <a:rPr lang="en-US" sz="2400" dirty="0" smtClean="0"/>
              <a:t> con GE2/1 per CMS R&amp;D Phase 2)</a:t>
            </a:r>
          </a:p>
          <a:p>
            <a:pPr marL="800100" lvl="1" indent="-342900">
              <a:buFont typeface="+mj-lt"/>
              <a:buAutoNum type="alphaLcParenR" startAt="2"/>
            </a:pPr>
            <a:r>
              <a:rPr lang="en-US" sz="2400" dirty="0" smtClean="0"/>
              <a:t>Studio di </a:t>
            </a:r>
            <a:r>
              <a:rPr lang="en-US" sz="2400" dirty="0" err="1" smtClean="0"/>
              <a:t>tecniche</a:t>
            </a:r>
            <a:r>
              <a:rPr lang="en-US" sz="2400" dirty="0" smtClean="0"/>
              <a:t> di </a:t>
            </a:r>
            <a:r>
              <a:rPr lang="en-US" sz="2400" dirty="0" err="1" smtClean="0"/>
              <a:t>deposito</a:t>
            </a:r>
            <a:r>
              <a:rPr lang="en-US" sz="2400" dirty="0" smtClean="0"/>
              <a:t> DLC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kapton</a:t>
            </a:r>
            <a:r>
              <a:rPr lang="en-US" sz="2400" dirty="0" smtClean="0"/>
              <a:t> e </a:t>
            </a:r>
            <a:r>
              <a:rPr lang="en-US" sz="2400" dirty="0" err="1" smtClean="0"/>
              <a:t>disegno</a:t>
            </a:r>
            <a:r>
              <a:rPr lang="en-US" sz="2400" dirty="0" smtClean="0"/>
              <a:t> </a:t>
            </a:r>
            <a:r>
              <a:rPr lang="en-US" sz="2400" dirty="0" err="1" smtClean="0"/>
              <a:t>foglio</a:t>
            </a:r>
            <a:r>
              <a:rPr lang="en-US" sz="2400" dirty="0" smtClean="0"/>
              <a:t> di readout </a:t>
            </a:r>
            <a:r>
              <a:rPr lang="en-US" sz="2400" dirty="0" err="1" smtClean="0"/>
              <a:t>relativo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Final Goal: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err="1" smtClean="0"/>
              <a:t>Realizzazione</a:t>
            </a:r>
            <a:r>
              <a:rPr lang="en-US" sz="2400" dirty="0" smtClean="0"/>
              <a:t> di un Test Bench per </a:t>
            </a:r>
            <a:r>
              <a:rPr lang="en-US" sz="2400" dirty="0" err="1" smtClean="0"/>
              <a:t>il</a:t>
            </a:r>
            <a:r>
              <a:rPr lang="en-US" sz="2400" dirty="0" smtClean="0"/>
              <a:t> test di </a:t>
            </a:r>
            <a:r>
              <a:rPr lang="en-US" sz="2400" dirty="0" err="1" smtClean="0"/>
              <a:t>integrità</a:t>
            </a:r>
            <a:r>
              <a:rPr lang="en-US" sz="2400" dirty="0" smtClean="0"/>
              <a:t> </a:t>
            </a:r>
            <a:r>
              <a:rPr lang="en-US" sz="2400" dirty="0" err="1" smtClean="0"/>
              <a:t>elettrica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grande</a:t>
            </a:r>
            <a:r>
              <a:rPr lang="en-US" sz="2400" dirty="0" smtClean="0"/>
              <a:t> </a:t>
            </a:r>
            <a:r>
              <a:rPr lang="en-US" sz="2400" dirty="0" err="1" smtClean="0"/>
              <a:t>scala</a:t>
            </a:r>
            <a:endParaRPr lang="en-US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Test finale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foglio</a:t>
            </a:r>
            <a:r>
              <a:rPr lang="en-US" sz="2400" dirty="0" smtClean="0"/>
              <a:t> di readout </a:t>
            </a:r>
            <a:r>
              <a:rPr lang="en-US" sz="2400" dirty="0" err="1" smtClean="0"/>
              <a:t>anodico</a:t>
            </a:r>
            <a:r>
              <a:rPr lang="en-US" sz="2400" dirty="0" smtClean="0"/>
              <a:t> per GEM detector BESIII e CMS_Phase2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7" name="Titolo 1"/>
          <p:cNvSpPr txBox="1">
            <a:spLocks noGrp="1"/>
          </p:cNvSpPr>
          <p:nvPr>
            <p:ph type="title"/>
          </p:nvPr>
        </p:nvSpPr>
        <p:spPr>
          <a:xfrm>
            <a:off x="395536" y="836712"/>
            <a:ext cx="7772400" cy="136815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Task 13.4.5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Design of an automatic system to ensure the electrical integrity of electrode patterns by pulse reflection method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13.4.5</a:t>
            </a:r>
            <a:br>
              <a:rPr lang="en-US" dirty="0" smtClean="0"/>
            </a:br>
            <a:r>
              <a:rPr lang="en-US" dirty="0" smtClean="0"/>
              <a:t>QA: electrical integrity of electrode patterns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706626" cy="468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864096"/>
            <a:ext cx="7848872" cy="620688"/>
          </a:xfrm>
          <a:solidFill>
            <a:srgbClr val="002060"/>
          </a:solidFill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Milestones &amp; Deliverables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1080120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sz="1800" i="1" dirty="0"/>
              <a:t>	</a:t>
            </a:r>
            <a:endParaRPr lang="en-US" sz="1050" dirty="0">
              <a:solidFill>
                <a:srgbClr val="0000CC"/>
              </a:solidFill>
              <a:cs typeface="Arial" panose="020B0604020202020204" pitchFamily="34" charset="0"/>
              <a:sym typeface="Wingdings"/>
            </a:endParaRPr>
          </a:p>
          <a:p>
            <a:r>
              <a:rPr lang="en-US" sz="1800" dirty="0" smtClean="0">
                <a:cs typeface="Arial" panose="020B0604020202020204" pitchFamily="34" charset="0"/>
              </a:rPr>
              <a:t>MS13.10 </a:t>
            </a:r>
            <a:r>
              <a:rPr lang="en-US" sz="1800" dirty="0">
                <a:cs typeface="Arial" panose="020B0604020202020204" pitchFamily="34" charset="0"/>
              </a:rPr>
              <a:t>- Quality control system to ensure the electrical integrity of </a:t>
            </a:r>
            <a:r>
              <a:rPr lang="en-US" sz="1800" dirty="0" smtClean="0">
                <a:cs typeface="Arial" panose="020B0604020202020204" pitchFamily="34" charset="0"/>
              </a:rPr>
              <a:t>readout electrode for MPGDs (prototype of a Time Domain Reflectometer: M24) (verification on floor-D48)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23528" y="4509120"/>
            <a:ext cx="8892480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3464" indent="-285750">
              <a:spcBef>
                <a:spcPct val="200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  <a:defRPr/>
            </a:pPr>
            <a:r>
              <a:rPr lang="en-US" dirty="0" err="1" smtClean="0"/>
              <a:t>Asap</a:t>
            </a:r>
            <a:r>
              <a:rPr lang="en-US" dirty="0" smtClean="0"/>
              <a:t> anodic foils will be delivered a few tests will be performed and results will be reported as soon as hardware will be ready</a:t>
            </a:r>
          </a:p>
          <a:p>
            <a:pPr marL="283464" indent="-285750">
              <a:spcBef>
                <a:spcPct val="200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  <a:defRPr/>
            </a:pPr>
            <a:r>
              <a:rPr lang="en-US" dirty="0" smtClean="0"/>
              <a:t>Simulation of TDR test bench to be done (2’nd half 2016)</a:t>
            </a:r>
          </a:p>
          <a:p>
            <a:pPr marL="740664" lvl="1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we will try to insert more than one TDC inside the FPGA (firmware) to overcome the temperature instability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65" r="1943"/>
          <a:stretch>
            <a:fillRect/>
          </a:stretch>
        </p:blipFill>
        <p:spPr bwMode="auto">
          <a:xfrm>
            <a:off x="420386" y="2852936"/>
            <a:ext cx="861611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BF6B-8DBC-4FDE-90D0-5A66945F9DE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95536" y="836712"/>
            <a:ext cx="7772400" cy="864096"/>
          </a:xfrm>
          <a:solidFill>
            <a:srgbClr val="002060"/>
          </a:solidFill>
        </p:spPr>
        <p:txBody>
          <a:bodyPr/>
          <a:lstStyle/>
          <a:p>
            <a:r>
              <a:rPr lang="da-DK" b="1" spc="0" dirty="0" smtClean="0">
                <a:cs typeface="Times New Roman"/>
              </a:rPr>
              <a:t>Task 13.4.6</a:t>
            </a:r>
            <a:br>
              <a:rPr lang="da-DK" b="1" spc="0" dirty="0" smtClean="0">
                <a:cs typeface="Times New Roman"/>
              </a:rPr>
            </a:br>
            <a:r>
              <a:rPr lang="da-DK" b="1" dirty="0" smtClean="0">
                <a:cs typeface="Times New Roman"/>
              </a:rPr>
              <a:t>Technological activity</a:t>
            </a:r>
            <a:r>
              <a:rPr lang="en-US" b="1" dirty="0" smtClean="0">
                <a:cs typeface="Times New Roman"/>
                <a:sym typeface="Wingdings"/>
              </a:rPr>
              <a:t/>
            </a:r>
            <a:br>
              <a:rPr lang="en-US" b="1" dirty="0" smtClean="0">
                <a:cs typeface="Times New Roman"/>
                <a:sym typeface="Wingdings"/>
              </a:rPr>
            </a:b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BF6B-8DBC-4FDE-90D0-5A66945F9DE7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5" name="Rectangle 3"/>
          <p:cNvSpPr/>
          <p:nvPr/>
        </p:nvSpPr>
        <p:spPr>
          <a:xfrm>
            <a:off x="287016" y="1961456"/>
            <a:ext cx="885698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000" b="1" dirty="0" smtClean="0">
                <a:cs typeface="Times New Roman"/>
                <a:sym typeface="Wingdings"/>
              </a:rPr>
              <a:t>	Production </a:t>
            </a:r>
            <a:r>
              <a:rPr lang="en-US" sz="2000" b="1" dirty="0">
                <a:cs typeface="Times New Roman"/>
                <a:sym typeface="Wingdings"/>
              </a:rPr>
              <a:t>protocols of </a:t>
            </a:r>
            <a:r>
              <a:rPr lang="en-US" sz="2000" b="1" dirty="0" smtClean="0">
                <a:cs typeface="Times New Roman"/>
                <a:sym typeface="Wingdings"/>
              </a:rPr>
              <a:t>optimized </a:t>
            </a:r>
            <a:r>
              <a:rPr lang="en-US" sz="2000" b="1" dirty="0">
                <a:cs typeface="Times New Roman"/>
                <a:sym typeface="Wingdings"/>
              </a:rPr>
              <a:t>RPC components for easy </a:t>
            </a:r>
            <a:r>
              <a:rPr lang="en-US" sz="2000" b="1" dirty="0" smtClean="0">
                <a:cs typeface="Times New Roman"/>
                <a:sym typeface="Wingdings"/>
              </a:rPr>
              <a:t>technology dissemination:</a:t>
            </a:r>
            <a:endParaRPr lang="en-US" sz="2000" b="1" dirty="0">
              <a:cs typeface="Times New Roman"/>
              <a:sym typeface="Wingdings"/>
            </a:endParaRPr>
          </a:p>
          <a:p>
            <a:pPr marL="914400" lvl="1" indent="-457200" algn="just">
              <a:spcBef>
                <a:spcPct val="20000"/>
              </a:spcBef>
              <a:buFont typeface="Wingdings" charset="2"/>
              <a:buChar char="Ø"/>
            </a:pPr>
            <a:r>
              <a:rPr lang="en-US" sz="2000" b="1" dirty="0" smtClean="0">
                <a:cs typeface="Times New Roman"/>
                <a:sym typeface="Wingdings"/>
              </a:rPr>
              <a:t>Standardized production </a:t>
            </a:r>
            <a:r>
              <a:rPr lang="en-US" sz="2000" b="1" dirty="0">
                <a:cs typeface="Times New Roman"/>
                <a:sym typeface="Wingdings"/>
              </a:rPr>
              <a:t>of </a:t>
            </a:r>
            <a:r>
              <a:rPr lang="en-US" sz="2000" b="1" dirty="0" smtClean="0">
                <a:cs typeface="Times New Roman"/>
                <a:sym typeface="Wingdings"/>
              </a:rPr>
              <a:t>each components </a:t>
            </a:r>
          </a:p>
          <a:p>
            <a:pPr marL="1371600" lvl="2" indent="-457200" algn="just">
              <a:spcBef>
                <a:spcPct val="20000"/>
              </a:spcBef>
              <a:buFont typeface="Courier New"/>
              <a:buChar char="o"/>
            </a:pPr>
            <a:r>
              <a:rPr lang="en-GB" sz="2000" b="1" dirty="0" smtClean="0">
                <a:solidFill>
                  <a:srgbClr val="FFFF00"/>
                </a:solidFill>
                <a:cs typeface="Times New Roman"/>
              </a:rPr>
              <a:t>Electrode: </a:t>
            </a:r>
            <a:r>
              <a:rPr lang="en-GB" sz="2000" dirty="0">
                <a:solidFill>
                  <a:srgbClr val="FFFF00"/>
                </a:solidFill>
                <a:cs typeface="Times New Roman"/>
              </a:rPr>
              <a:t>the Bakelite and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glass (or others) </a:t>
            </a:r>
            <a:r>
              <a:rPr lang="en-GB" sz="2000" dirty="0">
                <a:solidFill>
                  <a:srgbClr val="FFFF00"/>
                </a:solidFill>
                <a:cs typeface="Times New Roman"/>
              </a:rPr>
              <a:t>production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should be </a:t>
            </a:r>
            <a:r>
              <a:rPr lang="en-GB" sz="2000" dirty="0">
                <a:solidFill>
                  <a:srgbClr val="FFFF00"/>
                </a:solidFill>
                <a:cs typeface="Times New Roman"/>
              </a:rPr>
              <a:t>standardized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keeping </a:t>
            </a:r>
            <a:r>
              <a:rPr lang="en-GB" sz="2000" dirty="0">
                <a:solidFill>
                  <a:srgbClr val="FFFF00"/>
                </a:solidFill>
                <a:cs typeface="Times New Roman"/>
              </a:rPr>
              <a:t>high level of quality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and with technical specification satisfying the specifications (see value resistivity). </a:t>
            </a:r>
            <a:endParaRPr lang="en-US" sz="2000" dirty="0">
              <a:solidFill>
                <a:srgbClr val="FFFF00"/>
              </a:solidFill>
              <a:cs typeface="Times New Roman"/>
              <a:sym typeface="Wingdings"/>
            </a:endParaRPr>
          </a:p>
          <a:p>
            <a:pPr marL="914400" lvl="1" indent="-457200" algn="just">
              <a:spcBef>
                <a:spcPct val="20000"/>
              </a:spcBef>
              <a:buFont typeface="Wingdings" charset="2"/>
              <a:buChar char="Ø"/>
            </a:pPr>
            <a:r>
              <a:rPr lang="en-US" sz="2000" b="1" dirty="0" smtClean="0">
                <a:cs typeface="Times New Roman"/>
              </a:rPr>
              <a:t>D</a:t>
            </a:r>
            <a:r>
              <a:rPr lang="en-GB" sz="2000" b="1" dirty="0" err="1" smtClean="0">
                <a:cs typeface="Times New Roman"/>
              </a:rPr>
              <a:t>etector</a:t>
            </a:r>
            <a:r>
              <a:rPr lang="en-GB" sz="2000" b="1" dirty="0" smtClean="0">
                <a:cs typeface="Times New Roman"/>
              </a:rPr>
              <a:t> construction </a:t>
            </a:r>
            <a:r>
              <a:rPr lang="en-GB" sz="2000" b="1" dirty="0">
                <a:cs typeface="Times New Roman"/>
              </a:rPr>
              <a:t>simplification</a:t>
            </a:r>
            <a:r>
              <a:rPr lang="en-GB" sz="2000" dirty="0" smtClean="0">
                <a:cs typeface="Times New Roman"/>
              </a:rPr>
              <a:t>: </a:t>
            </a:r>
          </a:p>
          <a:p>
            <a:pPr marL="1257300" lvl="2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New coating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  <a:sym typeface="Wingdings"/>
              </a:rPr>
              <a:t> Bari – Roma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 	</a:t>
            </a:r>
          </a:p>
          <a:p>
            <a:pPr marL="1257300" lvl="2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Spacers </a:t>
            </a:r>
            <a:r>
              <a:rPr lang="en-GB" sz="2000" dirty="0">
                <a:solidFill>
                  <a:srgbClr val="FFFF00"/>
                </a:solidFill>
                <a:cs typeface="Times New Roman"/>
              </a:rPr>
              <a:t>gluing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  <a:sym typeface="Wingdings"/>
              </a:rPr>
              <a:t> Bari – Roma </a:t>
            </a:r>
            <a:endParaRPr lang="en-GB" sz="2000" dirty="0" smtClean="0">
              <a:solidFill>
                <a:srgbClr val="FFFF00"/>
              </a:solidFill>
              <a:cs typeface="Times New Roman"/>
            </a:endParaRPr>
          </a:p>
          <a:p>
            <a:pPr marL="1257300" lvl="2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Improved Gas distribution 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  <a:sym typeface="Wingdings"/>
              </a:rPr>
              <a:t> LYON </a:t>
            </a:r>
            <a:endParaRPr lang="en-GB" sz="2000" dirty="0" smtClean="0">
              <a:solidFill>
                <a:srgbClr val="FFFF00"/>
              </a:solidFill>
              <a:cs typeface="Times New Roman"/>
            </a:endParaRPr>
          </a:p>
          <a:p>
            <a:pPr marL="1257300" lvl="2" indent="-3429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cs typeface="Times New Roman"/>
              </a:rPr>
              <a:t>Microstrip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</a:rPr>
              <a:t>  </a:t>
            </a:r>
            <a:r>
              <a:rPr lang="en-GB" sz="2000" dirty="0" smtClean="0">
                <a:solidFill>
                  <a:srgbClr val="FFFF00"/>
                </a:solidFill>
                <a:cs typeface="Times New Roman"/>
                <a:sym typeface="Wingdings"/>
              </a:rPr>
              <a:t> LIP</a:t>
            </a:r>
          </a:p>
          <a:p>
            <a:pPr marL="800100" lvl="1" indent="-342900" algn="just">
              <a:spcBef>
                <a:spcPct val="20000"/>
              </a:spcBef>
              <a:buFont typeface="Wingdings" charset="2"/>
              <a:buChar char="Ø"/>
            </a:pPr>
            <a:r>
              <a:rPr lang="en-US" sz="2000" dirty="0" smtClean="0">
                <a:cs typeface="Times New Roman"/>
                <a:sym typeface="Wingdings"/>
              </a:rPr>
              <a:t>Develop of engineering </a:t>
            </a:r>
            <a:r>
              <a:rPr lang="en-US" sz="2000" dirty="0">
                <a:cs typeface="Times New Roman"/>
                <a:sym typeface="Wingdings"/>
              </a:rPr>
              <a:t>design and protocols suitable for standards large-scale production  </a:t>
            </a:r>
            <a:r>
              <a:rPr lang="en-US" sz="2000" dirty="0" smtClean="0">
                <a:cs typeface="Times New Roman"/>
                <a:sym typeface="Wingdings"/>
              </a:rPr>
              <a:t> LYON - Munich</a:t>
            </a:r>
            <a:endParaRPr lang="en-US" sz="2000" dirty="0">
              <a:cs typeface="Times New Roman"/>
              <a:sym typeface="Wingdings"/>
            </a:endParaRPr>
          </a:p>
          <a:p>
            <a:pPr marL="1257300" lvl="2" indent="-342900" algn="just">
              <a:spcBef>
                <a:spcPct val="20000"/>
              </a:spcBef>
              <a:buFont typeface="Courier New" pitchFamily="49" charset="0"/>
              <a:buChar char="o"/>
            </a:pPr>
            <a:endParaRPr lang="en-GB" sz="20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170</TotalTime>
  <Words>307</Words>
  <Application>Microsoft Office PowerPoint</Application>
  <PresentationFormat>Presentazione su schermo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Metro</vt:lpstr>
      <vt:lpstr>WP13 Scientific Aspects</vt:lpstr>
      <vt:lpstr>Institutions &amp; Activities</vt:lpstr>
      <vt:lpstr>WP13  Innovative gas detectors</vt:lpstr>
      <vt:lpstr>Tasks responsibilities</vt:lpstr>
      <vt:lpstr>Tasks commitments  </vt:lpstr>
      <vt:lpstr>Task 13.4.5 Design of an automatic system to ensure the electrical integrity of electrode patterns by pulse reflection method </vt:lpstr>
      <vt:lpstr>Task 13.4.5 QA: electrical integrity of electrode patterns</vt:lpstr>
      <vt:lpstr>Milestones &amp; Deliverables</vt:lpstr>
      <vt:lpstr>Task 13.4.6 Technological activity </vt:lpstr>
      <vt:lpstr>Preparation for large RPC series production</vt:lpstr>
      <vt:lpstr>Task 13.4.6  Large scale production and QC</vt:lpstr>
      <vt:lpstr>Personale partecipante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 Ranieri</dc:creator>
  <cp:lastModifiedBy>Antonio Ranieri</cp:lastModifiedBy>
  <cp:revision>29</cp:revision>
  <dcterms:created xsi:type="dcterms:W3CDTF">2015-10-23T13:31:08Z</dcterms:created>
  <dcterms:modified xsi:type="dcterms:W3CDTF">2016-07-05T13:12:02Z</dcterms:modified>
</cp:coreProperties>
</file>