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4467" r:id="rId2"/>
    <p:sldMasterId id="2147484479" r:id="rId3"/>
  </p:sldMasterIdLst>
  <p:notesMasterIdLst>
    <p:notesMasterId r:id="rId31"/>
  </p:notesMasterIdLst>
  <p:handoutMasterIdLst>
    <p:handoutMasterId r:id="rId32"/>
  </p:handoutMasterIdLst>
  <p:sldIdLst>
    <p:sldId id="322" r:id="rId4"/>
    <p:sldId id="323" r:id="rId5"/>
    <p:sldId id="354" r:id="rId6"/>
    <p:sldId id="335" r:id="rId7"/>
    <p:sldId id="341" r:id="rId8"/>
    <p:sldId id="342" r:id="rId9"/>
    <p:sldId id="326" r:id="rId10"/>
    <p:sldId id="325" r:id="rId11"/>
    <p:sldId id="346" r:id="rId12"/>
    <p:sldId id="347" r:id="rId13"/>
    <p:sldId id="336" r:id="rId14"/>
    <p:sldId id="350" r:id="rId15"/>
    <p:sldId id="345" r:id="rId16"/>
    <p:sldId id="355" r:id="rId17"/>
    <p:sldId id="337" r:id="rId18"/>
    <p:sldId id="348" r:id="rId19"/>
    <p:sldId id="357" r:id="rId20"/>
    <p:sldId id="356" r:id="rId21"/>
    <p:sldId id="331" r:id="rId22"/>
    <p:sldId id="358" r:id="rId23"/>
    <p:sldId id="344" r:id="rId24"/>
    <p:sldId id="349" r:id="rId25"/>
    <p:sldId id="340" r:id="rId26"/>
    <p:sldId id="353" r:id="rId27"/>
    <p:sldId id="351" r:id="rId28"/>
    <p:sldId id="352" r:id="rId29"/>
    <p:sldId id="334" r:id="rId30"/>
  </p:sldIdLst>
  <p:sldSz cx="9144000" cy="6858000" type="screen4x3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 autoAdjust="0"/>
    <p:restoredTop sz="86410" autoAdjust="0"/>
  </p:normalViewPr>
  <p:slideViewPr>
    <p:cSldViewPr snapToGrid="0" snapToObjects="1">
      <p:cViewPr>
        <p:scale>
          <a:sx n="119" d="100"/>
          <a:sy n="119" d="100"/>
        </p:scale>
        <p:origin x="-13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DCB171-F3CB-0545-9304-3B6B26D42F2A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6BA00F-9106-D74C-A62A-79E8A9F2022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53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19B313-731A-8B48-ACB8-B46F532876AF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ADBB94-AB90-1C4E-941B-FB0506EFA99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0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052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A1C7CF52-DF33-6144-B32B-69EAFA208B85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13F25F-B9F0-2D44-B3EC-20147205D77B}" type="slidenum">
              <a:rPr lang="en-US"/>
              <a:pPr/>
              <a:t>23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70B68-9F4F-4E4F-BBC3-4775AE7FF4AA}" type="datetime1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Radicioni,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44CBF-BE9E-1547-997F-A9984A98F5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7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623DA-F703-7A4A-9E4C-0F2A418F147E}" type="datetime1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Radicioni,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7C63-B81B-8743-81CE-4F50DBB7311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2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9BBB-428C-9144-B92B-5B9768506D04}" type="datetime1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Radicioni,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3DCA-3517-1540-B1C2-B92EDDD17F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65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0A376-6BF4-DA4E-9E22-BC1E673AD4D3}" type="datetime1">
              <a:rPr lang="en-US" smtClean="0"/>
              <a:pPr>
                <a:defRPr/>
              </a:pPr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Radicioni, INFN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610D2-D00C-3B4D-AD7A-485C1C9388E7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475163" y="971550"/>
            <a:ext cx="4511675" cy="24530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475163" y="3625850"/>
            <a:ext cx="4511675" cy="281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142875" y="971550"/>
            <a:ext cx="4192588" cy="5465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27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0A376-6BF4-DA4E-9E22-BC1E673AD4D3}" type="datetime1">
              <a:rPr lang="en-US" smtClean="0"/>
              <a:pPr>
                <a:defRPr/>
              </a:pPr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Radicioni, INFN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610D2-D00C-3B4D-AD7A-485C1C9388E7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42875" y="1025525"/>
            <a:ext cx="4297746" cy="2513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54539" y="1025525"/>
            <a:ext cx="4379254" cy="2513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142875" y="3617913"/>
            <a:ext cx="4297746" cy="283719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4554538" y="3617913"/>
            <a:ext cx="4379912" cy="28371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4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it-IT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Tx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en-US" altLang="it-IT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r>
              <a:rPr lang="it-IT" altLang="it-IT" smtClean="0"/>
              <a:t>30/06/2016</a:t>
            </a:r>
            <a:endParaRPr lang="en-US" alt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r>
              <a:rPr lang="it-IT" altLang="it-IT" smtClean="0"/>
              <a:t>F.S. Cafagna, QCD@Work 2016, Martina Franca (BA)</a:t>
            </a:r>
            <a:endParaRPr lang="en-US" altLang="it-I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B5F9BD1D-F832-4E12-919E-EAE9D4CED73F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4103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40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5E574E"/>
                </a:solidFill>
              </a:rPr>
              <a:t>30/06/2016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F.S. Cafagna, QCD@Work 2016, Martina Franca (BA)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23BBD-86C6-43C3-BF63-9DBE5A9F6A8A}" type="slidenum">
              <a:rPr lang="en-US" altLang="it-IT">
                <a:solidFill>
                  <a:srgbClr val="5E574E"/>
                </a:solidFill>
              </a:rPr>
              <a:pPr/>
              <a:t>‹N›</a:t>
            </a:fld>
            <a:endParaRPr lang="en-US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27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5E574E"/>
                </a:solidFill>
              </a:rPr>
              <a:t>30/06/2016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F.S. Cafagna, QCD@Work 2016, Martina Franca (BA)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0EB4F-9F11-4CE8-BAA9-2417BA511D26}" type="slidenum">
              <a:rPr lang="en-US" altLang="it-IT">
                <a:solidFill>
                  <a:srgbClr val="5E574E"/>
                </a:solidFill>
              </a:rPr>
              <a:pPr/>
              <a:t>‹N›</a:t>
            </a:fld>
            <a:endParaRPr lang="en-US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73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5E574E"/>
                </a:solidFill>
              </a:rPr>
              <a:t>30/06/2016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F.S. Cafagna, QCD@Work 2016, Martina Franca (BA)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147CA-1074-4224-B288-C0DC7C417667}" type="slidenum">
              <a:rPr lang="en-US" altLang="it-IT">
                <a:solidFill>
                  <a:srgbClr val="5E574E"/>
                </a:solidFill>
              </a:rPr>
              <a:pPr/>
              <a:t>‹N›</a:t>
            </a:fld>
            <a:endParaRPr lang="en-US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2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5E574E"/>
                </a:solidFill>
              </a:rPr>
              <a:t>30/06/2016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F.S. Cafagna, QCD@Work 2016, Martina Franca (BA)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CF025-05ED-49AF-A33A-8DC2CE08BD73}" type="slidenum">
              <a:rPr lang="en-US" altLang="it-IT">
                <a:solidFill>
                  <a:srgbClr val="5E574E"/>
                </a:solidFill>
              </a:rPr>
              <a:pPr/>
              <a:t>‹N›</a:t>
            </a:fld>
            <a:endParaRPr lang="en-US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67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5E574E"/>
                </a:solidFill>
              </a:rPr>
              <a:t>30/06/2016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F.S. Cafagna, QCD@Work 2016, Martina Franca (BA)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8821A-EE1A-433C-AAD3-F514B395C26C}" type="slidenum">
              <a:rPr lang="en-US" altLang="it-IT">
                <a:solidFill>
                  <a:srgbClr val="5E574E"/>
                </a:solidFill>
              </a:rPr>
              <a:pPr/>
              <a:t>‹N›</a:t>
            </a:fld>
            <a:endParaRPr lang="en-US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1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12B6E-B7B4-314F-84BC-885C15698421}" type="datetime1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Radicioni,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23EA-4F55-E342-9BFD-AA18ADB4DA9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42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5E574E"/>
                </a:solidFill>
              </a:rPr>
              <a:t>30/06/2016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F.S. Cafagna, QCD@Work 2016, Martina Franca (BA)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4B6B7-F7A7-4460-AEE5-10BE1FF1505E}" type="slidenum">
              <a:rPr lang="en-US" altLang="it-IT">
                <a:solidFill>
                  <a:srgbClr val="5E574E"/>
                </a:solidFill>
              </a:rPr>
              <a:pPr/>
              <a:t>‹N›</a:t>
            </a:fld>
            <a:endParaRPr lang="en-US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2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5E574E"/>
                </a:solidFill>
              </a:rPr>
              <a:t>30/06/2016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F.S. Cafagna, QCD@Work 2016, Martina Franca (BA)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3F38-0078-4EDB-A959-FF0E1E121994}" type="slidenum">
              <a:rPr lang="en-US" altLang="it-IT">
                <a:solidFill>
                  <a:srgbClr val="5E574E"/>
                </a:solidFill>
              </a:rPr>
              <a:pPr/>
              <a:t>‹N›</a:t>
            </a:fld>
            <a:endParaRPr lang="en-US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94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5E574E"/>
                </a:solidFill>
              </a:rPr>
              <a:t>30/06/2016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F.S. Cafagna, QCD@Work 2016, Martina Franca (BA)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6AE13-ED8C-4543-933D-51B684D7E5DB}" type="slidenum">
              <a:rPr lang="en-US" altLang="it-IT">
                <a:solidFill>
                  <a:srgbClr val="5E574E"/>
                </a:solidFill>
              </a:rPr>
              <a:pPr/>
              <a:t>‹N›</a:t>
            </a:fld>
            <a:endParaRPr lang="en-US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1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5E574E"/>
                </a:solidFill>
              </a:rPr>
              <a:t>30/06/2016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F.S. Cafagna, QCD@Work 2016, Martina Franca (BA)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4F753-A9F2-4861-9523-9F966283AB2A}" type="slidenum">
              <a:rPr lang="en-US" altLang="it-IT">
                <a:solidFill>
                  <a:srgbClr val="5E574E"/>
                </a:solidFill>
              </a:rPr>
              <a:pPr/>
              <a:t>‹N›</a:t>
            </a:fld>
            <a:endParaRPr lang="en-US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17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44700" cy="5829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5981700" cy="5829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>
                <a:solidFill>
                  <a:srgbClr val="5E574E"/>
                </a:solidFill>
              </a:rPr>
              <a:t>30/06/2016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F.S. Cafagna, QCD@Work 2016, Martina Franca (BA)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E77DF-DE78-4903-82EB-7AE9C5ED5BA2}" type="slidenum">
              <a:rPr lang="en-US" altLang="it-IT">
                <a:solidFill>
                  <a:srgbClr val="5E574E"/>
                </a:solidFill>
              </a:rPr>
              <a:pPr/>
              <a:t>‹N›</a:t>
            </a:fld>
            <a:endParaRPr lang="en-US" altLang="it-IT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29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it-IT"/>
              <a:t>18-09-2015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 dirty="0"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pt-BR"/>
              <a:t>F.S. Cafagna, TOTEM DAQ upgrade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B9A9CD8-22FC-47AE-B44C-5B0A2CDD5CF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07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5E574E"/>
                </a:solidFill>
              </a:rPr>
              <a:t>18-09-2015</a:t>
            </a: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F.S. Cafagna, TOTEM DAQ upgrade</a:t>
            </a: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63404F5D-C49A-4761-B8DA-CB5721EF06AD}" type="slidenum">
              <a:rPr lang="en-US" sz="1400">
                <a:solidFill>
                  <a:srgbClr val="5E574E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rgbClr val="5E574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79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5E574E"/>
                </a:solidFill>
              </a:rPr>
              <a:t>18-09-2015</a:t>
            </a: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F.S. Cafagna, TOTEM DAQ upgrade</a:t>
            </a: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300B211A-46D4-4374-9489-54B9DF79DDE2}" type="slidenum">
              <a:rPr lang="en-US" sz="1400">
                <a:solidFill>
                  <a:srgbClr val="5E574E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rgbClr val="5E574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82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5E574E"/>
                </a:solidFill>
              </a:rPr>
              <a:t>18-09-2015</a:t>
            </a: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F.S. Cafagna, TOTEM DAQ upgrade</a:t>
            </a: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8D6CC1A0-E1E7-4283-B4A0-FDD8A6B543D8}" type="slidenum">
              <a:rPr lang="en-US" sz="1400">
                <a:solidFill>
                  <a:srgbClr val="5E574E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rgbClr val="5E574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40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5E574E"/>
                </a:solidFill>
              </a:rPr>
              <a:t>18-09-2015</a:t>
            </a: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F.S. Cafagna, TOTEM DAQ upgrade</a:t>
            </a: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F6996C52-7F5C-4351-9C48-2B6BBF7FC037}" type="slidenum">
              <a:rPr lang="en-US" sz="1400">
                <a:solidFill>
                  <a:srgbClr val="5E574E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rgbClr val="5E574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10F1-4603-3A48-82FF-84F1669669D3}" type="datetime1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Radicioni,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DF90-1CCC-E64E-B0DF-3A0A74E3CF8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91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5E574E"/>
                </a:solidFill>
              </a:rPr>
              <a:t>18-09-2015</a:t>
            </a: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F.S. Cafagna, TOTEM DAQ upgrade</a:t>
            </a: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A1E30695-EBE3-4871-825C-AFCC1E315142}" type="slidenum">
              <a:rPr lang="en-US" sz="1400">
                <a:solidFill>
                  <a:srgbClr val="5E574E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rgbClr val="5E574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62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5E574E"/>
                </a:solidFill>
              </a:rPr>
              <a:t>18-09-2015</a:t>
            </a: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F.S. Cafagna, TOTEM DAQ upgrade</a:t>
            </a: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4EE72008-305C-4916-BA8C-DAD9C0FAFC67}" type="slidenum">
              <a:rPr lang="en-US" sz="1400">
                <a:solidFill>
                  <a:srgbClr val="5E574E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rgbClr val="5E574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49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5E574E"/>
                </a:solidFill>
              </a:rPr>
              <a:t>18-09-2015</a:t>
            </a: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F.S. Cafagna, TOTEM DAQ upgrade</a:t>
            </a: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92695184-6DC0-4B26-8952-95C5D0875598}" type="slidenum">
              <a:rPr lang="en-US" sz="1400">
                <a:solidFill>
                  <a:srgbClr val="5E574E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rgbClr val="5E574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21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5E574E"/>
                </a:solidFill>
              </a:rPr>
              <a:t>18-09-2015</a:t>
            </a: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F.S. Cafagna, TOTEM DAQ upgrade</a:t>
            </a: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27E54E7C-7A4C-4F4B-9E65-3DD575CC068D}" type="slidenum">
              <a:rPr lang="en-US" sz="1400">
                <a:solidFill>
                  <a:srgbClr val="5E574E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rgbClr val="5E574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46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5E574E"/>
                </a:solidFill>
              </a:rPr>
              <a:t>18-09-2015</a:t>
            </a: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F.S. Cafagna, TOTEM DAQ upgrade</a:t>
            </a: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28FB551A-0571-4D21-B109-DB9632BBA724}" type="slidenum">
              <a:rPr lang="en-US" sz="1400">
                <a:solidFill>
                  <a:srgbClr val="5E574E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rgbClr val="5E574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92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1300" y="266700"/>
            <a:ext cx="2044700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5981700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5E574E"/>
                </a:solidFill>
              </a:rPr>
              <a:t>18-09-2015</a:t>
            </a: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F.S. Cafagna, TOTEM DAQ upgrade</a:t>
            </a: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7C42EC3F-B2C5-4707-87F0-441E79EFF9D5}" type="slidenum">
              <a:rPr lang="en-US" sz="1400">
                <a:solidFill>
                  <a:srgbClr val="5E574E"/>
                </a:solidFill>
                <a:latin typeface="Arial" pitchFamily="34" charset="0"/>
              </a:rPr>
              <a:pPr>
                <a:defRPr/>
              </a:pPr>
              <a:t>‹N›</a:t>
            </a:fld>
            <a:endParaRPr lang="en-US" sz="1400">
              <a:solidFill>
                <a:srgbClr val="5E574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4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AD76-AFED-2A49-9CE0-B94EF6BAE7B1}" type="datetime1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Radicioni, INFN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D376D-A93A-6242-8256-BEC7CB871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491F-5594-4944-989B-D65526E1E8EE}" type="datetime1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Radicioni, INFN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F554-02DF-1841-8EC3-FA3F04B1256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6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B1B4-3B2B-2748-B1E2-535C010ACAAE}" type="datetime1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Radicioni, INFN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457D8-968A-D144-9687-022AC6E14C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1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4B88-CB1C-2849-9A76-B4EB9EB77D98}" type="datetime1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Radicioni, INFN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1DA55-636C-8C4B-A0AD-BB765FC7A9A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9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445E-F8AB-664C-A3CF-44DE862EC002}" type="datetime1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Radicioni, INFN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6F3D-59C2-0043-A3BF-9A4DB02386E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6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A0CCB-E650-964A-931C-FCB6A6E4DAC1}" type="datetime1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Radicioni, INFN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0D20-47CE-8D4F-8567-3EA6F0ACE60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5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2875" y="123825"/>
            <a:ext cx="789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2875" y="941388"/>
            <a:ext cx="8869363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1775"/>
            <a:ext cx="2133600" cy="261938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l" defTabSz="45701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50A376-6BF4-DA4E-9E22-BC1E673AD4D3}" type="datetime1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1775"/>
            <a:ext cx="2895600" cy="261938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ctr" defTabSz="45701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E. Radicioni,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81775"/>
            <a:ext cx="2133600" cy="261938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r" defTabSz="45701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1610D2-D00C-3B4D-AD7A-485C1C9388E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  <p:sldLayoutId id="2147484466" r:id="rId13"/>
  </p:sldLayoutIdLst>
  <p:hf sldNum="0" hdr="0"/>
  <p:txStyles>
    <p:titleStyle>
      <a:lvl1pPr algn="ctr" defTabSz="455613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+mj-lt"/>
          <a:ea typeface="ＭＳ Ｐゴシック" charset="0"/>
          <a:cs typeface="ＭＳ Ｐゴシック" charset="0"/>
        </a:defRPr>
      </a:lvl1pPr>
      <a:lvl2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558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9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72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1400" b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914400" eaLnBrk="0" hangingPunct="0"/>
            <a:r>
              <a:rPr lang="it-IT" altLang="it-IT" smtClean="0">
                <a:solidFill>
                  <a:srgbClr val="5E574E"/>
                </a:solidFill>
                <a:ea typeface="MS Gothic" pitchFamily="49" charset="-128"/>
                <a:cs typeface="+mn-cs"/>
                <a:sym typeface="Arial" charset="0"/>
              </a:rPr>
              <a:t>30/06/2016</a:t>
            </a:r>
            <a:endParaRPr lang="en-US" altLang="it-IT">
              <a:solidFill>
                <a:srgbClr val="5E574E"/>
              </a:solidFill>
              <a:ea typeface="MS Gothic" pitchFamily="49" charset="-128"/>
              <a:cs typeface="+mn-cs"/>
              <a:sym typeface="Arial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8150" y="6229350"/>
            <a:ext cx="572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1400" b="0">
                <a:solidFill>
                  <a:srgbClr val="0000CC"/>
                </a:solidFill>
                <a:latin typeface="Arial" charset="0"/>
              </a:defRPr>
            </a:lvl1pPr>
          </a:lstStyle>
          <a:p>
            <a:pPr algn="ctr" defTabSz="914400" eaLnBrk="0" hangingPunct="0"/>
            <a:r>
              <a:rPr lang="it-IT" altLang="it-IT" smtClean="0">
                <a:ea typeface="MS Gothic" pitchFamily="49" charset="-128"/>
                <a:cs typeface="+mn-cs"/>
                <a:sym typeface="Arial" charset="0"/>
              </a:rPr>
              <a:t>F.S. Cafagna, QCD@Work 2016, Martina Franca (BA)</a:t>
            </a:r>
            <a:endParaRPr lang="en-US" altLang="it-IT">
              <a:solidFill>
                <a:srgbClr val="5E574E"/>
              </a:solidFill>
              <a:ea typeface="MS Gothic" pitchFamily="49" charset="-128"/>
              <a:cs typeface="+mn-cs"/>
              <a:sym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1400" b="0">
                <a:solidFill>
                  <a:schemeClr val="bg2"/>
                </a:solidFill>
                <a:latin typeface="Arial" charset="0"/>
              </a:defRPr>
            </a:lvl1pPr>
          </a:lstStyle>
          <a:p>
            <a:pPr defTabSz="914400" eaLnBrk="0" hangingPunct="0"/>
            <a:fld id="{4701E88C-9F6A-4DA7-9B8E-2452C9D0BA6D}" type="slidenum">
              <a:rPr lang="en-US" altLang="it-IT">
                <a:solidFill>
                  <a:srgbClr val="5E574E"/>
                </a:solidFill>
                <a:ea typeface="MS Gothic" pitchFamily="49" charset="-128"/>
                <a:cs typeface="+mn-cs"/>
                <a:sym typeface="Arial" charset="0"/>
              </a:rPr>
              <a:pPr defTabSz="914400" eaLnBrk="0" hangingPunct="0"/>
              <a:t>‹N›</a:t>
            </a:fld>
            <a:endParaRPr lang="en-US" altLang="it-IT">
              <a:solidFill>
                <a:srgbClr val="5E574E"/>
              </a:solidFill>
              <a:ea typeface="MS Gothic" pitchFamily="49" charset="-128"/>
              <a:cs typeface="+mn-cs"/>
              <a:sym typeface="Arial" charset="0"/>
            </a:endParaRPr>
          </a:p>
        </p:txBody>
      </p:sp>
      <p:pic>
        <p:nvPicPr>
          <p:cNvPr id="3079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49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00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266700"/>
            <a:ext cx="77231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1400" b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defTabSz="914400" hangingPunct="0">
              <a:defRPr/>
            </a:pPr>
            <a:r>
              <a:rPr lang="it-IT">
                <a:solidFill>
                  <a:srgbClr val="5E574E"/>
                </a:solidFill>
                <a:ea typeface="+mn-ea"/>
                <a:cs typeface="+mn-cs"/>
              </a:rPr>
              <a:t>18-09-2015</a:t>
            </a:r>
            <a:endParaRPr lang="en-US" dirty="0">
              <a:solidFill>
                <a:srgbClr val="5E574E"/>
              </a:solidFill>
              <a:ea typeface="+mn-ea"/>
              <a:cs typeface="+mn-cs"/>
            </a:endParaRPr>
          </a:p>
        </p:txBody>
      </p:sp>
      <p:sp>
        <p:nvSpPr>
          <p:cNvPr id="421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6800" y="6229350"/>
            <a:ext cx="439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1400" b="0" dirty="0" smtClean="0">
                <a:solidFill>
                  <a:srgbClr val="0000CC"/>
                </a:solidFill>
                <a:latin typeface="Arial" pitchFamily="34" charset="0"/>
              </a:defRPr>
            </a:lvl1pPr>
          </a:lstStyle>
          <a:p>
            <a:pPr algn="ctr" defTabSz="914400" hangingPunct="0">
              <a:defRPr/>
            </a:pPr>
            <a:r>
              <a:rPr lang="pt-BR">
                <a:ea typeface="+mn-ea"/>
                <a:cs typeface="+mn-cs"/>
              </a:rPr>
              <a:t>F.S. Cafagna, TOTEM DAQ upgrade</a:t>
            </a:r>
            <a:endParaRPr lang="en-US">
              <a:solidFill>
                <a:srgbClr val="5E574E"/>
              </a:solidFill>
              <a:ea typeface="+mn-ea"/>
              <a:cs typeface="+mn-cs"/>
            </a:endParaRPr>
          </a:p>
        </p:txBody>
      </p:sp>
      <p:sp>
        <p:nvSpPr>
          <p:cNvPr id="421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2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14400" hangingPunct="0">
              <a:defRPr/>
            </a:pPr>
            <a:r>
              <a:rPr lang="en-US">
                <a:solidFill>
                  <a:srgbClr val="000000"/>
                </a:solidFill>
                <a:ea typeface="+mn-ea"/>
                <a:cs typeface="+mn-cs"/>
              </a:rPr>
              <a:t> </a:t>
            </a:r>
            <a:fld id="{F6E40C7A-6975-4153-9F42-AA3B7A77E48C}" type="slidenum">
              <a:rPr lang="en-US" sz="1400">
                <a:solidFill>
                  <a:srgbClr val="5E574E"/>
                </a:solidFill>
                <a:latin typeface="Arial" pitchFamily="34" charset="0"/>
                <a:ea typeface="+mn-ea"/>
                <a:cs typeface="+mn-cs"/>
              </a:rPr>
              <a:pPr defTabSz="914400" hangingPunct="0">
                <a:defRPr/>
              </a:pPr>
              <a:t>‹N›</a:t>
            </a:fld>
            <a:endParaRPr lang="en-US" sz="1400">
              <a:solidFill>
                <a:srgbClr val="5E574E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8191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84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rgbClr val="0000CC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Calibri" charset="0"/>
              </a:rPr>
              <a:t>stato</a:t>
            </a:r>
            <a:r>
              <a:rPr lang="en-US" dirty="0" smtClean="0">
                <a:latin typeface="Calibri" charset="0"/>
              </a:rPr>
              <a:t> di TOTEM &amp; </a:t>
            </a:r>
            <a:r>
              <a:rPr lang="en-US" dirty="0" err="1" smtClean="0">
                <a:latin typeface="Calibri" charset="0"/>
              </a:rPr>
              <a:t>richieste</a:t>
            </a:r>
            <a:r>
              <a:rPr lang="en-US" dirty="0" smtClean="0">
                <a:latin typeface="Calibri" charset="0"/>
              </a:rPr>
              <a:t> 2017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defTabSz="457011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F. </a:t>
            </a:r>
            <a:r>
              <a:rPr lang="en-US" dirty="0" err="1" smtClean="0">
                <a:ea typeface="+mn-ea"/>
                <a:cs typeface="+mn-cs"/>
              </a:rPr>
              <a:t>Cafagna</a:t>
            </a:r>
            <a:r>
              <a:rPr lang="en-US" dirty="0" smtClean="0">
                <a:ea typeface="+mn-ea"/>
                <a:cs typeface="+mn-cs"/>
              </a:rPr>
              <a:t>, E. </a:t>
            </a:r>
            <a:r>
              <a:rPr lang="en-US" dirty="0" err="1" smtClean="0">
                <a:ea typeface="+mn-ea"/>
                <a:cs typeface="+mn-cs"/>
              </a:rPr>
              <a:t>Radicioni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07" name="Picture 27" descr="Y:\diagnostics2016\blmvslumi_margin-nomargin_b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495800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6" name="Picture 26" descr="Y:\diagnostics2016\blmvslumi_margin-nomargin_b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38275"/>
            <a:ext cx="4495800" cy="40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239000" cy="609600"/>
          </a:xfrm>
        </p:spPr>
        <p:txBody>
          <a:bodyPr/>
          <a:lstStyle/>
          <a:p>
            <a:r>
              <a:rPr lang="en-US" sz="2300">
                <a:latin typeface="Arial" charset="0"/>
                <a:ea typeface="ＭＳ Ｐゴシック" charset="0"/>
                <a:cs typeface="ＭＳ Ｐゴシック" charset="0"/>
              </a:rPr>
              <a:t>BLM Response 2016 with and without Margin</a:t>
            </a:r>
            <a:br>
              <a:rPr lang="en-US" sz="23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>
                <a:latin typeface="Symbol" charset="0"/>
                <a:ea typeface="ＭＳ Ｐゴシック" charset="0"/>
                <a:cs typeface="ＭＳ Ｐゴシック" charset="0"/>
              </a:rPr>
              <a:t>15 s + 0.5 </a:t>
            </a: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mm and </a:t>
            </a:r>
            <a:r>
              <a:rPr lang="en-US" sz="1600">
                <a:latin typeface="Symbol" charset="0"/>
                <a:ea typeface="ＭＳ Ｐゴシック" charset="0"/>
                <a:cs typeface="ＭＳ Ｐゴシック" charset="0"/>
              </a:rPr>
              <a:t>15 s)</a:t>
            </a:r>
          </a:p>
        </p:txBody>
      </p:sp>
      <p:sp>
        <p:nvSpPr>
          <p:cNvPr id="46088" name="Text Box 26"/>
          <p:cNvSpPr txBox="1">
            <a:spLocks noChangeArrowheads="1"/>
          </p:cNvSpPr>
          <p:nvPr/>
        </p:nvSpPr>
        <p:spPr bwMode="auto">
          <a:xfrm>
            <a:off x="1981200" y="838200"/>
            <a:ext cx="11763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Sector 5-6</a:t>
            </a:r>
          </a:p>
        </p:txBody>
      </p:sp>
      <p:sp>
        <p:nvSpPr>
          <p:cNvPr id="46089" name="Text Box 26"/>
          <p:cNvSpPr txBox="1">
            <a:spLocks noChangeArrowheads="1"/>
          </p:cNvSpPr>
          <p:nvPr/>
        </p:nvSpPr>
        <p:spPr bwMode="auto">
          <a:xfrm>
            <a:off x="6459538" y="838200"/>
            <a:ext cx="11763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F79646"/>
                </a:solidFill>
                <a:latin typeface="Arial" charset="0"/>
              </a:rPr>
              <a:t>Sector 4-5</a:t>
            </a:r>
          </a:p>
        </p:txBody>
      </p:sp>
      <p:cxnSp>
        <p:nvCxnSpPr>
          <p:cNvPr id="46090" name="Straight Connector 5"/>
          <p:cNvCxnSpPr>
            <a:cxnSpLocks noChangeShapeType="1"/>
          </p:cNvCxnSpPr>
          <p:nvPr/>
        </p:nvCxnSpPr>
        <p:spPr bwMode="auto">
          <a:xfrm>
            <a:off x="4572000" y="874713"/>
            <a:ext cx="0" cy="49164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3200400" y="2209800"/>
            <a:ext cx="466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15 </a:t>
            </a:r>
            <a:r>
              <a:rPr lang="en-US" sz="1200" b="1">
                <a:solidFill>
                  <a:srgbClr val="FF0000"/>
                </a:solidFill>
                <a:latin typeface="Symbol" charset="0"/>
              </a:rPr>
              <a:t>s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200400" y="2438400"/>
            <a:ext cx="1112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15 </a:t>
            </a:r>
            <a:r>
              <a:rPr lang="en-US" sz="1200" b="1">
                <a:latin typeface="Symbol" charset="0"/>
              </a:rPr>
              <a:t>s</a:t>
            </a:r>
            <a:r>
              <a:rPr lang="en-US" sz="1200" b="1"/>
              <a:t> + 0.5 mm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7848600" y="1784350"/>
            <a:ext cx="466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15 </a:t>
            </a:r>
            <a:r>
              <a:rPr lang="en-US" sz="1200" b="1">
                <a:solidFill>
                  <a:srgbClr val="FF0000"/>
                </a:solidFill>
                <a:latin typeface="Symbol" charset="0"/>
              </a:rPr>
              <a:t>s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7848600" y="2011363"/>
            <a:ext cx="11128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15 </a:t>
            </a:r>
            <a:r>
              <a:rPr lang="en-US" sz="1200" b="1">
                <a:latin typeface="Symbol" charset="0"/>
              </a:rPr>
              <a:t>s</a:t>
            </a:r>
            <a:r>
              <a:rPr lang="en-US" sz="1200" b="1"/>
              <a:t> + 0.5 mm</a:t>
            </a:r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441325" y="5957888"/>
            <a:ext cx="568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So far: very little effect from removing the 0.5 mm margin !</a:t>
            </a:r>
          </a:p>
        </p:txBody>
      </p:sp>
      <p:sp>
        <p:nvSpPr>
          <p:cNvPr id="17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1775"/>
            <a:ext cx="2895600" cy="261938"/>
          </a:xfrm>
          <a:ln/>
        </p:spPr>
        <p:txBody>
          <a:bodyPr/>
          <a:lstStyle/>
          <a:p>
            <a:r>
              <a:rPr lang="en-US" dirty="0" smtClean="0"/>
              <a:t>courtesy: Mario </a:t>
            </a:r>
            <a:r>
              <a:rPr lang="en-US" dirty="0" err="1"/>
              <a:t>Deile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825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12B6E-B7B4-314F-84BC-885C15698421}" type="datetime1">
              <a:rPr lang="en-US" smtClean="0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Radicioni, INFN</a:t>
            </a:r>
            <a:endParaRPr lang="en-US"/>
          </a:p>
        </p:txBody>
      </p:sp>
      <p:pic>
        <p:nvPicPr>
          <p:cNvPr id="7" name="Picture 6" descr="XRP_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1" y="0"/>
            <a:ext cx="9106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9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9159" y="333722"/>
            <a:ext cx="9143999" cy="502177"/>
          </a:xfrm>
        </p:spPr>
        <p:txBody>
          <a:bodyPr/>
          <a:lstStyle/>
          <a:p>
            <a:r>
              <a:rPr lang="en-US" sz="3600" dirty="0">
                <a:latin typeface="Calibri"/>
                <a:cs typeface="Calibri"/>
              </a:rPr>
              <a:t>TOTEM</a:t>
            </a:r>
            <a:r>
              <a:rPr lang="en-US" sz="3200" b="1" dirty="0" smtClean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readout </a:t>
            </a:r>
            <a:r>
              <a:rPr lang="en-US" sz="3600" dirty="0" smtClean="0">
                <a:latin typeface="Calibri"/>
                <a:cs typeface="Calibri"/>
              </a:rPr>
              <a:t>back-end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Arial" panose="020B0604020202020204" pitchFamily="34" charset="0"/>
              </a:rPr>
              <a:t>5/24/2016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63404F5D-C49A-4761-B8DA-CB5721EF06AD}" type="slidenum">
              <a:rPr lang="en-US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n-US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025" y="2174875"/>
            <a:ext cx="4041775" cy="39512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758" y="2504599"/>
            <a:ext cx="4432083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196895" y="1157331"/>
            <a:ext cx="2584093" cy="618426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0" tIns="91440" rIns="57799" bIns="91440" anchor="ctr">
            <a:spAutoFit/>
          </a:bodyPr>
          <a:lstStyle/>
          <a:p>
            <a:pPr marL="57150" defTabSz="449263" eaLnBrk="0">
              <a:lnSpc>
                <a:spcPct val="87000"/>
              </a:lnSpc>
              <a:buFont typeface="Arial" charset="0"/>
              <a:buNone/>
            </a:pPr>
            <a:r>
              <a:rPr lang="en-US" sz="1600" dirty="0" smtClean="0">
                <a:solidFill>
                  <a:srgbClr val="3333CC"/>
                </a:solidFill>
                <a:latin typeface="Arial" panose="020B0604020202020204" pitchFamily="34" charset="0"/>
                <a:ea typeface="MS Gothic" pitchFamily="49" charset="-128"/>
                <a:cs typeface="Arial" panose="020B0604020202020204" pitchFamily="34" charset="0"/>
                <a:sym typeface="Arial" charset="0"/>
              </a:rPr>
              <a:t>SRS-FEC: interface to stand-alone DAQ</a:t>
            </a:r>
            <a:endParaRPr lang="en-US" sz="1600" dirty="0">
              <a:solidFill>
                <a:srgbClr val="3333CC"/>
              </a:solidFill>
              <a:latin typeface="Arial" panose="020B0604020202020204" pitchFamily="34" charset="0"/>
              <a:ea typeface="MS Gothic" pitchFamily="49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1" name="Figura a mano libera 10"/>
          <p:cNvSpPr/>
          <p:nvPr/>
        </p:nvSpPr>
        <p:spPr bwMode="auto">
          <a:xfrm>
            <a:off x="637891" y="1719562"/>
            <a:ext cx="851050" cy="1850356"/>
          </a:xfrm>
          <a:custGeom>
            <a:avLst/>
            <a:gdLst>
              <a:gd name="connsiteX0" fmla="*/ 726585 w 726585"/>
              <a:gd name="connsiteY0" fmla="*/ 0 h 1929008"/>
              <a:gd name="connsiteX1" fmla="*/ 75 w 726585"/>
              <a:gd name="connsiteY1" fmla="*/ 601249 h 1929008"/>
              <a:gd name="connsiteX2" fmla="*/ 676481 w 726585"/>
              <a:gd name="connsiteY2" fmla="*/ 1929008 h 1929008"/>
              <a:gd name="connsiteX3" fmla="*/ 676481 w 726585"/>
              <a:gd name="connsiteY3" fmla="*/ 1929008 h 192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585" h="1929008">
                <a:moveTo>
                  <a:pt x="726585" y="0"/>
                </a:moveTo>
                <a:cubicBezTo>
                  <a:pt x="367505" y="139874"/>
                  <a:pt x="8426" y="279748"/>
                  <a:pt x="75" y="601249"/>
                </a:cubicBezTo>
                <a:cubicBezTo>
                  <a:pt x="-8276" y="922750"/>
                  <a:pt x="676481" y="1929008"/>
                  <a:pt x="676481" y="1929008"/>
                </a:cubicBezTo>
                <a:lnTo>
                  <a:pt x="676481" y="1929008"/>
                </a:lnTo>
              </a:path>
            </a:pathLst>
          </a:cu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81623" tIns="55209" rIns="81623" bIns="408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143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5438953" y="1037050"/>
            <a:ext cx="2584093" cy="939078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0" tIns="91440" rIns="57799" bIns="91440" anchor="ctr">
            <a:spAutoFit/>
          </a:bodyPr>
          <a:lstStyle/>
          <a:p>
            <a:pPr marL="57150" defTabSz="449263" eaLnBrk="0">
              <a:lnSpc>
                <a:spcPct val="87000"/>
              </a:lnSpc>
              <a:buFont typeface="Arial" charset="0"/>
              <a:buNone/>
            </a:pPr>
            <a:r>
              <a:rPr lang="en-US" sz="1400" dirty="0" smtClean="0">
                <a:solidFill>
                  <a:srgbClr val="3333CC"/>
                </a:solidFill>
                <a:latin typeface="Arial" panose="020B0604020202020204" pitchFamily="34" charset="0"/>
                <a:ea typeface="MS Gothic" pitchFamily="49" charset="-128"/>
                <a:cs typeface="Arial" panose="020B0604020202020204" pitchFamily="34" charset="0"/>
                <a:sym typeface="Arial" charset="0"/>
              </a:rPr>
              <a:t>Data concentrator board with interface to TCDS system</a:t>
            </a:r>
          </a:p>
          <a:p>
            <a:pPr marL="57150" defTabSz="449263" eaLnBrk="0">
              <a:lnSpc>
                <a:spcPct val="87000"/>
              </a:lnSpc>
              <a:buFont typeface="Arial" charset="0"/>
              <a:buNone/>
            </a:pPr>
            <a:r>
              <a:rPr lang="en-US" sz="1400" dirty="0" smtClean="0">
                <a:solidFill>
                  <a:srgbClr val="3333CC"/>
                </a:solidFill>
                <a:latin typeface="Arial" panose="020B0604020202020204" pitchFamily="34" charset="0"/>
                <a:ea typeface="MS Gothic" pitchFamily="49" charset="-128"/>
                <a:cs typeface="Arial" panose="020B0604020202020204" pitchFamily="34" charset="0"/>
                <a:sym typeface="Arial" charset="0"/>
              </a:rPr>
              <a:t>(timing </a:t>
            </a: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ea typeface="MS Gothic" pitchFamily="49" charset="-128"/>
                <a:cs typeface="Arial" panose="020B0604020202020204" pitchFamily="34" charset="0"/>
                <a:sym typeface="Arial" charset="0"/>
              </a:rPr>
              <a:t>trigger and </a:t>
            </a:r>
            <a:r>
              <a:rPr lang="en-US" sz="1400" dirty="0" smtClean="0">
                <a:solidFill>
                  <a:srgbClr val="3333CC"/>
                </a:solidFill>
                <a:latin typeface="Arial" panose="020B0604020202020204" pitchFamily="34" charset="0"/>
                <a:ea typeface="MS Gothic" pitchFamily="49" charset="-128"/>
                <a:cs typeface="Arial" panose="020B0604020202020204" pitchFamily="34" charset="0"/>
                <a:sym typeface="Arial" charset="0"/>
              </a:rPr>
              <a:t>fast-command)</a:t>
            </a:r>
            <a:endParaRPr lang="en-US" sz="1400" dirty="0">
              <a:solidFill>
                <a:srgbClr val="3333CC"/>
              </a:solidFill>
              <a:latin typeface="Arial" panose="020B0604020202020204" pitchFamily="34" charset="0"/>
              <a:ea typeface="MS Gothic" pitchFamily="49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4" name="Figura a mano libera 13"/>
          <p:cNvSpPr/>
          <p:nvPr/>
        </p:nvSpPr>
        <p:spPr bwMode="auto">
          <a:xfrm>
            <a:off x="7971347" y="1506588"/>
            <a:ext cx="302400" cy="1610381"/>
          </a:xfrm>
          <a:custGeom>
            <a:avLst/>
            <a:gdLst>
              <a:gd name="connsiteX0" fmla="*/ 112734 w 789868"/>
              <a:gd name="connsiteY0" fmla="*/ 0 h 1653435"/>
              <a:gd name="connsiteX1" fmla="*/ 789140 w 789868"/>
              <a:gd name="connsiteY1" fmla="*/ 338202 h 1653435"/>
              <a:gd name="connsiteX2" fmla="*/ 0 w 789868"/>
              <a:gd name="connsiteY2" fmla="*/ 1653435 h 1653435"/>
              <a:gd name="connsiteX3" fmla="*/ 0 w 789868"/>
              <a:gd name="connsiteY3" fmla="*/ 1653435 h 16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868" h="1653435">
                <a:moveTo>
                  <a:pt x="112734" y="0"/>
                </a:moveTo>
                <a:cubicBezTo>
                  <a:pt x="460331" y="31315"/>
                  <a:pt x="807929" y="62630"/>
                  <a:pt x="789140" y="338202"/>
                </a:cubicBezTo>
                <a:cubicBezTo>
                  <a:pt x="770351" y="613774"/>
                  <a:pt x="0" y="1653435"/>
                  <a:pt x="0" y="1653435"/>
                </a:cubicBezTo>
                <a:lnTo>
                  <a:pt x="0" y="1653435"/>
                </a:lnTo>
              </a:path>
            </a:pathLst>
          </a:cu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81623" tIns="55209" rIns="81623" bIns="408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143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6102707" y="6008591"/>
            <a:ext cx="2584093" cy="618426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0" tIns="91440" rIns="57799" bIns="91440" anchor="ctr">
            <a:spAutoFit/>
          </a:bodyPr>
          <a:lstStyle/>
          <a:p>
            <a:pPr marL="57150" defTabSz="449263" eaLnBrk="0">
              <a:lnSpc>
                <a:spcPct val="87000"/>
              </a:lnSpc>
              <a:buFont typeface="Arial" charset="0"/>
              <a:buNone/>
            </a:pPr>
            <a:r>
              <a:rPr lang="en-US" sz="1600" dirty="0">
                <a:solidFill>
                  <a:srgbClr val="3333CC"/>
                </a:solidFill>
                <a:latin typeface="Arial" panose="020B0604020202020204" pitchFamily="34" charset="0"/>
                <a:ea typeface="MS Gothic" pitchFamily="49" charset="-128"/>
                <a:cs typeface="Arial" panose="020B0604020202020204" pitchFamily="34" charset="0"/>
                <a:sym typeface="Arial" charset="0"/>
              </a:rPr>
              <a:t>Trigger Throttling System </a:t>
            </a:r>
            <a:r>
              <a:rPr lang="en-US" sz="1600" dirty="0" smtClean="0">
                <a:solidFill>
                  <a:srgbClr val="3333CC"/>
                </a:solidFill>
                <a:latin typeface="Arial" panose="020B0604020202020204" pitchFamily="34" charset="0"/>
                <a:ea typeface="MS Gothic" pitchFamily="49" charset="-128"/>
                <a:cs typeface="Arial" panose="020B0604020202020204" pitchFamily="34" charset="0"/>
                <a:sym typeface="Arial" charset="0"/>
              </a:rPr>
              <a:t>interface to CMS</a:t>
            </a:r>
            <a:endParaRPr lang="en-US" sz="1600" dirty="0">
              <a:solidFill>
                <a:srgbClr val="3333CC"/>
              </a:solidFill>
              <a:latin typeface="Arial" panose="020B0604020202020204" pitchFamily="34" charset="0"/>
              <a:ea typeface="MS Gothic" pitchFamily="49" charset="-128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6" name="Figura a mano libera 15"/>
          <p:cNvSpPr/>
          <p:nvPr/>
        </p:nvSpPr>
        <p:spPr bwMode="auto">
          <a:xfrm>
            <a:off x="5307574" y="3725334"/>
            <a:ext cx="1165724" cy="2756880"/>
          </a:xfrm>
          <a:custGeom>
            <a:avLst/>
            <a:gdLst>
              <a:gd name="connsiteX0" fmla="*/ 579659 w 817653"/>
              <a:gd name="connsiteY0" fmla="*/ 1853852 h 1985369"/>
              <a:gd name="connsiteX1" fmla="*/ 3462 w 817653"/>
              <a:gd name="connsiteY1" fmla="*/ 1791222 h 1985369"/>
              <a:gd name="connsiteX2" fmla="*/ 817653 w 817653"/>
              <a:gd name="connsiteY2" fmla="*/ 0 h 1985369"/>
              <a:gd name="connsiteX3" fmla="*/ 817653 w 817653"/>
              <a:gd name="connsiteY3" fmla="*/ 0 h 198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653" h="1985369">
                <a:moveTo>
                  <a:pt x="579659" y="1853852"/>
                </a:moveTo>
                <a:cubicBezTo>
                  <a:pt x="271727" y="1977024"/>
                  <a:pt x="-36204" y="2100197"/>
                  <a:pt x="3462" y="1791222"/>
                </a:cubicBezTo>
                <a:cubicBezTo>
                  <a:pt x="43128" y="1482247"/>
                  <a:pt x="817653" y="0"/>
                  <a:pt x="817653" y="0"/>
                </a:cubicBezTo>
                <a:lnTo>
                  <a:pt x="817653" y="0"/>
                </a:lnTo>
              </a:path>
            </a:pathLst>
          </a:cu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81623" tIns="55209" rIns="81623" bIns="408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143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3344092" y="1399964"/>
            <a:ext cx="1713022" cy="564206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 lIns="0" tIns="91440" rIns="57799" bIns="91440" anchor="ctr">
            <a:spAutoFit/>
          </a:bodyPr>
          <a:lstStyle/>
          <a:p>
            <a:pPr marL="57150" defTabSz="449263" eaLnBrk="0">
              <a:lnSpc>
                <a:spcPct val="87000"/>
              </a:lnSpc>
              <a:buFont typeface="Arial" charset="0"/>
              <a:buNone/>
            </a:pPr>
            <a:r>
              <a:rPr lang="en-US" sz="1400" dirty="0" err="1">
                <a:solidFill>
                  <a:srgbClr val="3333CC"/>
                </a:solidFill>
                <a:latin typeface="Arial" panose="020B0604020202020204" pitchFamily="34" charset="0"/>
                <a:ea typeface="MS Gothic" pitchFamily="49" charset="-128"/>
                <a:cs typeface="Arial" panose="020B0604020202020204" pitchFamily="34" charset="0"/>
                <a:sym typeface="Arial" charset="0"/>
              </a:rPr>
              <a:t>OptoRX</a:t>
            </a: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ea typeface="MS Gothic" pitchFamily="49" charset="-128"/>
                <a:cs typeface="Arial" panose="020B0604020202020204" pitchFamily="34" charset="0"/>
                <a:sym typeface="Arial" charset="0"/>
              </a:rPr>
              <a:t> &amp; S-LINK 64 to CMS DAQ</a:t>
            </a:r>
          </a:p>
        </p:txBody>
      </p:sp>
      <p:sp>
        <p:nvSpPr>
          <p:cNvPr id="7" name="Figura a mano libera 6"/>
          <p:cNvSpPr/>
          <p:nvPr/>
        </p:nvSpPr>
        <p:spPr bwMode="auto">
          <a:xfrm>
            <a:off x="3485264" y="1935085"/>
            <a:ext cx="1022042" cy="1294867"/>
          </a:xfrm>
          <a:custGeom>
            <a:avLst/>
            <a:gdLst>
              <a:gd name="connsiteX0" fmla="*/ 914400 w 1022042"/>
              <a:gd name="connsiteY0" fmla="*/ 0 h 1478071"/>
              <a:gd name="connsiteX1" fmla="*/ 939452 w 1022042"/>
              <a:gd name="connsiteY1" fmla="*/ 613775 h 1478071"/>
              <a:gd name="connsiteX2" fmla="*/ 0 w 1022042"/>
              <a:gd name="connsiteY2" fmla="*/ 1478071 h 1478071"/>
              <a:gd name="connsiteX3" fmla="*/ 0 w 1022042"/>
              <a:gd name="connsiteY3" fmla="*/ 1478071 h 147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042" h="1478071">
                <a:moveTo>
                  <a:pt x="914400" y="0"/>
                </a:moveTo>
                <a:cubicBezTo>
                  <a:pt x="1003126" y="183715"/>
                  <a:pt x="1091852" y="367430"/>
                  <a:pt x="939452" y="613775"/>
                </a:cubicBezTo>
                <a:cubicBezTo>
                  <a:pt x="787052" y="860120"/>
                  <a:pt x="0" y="1478071"/>
                  <a:pt x="0" y="1478071"/>
                </a:cubicBezTo>
                <a:lnTo>
                  <a:pt x="0" y="1478071"/>
                </a:lnTo>
              </a:path>
            </a:pathLst>
          </a:cu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81623" tIns="55209" rIns="81623" bIns="408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143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urved Connector 12"/>
          <p:cNvCxnSpPr>
            <a:stCxn id="16" idx="0"/>
          </p:cNvCxnSpPr>
          <p:nvPr/>
        </p:nvCxnSpPr>
        <p:spPr bwMode="auto">
          <a:xfrm flipH="1" flipV="1">
            <a:off x="3777740" y="3617553"/>
            <a:ext cx="2356251" cy="2682037"/>
          </a:xfrm>
          <a:prstGeom prst="curvedConnector4">
            <a:avLst>
              <a:gd name="adj1" fmla="val 99922"/>
              <a:gd name="adj2" fmla="val 97991"/>
            </a:avLst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196895" y="5719699"/>
            <a:ext cx="4355946" cy="618426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0" tIns="91440" rIns="57799" bIns="91440" anchor="ctr">
            <a:spAutoFit/>
          </a:bodyPr>
          <a:lstStyle/>
          <a:p>
            <a:pPr marL="57150" defTabSz="449263" eaLnBrk="0">
              <a:lnSpc>
                <a:spcPct val="87000"/>
              </a:lnSpc>
              <a:buFont typeface="Arial" charset="0"/>
              <a:buNone/>
            </a:pPr>
            <a:r>
              <a:rPr lang="en-US" sz="1600" dirty="0">
                <a:solidFill>
                  <a:srgbClr val="3333CC"/>
                </a:solidFill>
                <a:latin typeface="Arial" panose="020B0604020202020204" pitchFamily="34" charset="0"/>
                <a:ea typeface="MS Gothic" pitchFamily="49" charset="-128"/>
                <a:cs typeface="Arial" panose="020B0604020202020204" pitchFamily="34" charset="0"/>
                <a:sym typeface="Arial" charset="0"/>
              </a:rPr>
              <a:t>Designed and implemented to be CMS compliant at both HW and FW level</a:t>
            </a:r>
          </a:p>
        </p:txBody>
      </p:sp>
    </p:spTree>
    <p:extLst>
      <p:ext uri="{BB962C8B-B14F-4D97-AF65-F5344CB8AC3E}">
        <p14:creationId xmlns:p14="http://schemas.microsoft.com/office/powerpoint/2010/main" val="161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4" grpId="0" animBg="1"/>
      <p:bldP spid="17" grpId="0" animBg="1"/>
      <p:bldP spid="16" grpId="0" animBg="1"/>
      <p:bldP spid="18" grpId="0" animBg="1"/>
      <p:bldP spid="7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3" y="206630"/>
            <a:ext cx="7723187" cy="609600"/>
          </a:xfrm>
        </p:spPr>
        <p:txBody>
          <a:bodyPr/>
          <a:lstStyle/>
          <a:p>
            <a:r>
              <a:rPr lang="en-GB" sz="3200" dirty="0" smtClean="0"/>
              <a:t>DAQ and TCDS integration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81775"/>
            <a:ext cx="3429000" cy="2619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Courtesy: </a:t>
            </a:r>
            <a:r>
              <a:rPr lang="en-US" dirty="0" err="1" smtClean="0"/>
              <a:t>M.Quinto</a:t>
            </a:r>
            <a:r>
              <a:rPr lang="en-US" dirty="0" smtClean="0"/>
              <a:t>, Integration of TOTEM DAQ in CMS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5/24/2016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3404F5D-C49A-4761-B8DA-CB5721EF06AD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13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03921" y="1200010"/>
            <a:ext cx="8178800" cy="5029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The TOTEM DAQ has been designed to be compliant with the CMS one. The integration of the two systems required:</a:t>
            </a:r>
          </a:p>
          <a:p>
            <a:r>
              <a:rPr lang="en-US" sz="2000" dirty="0" smtClean="0"/>
              <a:t>Hardware</a:t>
            </a:r>
          </a:p>
          <a:p>
            <a:pPr lvl="1"/>
            <a:r>
              <a:rPr lang="en-US" sz="1800" dirty="0" smtClean="0"/>
              <a:t>All </a:t>
            </a:r>
            <a:r>
              <a:rPr lang="en-US" sz="1800" dirty="0" err="1" smtClean="0"/>
              <a:t>OptoRx</a:t>
            </a:r>
            <a:r>
              <a:rPr lang="en-US" sz="1800" dirty="0" smtClean="0"/>
              <a:t> cards upgraded with larger FPGA flash</a:t>
            </a:r>
          </a:p>
          <a:p>
            <a:pPr lvl="1"/>
            <a:r>
              <a:rPr lang="en-US" sz="1800" dirty="0" smtClean="0"/>
              <a:t>5 </a:t>
            </a:r>
            <a:r>
              <a:rPr lang="en-US" sz="1800" dirty="0" err="1" smtClean="0"/>
              <a:t>OptoRx</a:t>
            </a:r>
            <a:r>
              <a:rPr lang="en-US" sz="1800" dirty="0" smtClean="0"/>
              <a:t> installed and connected to Front-end Readout Links (FRL) and Fast Merging Module (FMM)</a:t>
            </a:r>
          </a:p>
          <a:p>
            <a:pPr lvl="1"/>
            <a:r>
              <a:rPr lang="en-US" sz="1800" dirty="0" smtClean="0"/>
              <a:t>2 TCDS (2 </a:t>
            </a:r>
            <a:r>
              <a:rPr lang="en-US" sz="1800" dirty="0" err="1" smtClean="0"/>
              <a:t>iCI</a:t>
            </a:r>
            <a:r>
              <a:rPr lang="en-US" sz="1800" dirty="0" smtClean="0"/>
              <a:t> + 2 PI) partitions installed with fibers pulled from S1 &lt;-&gt; S2</a:t>
            </a:r>
          </a:p>
          <a:p>
            <a:r>
              <a:rPr lang="en-US" sz="2000" dirty="0" smtClean="0">
                <a:solidFill>
                  <a:srgbClr val="336600"/>
                </a:solidFill>
              </a:rPr>
              <a:t>Software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Level 1 Function Manager implemented</a:t>
            </a:r>
          </a:p>
          <a:p>
            <a:pPr lvl="1"/>
            <a:r>
              <a:rPr lang="en-US" sz="1800" dirty="0" smtClean="0"/>
              <a:t>Configurator of readout back-end (</a:t>
            </a:r>
            <a:r>
              <a:rPr lang="en-US" sz="1800" dirty="0" err="1" smtClean="0"/>
              <a:t>OptoRx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Configurator of TDCS system</a:t>
            </a:r>
          </a:p>
          <a:p>
            <a:pPr lvl="1"/>
            <a:r>
              <a:rPr lang="en-US" sz="1800" dirty="0" err="1" smtClean="0"/>
              <a:t>MiniDAQ</a:t>
            </a:r>
            <a:r>
              <a:rPr lang="en-US" sz="1800" dirty="0" smtClean="0"/>
              <a:t>/Global run configuration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Firmware</a:t>
            </a:r>
          </a:p>
          <a:p>
            <a:pPr lvl="1"/>
            <a:r>
              <a:rPr lang="en-US" sz="1800" dirty="0" err="1" smtClean="0"/>
              <a:t>SLink</a:t>
            </a:r>
            <a:r>
              <a:rPr lang="en-US" sz="1800" dirty="0" smtClean="0"/>
              <a:t> interface (</a:t>
            </a:r>
            <a:r>
              <a:rPr lang="en-US" sz="1800" dirty="0" err="1" smtClean="0"/>
              <a:t>OptoRX</a:t>
            </a:r>
            <a:r>
              <a:rPr lang="en-US" sz="1800" dirty="0" smtClean="0"/>
              <a:t> -&gt; FRL)</a:t>
            </a:r>
          </a:p>
          <a:p>
            <a:pPr lvl="1"/>
            <a:r>
              <a:rPr lang="en-US" sz="1800" dirty="0" smtClean="0"/>
              <a:t>Compatibility to CMS Trigger Throttling System (TTS)</a:t>
            </a:r>
          </a:p>
          <a:p>
            <a:pPr lvl="1"/>
            <a:r>
              <a:rPr lang="en-US" sz="1800" dirty="0" smtClean="0"/>
              <a:t>Compatibility to TCDS </a:t>
            </a:r>
            <a:r>
              <a:rPr lang="en-US" sz="1800" dirty="0" err="1" smtClean="0"/>
              <a:t>ReSync</a:t>
            </a:r>
            <a:r>
              <a:rPr lang="en-US" sz="1800" dirty="0" smtClean="0"/>
              <a:t> fast command when Out-Of-Synch</a:t>
            </a:r>
          </a:p>
        </p:txBody>
      </p:sp>
    </p:spTree>
    <p:extLst>
      <p:ext uri="{BB962C8B-B14F-4D97-AF65-F5344CB8AC3E}">
        <p14:creationId xmlns:p14="http://schemas.microsoft.com/office/powerpoint/2010/main" val="28330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Si-Strip </a:t>
            </a:r>
            <a:r>
              <a:rPr lang="it-IT" dirty="0" err="1" smtClean="0"/>
              <a:t>integration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>
                <a:solidFill>
                  <a:srgbClr val="5E574E"/>
                </a:solidFill>
              </a:rPr>
              <a:t>30/06/2016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F.S. Cafagna, QCD@Work 2016, Martina Franca (BA)</a:t>
            </a:r>
            <a:endParaRPr lang="en-US" altLang="it-IT">
              <a:solidFill>
                <a:srgbClr val="5E574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>
                <a:solidFill>
                  <a:srgbClr val="5E574E"/>
                </a:solidFill>
              </a:rPr>
              <a:pPr/>
              <a:t>14</a:t>
            </a:fld>
            <a:endParaRPr lang="en-US" altLang="it-IT">
              <a:solidFill>
                <a:srgbClr val="5E574E"/>
              </a:solidFill>
            </a:endParaRPr>
          </a:p>
        </p:txBody>
      </p:sp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4168"/>
            <a:ext cx="9144000" cy="535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30" y="22526"/>
            <a:ext cx="108274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totem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4" y="113963"/>
            <a:ext cx="762000" cy="11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10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56" y="3808514"/>
            <a:ext cx="4031554" cy="24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23825"/>
            <a:ext cx="7899400" cy="448603"/>
          </a:xfrm>
        </p:spPr>
        <p:txBody>
          <a:bodyPr/>
          <a:lstStyle/>
          <a:p>
            <a:r>
              <a:rPr lang="en-US" sz="3600" dirty="0" smtClean="0"/>
              <a:t>First global run of </a:t>
            </a:r>
            <a:r>
              <a:rPr lang="en-US" sz="3600" dirty="0" err="1" smtClean="0"/>
              <a:t>SiStrips</a:t>
            </a:r>
            <a:r>
              <a:rPr lang="en-US" sz="3600" dirty="0" smtClean="0"/>
              <a:t> in CMS DAQ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5807948"/>
            <a:ext cx="8869363" cy="7072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Diamond detectors will follow the same path front-end </a:t>
            </a:r>
            <a:r>
              <a:rPr lang="en-US" dirty="0" smtClean="0">
                <a:sym typeface="Wingdings"/>
              </a:rPr>
              <a:t> TOTEM </a:t>
            </a:r>
            <a:r>
              <a:rPr lang="en-US" dirty="0" err="1" smtClean="0">
                <a:sym typeface="Wingdings"/>
              </a:rPr>
              <a:t>Opto</a:t>
            </a:r>
            <a:r>
              <a:rPr lang="en-US" dirty="0" smtClean="0">
                <a:sym typeface="Wingdings"/>
              </a:rPr>
              <a:t>-RX  CMS FRL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12B6E-B7B4-314F-84BC-885C15698421}" type="datetime1">
              <a:rPr lang="en-US" smtClean="0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Radicioni, INFN</a:t>
            </a:r>
            <a:endParaRPr lang="en-US"/>
          </a:p>
        </p:txBody>
      </p:sp>
      <p:pic>
        <p:nvPicPr>
          <p:cNvPr id="6" name="Picture 5" descr="global_ru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4448"/>
            <a:ext cx="9144000" cy="51435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684227" y="2438604"/>
            <a:ext cx="1260765" cy="60735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4" y="123825"/>
            <a:ext cx="8912550" cy="641350"/>
          </a:xfrm>
        </p:spPr>
        <p:txBody>
          <a:bodyPr/>
          <a:lstStyle/>
          <a:p>
            <a:r>
              <a:rPr lang="en-US" sz="3600" dirty="0" smtClean="0"/>
              <a:t>Global run of </a:t>
            </a:r>
            <a:r>
              <a:rPr lang="en-US" sz="3600" dirty="0" err="1" smtClean="0"/>
              <a:t>SiStrips</a:t>
            </a:r>
            <a:r>
              <a:rPr lang="en-US" sz="3600" dirty="0" smtClean="0"/>
              <a:t>, latency adjusted</a:t>
            </a:r>
            <a:endParaRPr lang="en-US" dirty="0"/>
          </a:p>
        </p:txBody>
      </p:sp>
      <p:pic>
        <p:nvPicPr>
          <p:cNvPr id="6" name="Content Placeholder 5" descr="273725_sync_4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9" t="6324" r="4821" b="1476"/>
          <a:stretch/>
        </p:blipFill>
        <p:spPr>
          <a:xfrm>
            <a:off x="386514" y="868051"/>
            <a:ext cx="4179458" cy="412238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12B6E-B7B4-314F-84BC-885C15698421}" type="datetime1">
              <a:rPr lang="en-US" smtClean="0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Radicioni, INFN</a:t>
            </a:r>
            <a:endParaRPr lang="en-US"/>
          </a:p>
        </p:txBody>
      </p:sp>
      <p:pic>
        <p:nvPicPr>
          <p:cNvPr id="7" name="Picture 6" descr="hagfabbd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6483" y="2144103"/>
            <a:ext cx="4169697" cy="370214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44819" y="4355472"/>
            <a:ext cx="745415" cy="50612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7"/>
          </p:cNvCxnSpPr>
          <p:nvPr/>
        </p:nvCxnSpPr>
        <p:spPr>
          <a:xfrm flipV="1">
            <a:off x="2081071" y="2144103"/>
            <a:ext cx="3063220" cy="22854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5"/>
          </p:cNvCxnSpPr>
          <p:nvPr/>
        </p:nvCxnSpPr>
        <p:spPr>
          <a:xfrm>
            <a:off x="2081071" y="4787478"/>
            <a:ext cx="2635621" cy="764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86188" y="5867378"/>
            <a:ext cx="6331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Long run with 1200 </a:t>
            </a:r>
            <a:r>
              <a:rPr lang="en-US" sz="2400" dirty="0" err="1" smtClean="0"/>
              <a:t>bx</a:t>
            </a:r>
            <a:r>
              <a:rPr lang="en-US" sz="2400" dirty="0" smtClean="0"/>
              <a:t> is already good for physics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32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"/>
          <a:stretch/>
        </p:blipFill>
        <p:spPr bwMode="auto">
          <a:xfrm>
            <a:off x="5505450" y="1466396"/>
            <a:ext cx="3638550" cy="261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TOTEM timing TDR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6116" y="1236299"/>
            <a:ext cx="5560290" cy="528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Timing detectors in the relocated vertical RPs:</a:t>
            </a:r>
          </a:p>
          <a:p>
            <a:pPr lvl="1"/>
            <a:r>
              <a:rPr lang="en-US" dirty="0" smtClean="0"/>
              <a:t>Limited space available -&gt; Solid </a:t>
            </a:r>
            <a:br>
              <a:rPr lang="en-US" dirty="0" smtClean="0"/>
            </a:br>
            <a:r>
              <a:rPr lang="en-US" dirty="0" smtClean="0"/>
              <a:t>State Detectors: </a:t>
            </a:r>
            <a:r>
              <a:rPr lang="en-US" baseline="0" dirty="0" smtClean="0"/>
              <a:t>Diamond</a:t>
            </a:r>
            <a:endParaRPr lang="en-US" dirty="0" smtClean="0"/>
          </a:p>
          <a:p>
            <a:pPr lvl="1"/>
            <a:r>
              <a:rPr lang="en-US" dirty="0" smtClean="0"/>
              <a:t>Time resolution &amp; performances: 50 </a:t>
            </a:r>
            <a:r>
              <a:rPr lang="en-US" dirty="0" err="1" smtClean="0"/>
              <a:t>ps</a:t>
            </a:r>
            <a:r>
              <a:rPr lang="en-US" dirty="0" smtClean="0"/>
              <a:t> per pot (~100ps per detector), reduce PU by a factor 4 </a:t>
            </a:r>
            <a:r>
              <a:rPr lang="it-IT" dirty="0" smtClean="0"/>
              <a:t>(</a:t>
            </a:r>
            <a:r>
              <a:rPr lang="en-US" dirty="0" smtClean="0"/>
              <a:t>50% -&gt;~ 12%</a:t>
            </a:r>
            <a:r>
              <a:rPr lang="it-IT" dirty="0" smtClean="0"/>
              <a:t>)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One </a:t>
            </a:r>
            <a:r>
              <a:rPr lang="en-US" dirty="0" smtClean="0"/>
              <a:t>test RP </a:t>
            </a:r>
            <a:r>
              <a:rPr lang="en-US" dirty="0"/>
              <a:t>with 4 diamonds planes , with final </a:t>
            </a:r>
            <a:r>
              <a:rPr lang="en-US" dirty="0" smtClean="0"/>
              <a:t>front end and digitization (SAMPIC) electronics was installed </a:t>
            </a:r>
            <a:r>
              <a:rPr lang="en-US" dirty="0"/>
              <a:t>in the LHC during the </a:t>
            </a:r>
            <a:r>
              <a:rPr lang="en-US" dirty="0" smtClean="0"/>
              <a:t>TS3 (2015).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30/06/2016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F.S. Cafagna, QCD@Work 2016, Martina Franca (BA)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3404F5D-C49A-4761-B8DA-CB5721EF06AD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17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6" y="125260"/>
            <a:ext cx="75869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4358244"/>
            <a:ext cx="291274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totem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83" y="45777"/>
            <a:ext cx="720102" cy="105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TOTEM timing TDR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30/06/2016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F.S. Cafagna, QCD@Work 2016, Martina Franca (BA)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3404F5D-C49A-4761-B8DA-CB5721EF06AD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18</a:t>
            </a:fld>
            <a:endParaRPr lang="en-US" sz="140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6" y="125260"/>
            <a:ext cx="75869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s://lh3.googleusercontent.com/Vz4sdeOcWEvKOviOkaDZO7rIWyhchvjADdYyHNTjk3T3RZS66O9j2Swn0ZPC0vnPse5kVJDHjDqlrMn2rWFYSZZc1G__YwIjAZz4wXaHI8RKCnBHaHihsFWvkopAOC523UMOLHSpG3CvxA1G664G0lWFd1lv307dciw_HvuaNkJp39nOrgpHsIWhZJe58pi0QRCrON20K4xGQ5BctNcRmUI1FH2Au-D8UbL8r2lpubOvtYDQh2av6w3ezq4-WRpiXfngJ7GBrQR_xvcMga3ScNQvJ0mwPS1QnFUlXylen5J4v-A8SKFAJ4MN-7yJwVsxCy87SzUCxosProdL76Q4tPCl4h3jFYqdrCc9qZZ-iBYpTkVsLR585e-Xp-BNhbRgzZUd9VKos4GwlU-8Z_8pK6SwnCyYASOMWMk5oRmCZi84GmGwamtYHbW-mEQE0BUfJTKUUgGNY6pVqHGRyWOnWZdEXbqBqIfU-vNRkR536kgHRHEk94qGvdiyMjoABtM3MJ5xKDWz27Emr-Aq3KD6EIALUeGnAhsMiUL0vIT6oyRU4Zkwx1uPxmue9ENkH2pTNRRU1MtJHOICqULoEhmMX2Wx1aJgNagQ=w763-h1017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4817" r="8943" b="5161"/>
          <a:stretch/>
        </p:blipFill>
        <p:spPr bwMode="auto">
          <a:xfrm>
            <a:off x="137786" y="4241891"/>
            <a:ext cx="1790309" cy="2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79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67" y="985885"/>
            <a:ext cx="2537460" cy="45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9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7" y="1738132"/>
            <a:ext cx="39862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22" y="4730795"/>
            <a:ext cx="291274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18"/>
          <p:cNvSpPr/>
          <p:nvPr/>
        </p:nvSpPr>
        <p:spPr bwMode="auto">
          <a:xfrm>
            <a:off x="3358421" y="2672671"/>
            <a:ext cx="1082949" cy="240963"/>
          </a:xfrm>
          <a:prstGeom prst="rect">
            <a:avLst/>
          </a:prstGeom>
          <a:solidFill>
            <a:srgbClr val="FF0000">
              <a:alpha val="50196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vert="horz" wrap="square" lIns="0" tIns="0" rIns="57799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7150" marR="0" indent="0" algn="ctr" defTabSz="449263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dirty="0"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en-US" dirty="0" smtClean="0">
                <a:cs typeface="Times New Roman" pitchFamily="18" charset="0"/>
              </a:rPr>
              <a:t>=91ps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Times New Roman" pitchFamily="18" charset="0"/>
              <a:sym typeface="Arial" charset="0"/>
            </a:endParaRPr>
          </a:p>
        </p:txBody>
      </p:sp>
      <p:sp>
        <p:nvSpPr>
          <p:cNvPr id="20" name="Rettangolo 19"/>
          <p:cNvSpPr/>
          <p:nvPr/>
        </p:nvSpPr>
        <p:spPr bwMode="auto">
          <a:xfrm>
            <a:off x="1246909" y="1367638"/>
            <a:ext cx="3483754" cy="481927"/>
          </a:xfrm>
          <a:prstGeom prst="rect">
            <a:avLst/>
          </a:prstGeom>
          <a:solidFill>
            <a:srgbClr val="FF0000">
              <a:alpha val="50196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vert="horz" wrap="square" lIns="0" tIns="0" rIns="57799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7150" defTabSz="449263"/>
            <a:r>
              <a:rPr lang="en-US" dirty="0" smtClean="0">
                <a:cs typeface="Times New Roman" pitchFamily="18" charset="0"/>
              </a:rPr>
              <a:t>From </a:t>
            </a:r>
            <a:r>
              <a:rPr lang="en-US" dirty="0">
                <a:cs typeface="Times New Roman" pitchFamily="18" charset="0"/>
              </a:rPr>
              <a:t>CT-PPS TDR</a:t>
            </a:r>
          </a:p>
          <a:p>
            <a:pPr marL="57150" defTabSz="449263"/>
            <a:r>
              <a:rPr lang="en-US" dirty="0">
                <a:cs typeface="Times New Roman" pitchFamily="18" charset="0"/>
              </a:rPr>
              <a:t>LHC optics β*=0.6m (2014)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Times New Roman" pitchFamily="18" charset="0"/>
              <a:sym typeface="Arial" charset="0"/>
            </a:endParaRPr>
          </a:p>
        </p:txBody>
      </p:sp>
      <p:pic>
        <p:nvPicPr>
          <p:cNvPr id="21" name="Picture 5" descr="totem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83" y="45777"/>
            <a:ext cx="720102" cy="105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</a:t>
            </a:r>
            <a:r>
              <a:rPr lang="en-US" baseline="0" dirty="0" smtClean="0"/>
              <a:t> detectors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12B6E-B7B4-314F-84BC-885C15698421}" type="datetime1">
              <a:rPr lang="en-US" smtClean="0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Radicioni, INFN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453" y="765175"/>
            <a:ext cx="2708547" cy="4815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4672" y="1063623"/>
            <a:ext cx="267651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One of the 8 detector planes</a:t>
            </a:r>
          </a:p>
          <a:p>
            <a:r>
              <a:rPr lang="en-GB" sz="1200" dirty="0" smtClean="0"/>
              <a:t>with diamond bonded (larger 150 </a:t>
            </a:r>
            <a:r>
              <a:rPr lang="en-GB" sz="1200" dirty="0" smtClean="0">
                <a:latin typeface="Symbol" panose="05050102010706020507" pitchFamily="18" charset="2"/>
              </a:rPr>
              <a:t>m</a:t>
            </a:r>
            <a:r>
              <a:rPr lang="en-GB" sz="1200" dirty="0" smtClean="0"/>
              <a:t>m </a:t>
            </a:r>
          </a:p>
          <a:p>
            <a:r>
              <a:rPr lang="en-GB" sz="1200" dirty="0"/>
              <a:t>diameter </a:t>
            </a:r>
            <a:r>
              <a:rPr lang="en-GB" sz="1200" dirty="0" smtClean="0"/>
              <a:t>Al wire) and coated</a:t>
            </a:r>
            <a:endParaRPr lang="en-GB" sz="1200" dirty="0"/>
          </a:p>
        </p:txBody>
      </p:sp>
      <p:pic>
        <p:nvPicPr>
          <p:cNvPr id="31" name="Picture 30" descr="Untitl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83" y="993846"/>
            <a:ext cx="3162844" cy="2061312"/>
          </a:xfrm>
          <a:prstGeom prst="rect">
            <a:avLst/>
          </a:prstGeom>
        </p:spPr>
      </p:pic>
      <p:pic>
        <p:nvPicPr>
          <p:cNvPr id="32" name="Picture 31" descr="Untitl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609" y="2131695"/>
            <a:ext cx="3014149" cy="211055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57200" y="4242252"/>
            <a:ext cx="5736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Specs equivalent or better than R&amp;D samples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Compatible with resolution &lt;= 100ps per plane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T/P stability </a:t>
            </a:r>
            <a:r>
              <a:rPr lang="en-GB" dirty="0" smtClean="0"/>
              <a:t>verified OK for </a:t>
            </a:r>
            <a:r>
              <a:rPr lang="en-GB" dirty="0"/>
              <a:t>the first </a:t>
            </a:r>
            <a:r>
              <a:rPr lang="en-GB" dirty="0" smtClean="0"/>
              <a:t>detector package </a:t>
            </a:r>
            <a:r>
              <a:rPr lang="en-GB" dirty="0"/>
              <a:t>(including overpressure test and </a:t>
            </a:r>
            <a:r>
              <a:rPr lang="en-GB" dirty="0" err="1"/>
              <a:t>T</a:t>
            </a:r>
            <a:r>
              <a:rPr lang="en-GB" baseline="-25000" dirty="0" err="1"/>
              <a:t>min</a:t>
            </a:r>
            <a:r>
              <a:rPr lang="en-GB" dirty="0"/>
              <a:t> down to -25 C)</a:t>
            </a:r>
            <a:r>
              <a:rPr lang="en-GB" dirty="0" smtClean="0"/>
              <a:t>. Second package to follow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Detector package integration is OK, initial noise hiccups solved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Final test with front/end electronics next week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5687758" y="6202337"/>
            <a:ext cx="892149" cy="2392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727150" y="5843449"/>
            <a:ext cx="2394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Installed during TS1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scenarios</a:t>
            </a:r>
          </a:p>
          <a:p>
            <a:r>
              <a:rPr lang="en-US" dirty="0" smtClean="0"/>
              <a:t>Strategy for special effort on CT-PPS</a:t>
            </a:r>
          </a:p>
          <a:p>
            <a:r>
              <a:rPr lang="en-US" dirty="0" smtClean="0"/>
              <a:t>Exceptional integration effort</a:t>
            </a:r>
          </a:p>
          <a:p>
            <a:pPr lvl="1"/>
            <a:r>
              <a:rPr lang="en-US" dirty="0" smtClean="0"/>
              <a:t>RP status and insertion tests</a:t>
            </a:r>
          </a:p>
          <a:p>
            <a:pPr lvl="1"/>
            <a:r>
              <a:rPr lang="en-US" dirty="0" smtClean="0"/>
              <a:t>DAQ and Trigger integration w/CMS</a:t>
            </a:r>
          </a:p>
          <a:p>
            <a:pPr lvl="1"/>
            <a:r>
              <a:rPr lang="en-US" dirty="0" smtClean="0"/>
              <a:t>Totem Si-strips readout and reconstruction in CMS DAQ and Offline</a:t>
            </a:r>
          </a:p>
          <a:p>
            <a:pPr lvl="1"/>
            <a:r>
              <a:rPr lang="en-US" dirty="0" smtClean="0"/>
              <a:t>New diamond detectors</a:t>
            </a:r>
          </a:p>
          <a:p>
            <a:pPr lvl="1"/>
            <a:r>
              <a:rPr lang="en-US" dirty="0" smtClean="0"/>
              <a:t>Clock distribution system</a:t>
            </a:r>
          </a:p>
          <a:p>
            <a:pPr lvl="1"/>
            <a:r>
              <a:rPr lang="en-US" dirty="0" smtClean="0"/>
              <a:t>DQM and Offline integration in CMSSW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12B6E-B7B4-314F-84BC-885C15698421}" type="datetime1">
              <a:rPr lang="en-US" smtClean="0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Radicioni, INFN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43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TOTEM Clock Distribution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5035" y="1600958"/>
            <a:ext cx="3155001" cy="2366251"/>
          </a:xfr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</a:t>
            </a:r>
            <a:fld id="{63404F5D-C49A-4761-B8DA-CB5721EF06AD}" type="slidenum">
              <a:rPr lang="en-US" sz="1400" smtClean="0">
                <a:solidFill>
                  <a:srgbClr val="5E574E"/>
                </a:solidFill>
                <a:latin typeface="Arial" pitchFamily="34" charset="0"/>
              </a:rPr>
              <a:pPr>
                <a:defRPr/>
              </a:pPr>
              <a:t>20</a:t>
            </a:fld>
            <a:endParaRPr lang="en-US" sz="1400">
              <a:solidFill>
                <a:srgbClr val="5E574E"/>
              </a:solidFill>
              <a:latin typeface="Arial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" t="14329" r="30333" b="18831"/>
          <a:stretch/>
        </p:blipFill>
        <p:spPr>
          <a:xfrm rot="5400000">
            <a:off x="5574310" y="2793917"/>
            <a:ext cx="3806784" cy="3064082"/>
          </a:xfrm>
          <a:prstGeom prst="rect">
            <a:avLst/>
          </a:prstGeom>
        </p:spPr>
      </p:pic>
      <p:sp>
        <p:nvSpPr>
          <p:cNvPr id="9" name="TextBox 80"/>
          <p:cNvSpPr txBox="1"/>
          <p:nvPr/>
        </p:nvSpPr>
        <p:spPr>
          <a:xfrm>
            <a:off x="6978461" y="2072598"/>
            <a:ext cx="2139479" cy="349968"/>
          </a:xfrm>
          <a:prstGeom prst="rect">
            <a:avLst/>
          </a:prstGeom>
          <a:solidFill>
            <a:srgbClr val="FF0000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 defTabSz="9144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Sector 4-5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5384" y="1962272"/>
            <a:ext cx="4569922" cy="3426922"/>
          </a:xfrm>
          <a:prstGeom prst="rect">
            <a:avLst/>
          </a:prstGeom>
        </p:spPr>
      </p:pic>
      <p:sp>
        <p:nvSpPr>
          <p:cNvPr id="10" name="TextBox 80"/>
          <p:cNvSpPr txBox="1"/>
          <p:nvPr/>
        </p:nvSpPr>
        <p:spPr>
          <a:xfrm>
            <a:off x="2708234" y="4257903"/>
            <a:ext cx="2139479" cy="349968"/>
          </a:xfrm>
          <a:prstGeom prst="rect">
            <a:avLst/>
          </a:prstGeom>
          <a:solidFill>
            <a:srgbClr val="FF0000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 defTabSz="9144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Sector 5-6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4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0003" y="123824"/>
            <a:ext cx="5990936" cy="822955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/>
              <a:t>Clock distribution system ready for installation in TS1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85147" y="4697260"/>
            <a:ext cx="5370277" cy="206055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All components set up in the laboratory for characterization and stability checks. Working and ready to be installed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Installed receiving units in the tunnel during TS1</a:t>
            </a:r>
            <a:r>
              <a:rPr lang="en-US" dirty="0" smtClean="0"/>
              <a:t>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May 25th 2916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63404F5D-C49A-4761-B8DA-CB5721EF06AD}" type="slidenum">
              <a:rPr lang="en-US" sz="140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21</a:t>
            </a:fld>
            <a:endParaRPr lang="en-US" sz="140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7" name="Segnaposto contenuto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0400" y="1151343"/>
            <a:ext cx="3750629" cy="52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623" y="946780"/>
            <a:ext cx="5835377" cy="375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" name="Gruppo 62"/>
          <p:cNvGrpSpPr/>
          <p:nvPr/>
        </p:nvGrpSpPr>
        <p:grpSpPr>
          <a:xfrm>
            <a:off x="0" y="531636"/>
            <a:ext cx="2607376" cy="1760626"/>
            <a:chOff x="0" y="531636"/>
            <a:chExt cx="2607376" cy="1760626"/>
          </a:xfrm>
        </p:grpSpPr>
        <p:sp>
          <p:nvSpPr>
            <p:cNvPr id="64" name="Rectangle 39"/>
            <p:cNvSpPr>
              <a:spLocks noChangeArrowheads="1"/>
            </p:cNvSpPr>
            <p:nvPr/>
          </p:nvSpPr>
          <p:spPr bwMode="auto">
            <a:xfrm>
              <a:off x="118572" y="531636"/>
              <a:ext cx="2488804" cy="481927"/>
            </a:xfrm>
            <a:prstGeom prst="rect">
              <a:avLst/>
            </a:prstGeom>
            <a:solidFill>
              <a:srgbClr val="0070C0">
                <a:alpha val="49804"/>
              </a:srgbClr>
            </a:solidFill>
            <a:ln w="12700" algn="ctr">
              <a:solidFill>
                <a:srgbClr val="0099F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57799" bIns="0" anchor="ctr">
              <a:spAutoFit/>
            </a:bodyPr>
            <a:lstStyle/>
            <a:p>
              <a:pPr marL="57150" defTabSz="449263" eaLnBrk="0">
                <a:lnSpc>
                  <a:spcPct val="87000"/>
                </a:lnSpc>
                <a:buFont typeface="Arial" charset="0"/>
                <a:buNone/>
              </a:pPr>
              <a:r>
                <a:rPr lang="en-US" sz="1800" dirty="0" smtClean="0">
                  <a:solidFill>
                    <a:srgbClr val="3333CC"/>
                  </a:solidFill>
                  <a:latin typeface="Times New Roman" pitchFamily="18" charset="0"/>
                  <a:ea typeface="MS Gothic" pitchFamily="49" charset="-128"/>
                  <a:cs typeface="Times New Roman" pitchFamily="18" charset="0"/>
                  <a:sym typeface="Arial" charset="0"/>
                </a:rPr>
                <a:t>Transmission &amp; Measurement units</a:t>
              </a:r>
              <a:endParaRPr lang="en-US" sz="1800" dirty="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  <a:sym typeface="Arial" charset="0"/>
              </a:endParaRPr>
            </a:p>
          </p:txBody>
        </p:sp>
        <p:sp>
          <p:nvSpPr>
            <p:cNvPr id="65" name="Rettangolo 64"/>
            <p:cNvSpPr/>
            <p:nvPr/>
          </p:nvSpPr>
          <p:spPr bwMode="auto">
            <a:xfrm>
              <a:off x="0" y="1151343"/>
              <a:ext cx="1753644" cy="1140919"/>
            </a:xfrm>
            <a:prstGeom prst="rect">
              <a:avLst/>
            </a:prstGeom>
            <a:noFill/>
            <a:ln w="3810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81623" tIns="55209" rIns="81623" bIns="4081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14338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7" name="Gruppo 66"/>
          <p:cNvGrpSpPr/>
          <p:nvPr/>
        </p:nvGrpSpPr>
        <p:grpSpPr>
          <a:xfrm>
            <a:off x="131098" y="3811457"/>
            <a:ext cx="3601657" cy="2875093"/>
            <a:chOff x="5007220" y="2070340"/>
            <a:chExt cx="3601657" cy="2875093"/>
          </a:xfrm>
        </p:grpSpPr>
        <p:sp>
          <p:nvSpPr>
            <p:cNvPr id="68" name="Rettangolo 67"/>
            <p:cNvSpPr/>
            <p:nvPr/>
          </p:nvSpPr>
          <p:spPr bwMode="auto">
            <a:xfrm>
              <a:off x="5007220" y="2070340"/>
              <a:ext cx="3601657" cy="287509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81623" tIns="55209" rIns="81623" bIns="4081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14338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" name="Rectangle 39"/>
            <p:cNvSpPr>
              <a:spLocks noChangeArrowheads="1"/>
            </p:cNvSpPr>
            <p:nvPr/>
          </p:nvSpPr>
          <p:spPr bwMode="auto">
            <a:xfrm>
              <a:off x="5157713" y="4222543"/>
              <a:ext cx="2162765" cy="722890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rgbClr val="0099FF"/>
              </a:solidFill>
              <a:miter lim="800000"/>
              <a:headEnd/>
              <a:tailEnd/>
            </a:ln>
            <a:effectLst/>
            <a:extLst/>
          </p:spPr>
          <p:txBody>
            <a:bodyPr wrap="square" lIns="0" tIns="0" rIns="57799" bIns="0" anchor="ctr">
              <a:spAutoFit/>
            </a:bodyPr>
            <a:lstStyle/>
            <a:p>
              <a:pPr marL="57150" defTabSz="449263" eaLnBrk="0">
                <a:lnSpc>
                  <a:spcPct val="87000"/>
                </a:lnSpc>
                <a:buFont typeface="Arial" charset="0"/>
                <a:buNone/>
              </a:pPr>
              <a:r>
                <a:rPr lang="en-US" sz="1800" dirty="0" smtClean="0">
                  <a:solidFill>
                    <a:srgbClr val="3333CC"/>
                  </a:solidFill>
                  <a:latin typeface="Times New Roman" pitchFamily="18" charset="0"/>
                  <a:ea typeface="MS Gothic" pitchFamily="49" charset="-128"/>
                  <a:cs typeface="Times New Roman" pitchFamily="18" charset="0"/>
                  <a:sym typeface="Arial" charset="0"/>
                </a:rPr>
                <a:t>Receiving units, to be installed in the tunnel</a:t>
              </a:r>
              <a:endParaRPr lang="en-US" sz="1800" dirty="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73" name="Rettangolo 72"/>
          <p:cNvSpPr/>
          <p:nvPr/>
        </p:nvSpPr>
        <p:spPr bwMode="auto">
          <a:xfrm>
            <a:off x="131098" y="2292262"/>
            <a:ext cx="2313258" cy="1484004"/>
          </a:xfrm>
          <a:prstGeom prst="rect">
            <a:avLst/>
          </a:prstGeom>
          <a:noFill/>
          <a:ln w="38100" cap="flat" cmpd="sng" algn="ctr">
            <a:solidFill>
              <a:srgbClr val="99CC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81623" tIns="55209" rIns="81623" bIns="408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143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and DQM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053913"/>
            <a:ext cx="8869363" cy="53117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All code (unpacking, clustering, </a:t>
            </a:r>
            <a:r>
              <a:rPr lang="en-US" dirty="0" err="1" smtClean="0"/>
              <a:t>reco</a:t>
            </a:r>
            <a:r>
              <a:rPr lang="en-US" dirty="0" smtClean="0"/>
              <a:t>, </a:t>
            </a:r>
            <a:r>
              <a:rPr lang="is-IS" dirty="0" smtClean="0"/>
              <a:t>…) migrated to CMSSW8X</a:t>
            </a:r>
          </a:p>
          <a:p>
            <a:r>
              <a:rPr lang="en-US" dirty="0" smtClean="0"/>
              <a:t>Code </a:t>
            </a:r>
            <a:r>
              <a:rPr lang="en-US" dirty="0" err="1" smtClean="0"/>
              <a:t>refactory</a:t>
            </a:r>
            <a:r>
              <a:rPr lang="en-US" dirty="0" smtClean="0"/>
              <a:t> to comply to CMS SW standards</a:t>
            </a:r>
          </a:p>
          <a:p>
            <a:r>
              <a:rPr lang="en-US" dirty="0" smtClean="0"/>
              <a:t>Integration/</a:t>
            </a:r>
            <a:r>
              <a:rPr lang="en-US" dirty="0" err="1" smtClean="0"/>
              <a:t>backporting</a:t>
            </a:r>
            <a:r>
              <a:rPr lang="en-US" dirty="0" smtClean="0"/>
              <a:t> in CMSSW81X</a:t>
            </a:r>
          </a:p>
          <a:p>
            <a:r>
              <a:rPr lang="en-US" dirty="0" smtClean="0"/>
              <a:t>Already working </a:t>
            </a:r>
            <a:r>
              <a:rPr lang="en-US" dirty="0" err="1" smtClean="0"/>
              <a:t>SiStrip</a:t>
            </a:r>
            <a:r>
              <a:rPr lang="en-US" dirty="0" smtClean="0"/>
              <a:t> DQM </a:t>
            </a:r>
          </a:p>
          <a:p>
            <a:pPr lvl="1"/>
            <a:r>
              <a:rPr lang="en-US" dirty="0" smtClean="0"/>
              <a:t>Diamond detectors to follow</a:t>
            </a:r>
          </a:p>
          <a:p>
            <a:r>
              <a:rPr lang="en-US" dirty="0" smtClean="0"/>
              <a:t>Integration of </a:t>
            </a:r>
            <a:r>
              <a:rPr lang="en-US" dirty="0" err="1" smtClean="0"/>
              <a:t>SiStrips</a:t>
            </a:r>
            <a:endParaRPr lang="en-US" dirty="0" smtClean="0"/>
          </a:p>
          <a:p>
            <a:pPr lvl="1"/>
            <a:r>
              <a:rPr lang="en-US" dirty="0" smtClean="0"/>
              <a:t>reconstruction OK</a:t>
            </a:r>
          </a:p>
          <a:p>
            <a:pPr lvl="1"/>
            <a:r>
              <a:rPr lang="en-US" dirty="0" smtClean="0"/>
              <a:t>working on simulation</a:t>
            </a:r>
          </a:p>
          <a:p>
            <a:r>
              <a:rPr lang="en-US" dirty="0" smtClean="0"/>
              <a:t>In parallel, working on simulation and Database for all detectors, including:</a:t>
            </a:r>
          </a:p>
          <a:p>
            <a:pPr lvl="1"/>
            <a:r>
              <a:rPr lang="en-US" dirty="0" smtClean="0"/>
              <a:t>Diamonds</a:t>
            </a:r>
          </a:p>
          <a:p>
            <a:pPr lvl="1"/>
            <a:r>
              <a:rPr lang="en-US" dirty="0" smtClean="0"/>
              <a:t>Quartic</a:t>
            </a:r>
          </a:p>
          <a:p>
            <a:pPr lvl="1"/>
            <a:r>
              <a:rPr lang="en-US" dirty="0" smtClean="0"/>
              <a:t>pixels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12B6E-B7B4-314F-84BC-885C15698421}" type="datetime1">
              <a:rPr lang="en-US" smtClean="0"/>
              <a:pPr>
                <a:defRPr/>
              </a:pPr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Radicioni, INFN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62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DQM in CMS system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19" b="1381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4012363" y="1628804"/>
            <a:ext cx="892660" cy="60735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83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responsabilità</a:t>
            </a:r>
            <a:r>
              <a:rPr lang="en-US" dirty="0" smtClean="0"/>
              <a:t> del </a:t>
            </a:r>
            <a:r>
              <a:rPr lang="en-US" dirty="0" err="1" smtClean="0"/>
              <a:t>gruppo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9600" cy="4895421"/>
          </a:xfrm>
        </p:spPr>
        <p:txBody>
          <a:bodyPr>
            <a:normAutofit/>
          </a:bodyPr>
          <a:lstStyle/>
          <a:p>
            <a:pPr lvl="1"/>
            <a:r>
              <a:rPr lang="en-US" dirty="0" err="1" smtClean="0"/>
              <a:t>Responsabilita</a:t>
            </a:r>
            <a:r>
              <a:rPr lang="en-US" dirty="0" smtClean="0"/>
              <a:t>̀ DAQ/online </a:t>
            </a:r>
            <a:r>
              <a:rPr lang="en-US" dirty="0"/>
              <a:t>(Francesco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chairman </a:t>
            </a:r>
            <a:r>
              <a:rPr lang="en-US" dirty="0"/>
              <a:t>Editorial Board (Gabriella)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Timing </a:t>
            </a:r>
            <a:r>
              <a:rPr lang="en-US" dirty="0"/>
              <a:t>di </a:t>
            </a:r>
            <a:r>
              <a:rPr lang="en-US" dirty="0" err="1"/>
              <a:t>precisione</a:t>
            </a:r>
            <a:r>
              <a:rPr lang="en-US" dirty="0"/>
              <a:t> </a:t>
            </a:r>
            <a:r>
              <a:rPr lang="en-US" dirty="0" smtClean="0"/>
              <a:t>(Francesco)</a:t>
            </a:r>
          </a:p>
          <a:p>
            <a:pPr lvl="1"/>
            <a:r>
              <a:rPr lang="en-US" dirty="0" smtClean="0"/>
              <a:t>Resource </a:t>
            </a:r>
            <a:r>
              <a:rPr lang="en-US" dirty="0"/>
              <a:t>coordinator </a:t>
            </a:r>
            <a:r>
              <a:rPr lang="en-US" dirty="0" smtClean="0"/>
              <a:t>&amp; Management Board (</a:t>
            </a:r>
            <a:r>
              <a:rPr lang="en-US" dirty="0"/>
              <a:t>Emilio) </a:t>
            </a:r>
            <a:endParaRPr lang="en-US" dirty="0" smtClean="0"/>
          </a:p>
          <a:p>
            <a:pPr lvl="1"/>
            <a:r>
              <a:rPr lang="en-US" dirty="0" err="1" smtClean="0">
                <a:effectLst/>
              </a:rPr>
              <a:t>Coordinatore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Nazionale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20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composizione</a:t>
            </a:r>
            <a:r>
              <a:rPr lang="en-US" dirty="0" smtClean="0"/>
              <a:t> del </a:t>
            </a:r>
            <a:r>
              <a:rPr lang="en-US" dirty="0" err="1" smtClean="0"/>
              <a:t>gruppo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50387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Totale</a:t>
            </a:r>
            <a:r>
              <a:rPr lang="en-US" dirty="0" smtClean="0"/>
              <a:t> FTE: 3.3</a:t>
            </a:r>
          </a:p>
          <a:p>
            <a:pPr marL="0" indent="0">
              <a:buNone/>
            </a:pPr>
            <a:r>
              <a:rPr lang="en-US" dirty="0" err="1" smtClean="0"/>
              <a:t>commenti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fase</a:t>
            </a:r>
            <a:r>
              <a:rPr lang="en-US" dirty="0" smtClean="0"/>
              <a:t> di studio e </a:t>
            </a:r>
            <a:r>
              <a:rPr lang="en-US" dirty="0" err="1" smtClean="0"/>
              <a:t>progetto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di clock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terminata</a:t>
            </a:r>
            <a:r>
              <a:rPr lang="en-US" dirty="0" smtClean="0"/>
              <a:t>, </a:t>
            </a:r>
            <a:r>
              <a:rPr lang="en-US" dirty="0" err="1" smtClean="0"/>
              <a:t>una</a:t>
            </a:r>
            <a:r>
              <a:rPr lang="en-US" dirty="0" smtClean="0"/>
              <a:t> parte del </a:t>
            </a:r>
            <a:r>
              <a:rPr lang="en-US" dirty="0" err="1" smtClean="0"/>
              <a:t>gruppo</a:t>
            </a:r>
            <a:r>
              <a:rPr lang="en-US" dirty="0" smtClean="0"/>
              <a:t> di </a:t>
            </a:r>
            <a:r>
              <a:rPr lang="en-US" dirty="0" err="1" smtClean="0"/>
              <a:t>ingegneria</a:t>
            </a:r>
            <a:r>
              <a:rPr lang="en-US" dirty="0" smtClean="0"/>
              <a:t> </a:t>
            </a:r>
            <a:r>
              <a:rPr lang="en-US" dirty="0" err="1" smtClean="0"/>
              <a:t>rimane</a:t>
            </a:r>
            <a:r>
              <a:rPr lang="en-US" dirty="0" smtClean="0"/>
              <a:t> per </a:t>
            </a:r>
            <a:r>
              <a:rPr lang="en-US" dirty="0" err="1" smtClean="0"/>
              <a:t>seguire</a:t>
            </a:r>
            <a:r>
              <a:rPr lang="en-US" dirty="0" smtClean="0"/>
              <a:t> operations e maintenance</a:t>
            </a:r>
          </a:p>
          <a:p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</a:t>
            </a:r>
            <a:r>
              <a:rPr lang="en-US" dirty="0" err="1" smtClean="0"/>
              <a:t>perde</a:t>
            </a:r>
            <a:r>
              <a:rPr lang="en-US" dirty="0" smtClean="0"/>
              <a:t> due postdoc (Michele e Nicola) – </a:t>
            </a:r>
            <a:r>
              <a:rPr lang="en-US" dirty="0" err="1" smtClean="0"/>
              <a:t>sebbene</a:t>
            </a:r>
            <a:r>
              <a:rPr lang="en-US" dirty="0" smtClean="0"/>
              <a:t> </a:t>
            </a:r>
            <a:r>
              <a:rPr lang="en-US" dirty="0" err="1" smtClean="0"/>
              <a:t>rimangano</a:t>
            </a:r>
            <a:r>
              <a:rPr lang="en-US" dirty="0" smtClean="0"/>
              <a:t> </a:t>
            </a:r>
            <a:r>
              <a:rPr lang="en-US" dirty="0" err="1" smtClean="0"/>
              <a:t>nell’esperimento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3761301"/>
              </p:ext>
            </p:extLst>
          </p:nvPr>
        </p:nvGraphicFramePr>
        <p:xfrm>
          <a:off x="457200" y="1600200"/>
          <a:ext cx="3135088" cy="2870200"/>
        </p:xfrm>
        <a:graphic>
          <a:graphicData uri="http://schemas.openxmlformats.org/drawingml/2006/table">
            <a:tbl>
              <a:tblPr/>
              <a:tblGrid>
                <a:gridCol w="1945362"/>
                <a:gridCol w="1189726"/>
              </a:tblGrid>
              <a:tr h="168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Ricercatori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 Berardi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F. Cafagna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M.G. Catanesi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 Radicioni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3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Tecnologi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d'Orazio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F. De Leonardi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Passaro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141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91017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di </a:t>
            </a:r>
            <a:r>
              <a:rPr lang="en-US" dirty="0" err="1" smtClean="0"/>
              <a:t>servizi</a:t>
            </a:r>
            <a:r>
              <a:rPr lang="en-US" dirty="0" smtClean="0"/>
              <a:t> </a:t>
            </a:r>
            <a:r>
              <a:rPr lang="en-US" dirty="0" err="1" smtClean="0"/>
              <a:t>invariate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allo</a:t>
            </a:r>
            <a:r>
              <a:rPr lang="en-US" dirty="0" smtClean="0"/>
              <a:t> </a:t>
            </a:r>
            <a:r>
              <a:rPr lang="en-US" dirty="0" err="1" smtClean="0"/>
              <a:t>scorso</a:t>
            </a:r>
            <a:r>
              <a:rPr lang="en-US" dirty="0" smtClean="0"/>
              <a:t> anno (</a:t>
            </a:r>
            <a:r>
              <a:rPr lang="en-US" dirty="0" err="1" smtClean="0"/>
              <a:t>includono</a:t>
            </a:r>
            <a:r>
              <a:rPr lang="en-US" dirty="0" smtClean="0"/>
              <a:t> RD51):</a:t>
            </a:r>
          </a:p>
          <a:p>
            <a:pPr lvl="1"/>
            <a:r>
              <a:rPr lang="en-US" dirty="0" smtClean="0"/>
              <a:t>1 mu camera </a:t>
            </a:r>
            <a:r>
              <a:rPr lang="en-US" dirty="0" err="1" smtClean="0"/>
              <a:t>pulita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 smtClean="0"/>
              <a:t>mu </a:t>
            </a:r>
            <a:r>
              <a:rPr lang="en-US" dirty="0" err="1" smtClean="0"/>
              <a:t>elettronica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 smtClean="0"/>
              <a:t>mu </a:t>
            </a:r>
            <a:r>
              <a:rPr lang="en-US" dirty="0" err="1" smtClean="0"/>
              <a:t>officina</a:t>
            </a:r>
            <a:r>
              <a:rPr lang="en-US" dirty="0" smtClean="0"/>
              <a:t> </a:t>
            </a:r>
            <a:r>
              <a:rPr lang="en-US" dirty="0" err="1" smtClean="0"/>
              <a:t>meccanica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 smtClean="0"/>
              <a:t>mu </a:t>
            </a:r>
            <a:r>
              <a:rPr lang="en-US" dirty="0" err="1" smtClean="0"/>
              <a:t>progettazione</a:t>
            </a:r>
            <a:r>
              <a:rPr lang="en-US" dirty="0" smtClean="0"/>
              <a:t> </a:t>
            </a:r>
            <a:r>
              <a:rPr lang="en-US" dirty="0" err="1" smtClean="0"/>
              <a:t>meccanica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saranno</a:t>
            </a:r>
            <a:r>
              <a:rPr lang="en-US" dirty="0" smtClean="0"/>
              <a:t> </a:t>
            </a:r>
            <a:r>
              <a:rPr lang="en-US" dirty="0" err="1" smtClean="0"/>
              <a:t>minori</a:t>
            </a:r>
            <a:r>
              <a:rPr lang="en-US" dirty="0" smtClean="0"/>
              <a:t> di </a:t>
            </a:r>
            <a:r>
              <a:rPr lang="en-US" dirty="0" err="1" smtClean="0"/>
              <a:t>quelle</a:t>
            </a:r>
            <a:r>
              <a:rPr lang="en-US" dirty="0" smtClean="0"/>
              <a:t> del 2016</a:t>
            </a:r>
          </a:p>
          <a:p>
            <a:pPr lvl="1"/>
            <a:r>
              <a:rPr lang="en-US" dirty="0" smtClean="0"/>
              <a:t>~20k, circa la </a:t>
            </a:r>
            <a:r>
              <a:rPr lang="en-US" dirty="0" err="1" smtClean="0"/>
              <a:t>metà</a:t>
            </a:r>
            <a:r>
              <a:rPr lang="en-US" dirty="0" smtClean="0"/>
              <a:t> </a:t>
            </a:r>
            <a:r>
              <a:rPr lang="en-US" dirty="0" err="1" smtClean="0"/>
              <a:t>dell’anno</a:t>
            </a:r>
            <a:r>
              <a:rPr lang="en-US" dirty="0" smtClean="0"/>
              <a:t> </a:t>
            </a:r>
            <a:r>
              <a:rPr lang="en-US" dirty="0" err="1" smtClean="0"/>
              <a:t>scorso</a:t>
            </a:r>
            <a:endParaRPr lang="en-US" dirty="0" smtClean="0"/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principale</a:t>
            </a:r>
            <a:r>
              <a:rPr lang="en-US" dirty="0" smtClean="0"/>
              <a:t> di </a:t>
            </a:r>
            <a:r>
              <a:rPr lang="en-US" dirty="0" err="1" smtClean="0"/>
              <a:t>costruzione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di TOF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finita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M&amp;O 2017 secondo RRB 2016, </a:t>
            </a:r>
            <a:r>
              <a:rPr lang="en-US" dirty="0" err="1" smtClean="0"/>
              <a:t>saranno</a:t>
            </a:r>
            <a:r>
              <a:rPr lang="en-US" dirty="0" smtClean="0"/>
              <a:t> </a:t>
            </a:r>
            <a:r>
              <a:rPr lang="en-US" dirty="0" err="1" smtClean="0"/>
              <a:t>definiti</a:t>
            </a:r>
            <a:r>
              <a:rPr lang="en-US" dirty="0" smtClean="0"/>
              <a:t> come al </a:t>
            </a:r>
            <a:r>
              <a:rPr lang="en-US" dirty="0" err="1" smtClean="0"/>
              <a:t>solito</a:t>
            </a:r>
            <a:r>
              <a:rPr lang="en-US" dirty="0" smtClean="0"/>
              <a:t> a </a:t>
            </a:r>
            <a:r>
              <a:rPr lang="en-US" dirty="0" err="1" smtClean="0"/>
              <a:t>ottobre</a:t>
            </a:r>
            <a:r>
              <a:rPr lang="en-US" dirty="0" smtClean="0"/>
              <a:t> 2016.</a:t>
            </a:r>
          </a:p>
        </p:txBody>
      </p:sp>
    </p:spTree>
    <p:extLst>
      <p:ext uri="{BB962C8B-B14F-4D97-AF65-F5344CB8AC3E}">
        <p14:creationId xmlns:p14="http://schemas.microsoft.com/office/powerpoint/2010/main" val="3949592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Inter-operation of TOTEM systems with CMS has been demonstrated</a:t>
            </a:r>
          </a:p>
          <a:p>
            <a:r>
              <a:rPr lang="en-US" dirty="0" smtClean="0"/>
              <a:t>Silicon Strips detectors are now routinely included in the CMS global runs</a:t>
            </a:r>
          </a:p>
          <a:p>
            <a:r>
              <a:rPr lang="en-US" dirty="0" smtClean="0"/>
              <a:t>Tight schedule on several fronts for “accelerated” CT-PPS</a:t>
            </a:r>
          </a:p>
          <a:p>
            <a:pPr lvl="1"/>
            <a:r>
              <a:rPr lang="en-US" dirty="0" smtClean="0"/>
              <a:t>up to now all deadlines have been met</a:t>
            </a:r>
          </a:p>
          <a:p>
            <a:pPr lvl="1"/>
            <a:r>
              <a:rPr lang="en-US" dirty="0" smtClean="0"/>
              <a:t>next: TS1 installations</a:t>
            </a:r>
          </a:p>
          <a:p>
            <a:r>
              <a:rPr lang="en-US" dirty="0" smtClean="0"/>
              <a:t>The achievements of the last few months would not have been possible without help from</a:t>
            </a:r>
          </a:p>
          <a:p>
            <a:pPr lvl="1"/>
            <a:r>
              <a:rPr lang="en-US" dirty="0" smtClean="0"/>
              <a:t>CMS DAQ group and Offline Coordinators</a:t>
            </a:r>
          </a:p>
          <a:p>
            <a:pPr lvl="1"/>
            <a:r>
              <a:rPr lang="en-US" dirty="0" smtClean="0"/>
              <a:t>for the operations in IP5, the CMS Run Coordinators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12B6E-B7B4-314F-84BC-885C15698421}" type="datetime1">
              <a:rPr lang="en-US" smtClean="0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Radicioni, INFN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dirty="0" smtClean="0"/>
              <a:t>Coulomb</a:t>
            </a:r>
            <a:r>
              <a:rPr lang="en-US" baseline="0" dirty="0" smtClean="0"/>
              <a:t> Nuclear </a:t>
            </a:r>
            <a:r>
              <a:rPr lang="en-US" dirty="0" smtClean="0"/>
              <a:t>interference: 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0416" y="5448823"/>
            <a:ext cx="8580824" cy="124007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LHC determination from Coulomb-hadronic </a:t>
            </a:r>
            <a:r>
              <a:rPr lang="en-US" dirty="0" smtClean="0"/>
              <a:t>interference at √s=8TeV: </a:t>
            </a:r>
            <a:r>
              <a:rPr lang="it-IT" i="1" dirty="0" smtClean="0">
                <a:latin typeface="Symbol" panose="05050102010706020507" pitchFamily="18" charset="2"/>
              </a:rPr>
              <a:t>r</a:t>
            </a:r>
            <a:r>
              <a:rPr lang="it-IT" i="1" dirty="0" smtClean="0"/>
              <a:t> </a:t>
            </a:r>
            <a:r>
              <a:rPr lang="it-IT" dirty="0"/>
              <a:t>= </a:t>
            </a:r>
            <a:r>
              <a:rPr lang="it-IT" dirty="0" smtClean="0"/>
              <a:t>0</a:t>
            </a:r>
            <a:r>
              <a:rPr lang="it-IT" i="1" dirty="0" smtClean="0"/>
              <a:t>.</a:t>
            </a:r>
            <a:r>
              <a:rPr lang="it-IT" dirty="0" smtClean="0"/>
              <a:t>12±0</a:t>
            </a:r>
            <a:r>
              <a:rPr lang="it-IT" i="1" dirty="0" smtClean="0"/>
              <a:t>.</a:t>
            </a:r>
            <a:r>
              <a:rPr lang="it-IT" dirty="0" smtClean="0"/>
              <a:t>03.</a:t>
            </a:r>
          </a:p>
          <a:p>
            <a:r>
              <a:rPr lang="it-IT" dirty="0" smtClean="0"/>
              <a:t>Cross-</a:t>
            </a:r>
            <a:r>
              <a:rPr lang="it-IT" dirty="0" err="1" smtClean="0"/>
              <a:t>section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r>
              <a:rPr lang="it-IT" dirty="0" smtClean="0"/>
              <a:t> </a:t>
            </a:r>
            <a:r>
              <a:rPr lang="it-IT" dirty="0" err="1" smtClean="0"/>
              <a:t>compatible</a:t>
            </a:r>
            <a:r>
              <a:rPr lang="it-IT" dirty="0" smtClean="0"/>
              <a:t> with lumi-</a:t>
            </a:r>
            <a:r>
              <a:rPr lang="it-IT" dirty="0" err="1" smtClean="0"/>
              <a:t>independent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30/06/2016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F.S. Cafagna, QCD@Work 2016, Martina Franca (BA)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3</a:t>
            </a:fld>
            <a:endParaRPr lang="en-US" altLang="it-IT"/>
          </a:p>
        </p:txBody>
      </p:sp>
      <p:pic>
        <p:nvPicPr>
          <p:cNvPr id="81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6" y="1862134"/>
            <a:ext cx="5584469" cy="347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4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85" y="1093884"/>
            <a:ext cx="3359115" cy="18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4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scenario: high beta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12B6E-B7B4-314F-84BC-885C15698421}" type="datetime1">
              <a:rPr lang="en-US" smtClean="0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Radicioni, INFN</a:t>
            </a:r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 = 2500m</a:t>
            </a:r>
          </a:p>
          <a:p>
            <a:r>
              <a:rPr lang="en-US" dirty="0" smtClean="0"/>
              <a:t>Measure </a:t>
            </a:r>
            <a:r>
              <a:rPr lang="en-US" dirty="0"/>
              <a:t>elastic </a:t>
            </a:r>
            <a:r>
              <a:rPr lang="en-US" dirty="0" smtClean="0"/>
              <a:t>scattering in </a:t>
            </a:r>
            <a:r>
              <a:rPr lang="en-US" dirty="0"/>
              <a:t>Nuclear-</a:t>
            </a:r>
            <a:r>
              <a:rPr lang="en-US" dirty="0" smtClean="0"/>
              <a:t>Coulomb interference </a:t>
            </a:r>
            <a:r>
              <a:rPr lang="en-US" dirty="0"/>
              <a:t>region </a:t>
            </a:r>
            <a:r>
              <a:rPr lang="en-US" dirty="0" smtClean="0"/>
              <a:t>at </a:t>
            </a:r>
            <a:r>
              <a:rPr lang="sk-SK" dirty="0" smtClean="0"/>
              <a:t>13TeV</a:t>
            </a:r>
          </a:p>
          <a:p>
            <a:r>
              <a:rPr lang="sk-SK" dirty="0" smtClean="0"/>
              <a:t>Check at higher energy what measured at 8 TeV:</a:t>
            </a:r>
          </a:p>
          <a:p>
            <a:pPr lvl="1"/>
            <a:r>
              <a:rPr lang="sk-SK" dirty="0" smtClean="0"/>
              <a:t>Non exponential behavior at low |t|</a:t>
            </a:r>
          </a:p>
          <a:p>
            <a:pPr lvl="1"/>
            <a:r>
              <a:rPr lang="sk-SK" dirty="0" smtClean="0"/>
              <a:t>ρ values at higher energy.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9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598" y="244826"/>
            <a:ext cx="6464640" cy="641350"/>
          </a:xfrm>
        </p:spPr>
        <p:txBody>
          <a:bodyPr/>
          <a:lstStyle/>
          <a:p>
            <a:r>
              <a:rPr lang="en-US" dirty="0" smtClean="0"/>
              <a:t>running scenario: CT-PPS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Anticipate running operations in </a:t>
            </a:r>
            <a:r>
              <a:rPr lang="en-US" dirty="0" smtClean="0"/>
              <a:t>2016</a:t>
            </a:r>
          </a:p>
          <a:p>
            <a:pPr lvl="1"/>
            <a:r>
              <a:rPr lang="en-US" dirty="0" err="1" smtClean="0"/>
              <a:t>γγ</a:t>
            </a:r>
            <a:r>
              <a:rPr lang="en-US" dirty="0" smtClean="0"/>
              <a:t> </a:t>
            </a:r>
            <a:r>
              <a:rPr lang="en-US" dirty="0"/>
              <a:t>candidate at 750 </a:t>
            </a:r>
            <a:r>
              <a:rPr lang="en-US" dirty="0" err="1"/>
              <a:t>GeV</a:t>
            </a:r>
            <a:r>
              <a:rPr lang="en-US" dirty="0"/>
              <a:t> could be </a:t>
            </a:r>
            <a:r>
              <a:rPr lang="en-US" dirty="0" smtClean="0"/>
              <a:t>produced exclusively </a:t>
            </a:r>
            <a:r>
              <a:rPr lang="en-US" dirty="0"/>
              <a:t>and seen in CT-</a:t>
            </a:r>
            <a:r>
              <a:rPr lang="en-US" dirty="0" smtClean="0"/>
              <a:t>PPS</a:t>
            </a:r>
          </a:p>
          <a:p>
            <a:pPr lvl="2"/>
            <a:r>
              <a:rPr lang="de-DE" dirty="0" err="1" smtClean="0"/>
              <a:t>Fichet</a:t>
            </a:r>
            <a:r>
              <a:rPr lang="de-DE" dirty="0"/>
              <a:t>, von </a:t>
            </a:r>
            <a:r>
              <a:rPr lang="de-DE" dirty="0" err="1"/>
              <a:t>Gersdorff</a:t>
            </a:r>
            <a:r>
              <a:rPr lang="de-DE" dirty="0"/>
              <a:t>, </a:t>
            </a:r>
            <a:r>
              <a:rPr lang="de-DE" dirty="0" err="1"/>
              <a:t>Royon</a:t>
            </a:r>
            <a:r>
              <a:rPr lang="de-DE" dirty="0"/>
              <a:t> (arXiv:1601.01712, arXiv:1512.05751</a:t>
            </a:r>
            <a:r>
              <a:rPr lang="de-DE" dirty="0" smtClean="0"/>
              <a:t>)</a:t>
            </a:r>
          </a:p>
          <a:p>
            <a:pPr lvl="2"/>
            <a:r>
              <a:rPr lang="hu-HU" dirty="0" smtClean="0"/>
              <a:t>Csaki</a:t>
            </a:r>
            <a:r>
              <a:rPr lang="hu-HU" dirty="0"/>
              <a:t>, Hubisz, Terning (arXiv:1512.05776, arXiv:1601.00638</a:t>
            </a:r>
            <a:r>
              <a:rPr lang="hu-HU" dirty="0" smtClean="0"/>
              <a:t>)</a:t>
            </a:r>
          </a:p>
          <a:p>
            <a:pPr lvl="2"/>
            <a:r>
              <a:rPr lang="en-US" dirty="0" smtClean="0"/>
              <a:t>Harland</a:t>
            </a:r>
            <a:r>
              <a:rPr lang="en-US" dirty="0"/>
              <a:t>-Lang, </a:t>
            </a:r>
            <a:r>
              <a:rPr lang="en-US" dirty="0" err="1"/>
              <a:t>Khoze</a:t>
            </a:r>
            <a:r>
              <a:rPr lang="en-US" dirty="0"/>
              <a:t>, </a:t>
            </a:r>
            <a:r>
              <a:rPr lang="en-US" dirty="0" err="1"/>
              <a:t>Ryskin</a:t>
            </a:r>
            <a:r>
              <a:rPr lang="en-US" dirty="0"/>
              <a:t> (arXiv:1601.07187</a:t>
            </a:r>
            <a:r>
              <a:rPr lang="en-US" dirty="0" smtClean="0"/>
              <a:t>)</a:t>
            </a:r>
          </a:p>
          <a:p>
            <a:r>
              <a:rPr lang="en-US" dirty="0" smtClean="0"/>
              <a:t>CT</a:t>
            </a:r>
            <a:r>
              <a:rPr lang="en-US" dirty="0"/>
              <a:t>-PPS physics can start one year earlier </a:t>
            </a:r>
            <a:r>
              <a:rPr lang="en-US" dirty="0" smtClean="0"/>
              <a:t>than foreseen.</a:t>
            </a:r>
          </a:p>
          <a:p>
            <a:pPr lvl="1"/>
            <a:r>
              <a:rPr lang="en-US" dirty="0" smtClean="0"/>
              <a:t>Exclusive </a:t>
            </a:r>
            <a:r>
              <a:rPr lang="en-US" dirty="0" err="1"/>
              <a:t>DiJet</a:t>
            </a:r>
            <a:r>
              <a:rPr lang="en-US" dirty="0"/>
              <a:t> </a:t>
            </a:r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Anomalous </a:t>
            </a:r>
            <a:r>
              <a:rPr lang="en-US" dirty="0"/>
              <a:t>quartic couplings measurement.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12B6E-B7B4-314F-84BC-885C15698421}" type="datetime1">
              <a:rPr lang="en-US" smtClean="0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Radicioni, INFN</a:t>
            </a:r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75" y="-1"/>
            <a:ext cx="856162" cy="81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47"/>
            <a:ext cx="516575" cy="9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3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CT-PPS strategy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12B6E-B7B4-314F-84BC-885C15698421}" type="datetime1">
              <a:rPr lang="en-US" smtClean="0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Radicioni, INFN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2 Tracking horizontal Roman </a:t>
            </a:r>
            <a:r>
              <a:rPr lang="en-US" sz="2000" dirty="0" smtClean="0"/>
              <a:t>Pots (</a:t>
            </a:r>
            <a:r>
              <a:rPr lang="en-US" sz="2000" dirty="0"/>
              <a:t>210 near and far) qualified for Low </a:t>
            </a:r>
            <a:r>
              <a:rPr lang="en-US" sz="2000" dirty="0" smtClean="0"/>
              <a:t>β and </a:t>
            </a:r>
            <a:r>
              <a:rPr lang="en-US" sz="2000" dirty="0"/>
              <a:t>High intensity operation.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Use current Totem Si Strip detectors in </a:t>
            </a:r>
            <a:r>
              <a:rPr lang="en-US" dirty="0" smtClean="0"/>
              <a:t>2016 before </a:t>
            </a:r>
            <a:r>
              <a:rPr lang="en-US" dirty="0"/>
              <a:t>the new 3D pixel are ready (2017)</a:t>
            </a:r>
            <a:r>
              <a:rPr lang="en-US" dirty="0" smtClean="0"/>
              <a:t>. Estimation </a:t>
            </a:r>
            <a:r>
              <a:rPr lang="en-US" dirty="0"/>
              <a:t>of correct working over 10 fb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 per</a:t>
            </a:r>
            <a:r>
              <a:rPr lang="en-US" dirty="0"/>
              <a:t> </a:t>
            </a:r>
            <a:r>
              <a:rPr lang="en-US" dirty="0" smtClean="0"/>
              <a:t>telescope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 Telescope groups are available to </a:t>
            </a:r>
            <a:r>
              <a:rPr lang="en-US" dirty="0" smtClean="0"/>
              <a:t>get up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20 fb</a:t>
            </a:r>
            <a:r>
              <a:rPr lang="en-US" baseline="30000" dirty="0"/>
              <a:t>-1</a:t>
            </a:r>
            <a:r>
              <a:rPr lang="en-US" dirty="0"/>
              <a:t> of </a:t>
            </a:r>
            <a:r>
              <a:rPr lang="en-US" dirty="0" smtClean="0"/>
              <a:t>integrated luminosity before loosing </a:t>
            </a:r>
            <a:r>
              <a:rPr lang="en-US" dirty="0"/>
              <a:t>tracking efficiency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1 Timing </a:t>
            </a:r>
            <a:r>
              <a:rPr lang="en-US" sz="2000" dirty="0" smtClean="0"/>
              <a:t>cylindrical horizontal Roman Pot qualified </a:t>
            </a:r>
            <a:r>
              <a:rPr lang="en-US" sz="2000" dirty="0"/>
              <a:t>for Low β </a:t>
            </a:r>
            <a:r>
              <a:rPr lang="en-US" sz="2000" dirty="0" smtClean="0"/>
              <a:t>and High</a:t>
            </a:r>
            <a:r>
              <a:rPr lang="en-US" sz="2000" dirty="0"/>
              <a:t> </a:t>
            </a:r>
            <a:r>
              <a:rPr lang="en-US" sz="2000" dirty="0" smtClean="0"/>
              <a:t>intensity </a:t>
            </a:r>
            <a:r>
              <a:rPr lang="en-US" sz="2000" dirty="0"/>
              <a:t>operation.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Since no β*=90m medium luminosity run </a:t>
            </a:r>
            <a:r>
              <a:rPr lang="en-US" dirty="0" smtClean="0"/>
              <a:t>is foreseen </a:t>
            </a:r>
            <a:r>
              <a:rPr lang="en-US" dirty="0"/>
              <a:t>in </a:t>
            </a:r>
            <a:r>
              <a:rPr lang="en-US" dirty="0" smtClean="0"/>
              <a:t>2016, </a:t>
            </a:r>
            <a:r>
              <a:rPr lang="en-US" dirty="0"/>
              <a:t>we decided to install </a:t>
            </a:r>
            <a:r>
              <a:rPr lang="en-US" dirty="0" smtClean="0"/>
              <a:t>2 diamonds </a:t>
            </a:r>
            <a:r>
              <a:rPr lang="en-US" dirty="0"/>
              <a:t>detector packages, developed </a:t>
            </a:r>
            <a:r>
              <a:rPr lang="en-US" dirty="0" smtClean="0"/>
              <a:t>for the </a:t>
            </a:r>
            <a:r>
              <a:rPr lang="en-US" dirty="0"/>
              <a:t>vertical Roman Pots, in the </a:t>
            </a:r>
            <a:r>
              <a:rPr lang="en-US" dirty="0" smtClean="0"/>
              <a:t>cylindrical one </a:t>
            </a:r>
            <a:r>
              <a:rPr lang="en-US" dirty="0"/>
              <a:t>during TS1.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addition to TOF, they give some proton tagging with </a:t>
            </a:r>
            <a:r>
              <a:rPr lang="en-US" dirty="0"/>
              <a:t>enough </a:t>
            </a:r>
            <a:r>
              <a:rPr lang="en-US" dirty="0" err="1"/>
              <a:t>ξ</a:t>
            </a:r>
            <a:r>
              <a:rPr lang="en-US" dirty="0"/>
              <a:t> resolution when </a:t>
            </a:r>
            <a:r>
              <a:rPr lang="en-US" dirty="0" smtClean="0"/>
              <a:t>Si strip </a:t>
            </a:r>
            <a:r>
              <a:rPr lang="en-US" dirty="0"/>
              <a:t>loose efficiency</a:t>
            </a:r>
          </a:p>
        </p:txBody>
      </p:sp>
    </p:spTree>
    <p:extLst>
      <p:ext uri="{BB962C8B-B14F-4D97-AF65-F5344CB8AC3E}">
        <p14:creationId xmlns:p14="http://schemas.microsoft.com/office/powerpoint/2010/main" val="126019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T1, T2 status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 smtClean="0"/>
              <a:t>T2</a:t>
            </a:r>
            <a:endParaRPr lang="en-US" dirty="0"/>
          </a:p>
          <a:p>
            <a:pPr lvl="1"/>
            <a:r>
              <a:rPr lang="en-US" dirty="0" smtClean="0"/>
              <a:t>Control </a:t>
            </a:r>
            <a:r>
              <a:rPr lang="en-US" dirty="0"/>
              <a:t>loop fixed on the faulty </a:t>
            </a:r>
            <a:r>
              <a:rPr lang="en-US" dirty="0" smtClean="0"/>
              <a:t>quarter</a:t>
            </a:r>
          </a:p>
          <a:p>
            <a:pPr lvl="1"/>
            <a:r>
              <a:rPr lang="en-US" dirty="0" smtClean="0"/>
              <a:t>Water </a:t>
            </a:r>
            <a:r>
              <a:rPr lang="en-US" dirty="0"/>
              <a:t>leak </a:t>
            </a:r>
            <a:r>
              <a:rPr lang="en-US" dirty="0" smtClean="0"/>
              <a:t>fixed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detector is fully </a:t>
            </a:r>
            <a:r>
              <a:rPr lang="en-US" dirty="0" smtClean="0"/>
              <a:t>recovered.</a:t>
            </a:r>
          </a:p>
          <a:p>
            <a:r>
              <a:rPr lang="bg-BG" dirty="0" smtClean="0"/>
              <a:t>T1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detector has been removed </a:t>
            </a:r>
            <a:r>
              <a:rPr lang="en-US" dirty="0" smtClean="0"/>
              <a:t>from</a:t>
            </a:r>
          </a:p>
          <a:p>
            <a:pPr lvl="1"/>
            <a:r>
              <a:rPr lang="en-US" dirty="0" smtClean="0"/>
              <a:t>CMS </a:t>
            </a:r>
            <a:r>
              <a:rPr lang="en-US" dirty="0"/>
              <a:t>and safely stored on </a:t>
            </a:r>
            <a:r>
              <a:rPr lang="en-US" dirty="0" smtClean="0"/>
              <a:t>surface.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needed for the 2016 </a:t>
            </a:r>
            <a:r>
              <a:rPr lang="en-US" dirty="0" smtClean="0"/>
              <a:t>running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cenario:</a:t>
            </a:r>
            <a:r>
              <a:rPr lang="en-US" dirty="0"/>
              <a:t> </a:t>
            </a:r>
            <a:r>
              <a:rPr lang="en-US" dirty="0" smtClean="0"/>
              <a:t>save </a:t>
            </a:r>
            <a:r>
              <a:rPr lang="en-US" dirty="0"/>
              <a:t>it from radiation damage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12B6E-B7B4-314F-84BC-885C15698421}" type="datetime1">
              <a:rPr lang="en-US" smtClean="0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Radicioni, INFN</a:t>
            </a: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50455">
            <a:off x="3383474" y="2692175"/>
            <a:ext cx="234603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6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</a:t>
            </a:r>
            <a:r>
              <a:rPr lang="en-US" baseline="0" dirty="0" smtClean="0"/>
              <a:t> status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Removed </a:t>
            </a:r>
            <a:r>
              <a:rPr lang="en-US" dirty="0"/>
              <a:t>220 Near </a:t>
            </a:r>
            <a:r>
              <a:rPr lang="en-US" dirty="0" smtClean="0"/>
              <a:t>Vertical detectors </a:t>
            </a:r>
            <a:r>
              <a:rPr lang="en-US" dirty="0"/>
              <a:t>to prepare </a:t>
            </a:r>
            <a:r>
              <a:rPr lang="en-US" dirty="0" smtClean="0"/>
              <a:t>the installation of diamonds later in TS2</a:t>
            </a:r>
          </a:p>
          <a:p>
            <a:r>
              <a:rPr lang="en-US" dirty="0" smtClean="0"/>
              <a:t>Electrical </a:t>
            </a:r>
            <a:r>
              <a:rPr lang="en-US" dirty="0"/>
              <a:t>trigger of the </a:t>
            </a:r>
            <a:r>
              <a:rPr lang="en-US" dirty="0" smtClean="0"/>
              <a:t>Vertical Pots </a:t>
            </a:r>
            <a:r>
              <a:rPr lang="en-US" dirty="0"/>
              <a:t>connected to the new </a:t>
            </a:r>
            <a:r>
              <a:rPr lang="en-US" dirty="0" smtClean="0"/>
              <a:t>210 Far </a:t>
            </a:r>
            <a:r>
              <a:rPr lang="en-US" dirty="0"/>
              <a:t>(tilted) pots</a:t>
            </a:r>
          </a:p>
          <a:p>
            <a:r>
              <a:rPr lang="en-US" dirty="0" smtClean="0"/>
              <a:t>Electrical </a:t>
            </a:r>
            <a:r>
              <a:rPr lang="en-US" dirty="0"/>
              <a:t>trigger of the </a:t>
            </a:r>
            <a:r>
              <a:rPr lang="en-US" dirty="0" smtClean="0"/>
              <a:t>220 Horizontal </a:t>
            </a:r>
            <a:r>
              <a:rPr lang="en-US" dirty="0"/>
              <a:t>moved to </a:t>
            </a:r>
            <a:r>
              <a:rPr lang="en-US" dirty="0" smtClean="0"/>
              <a:t>210 Horizontal </a:t>
            </a:r>
            <a:r>
              <a:rPr lang="en-US" dirty="0"/>
              <a:t>for low β running.</a:t>
            </a:r>
          </a:p>
          <a:p>
            <a:r>
              <a:rPr lang="en-US" dirty="0" smtClean="0"/>
              <a:t>The </a:t>
            </a:r>
            <a:r>
              <a:rPr lang="en-US" dirty="0"/>
              <a:t>two 210 Horizontal </a:t>
            </a:r>
            <a:r>
              <a:rPr lang="en-US" dirty="0" smtClean="0"/>
              <a:t>are qualified </a:t>
            </a:r>
            <a:r>
              <a:rPr lang="en-US" dirty="0"/>
              <a:t>for low β </a:t>
            </a:r>
            <a:r>
              <a:rPr lang="en-US" dirty="0" smtClean="0"/>
              <a:t>beams insertion </a:t>
            </a:r>
            <a:r>
              <a:rPr lang="en-US" dirty="0"/>
              <a:t>together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ylindrical RP for timing ready to receive diamond detectors in TS1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12B6E-B7B4-314F-84BC-885C15698421}" type="datetime1">
              <a:rPr lang="en-US" smtClean="0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Radicioni, INFN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489" y="3223641"/>
            <a:ext cx="4477511" cy="33581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736" y="765175"/>
            <a:ext cx="1862546" cy="248339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4495800" y="2560253"/>
            <a:ext cx="2650076" cy="30239"/>
          </a:xfrm>
          <a:prstGeom prst="straightConnector1">
            <a:avLst/>
          </a:prstGeom>
          <a:ln w="762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43967" y="2802166"/>
            <a:ext cx="2539860" cy="1844592"/>
          </a:xfrm>
          <a:prstGeom prst="straightConnector1">
            <a:avLst/>
          </a:prstGeom>
          <a:ln w="7620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51660" y="3599670"/>
            <a:ext cx="3707447" cy="1601473"/>
          </a:xfrm>
          <a:prstGeom prst="straightConnector1">
            <a:avLst/>
          </a:prstGeom>
          <a:ln w="762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31997" y="4904816"/>
            <a:ext cx="3658923" cy="1221352"/>
          </a:xfrm>
          <a:prstGeom prst="straightConnector1">
            <a:avLst/>
          </a:prstGeom>
          <a:ln w="762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p. </a:t>
            </a:r>
            <a:fld id="{7ECCD3EA-056A-1642-B5EA-AB7017CA6B4C}" type="slidenum">
              <a:rPr lang="en-US"/>
              <a:pPr/>
              <a:t>9</a:t>
            </a:fld>
            <a:endParaRPr lang="en-US"/>
          </a:p>
        </p:txBody>
      </p:sp>
      <p:sp>
        <p:nvSpPr>
          <p:cNvPr id="16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1775"/>
            <a:ext cx="2895600" cy="261938"/>
          </a:xfrm>
          <a:ln/>
        </p:spPr>
        <p:txBody>
          <a:bodyPr/>
          <a:lstStyle/>
          <a:p>
            <a:r>
              <a:rPr lang="en-US" dirty="0" smtClean="0"/>
              <a:t>courtesy: Mario </a:t>
            </a:r>
            <a:r>
              <a:rPr lang="en-US" dirty="0" err="1"/>
              <a:t>Deile</a:t>
            </a:r>
            <a:r>
              <a:rPr lang="en-US" dirty="0"/>
              <a:t> 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02449"/>
            <a:ext cx="7010400" cy="609600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RP Insertions 2016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77409" y="1011323"/>
            <a:ext cx="7638530" cy="53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</a:rPr>
              <a:t>Programme</a:t>
            </a:r>
            <a:r>
              <a:rPr lang="en-US" sz="1800" b="1" dirty="0">
                <a:solidFill>
                  <a:srgbClr val="0000FF"/>
                </a:solidFill>
              </a:rPr>
              <a:t> for insertions in intensity ramp-up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b="1" dirty="0">
                <a:solidFill>
                  <a:srgbClr val="0000FF"/>
                </a:solidFill>
              </a:rPr>
              <a:t> </a:t>
            </a:r>
            <a:endParaRPr lang="en-US" sz="1600" b="1" dirty="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  Agreed settings: 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/>
              <a:t>15 </a:t>
            </a:r>
            <a:r>
              <a:rPr lang="en-US" sz="1600" dirty="0">
                <a:latin typeface="Symbol" charset="0"/>
              </a:rPr>
              <a:t>s</a:t>
            </a:r>
            <a:r>
              <a:rPr lang="en-US" sz="1600" dirty="0"/>
              <a:t> + 0.5 mm until TS1, then removal of 0.5 mm margin if demonstrated to be possible</a:t>
            </a:r>
          </a:p>
          <a:p>
            <a:pPr>
              <a:buFontTx/>
              <a:buChar char="•"/>
            </a:pPr>
            <a:endParaRPr lang="en-US" sz="1600" dirty="0"/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  Insertion in which fills?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/>
              <a:t>    2</a:t>
            </a:r>
            <a:r>
              <a:rPr lang="en-US" sz="1600" baseline="30000" dirty="0"/>
              <a:t>nd</a:t>
            </a:r>
            <a:r>
              <a:rPr lang="en-US" sz="1600" dirty="0"/>
              <a:t> fill of each intensity step, then – if successful – subsequent insertions possible</a:t>
            </a:r>
          </a:p>
          <a:p>
            <a:pPr>
              <a:buFontTx/>
              <a:buChar char="•"/>
            </a:pPr>
            <a:endParaRPr lang="en-US" sz="1600" dirty="0"/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  Insertion at what time in the fill?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/>
              <a:t> 2 hours after declaration of Stable Beams</a:t>
            </a:r>
          </a:p>
          <a:p>
            <a:endParaRPr lang="en-US" sz="1600" dirty="0">
              <a:sym typeface="Wingdings" charset="0"/>
            </a:endParaRPr>
          </a:p>
          <a:p>
            <a:r>
              <a:rPr lang="en-US" sz="1600" b="1" dirty="0">
                <a:solidFill>
                  <a:srgbClr val="008000"/>
                </a:solidFill>
                <a:sym typeface="Wingdings" charset="0"/>
              </a:rPr>
              <a:t> </a:t>
            </a:r>
            <a:r>
              <a:rPr lang="en-US" sz="1600" b="1" dirty="0" smtClean="0">
                <a:solidFill>
                  <a:srgbClr val="008000"/>
                </a:solidFill>
                <a:sym typeface="Wingdings" charset="0"/>
              </a:rPr>
              <a:t>after progressive ramp-up, insertions now allowed during all runs</a:t>
            </a:r>
            <a:endParaRPr lang="en-US" sz="1600" b="1" dirty="0">
              <a:solidFill>
                <a:srgbClr val="008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US" sz="1600" b="1" dirty="0">
              <a:solidFill>
                <a:srgbClr val="008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  Tests of removal of the 0.5 mm margin: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   - in addition to orbit stability observations</a:t>
            </a:r>
            <a:br>
              <a:rPr lang="en-US" sz="1600" dirty="0"/>
            </a:br>
            <a:r>
              <a:rPr lang="en-US" sz="1600" dirty="0"/>
              <a:t>    - End-of-fill tests before TS1: 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309" y="390692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161709" y="5094373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  <a:latin typeface="Arial" charset="0"/>
                <a:sym typeface="Symbol" charset="0"/>
              </a:rPr>
              <a:t></a:t>
            </a:r>
            <a:endParaRPr lang="en-US" sz="16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1333034" y="5094373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  <a:latin typeface="Arial" charset="0"/>
                <a:sym typeface="Symbol" charset="0"/>
              </a:rPr>
              <a:t></a:t>
            </a:r>
            <a:endParaRPr lang="en-US" sz="16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3234850" y="5094373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charset="0"/>
                <a:sym typeface="Symbol" charset="0"/>
              </a:rPr>
              <a:t></a:t>
            </a:r>
            <a:endParaRPr lang="en-US" sz="16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1353672" y="5415048"/>
            <a:ext cx="5608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FF"/>
                </a:solidFill>
                <a:latin typeface="Arial" charset="0"/>
              </a:rPr>
              <a:t>3 – 12 – 49 – 313 – 601 – 889 – 1177 – 1753 – 2300 – 2800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460346" y="5078498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charset="0"/>
                <a:sym typeface="Symbol" charset="0"/>
              </a:rPr>
              <a:t></a:t>
            </a:r>
            <a:endParaRPr lang="en-US" sz="16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724525" y="5094373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charset="0"/>
                <a:sym typeface="Symbol" charset="0"/>
              </a:rPr>
              <a:t></a:t>
            </a:r>
            <a:endParaRPr lang="en-US" sz="1600" b="1" dirty="0">
              <a:solidFill>
                <a:srgbClr val="008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967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stealth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>
                  <a:alpha val="5000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57799" bIns="0" numCol="1" anchor="t" anchorCtr="0" compatLnSpc="1">
        <a:prstTxWarp prst="textNoShape">
          <a:avLst/>
        </a:prstTxWarp>
        <a:spAutoFit/>
      </a:bodyPr>
      <a:lstStyle>
        <a:defPPr marL="57150" marR="0" indent="0" algn="ctr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US" altLang="it-IT" sz="18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itchFamily="18" charset="0"/>
            <a:ea typeface="MS Gothic" pitchFamily="49" charset="-128"/>
            <a:cs typeface="Times New Roman" pitchFamily="18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stealth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>
                  <a:alpha val="5000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57799" bIns="0" numCol="1" anchor="t" anchorCtr="0" compatLnSpc="1">
        <a:prstTxWarp prst="textNoShape">
          <a:avLst/>
        </a:prstTxWarp>
        <a:spAutoFit/>
      </a:bodyPr>
      <a:lstStyle>
        <a:defPPr marL="57150" marR="0" indent="0" algn="ctr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US" altLang="it-IT" sz="18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itchFamily="18" charset="0"/>
            <a:ea typeface="MS Gothic" pitchFamily="49" charset="-128"/>
            <a:cs typeface="Times New Roman" pitchFamily="18" charset="0"/>
            <a:sym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1623" tIns="55209" rIns="81623" bIns="40811" numCol="1" anchor="t" anchorCtr="0" compatLnSpc="1">
        <a:prstTxWarp prst="textNoShape">
          <a:avLst/>
        </a:prstTxWarp>
      </a:bodyPr>
      <a:lstStyle>
        <a:defPPr marL="0" marR="0" indent="0" algn="ctr" defTabSz="4143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>
            <a:tab pos="657225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1623" tIns="55209" rIns="81623" bIns="40811" numCol="1" anchor="t" anchorCtr="0" compatLnSpc="1">
        <a:prstTxWarp prst="textNoShape">
          <a:avLst/>
        </a:prstTxWarp>
      </a:bodyPr>
      <a:lstStyle>
        <a:defPPr marL="0" marR="0" indent="0" algn="ctr" defTabSz="4143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>
            <a:tab pos="657225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default.pot</Template>
  <TotalTime>6584</TotalTime>
  <Words>1390</Words>
  <Application>Microsoft Office PowerPoint</Application>
  <PresentationFormat>Presentazione su schermo (4:3)</PresentationFormat>
  <Paragraphs>242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27</vt:i4>
      </vt:variant>
    </vt:vector>
  </HeadingPairs>
  <TitlesOfParts>
    <vt:vector size="30" baseType="lpstr">
      <vt:lpstr>default</vt:lpstr>
      <vt:lpstr>Contemporary Portrait</vt:lpstr>
      <vt:lpstr>1_Contemporary Portrait</vt:lpstr>
      <vt:lpstr>stato di TOTEM &amp; richieste 2017</vt:lpstr>
      <vt:lpstr>outline</vt:lpstr>
      <vt:lpstr>Coulomb Nuclear interference:  r</vt:lpstr>
      <vt:lpstr>running scenario: high beta</vt:lpstr>
      <vt:lpstr>running scenario: CT-PPS</vt:lpstr>
      <vt:lpstr>CT-PPS strategy 2016</vt:lpstr>
      <vt:lpstr>T1, T2 status</vt:lpstr>
      <vt:lpstr>RP status</vt:lpstr>
      <vt:lpstr>RP Insertions 2016</vt:lpstr>
      <vt:lpstr>BLM Response 2016 with and without Margin (15 s + 0.5 mm and 15 s)</vt:lpstr>
      <vt:lpstr>Presentazione standard di PowerPoint</vt:lpstr>
      <vt:lpstr>TOTEM readout back-end</vt:lpstr>
      <vt:lpstr>DAQ and TCDS integration</vt:lpstr>
      <vt:lpstr>The Si-Strip integration</vt:lpstr>
      <vt:lpstr>First global run of SiStrips in CMS DAQ</vt:lpstr>
      <vt:lpstr>Global run of SiStrips, latency adjusted</vt:lpstr>
      <vt:lpstr>The TOTEM timing TDR</vt:lpstr>
      <vt:lpstr>The TOTEM timing TDR</vt:lpstr>
      <vt:lpstr>diamond detectors</vt:lpstr>
      <vt:lpstr>TOTEM Clock Distribution</vt:lpstr>
      <vt:lpstr>Clock distribution system ready for installation in TS1</vt:lpstr>
      <vt:lpstr>Offline and DQM</vt:lpstr>
      <vt:lpstr>DQM in CMS system</vt:lpstr>
      <vt:lpstr>responsabilità del gruppo</vt:lpstr>
      <vt:lpstr>composizione del gruppo</vt:lpstr>
      <vt:lpstr>richieste 2016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R</dc:creator>
  <cp:lastModifiedBy>Francesco S. Cafagna</cp:lastModifiedBy>
  <cp:revision>238</cp:revision>
  <dcterms:created xsi:type="dcterms:W3CDTF">2014-09-07T13:56:38Z</dcterms:created>
  <dcterms:modified xsi:type="dcterms:W3CDTF">2016-07-05T07:58:07Z</dcterms:modified>
</cp:coreProperties>
</file>