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62" r:id="rId3"/>
    <p:sldId id="277" r:id="rId4"/>
    <p:sldId id="274" r:id="rId5"/>
    <p:sldId id="275" r:id="rId6"/>
    <p:sldId id="270" r:id="rId7"/>
    <p:sldId id="278" r:id="rId8"/>
    <p:sldId id="280" r:id="rId9"/>
    <p:sldId id="259" r:id="rId10"/>
    <p:sldId id="279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3F"/>
    <a:srgbClr val="FFFF99"/>
    <a:srgbClr val="B2DC6E"/>
    <a:srgbClr val="CCECFF"/>
    <a:srgbClr val="CCFFFF"/>
    <a:srgbClr val="CCFFCC"/>
    <a:srgbClr val="FFFFCC"/>
    <a:srgbClr val="A50021"/>
    <a:srgbClr val="000000"/>
    <a:srgbClr val="A1C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77" autoAdjust="0"/>
  </p:normalViewPr>
  <p:slideViewPr>
    <p:cSldViewPr>
      <p:cViewPr>
        <p:scale>
          <a:sx n="110" d="100"/>
          <a:sy n="110" d="100"/>
        </p:scale>
        <p:origin x="-164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92FDB-1FEF-477F-BDFC-EA621AE4B0AF}" type="datetimeFigureOut">
              <a:rPr lang="it-IT" smtClean="0"/>
              <a:t>01/07/2016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21B3B-DA81-4BA5-BB41-FE57474121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38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WGMR sono una classe innovativa di risonatori che</a:t>
            </a:r>
            <a:r>
              <a:rPr lang="it-IT" baseline="0" dirty="0" smtClean="0"/>
              <a:t> hanno dimostrato caratteristiche interessanti nel vicino IR…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1B3B-DA81-4BA5-BB41-FE57474121B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14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WGMR sono una classe innovativa di risonatori che</a:t>
            </a:r>
            <a:r>
              <a:rPr lang="it-IT" baseline="0" dirty="0" smtClean="0"/>
              <a:t> hanno dimostrato caratteristiche interessanti nel vicino IR…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1B3B-DA81-4BA5-BB41-FE57474121B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145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WGMR sono una classe innovativa di risonatori che</a:t>
            </a:r>
            <a:r>
              <a:rPr lang="it-IT" baseline="0" dirty="0" smtClean="0"/>
              <a:t> hanno dimostrato caratteristiche interessanti nel vicino IR…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1B3B-DA81-4BA5-BB41-FE57474121B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14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WGMR sono una classe innovativa di risonatori che</a:t>
            </a:r>
            <a:r>
              <a:rPr lang="it-IT" baseline="0" dirty="0" smtClean="0"/>
              <a:t> hanno dimostrato caratteristiche interessanti nel vicino IR…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1B3B-DA81-4BA5-BB41-FE57474121B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145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Narrow </a:t>
            </a:r>
            <a:r>
              <a:rPr lang="en-US" sz="1200" dirty="0" err="1" smtClean="0"/>
              <a:t>linewidth</a:t>
            </a:r>
            <a:r>
              <a:rPr lang="en-US" sz="1200" dirty="0" smtClean="0"/>
              <a:t> means low phase noise and thus with high spectral purity.</a:t>
            </a:r>
            <a:endParaRPr lang="it-IT" sz="1200" dirty="0" smtClean="0"/>
          </a:p>
          <a:p>
            <a:r>
              <a:rPr lang="it-IT" dirty="0" smtClean="0"/>
              <a:t>CEAS </a:t>
            </a:r>
            <a:r>
              <a:rPr lang="it-IT" dirty="0" err="1" smtClean="0"/>
              <a:t>techniques</a:t>
            </a:r>
            <a:r>
              <a:rPr lang="it-IT" dirty="0" smtClean="0"/>
              <a:t>: </a:t>
            </a:r>
            <a:r>
              <a:rPr lang="it-IT" dirty="0" err="1" smtClean="0"/>
              <a:t>require</a:t>
            </a:r>
            <a:r>
              <a:rPr lang="it-IT" dirty="0" smtClean="0"/>
              <a:t> </a:t>
            </a:r>
            <a:r>
              <a:rPr lang="it-IT" dirty="0" err="1" smtClean="0"/>
              <a:t>coupling</a:t>
            </a:r>
            <a:r>
              <a:rPr lang="it-IT" dirty="0" smtClean="0"/>
              <a:t> of a laser to high-finesse </a:t>
            </a:r>
            <a:r>
              <a:rPr lang="it-IT" dirty="0" err="1" smtClean="0"/>
              <a:t>optical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cavities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means</a:t>
            </a:r>
            <a:r>
              <a:rPr lang="it-IT" baseline="0" dirty="0" smtClean="0"/>
              <a:t> the laser </a:t>
            </a:r>
            <a:r>
              <a:rPr lang="it-IT" baseline="0" dirty="0" err="1" smtClean="0"/>
              <a:t>linewidth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to match a </a:t>
            </a:r>
            <a:r>
              <a:rPr lang="it-IT" baseline="0" dirty="0" err="1" smtClean="0"/>
              <a:t>very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narrow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cavity</a:t>
            </a:r>
            <a:r>
              <a:rPr lang="it-IT" baseline="0" dirty="0" smtClean="0"/>
              <a:t> mode for </a:t>
            </a:r>
            <a:r>
              <a:rPr lang="it-IT" baseline="0" dirty="0" err="1" smtClean="0"/>
              <a:t>optimal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coupling</a:t>
            </a: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2D0AF-1E65-4232-A7A5-0208B9640B96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Narrow </a:t>
            </a:r>
            <a:r>
              <a:rPr lang="en-US" sz="1200" dirty="0" err="1" smtClean="0"/>
              <a:t>linewidth</a:t>
            </a:r>
            <a:r>
              <a:rPr lang="en-US" sz="1200" dirty="0" smtClean="0"/>
              <a:t> means low phase noise and thus with high spectral purity.</a:t>
            </a:r>
            <a:endParaRPr lang="it-IT" sz="1200" dirty="0" smtClean="0"/>
          </a:p>
          <a:p>
            <a:r>
              <a:rPr lang="it-IT" dirty="0" smtClean="0"/>
              <a:t>CEAS </a:t>
            </a:r>
            <a:r>
              <a:rPr lang="it-IT" dirty="0" err="1" smtClean="0"/>
              <a:t>techniques</a:t>
            </a:r>
            <a:r>
              <a:rPr lang="it-IT" dirty="0" smtClean="0"/>
              <a:t>: </a:t>
            </a:r>
            <a:r>
              <a:rPr lang="it-IT" dirty="0" err="1" smtClean="0"/>
              <a:t>require</a:t>
            </a:r>
            <a:r>
              <a:rPr lang="it-IT" dirty="0" smtClean="0"/>
              <a:t> </a:t>
            </a:r>
            <a:r>
              <a:rPr lang="it-IT" dirty="0" err="1" smtClean="0"/>
              <a:t>coupling</a:t>
            </a:r>
            <a:r>
              <a:rPr lang="it-IT" dirty="0" smtClean="0"/>
              <a:t> of a laser to high-finesse </a:t>
            </a:r>
            <a:r>
              <a:rPr lang="it-IT" dirty="0" err="1" smtClean="0"/>
              <a:t>optical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cavities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means</a:t>
            </a:r>
            <a:r>
              <a:rPr lang="it-IT" baseline="0" dirty="0" smtClean="0"/>
              <a:t> the laser </a:t>
            </a:r>
            <a:r>
              <a:rPr lang="it-IT" baseline="0" dirty="0" err="1" smtClean="0"/>
              <a:t>linewidth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to match a </a:t>
            </a:r>
            <a:r>
              <a:rPr lang="it-IT" baseline="0" dirty="0" err="1" smtClean="0"/>
              <a:t>very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narrow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cavity</a:t>
            </a:r>
            <a:r>
              <a:rPr lang="it-IT" baseline="0" dirty="0" smtClean="0"/>
              <a:t> mode for </a:t>
            </a:r>
            <a:r>
              <a:rPr lang="it-IT" baseline="0" dirty="0" err="1" smtClean="0"/>
              <a:t>optimal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coupling</a:t>
            </a: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2D0AF-1E65-4232-A7A5-0208B9640B96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Vantaggi e svantaggi: 1)</a:t>
            </a:r>
            <a:r>
              <a:rPr lang="it-IT" baseline="0" dirty="0" smtClean="0"/>
              <a:t> soggetto a disponibilità della riga, </a:t>
            </a:r>
            <a:r>
              <a:rPr lang="it-IT" baseline="0" dirty="0" err="1" smtClean="0"/>
              <a:t>tunabilità</a:t>
            </a:r>
            <a:r>
              <a:rPr lang="it-IT" baseline="0" dirty="0" smtClean="0"/>
              <a:t> non automatica; 2) non riferimento assoluto, vibrazioni. Il terzo migliore, ma apparato </a:t>
            </a:r>
            <a:r>
              <a:rPr lang="it-IT" baseline="0" dirty="0" err="1" smtClean="0"/>
              <a:t>bulky</a:t>
            </a:r>
            <a:r>
              <a:rPr lang="it-IT" baseline="0" dirty="0" smtClean="0"/>
              <a:t> e costoso, per molte applicazioni il 2 è sufficiente. </a:t>
            </a:r>
            <a:r>
              <a:rPr lang="it-IT" baseline="0" dirty="0" smtClean="0">
                <a:sym typeface="Wingdings" panose="05000000000000000000" pitchFamily="2" charset="2"/>
              </a:rPr>
              <a:t> trovare oggetti adatti!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1B3B-DA81-4BA5-BB41-FE57474121B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145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Vantaggi e svantaggi: 1)</a:t>
            </a:r>
            <a:r>
              <a:rPr lang="it-IT" baseline="0" dirty="0" smtClean="0"/>
              <a:t> soggetto a disponibilità della riga, </a:t>
            </a:r>
            <a:r>
              <a:rPr lang="it-IT" baseline="0" dirty="0" err="1" smtClean="0"/>
              <a:t>tunabilità</a:t>
            </a:r>
            <a:r>
              <a:rPr lang="it-IT" baseline="0" dirty="0" smtClean="0"/>
              <a:t> non automatica; 2) non riferimento assoluto, vibrazioni. Il terzo migliore, ma apparato </a:t>
            </a:r>
            <a:r>
              <a:rPr lang="it-IT" baseline="0" dirty="0" err="1" smtClean="0"/>
              <a:t>bulky</a:t>
            </a:r>
            <a:r>
              <a:rPr lang="it-IT" baseline="0" dirty="0" smtClean="0"/>
              <a:t> e costoso, per molte applicazioni il 2 è sufficiente. </a:t>
            </a:r>
            <a:r>
              <a:rPr lang="it-IT" baseline="0" dirty="0" smtClean="0">
                <a:sym typeface="Wingdings" panose="05000000000000000000" pitchFamily="2" charset="2"/>
              </a:rPr>
              <a:t> trovare oggetti adatti!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1B3B-DA81-4BA5-BB41-FE57474121B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145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Vantaggi e svantaggi: 1)</a:t>
            </a:r>
            <a:r>
              <a:rPr lang="it-IT" baseline="0" dirty="0" smtClean="0"/>
              <a:t> soggetto a disponibilità della riga, </a:t>
            </a:r>
            <a:r>
              <a:rPr lang="it-IT" baseline="0" dirty="0" err="1" smtClean="0"/>
              <a:t>tunabilità</a:t>
            </a:r>
            <a:r>
              <a:rPr lang="it-IT" baseline="0" dirty="0" smtClean="0"/>
              <a:t> non automatica; 2) non riferimento assoluto, vibrazioni. Il terzo migliore, ma apparato </a:t>
            </a:r>
            <a:r>
              <a:rPr lang="it-IT" baseline="0" dirty="0" err="1" smtClean="0"/>
              <a:t>bulky</a:t>
            </a:r>
            <a:r>
              <a:rPr lang="it-IT" baseline="0" dirty="0" smtClean="0"/>
              <a:t> e costoso, per molte applicazioni il 2 è sufficiente. </a:t>
            </a:r>
            <a:r>
              <a:rPr lang="it-IT" baseline="0" dirty="0" smtClean="0">
                <a:sym typeface="Wingdings" panose="05000000000000000000" pitchFamily="2" charset="2"/>
              </a:rPr>
              <a:t> trovare oggetti adatti!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1B3B-DA81-4BA5-BB41-FE57474121B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14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D107-62CB-4F78-879E-C00A4154ADD1}" type="datetime1">
              <a:rPr lang="it-IT"/>
              <a:pPr>
                <a:defRPr/>
              </a:pPr>
              <a:t>01/07/2016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C1AC-22CB-4261-AA35-BAF63B37FF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09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2B9AE-46CF-458E-A038-628612DE3B85}" type="datetime1">
              <a:rPr lang="it-IT"/>
              <a:pPr>
                <a:defRPr/>
              </a:pPr>
              <a:t>01/07/2016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5DD0-D7B7-44EE-B6FD-AFD30DEDA5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89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C9C10-7605-46E7-8465-1105BF9CD504}" type="datetime1">
              <a:rPr lang="it-IT"/>
              <a:pPr>
                <a:defRPr/>
              </a:pPr>
              <a:t>01/07/2016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09357-E74F-4490-A73A-D0B60D5BE5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035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88900" y="6070600"/>
            <a:ext cx="7797800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07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88900" y="6070600"/>
            <a:ext cx="7797800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0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88900" y="6070600"/>
            <a:ext cx="7797800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8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88900" y="6070600"/>
            <a:ext cx="7797800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5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88900" y="6070600"/>
            <a:ext cx="7797800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3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88900" y="6070600"/>
            <a:ext cx="7797800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9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88900" y="6070600"/>
            <a:ext cx="7797800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4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88900" y="6070600"/>
            <a:ext cx="7797800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9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366B-44AB-4011-990A-C943E4CF4602}" type="datetime1">
              <a:rPr lang="it-IT"/>
              <a:pPr>
                <a:defRPr/>
              </a:pPr>
              <a:t>01/07/2016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F39D5-FDF5-4C3B-8EDD-256CA2782F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85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88900" y="6070600"/>
            <a:ext cx="7797800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8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88900" y="6070600"/>
            <a:ext cx="7797800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8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88900" y="6070600"/>
            <a:ext cx="7797800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3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88900" y="6070600"/>
            <a:ext cx="7797800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9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88900" y="6070600"/>
            <a:ext cx="7797800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7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88900" y="6070600"/>
            <a:ext cx="7797800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1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88900" y="6070600"/>
            <a:ext cx="7797800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6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6E5B-EAFE-4445-9357-6EBABB7142DE}" type="datetime1">
              <a:rPr lang="it-IT"/>
              <a:pPr>
                <a:defRPr/>
              </a:pPr>
              <a:t>01/07/2016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C12E-6089-4357-9D61-FEA6506853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2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78EBD-1898-4D46-A300-2093AB08D1F1}" type="datetime1">
              <a:rPr lang="it-IT"/>
              <a:pPr>
                <a:defRPr/>
              </a:pPr>
              <a:t>01/07/2016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935F-C60D-4A6C-AEE3-57A3CBADB8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37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8ECD6-FC63-40A1-B1D8-722FB0D41CF9}" type="datetime1">
              <a:rPr lang="it-IT"/>
              <a:pPr>
                <a:defRPr/>
              </a:pPr>
              <a:t>01/07/2016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801D6-99EC-4DC7-8977-95570476E4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3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F183C-8A03-45DF-AA25-BC915117BE55}" type="datetime1">
              <a:rPr lang="it-IT"/>
              <a:pPr>
                <a:defRPr/>
              </a:pPr>
              <a:t>01/07/2016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25FD-F029-4BC1-87BF-140C7ABB19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2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71A53-F26F-4943-B9B9-43049D67BB0E}" type="datetime1">
              <a:rPr lang="it-IT"/>
              <a:pPr>
                <a:defRPr/>
              </a:pPr>
              <a:t>01/07/2016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C50FD-9EF2-4FA4-9CBC-8A20B5004E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54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28036-DE32-4EE4-BABF-A1EEAC169437}" type="datetime1">
              <a:rPr lang="it-IT"/>
              <a:pPr>
                <a:defRPr/>
              </a:pPr>
              <a:t>01/07/2016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3824-F6B1-4ECD-AE56-3AE3950EDB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26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1EBE-9FF8-42EF-A83A-228BD92E08D4}" type="datetime1">
              <a:rPr lang="it-IT"/>
              <a:pPr>
                <a:defRPr/>
              </a:pPr>
              <a:t>01/07/2016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99E4-3B34-406D-9B39-5B8CAF8DC8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8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rbel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7475CC-C340-40CF-914C-DA6FB87D51F5}" type="datetime1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rbel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CEF2A5-E8F3-4C52-A277-B14B71D8C62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71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emf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emf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5296114" y="1052736"/>
            <a:ext cx="375975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i="1" dirty="0">
                <a:solidFill>
                  <a:srgbClr val="FFFF99"/>
                </a:solidFill>
                <a:latin typeface="Trajan Pro" pitchFamily="-110" charset="0"/>
              </a:rPr>
              <a:t>S</a:t>
            </a:r>
            <a:r>
              <a:rPr lang="en-US" sz="2400" i="1" dirty="0">
                <a:solidFill>
                  <a:schemeClr val="bg1"/>
                </a:solidFill>
                <a:latin typeface="Trajan Pro" pitchFamily="-110" charset="0"/>
              </a:rPr>
              <a:t>ounding the time </a:t>
            </a:r>
            <a:r>
              <a:rPr lang="en-US" sz="2400" b="1" i="1" dirty="0">
                <a:solidFill>
                  <a:srgbClr val="FFFF99"/>
                </a:solidFill>
                <a:latin typeface="Trajan Pro" pitchFamily="-110" charset="0"/>
              </a:rPr>
              <a:t>U</a:t>
            </a:r>
            <a:r>
              <a:rPr lang="en-US" sz="2400" i="1" dirty="0">
                <a:solidFill>
                  <a:schemeClr val="bg1"/>
                </a:solidFill>
                <a:latin typeface="Trajan Pro" pitchFamily="-110" charset="0"/>
              </a:rPr>
              <a:t>nwinding of</a:t>
            </a:r>
          </a:p>
          <a:p>
            <a:pPr algn="ctr">
              <a:spcAft>
                <a:spcPts val="600"/>
              </a:spcAft>
            </a:pPr>
            <a:r>
              <a:rPr lang="en-US" sz="2400" i="1" dirty="0">
                <a:solidFill>
                  <a:schemeClr val="bg1"/>
                </a:solidFill>
                <a:latin typeface="Trajan Pro" pitchFamily="-110" charset="0"/>
              </a:rPr>
              <a:t>the </a:t>
            </a:r>
            <a:r>
              <a:rPr lang="en-US" sz="2400" b="1" i="1" dirty="0" err="1">
                <a:solidFill>
                  <a:srgbClr val="FFFF99"/>
                </a:solidFill>
                <a:latin typeface="Trajan Pro" pitchFamily="-110" charset="0"/>
              </a:rPr>
              <a:t>PR</a:t>
            </a:r>
            <a:r>
              <a:rPr lang="en-US" sz="2400" i="1" dirty="0" err="1">
                <a:solidFill>
                  <a:schemeClr val="bg1"/>
                </a:solidFill>
                <a:latin typeface="Trajan Pro" pitchFamily="-110" charset="0"/>
              </a:rPr>
              <a:t>oton</a:t>
            </a:r>
            <a:r>
              <a:rPr lang="en-US" sz="2400" i="1" dirty="0">
                <a:solidFill>
                  <a:schemeClr val="bg1"/>
                </a:solidFill>
                <a:latin typeface="Trajan Pro" pitchFamily="-110" charset="0"/>
              </a:rPr>
              <a:t>-to-</a:t>
            </a:r>
            <a:r>
              <a:rPr lang="en-US" sz="2400" b="1" i="1" dirty="0">
                <a:solidFill>
                  <a:srgbClr val="FFFF99"/>
                </a:solidFill>
                <a:latin typeface="Trajan Pro" pitchFamily="-110" charset="0"/>
              </a:rPr>
              <a:t>E</a:t>
            </a:r>
            <a:r>
              <a:rPr lang="en-US" sz="2400" i="1" dirty="0">
                <a:solidFill>
                  <a:schemeClr val="bg1"/>
                </a:solidFill>
                <a:latin typeface="Trajan Pro" pitchFamily="-110" charset="0"/>
              </a:rPr>
              <a:t>lectron </a:t>
            </a:r>
            <a:r>
              <a:rPr lang="en-US" sz="2400" b="1" i="1" dirty="0">
                <a:solidFill>
                  <a:srgbClr val="FFFF99"/>
                </a:solidFill>
                <a:latin typeface="Trajan Pro" pitchFamily="-110" charset="0"/>
              </a:rPr>
              <a:t>M</a:t>
            </a:r>
            <a:r>
              <a:rPr lang="en-US" sz="2400" i="1" dirty="0">
                <a:solidFill>
                  <a:schemeClr val="bg1"/>
                </a:solidFill>
                <a:latin typeface="Trajan Pro" pitchFamily="-110" charset="0"/>
              </a:rPr>
              <a:t>ass</a:t>
            </a:r>
          </a:p>
          <a:p>
            <a:pPr algn="ctr">
              <a:spcAft>
                <a:spcPts val="600"/>
              </a:spcAft>
            </a:pPr>
            <a:r>
              <a:rPr lang="en-US" sz="2400" i="1" dirty="0" err="1">
                <a:solidFill>
                  <a:schemeClr val="bg1"/>
                </a:solidFill>
                <a:latin typeface="Trajan Pro" pitchFamily="-110" charset="0"/>
              </a:rPr>
              <a:t>rati</a:t>
            </a:r>
            <a:r>
              <a:rPr lang="en-US" sz="2400" b="1" i="1" dirty="0" err="1">
                <a:solidFill>
                  <a:srgbClr val="FFFF99"/>
                </a:solidFill>
                <a:latin typeface="Trajan Pro" pitchFamily="-110" charset="0"/>
              </a:rPr>
              <a:t>O</a:t>
            </a:r>
            <a:r>
              <a:rPr lang="en-US" sz="2400" i="1" dirty="0">
                <a:solidFill>
                  <a:schemeClr val="bg1"/>
                </a:solidFill>
                <a:latin typeface="Trajan Pro" pitchFamily="-110" charset="0"/>
              </a:rPr>
              <a:t> with </a:t>
            </a:r>
            <a:r>
              <a:rPr lang="en-US" sz="2400" b="1" i="1" dirty="0" err="1">
                <a:solidFill>
                  <a:srgbClr val="FFFF99"/>
                </a:solidFill>
                <a:latin typeface="Trajan Pro" pitchFamily="-110" charset="0"/>
              </a:rPr>
              <a:t>CO</a:t>
            </a:r>
            <a:r>
              <a:rPr lang="en-US" sz="2400" i="1" dirty="0" err="1">
                <a:solidFill>
                  <a:schemeClr val="bg1"/>
                </a:solidFill>
                <a:latin typeface="Trajan Pro" pitchFamily="-110" charset="0"/>
              </a:rPr>
              <a:t>ld</a:t>
            </a:r>
            <a:r>
              <a:rPr lang="en-US" sz="2400" i="1" dirty="0">
                <a:solidFill>
                  <a:schemeClr val="bg1"/>
                </a:solidFill>
                <a:latin typeface="Trajan Pro" pitchFamily="-110" charset="0"/>
              </a:rPr>
              <a:t> </a:t>
            </a:r>
            <a:r>
              <a:rPr lang="en-US" sz="2400" b="1" i="1" dirty="0">
                <a:solidFill>
                  <a:srgbClr val="FFFF99"/>
                </a:solidFill>
                <a:latin typeface="Trajan Pro" pitchFamily="-110" charset="0"/>
              </a:rPr>
              <a:t>S</a:t>
            </a:r>
            <a:r>
              <a:rPr lang="en-US" sz="2400" i="1" dirty="0">
                <a:solidFill>
                  <a:schemeClr val="bg1"/>
                </a:solidFill>
                <a:latin typeface="Trajan Pro" pitchFamily="-110" charset="0"/>
              </a:rPr>
              <a:t>table </a:t>
            </a:r>
            <a:r>
              <a:rPr lang="en-US" sz="2400" b="1" i="1" dirty="0" err="1" smtClean="0">
                <a:solidFill>
                  <a:srgbClr val="FFFF99"/>
                </a:solidFill>
                <a:latin typeface="Trajan Pro" pitchFamily="-110" charset="0"/>
              </a:rPr>
              <a:t>MO</a:t>
            </a:r>
            <a:r>
              <a:rPr lang="en-US" sz="2400" i="1" dirty="0" err="1" smtClean="0">
                <a:solidFill>
                  <a:schemeClr val="bg1"/>
                </a:solidFill>
                <a:latin typeface="Trajan Pro" pitchFamily="-110" charset="0"/>
              </a:rPr>
              <a:t>lecules</a:t>
            </a:r>
            <a:endParaRPr lang="en-US" sz="2400" i="1" dirty="0" smtClean="0">
              <a:solidFill>
                <a:schemeClr val="bg1"/>
              </a:solidFill>
              <a:latin typeface="Trajan Pro" pitchFamily="-110" charset="0"/>
            </a:endParaRPr>
          </a:p>
          <a:p>
            <a:pPr algn="ctr">
              <a:spcAft>
                <a:spcPts val="600"/>
              </a:spcAft>
            </a:pPr>
            <a:endParaRPr lang="en-US" sz="2400" i="1" dirty="0">
              <a:solidFill>
                <a:schemeClr val="bg1"/>
              </a:solidFill>
              <a:latin typeface="Trajan Pro" pitchFamily="-110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b="1" i="1" dirty="0">
                <a:solidFill>
                  <a:srgbClr val="FFFF99"/>
                </a:solidFill>
                <a:latin typeface="Trajan Pro" pitchFamily="-110" charset="0"/>
              </a:rPr>
              <a:t>S.U.PR.E.M.O (CO.S.MO)</a:t>
            </a:r>
            <a:endParaRPr lang="en-US" sz="2400" b="1" i="1" dirty="0" smtClean="0">
              <a:solidFill>
                <a:srgbClr val="FFFF99"/>
              </a:solidFill>
              <a:latin typeface="Trajan Pro" pitchFamily="-110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407500"/>
            <a:ext cx="2511442" cy="1505243"/>
          </a:xfrm>
          <a:prstGeom prst="rect">
            <a:avLst/>
          </a:prstGeom>
        </p:spPr>
      </p:pic>
      <p:pic>
        <p:nvPicPr>
          <p:cNvPr id="2052" name="Picture 4" descr="http://www.fe.infn.it/images/infn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2395537" cy="152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5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036064" y="524637"/>
            <a:ext cx="6051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rgbClr val="BD5231"/>
                </a:solidFill>
                <a:latin typeface="Myriad Pro Light" pitchFamily="34" charset="0"/>
                <a:cs typeface="Arial" charset="0"/>
              </a:rPr>
              <a:t>References</a:t>
            </a:r>
            <a:endParaRPr lang="it-IT" sz="2800" dirty="0" smtClean="0">
              <a:solidFill>
                <a:srgbClr val="BD5231"/>
              </a:solidFill>
              <a:latin typeface="Myriad Pro Light" pitchFamily="34" charset="0"/>
              <a:cs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536" y="1556792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M</a:t>
            </a:r>
            <a:r>
              <a:rPr lang="it-IT" dirty="0"/>
              <a:t>. Siciliani de </a:t>
            </a:r>
            <a:r>
              <a:rPr lang="it-IT" dirty="0" err="1"/>
              <a:t>Cumis</a:t>
            </a:r>
            <a:r>
              <a:rPr lang="it-IT" dirty="0"/>
              <a:t> et al., Laser </a:t>
            </a:r>
            <a:r>
              <a:rPr lang="it-IT" dirty="0" err="1"/>
              <a:t>Photonics</a:t>
            </a:r>
            <a:r>
              <a:rPr lang="it-IT" dirty="0"/>
              <a:t> Rev. 10, 153–157 (2016) / DOI </a:t>
            </a:r>
            <a:r>
              <a:rPr lang="it-IT" dirty="0" smtClean="0"/>
              <a:t>10.1002/lpor.201500214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smtClean="0"/>
              <a:t>S</a:t>
            </a:r>
            <a:r>
              <a:rPr lang="it-IT" dirty="0"/>
              <a:t>. Borri et al., </a:t>
            </a:r>
            <a:r>
              <a:rPr lang="it-IT" dirty="0" err="1"/>
              <a:t>Sensors</a:t>
            </a:r>
            <a:r>
              <a:rPr lang="it-IT" dirty="0"/>
              <a:t> 16, 238 (2016); </a:t>
            </a:r>
            <a:r>
              <a:rPr lang="it-IT" dirty="0" smtClean="0"/>
              <a:t>doi:10.3390/s16020238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smtClean="0"/>
              <a:t>S</a:t>
            </a:r>
            <a:r>
              <a:rPr lang="it-IT" dirty="0"/>
              <a:t>. Borri et al., "</a:t>
            </a:r>
            <a:r>
              <a:rPr lang="it-IT" dirty="0" err="1"/>
              <a:t>Microcavity-Stabilized</a:t>
            </a:r>
            <a:r>
              <a:rPr lang="it-IT" dirty="0"/>
              <a:t> Quantum </a:t>
            </a:r>
            <a:r>
              <a:rPr lang="it-IT" dirty="0" err="1"/>
              <a:t>Cascade</a:t>
            </a:r>
            <a:r>
              <a:rPr lang="it-IT" dirty="0"/>
              <a:t> Laser", CLEO2016 </a:t>
            </a:r>
            <a:r>
              <a:rPr lang="it-IT" dirty="0" smtClean="0"/>
              <a:t>(</a:t>
            </a:r>
            <a:r>
              <a:rPr lang="it-IT" dirty="0" err="1" smtClean="0"/>
              <a:t>oral</a:t>
            </a:r>
            <a:r>
              <a:rPr lang="it-IT" dirty="0" smtClean="0"/>
              <a:t>)</a:t>
            </a:r>
          </a:p>
          <a:p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395536" y="3917955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S</a:t>
            </a:r>
            <a:r>
              <a:rPr lang="it-IT" dirty="0"/>
              <a:t>. </a:t>
            </a:r>
            <a:r>
              <a:rPr lang="it-IT" dirty="0" smtClean="0"/>
              <a:t>Borri and G. </a:t>
            </a:r>
            <a:r>
              <a:rPr lang="it-IT" dirty="0" err="1" smtClean="0"/>
              <a:t>Santambrogio</a:t>
            </a:r>
            <a:r>
              <a:rPr lang="it-IT" dirty="0" smtClean="0"/>
              <a:t>, "</a:t>
            </a:r>
            <a:r>
              <a:rPr lang="en-US" dirty="0" smtClean="0"/>
              <a:t>Laser </a:t>
            </a:r>
            <a:r>
              <a:rPr lang="en-US" dirty="0"/>
              <a:t>spectroscopy of cold </a:t>
            </a:r>
            <a:r>
              <a:rPr lang="en-US" dirty="0" smtClean="0"/>
              <a:t>molecules</a:t>
            </a:r>
            <a:r>
              <a:rPr lang="it-IT" dirty="0"/>
              <a:t>"</a:t>
            </a:r>
            <a:r>
              <a:rPr lang="en-US" dirty="0" smtClean="0"/>
              <a:t>, </a:t>
            </a:r>
            <a:r>
              <a:rPr lang="it-IT" dirty="0" err="1" smtClean="0"/>
              <a:t>Advances</a:t>
            </a:r>
            <a:r>
              <a:rPr lang="it-IT" dirty="0" smtClean="0"/>
              <a:t> in </a:t>
            </a:r>
            <a:r>
              <a:rPr lang="it-IT" dirty="0" err="1" smtClean="0"/>
              <a:t>Physics</a:t>
            </a:r>
            <a:r>
              <a:rPr lang="it-IT" dirty="0" smtClean="0"/>
              <a:t> X (2016, in press)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smtClean="0"/>
              <a:t>G. </a:t>
            </a:r>
            <a:r>
              <a:rPr lang="it-IT" dirty="0" err="1" smtClean="0"/>
              <a:t>Insero</a:t>
            </a:r>
            <a:r>
              <a:rPr lang="it-IT" dirty="0" smtClean="0"/>
              <a:t> </a:t>
            </a:r>
            <a:r>
              <a:rPr lang="it-IT" dirty="0"/>
              <a:t>et al., </a:t>
            </a:r>
            <a:r>
              <a:rPr lang="it-IT" dirty="0" smtClean="0"/>
              <a:t>"</a:t>
            </a:r>
            <a:r>
              <a:rPr lang="en-US" dirty="0"/>
              <a:t>Difference frequency generation in the mid-infrared with orientation-patterned gallium phosphide (OP-</a:t>
            </a:r>
            <a:r>
              <a:rPr lang="en-US" dirty="0" err="1"/>
              <a:t>GaP</a:t>
            </a:r>
            <a:r>
              <a:rPr lang="en-US" dirty="0"/>
              <a:t>) crystals</a:t>
            </a:r>
            <a:r>
              <a:rPr lang="it-IT" dirty="0" smtClean="0"/>
              <a:t>", </a:t>
            </a:r>
            <a:r>
              <a:rPr lang="it-IT" dirty="0" err="1" smtClean="0"/>
              <a:t>Opt</a:t>
            </a:r>
            <a:r>
              <a:rPr lang="it-IT" dirty="0" smtClean="0"/>
              <a:t>. </a:t>
            </a:r>
            <a:r>
              <a:rPr lang="it-IT" dirty="0" err="1" smtClean="0"/>
              <a:t>Lett</a:t>
            </a:r>
            <a:r>
              <a:rPr lang="it-IT" dirty="0" smtClean="0"/>
              <a:t>. (to be </a:t>
            </a:r>
            <a:r>
              <a:rPr lang="it-IT" dirty="0" err="1" smtClean="0"/>
              <a:t>submitted</a:t>
            </a:r>
            <a:r>
              <a:rPr lang="it-IT" dirty="0" smtClean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026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3"/>
            <a:ext cx="42767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5868144" y="2276872"/>
            <a:ext cx="576064" cy="9843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6732240" y="3573016"/>
            <a:ext cx="576064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>
            <a:stCxn id="2" idx="2"/>
          </p:cNvCxnSpPr>
          <p:nvPr/>
        </p:nvCxnSpPr>
        <p:spPr>
          <a:xfrm flipH="1">
            <a:off x="2843808" y="2769034"/>
            <a:ext cx="3024336" cy="7795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H="1">
            <a:off x="4427984" y="3825044"/>
            <a:ext cx="2304256" cy="183620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971600" y="2069347"/>
            <a:ext cx="23991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Paolo De Natale</a:t>
            </a:r>
          </a:p>
          <a:p>
            <a:r>
              <a:rPr lang="it-IT" dirty="0" smtClean="0"/>
              <a:t>Gabriele </a:t>
            </a:r>
            <a:r>
              <a:rPr lang="it-IT" dirty="0" err="1" smtClean="0"/>
              <a:t>Santambrogio</a:t>
            </a:r>
            <a:endParaRPr lang="it-IT" dirty="0" smtClean="0"/>
          </a:p>
          <a:p>
            <a:r>
              <a:rPr lang="it-IT" dirty="0" smtClean="0"/>
              <a:t>Giacomo </a:t>
            </a:r>
            <a:r>
              <a:rPr lang="it-IT" dirty="0" err="1" smtClean="0"/>
              <a:t>Insero</a:t>
            </a:r>
            <a:endParaRPr lang="it-IT" dirty="0" smtClean="0"/>
          </a:p>
          <a:p>
            <a:r>
              <a:rPr lang="it-IT" dirty="0" smtClean="0"/>
              <a:t>Davide D’Ambrosio</a:t>
            </a:r>
          </a:p>
          <a:p>
            <a:r>
              <a:rPr lang="it-IT" dirty="0" smtClean="0"/>
              <a:t>Simone Borri</a:t>
            </a:r>
          </a:p>
          <a:p>
            <a:r>
              <a:rPr lang="it-IT" dirty="0" smtClean="0"/>
              <a:t>….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2483767" y="5157192"/>
            <a:ext cx="2190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Pasquale Maddaloni</a:t>
            </a:r>
          </a:p>
          <a:p>
            <a:r>
              <a:rPr lang="it-IT" dirty="0" smtClean="0"/>
              <a:t>Valentina Di Sarno</a:t>
            </a:r>
          </a:p>
          <a:p>
            <a:r>
              <a:rPr lang="it-IT" dirty="0" smtClean="0"/>
              <a:t>Luigi Santamaria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2036064" y="524637"/>
            <a:ext cx="613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BD5231"/>
                </a:solidFill>
                <a:latin typeface="Myriad Pro Light" pitchFamily="34" charset="0"/>
                <a:cs typeface="Arial" charset="0"/>
              </a:rPr>
              <a:t>SUPREMO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537403" y="370774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Lab 10 </a:t>
            </a:r>
            <a:r>
              <a:rPr lang="it-IT" b="1" dirty="0" err="1" smtClean="0">
                <a:solidFill>
                  <a:srgbClr val="C00000"/>
                </a:solidFill>
              </a:rPr>
              <a:t>dip</a:t>
            </a:r>
            <a:r>
              <a:rPr lang="it-IT" b="1" dirty="0" smtClean="0">
                <a:solidFill>
                  <a:srgbClr val="C00000"/>
                </a:solidFill>
              </a:rPr>
              <a:t>. Fisica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sellaDiTesto 28"/>
          <p:cNvSpPr txBox="1"/>
          <p:nvPr/>
        </p:nvSpPr>
        <p:spPr>
          <a:xfrm>
            <a:off x="2036064" y="524637"/>
            <a:ext cx="613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BD5231"/>
                </a:solidFill>
                <a:latin typeface="Myriad Pro Light" pitchFamily="34" charset="0"/>
                <a:cs typeface="Arial" charset="0"/>
              </a:rPr>
              <a:t>SUPREMO</a:t>
            </a:r>
          </a:p>
        </p:txBody>
      </p:sp>
      <p:sp>
        <p:nvSpPr>
          <p:cNvPr id="11" name="Rectangle 4"/>
          <p:cNvSpPr/>
          <p:nvPr/>
        </p:nvSpPr>
        <p:spPr>
          <a:xfrm>
            <a:off x="422995" y="1340768"/>
            <a:ext cx="381642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66FF"/>
                </a:solidFill>
                <a:latin typeface="Georgia" panose="02040502050405020303" pitchFamily="18" charset="0"/>
                <a:cs typeface="Arial" charset="0"/>
              </a:rPr>
              <a:t>Molecular precision spectroscopy</a:t>
            </a:r>
          </a:p>
          <a:p>
            <a:pPr marL="285750" indent="-28575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à"/>
            </a:pPr>
            <a:r>
              <a:rPr lang="en-US" sz="1400" dirty="0" smtClean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</a:rPr>
              <a:t>Time variation of fundamental constants (</a:t>
            </a:r>
            <a:r>
              <a:rPr lang="el-GR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α</a:t>
            </a:r>
            <a:r>
              <a:rPr lang="it-IT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, m</a:t>
            </a:r>
            <a:r>
              <a:rPr lang="it-IT" sz="1400" baseline="-25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lang="it-IT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/m</a:t>
            </a:r>
            <a:r>
              <a:rPr lang="it-IT" sz="1400" baseline="-25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it-IT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, …)</a:t>
            </a:r>
            <a:endParaRPr lang="en-US" sz="1400" dirty="0" smtClean="0">
              <a:solidFill>
                <a:prstClr val="black"/>
              </a:solidFill>
              <a:latin typeface="Georgia" panose="02040502050405020303" pitchFamily="18" charset="0"/>
              <a:cs typeface="Arial" charset="0"/>
            </a:endParaRPr>
          </a:p>
          <a:p>
            <a:pPr marL="285750" indent="-28575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à"/>
            </a:pPr>
            <a:r>
              <a:rPr lang="en-US" sz="1400" dirty="0" smtClean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</a:rPr>
              <a:t>Electric dipole moment of the electron</a:t>
            </a:r>
          </a:p>
          <a:p>
            <a:pPr marL="285750" indent="-285750"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à"/>
            </a:pPr>
            <a:r>
              <a:rPr lang="en-US" sz="1400" dirty="0" smtClean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</a:rPr>
              <a:t>Parity violation in molecules</a:t>
            </a:r>
          </a:p>
        </p:txBody>
      </p:sp>
      <p:sp>
        <p:nvSpPr>
          <p:cNvPr id="12" name="Freccia a destra 11"/>
          <p:cNvSpPr/>
          <p:nvPr/>
        </p:nvSpPr>
        <p:spPr>
          <a:xfrm>
            <a:off x="4271043" y="1964015"/>
            <a:ext cx="332583" cy="33734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788024" y="1948020"/>
            <a:ext cx="24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Search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for new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physics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3474"/>
            <a:ext cx="4059905" cy="153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17" y="3008818"/>
            <a:ext cx="3499216" cy="208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323528" y="2631787"/>
            <a:ext cx="849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High Energy </a:t>
            </a:r>
            <a:r>
              <a:rPr lang="it-IT" sz="1600" dirty="0" smtClean="0">
                <a:solidFill>
                  <a:srgbClr val="0070C0"/>
                </a:solidFill>
              </a:rPr>
              <a:t>(</a:t>
            </a:r>
            <a:r>
              <a:rPr lang="it-IT" sz="1600" dirty="0" err="1" smtClean="0">
                <a:solidFill>
                  <a:srgbClr val="0070C0"/>
                </a:solidFill>
              </a:rPr>
              <a:t>particle</a:t>
            </a:r>
            <a:r>
              <a:rPr lang="it-IT" sz="1600" dirty="0" smtClean="0">
                <a:solidFill>
                  <a:srgbClr val="0070C0"/>
                </a:solidFill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</a:rPr>
              <a:t>accelerators</a:t>
            </a:r>
            <a:r>
              <a:rPr lang="it-IT" sz="1600" dirty="0" smtClean="0">
                <a:solidFill>
                  <a:srgbClr val="0070C0"/>
                </a:solidFill>
              </a:rPr>
              <a:t>) </a:t>
            </a:r>
            <a:r>
              <a:rPr lang="it-IT" dirty="0" smtClean="0">
                <a:solidFill>
                  <a:srgbClr val="0070C0"/>
                </a:solidFill>
              </a:rPr>
              <a:t>   vs    </a:t>
            </a:r>
            <a:r>
              <a:rPr lang="it-IT" dirty="0" err="1" smtClean="0">
                <a:solidFill>
                  <a:srgbClr val="0070C0"/>
                </a:solidFill>
              </a:rPr>
              <a:t>Low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energy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sz="1600" dirty="0" smtClean="0">
                <a:solidFill>
                  <a:srgbClr val="0070C0"/>
                </a:solidFill>
              </a:rPr>
              <a:t>(</a:t>
            </a:r>
            <a:r>
              <a:rPr lang="it-IT" sz="1600" dirty="0" err="1" smtClean="0">
                <a:solidFill>
                  <a:srgbClr val="0070C0"/>
                </a:solidFill>
              </a:rPr>
              <a:t>precision</a:t>
            </a:r>
            <a:r>
              <a:rPr lang="it-IT" sz="1600" dirty="0" smtClean="0">
                <a:solidFill>
                  <a:srgbClr val="0070C0"/>
                </a:solidFill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</a:rPr>
              <a:t>atomic</a:t>
            </a:r>
            <a:r>
              <a:rPr lang="it-IT" sz="1600" dirty="0" smtClean="0">
                <a:solidFill>
                  <a:srgbClr val="0070C0"/>
                </a:solidFill>
              </a:rPr>
              <a:t>/</a:t>
            </a:r>
            <a:r>
              <a:rPr lang="it-IT" sz="1600" dirty="0" err="1" smtClean="0">
                <a:solidFill>
                  <a:srgbClr val="0070C0"/>
                </a:solidFill>
              </a:rPr>
              <a:t>molecular</a:t>
            </a:r>
            <a:r>
              <a:rPr lang="it-IT" sz="1600" dirty="0" smtClean="0">
                <a:solidFill>
                  <a:srgbClr val="0070C0"/>
                </a:solidFill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</a:rPr>
              <a:t>spectroscopy</a:t>
            </a:r>
            <a:r>
              <a:rPr lang="it-IT" sz="1600" dirty="0" smtClean="0">
                <a:solidFill>
                  <a:srgbClr val="0070C0"/>
                </a:solidFill>
              </a:rPr>
              <a:t>)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11560" y="5589240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u="sng" dirty="0" smtClean="0">
                <a:solidFill>
                  <a:schemeClr val="accent6">
                    <a:lumMod val="50000"/>
                  </a:schemeClr>
                </a:solidFill>
              </a:rPr>
              <a:t>Precision</a:t>
            </a:r>
            <a:endParaRPr lang="it-IT" sz="2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1906381" y="5373216"/>
            <a:ext cx="793411" cy="42974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1906381" y="5845914"/>
            <a:ext cx="79341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1906381" y="5889024"/>
            <a:ext cx="793411" cy="4202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2843808" y="5188550"/>
            <a:ext cx="15327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tx2"/>
                </a:solidFill>
              </a:rPr>
              <a:t>Spectroscopy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843808" y="5651956"/>
            <a:ext cx="558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tx2"/>
                </a:solidFill>
              </a:rPr>
              <a:t>Narrow-linewidth</a:t>
            </a:r>
            <a:r>
              <a:rPr lang="it-IT" b="1" dirty="0" smtClean="0">
                <a:solidFill>
                  <a:schemeClr val="tx2"/>
                </a:solidFill>
              </a:rPr>
              <a:t> </a:t>
            </a:r>
            <a:r>
              <a:rPr lang="it-IT" b="1" dirty="0" err="1" smtClean="0">
                <a:solidFill>
                  <a:schemeClr val="tx2"/>
                </a:solidFill>
              </a:rPr>
              <a:t>absolutely-referenced</a:t>
            </a:r>
            <a:r>
              <a:rPr lang="it-IT" b="1" dirty="0" smtClean="0">
                <a:solidFill>
                  <a:schemeClr val="tx2"/>
                </a:solidFill>
              </a:rPr>
              <a:t> </a:t>
            </a:r>
            <a:r>
              <a:rPr lang="it-IT" b="1" dirty="0" err="1" smtClean="0">
                <a:solidFill>
                  <a:schemeClr val="tx2"/>
                </a:solidFill>
              </a:rPr>
              <a:t>stable</a:t>
            </a:r>
            <a:r>
              <a:rPr lang="it-IT" b="1" dirty="0" smtClean="0">
                <a:solidFill>
                  <a:schemeClr val="tx2"/>
                </a:solidFill>
              </a:rPr>
              <a:t> </a:t>
            </a:r>
            <a:r>
              <a:rPr lang="it-IT" b="1" dirty="0" err="1" smtClean="0">
                <a:solidFill>
                  <a:schemeClr val="tx2"/>
                </a:solidFill>
              </a:rPr>
              <a:t>sources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2843808" y="6156012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Control of </a:t>
            </a:r>
            <a:r>
              <a:rPr lang="it-IT" b="1" dirty="0" err="1" smtClean="0">
                <a:solidFill>
                  <a:schemeClr val="tx2"/>
                </a:solidFill>
              </a:rPr>
              <a:t>molecules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323528" y="5097704"/>
            <a:ext cx="8064896" cy="164366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6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6" grpId="0"/>
      <p:bldP spid="17" grpId="0"/>
      <p:bldP spid="26" grpId="0"/>
      <p:bldP spid="28" grpId="0"/>
      <p:bldP spid="30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036064" y="524637"/>
            <a:ext cx="613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5231"/>
                </a:solidFill>
                <a:latin typeface="Myriad Pro Light" pitchFamily="34" charset="0"/>
                <a:cs typeface="Arial" charset="0"/>
              </a:rPr>
              <a:t>Sources</a:t>
            </a:r>
            <a:endParaRPr lang="it-IT" sz="2400" dirty="0" smtClean="0">
              <a:solidFill>
                <a:srgbClr val="BD5231"/>
              </a:solidFill>
              <a:latin typeface="Myriad Pro Light" pitchFamily="34" charset="0"/>
              <a:cs typeface="Arial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63688" y="1412776"/>
            <a:ext cx="4621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002060"/>
                </a:solidFill>
              </a:rPr>
              <a:t>Mid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</a:rPr>
              <a:t>infrared</a:t>
            </a:r>
            <a:r>
              <a:rPr lang="it-IT" sz="2000" dirty="0" smtClean="0">
                <a:solidFill>
                  <a:srgbClr val="002060"/>
                </a:solidFill>
              </a:rPr>
              <a:t>: </a:t>
            </a:r>
            <a:r>
              <a:rPr lang="it-IT" sz="2000" dirty="0" err="1" smtClean="0">
                <a:solidFill>
                  <a:srgbClr val="002060"/>
                </a:solidFill>
              </a:rPr>
              <a:t>molecular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fingerprint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region</a:t>
            </a:r>
            <a:endParaRPr lang="it-IT" sz="2000" dirty="0">
              <a:solidFill>
                <a:srgbClr val="002060"/>
              </a:solidFill>
            </a:endParaRPr>
          </a:p>
        </p:txBody>
      </p:sp>
      <p:cxnSp>
        <p:nvCxnSpPr>
          <p:cNvPr id="4" name="Connettore 2 3"/>
          <p:cNvCxnSpPr/>
          <p:nvPr/>
        </p:nvCxnSpPr>
        <p:spPr>
          <a:xfrm flipH="1">
            <a:off x="2987824" y="1916832"/>
            <a:ext cx="648072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3836264" y="1916832"/>
            <a:ext cx="663728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o 19"/>
          <p:cNvGrpSpPr/>
          <p:nvPr/>
        </p:nvGrpSpPr>
        <p:grpSpPr>
          <a:xfrm>
            <a:off x="4644008" y="2027659"/>
            <a:ext cx="2459898" cy="1409230"/>
            <a:chOff x="3851920" y="5373216"/>
            <a:chExt cx="2459898" cy="1409230"/>
          </a:xfrm>
        </p:grpSpPr>
        <p:sp>
          <p:nvSpPr>
            <p:cNvPr id="21" name="Rettangolo arrotondato 20"/>
            <p:cNvSpPr/>
            <p:nvPr/>
          </p:nvSpPr>
          <p:spPr>
            <a:xfrm>
              <a:off x="3851920" y="5373216"/>
              <a:ext cx="2387890" cy="140923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3886026" y="5412840"/>
              <a:ext cx="2425792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  </a:t>
              </a:r>
              <a:r>
                <a:rPr lang="it-IT" sz="1400" b="1" dirty="0" err="1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QCLs</a:t>
              </a:r>
              <a:endParaRPr lang="it-IT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endParaRPr lang="it-IT" sz="600" dirty="0" smtClean="0"/>
            </a:p>
            <a:p>
              <a:pPr>
                <a:lnSpc>
                  <a:spcPct val="150000"/>
                </a:lnSpc>
                <a:buFont typeface="Wingdings" pitchFamily="2" charset="2"/>
                <a:buChar char="q"/>
              </a:pPr>
              <a:r>
                <a:rPr lang="it-IT" sz="1400" dirty="0" smtClean="0"/>
                <a:t>   High-</a:t>
              </a:r>
              <a:r>
                <a:rPr lang="it-IT" sz="1400" dirty="0" err="1" smtClean="0"/>
                <a:t>power</a:t>
              </a:r>
              <a:endParaRPr lang="it-IT" sz="1400" dirty="0" smtClean="0"/>
            </a:p>
            <a:p>
              <a:pPr>
                <a:lnSpc>
                  <a:spcPct val="150000"/>
                </a:lnSpc>
                <a:buFont typeface="Wingdings" pitchFamily="2" charset="2"/>
                <a:buChar char="q"/>
              </a:pPr>
              <a:r>
                <a:rPr lang="it-IT" sz="1400" dirty="0" smtClean="0"/>
                <a:t>   </a:t>
              </a:r>
              <a:r>
                <a:rPr lang="it-IT" sz="1400" dirty="0" smtClean="0">
                  <a:latin typeface="Times New Roman"/>
                  <a:cs typeface="Times New Roman"/>
                </a:rPr>
                <a:t>~ </a:t>
              </a:r>
              <a:r>
                <a:rPr lang="it-IT" sz="1400" dirty="0" smtClean="0"/>
                <a:t>1 MHz </a:t>
              </a:r>
              <a:r>
                <a:rPr lang="it-IT" sz="1400" dirty="0" err="1" smtClean="0"/>
                <a:t>linewidth</a:t>
              </a:r>
              <a:endParaRPr lang="it-IT" sz="1400" dirty="0" smtClean="0"/>
            </a:p>
            <a:p>
              <a:pPr>
                <a:lnSpc>
                  <a:spcPct val="150000"/>
                </a:lnSpc>
                <a:buFont typeface="Wingdings" pitchFamily="2" charset="2"/>
                <a:buChar char="q"/>
              </a:pPr>
              <a:r>
                <a:rPr lang="it-IT" sz="1400" dirty="0" smtClean="0"/>
                <a:t>   </a:t>
              </a:r>
              <a:r>
                <a:rPr lang="it-IT" sz="1400" dirty="0" err="1" smtClean="0"/>
                <a:t>limited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tunability</a:t>
              </a:r>
              <a:endParaRPr lang="it-IT" sz="1400" dirty="0"/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611559" y="2348880"/>
            <a:ext cx="3240361" cy="1369606"/>
            <a:chOff x="403537" y="4457505"/>
            <a:chExt cx="3240361" cy="1369606"/>
          </a:xfrm>
        </p:grpSpPr>
        <p:sp>
          <p:nvSpPr>
            <p:cNvPr id="24" name="Rettangolo arrotondato 23"/>
            <p:cNvSpPr/>
            <p:nvPr/>
          </p:nvSpPr>
          <p:spPr>
            <a:xfrm>
              <a:off x="403537" y="4457505"/>
              <a:ext cx="3240360" cy="1369606"/>
            </a:xfrm>
            <a:prstGeom prst="roundRect">
              <a:avLst/>
            </a:prstGeom>
            <a:noFill/>
            <a:ln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solidFill>
                  <a:srgbClr val="00B050"/>
                </a:solidFill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467544" y="4457505"/>
              <a:ext cx="3176354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err="1" smtClean="0">
                  <a:ln w="1905"/>
                  <a:solidFill>
                    <a:srgbClr val="00924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Nonlinear</a:t>
              </a:r>
              <a:r>
                <a:rPr lang="it-IT" sz="1400" b="1" dirty="0" smtClean="0">
                  <a:ln w="1905"/>
                  <a:solidFill>
                    <a:srgbClr val="00924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1400" b="1" dirty="0" err="1" smtClean="0">
                  <a:ln w="1905"/>
                  <a:solidFill>
                    <a:srgbClr val="00924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sources</a:t>
              </a:r>
              <a:r>
                <a:rPr lang="it-IT" sz="1400" b="1" dirty="0" smtClean="0">
                  <a:ln w="1905"/>
                  <a:solidFill>
                    <a:srgbClr val="00924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 (DFG)</a:t>
              </a:r>
              <a:endParaRPr lang="it-IT" sz="600" b="1" dirty="0" smtClean="0">
                <a:ln w="1905"/>
                <a:solidFill>
                  <a:srgbClr val="00924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  <a:p>
              <a:endParaRPr lang="it-IT" sz="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q"/>
              </a:pPr>
              <a:r>
                <a:rPr lang="it-IT" sz="1400" dirty="0" smtClean="0"/>
                <a:t> </a:t>
              </a:r>
              <a:r>
                <a:rPr lang="it-IT" sz="1400" dirty="0" err="1" smtClean="0"/>
                <a:t>widely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tunable</a:t>
              </a:r>
              <a:r>
                <a:rPr lang="it-IT" sz="1400" dirty="0" smtClean="0"/>
                <a:t>  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q"/>
              </a:pPr>
              <a:r>
                <a:rPr lang="it-IT" sz="1400" dirty="0" smtClean="0"/>
                <a:t> severe </a:t>
              </a:r>
              <a:r>
                <a:rPr lang="it-IT" sz="1400" dirty="0" err="1" smtClean="0"/>
                <a:t>limitations</a:t>
              </a:r>
              <a:r>
                <a:rPr lang="it-IT" sz="1400" dirty="0" smtClean="0"/>
                <a:t> to </a:t>
              </a:r>
              <a:r>
                <a:rPr lang="it-IT" sz="1400" dirty="0" err="1" smtClean="0"/>
                <a:t>available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power</a:t>
              </a:r>
              <a:endParaRPr lang="it-IT" sz="1400" dirty="0" smtClean="0"/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1115616" y="3933056"/>
            <a:ext cx="2952328" cy="1124423"/>
            <a:chOff x="539552" y="5589240"/>
            <a:chExt cx="2952328" cy="1124423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5589240"/>
              <a:ext cx="2952328" cy="1124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8" name="Rettangolo 27"/>
            <p:cNvSpPr/>
            <p:nvPr/>
          </p:nvSpPr>
          <p:spPr>
            <a:xfrm>
              <a:off x="1331640" y="5805264"/>
              <a:ext cx="1152128" cy="72008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0" name="Picture 9" descr="https://jila.colorado.edu/sites/default/files/styles/image_700/public/assets/images/pages/comb-based_frequency_comparison_0.jpg?itok=Q_GDBBTS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7" r="3536" b="21757"/>
          <a:stretch/>
        </p:blipFill>
        <p:spPr bwMode="auto">
          <a:xfrm>
            <a:off x="107504" y="5493224"/>
            <a:ext cx="4032448" cy="109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Connettore 4 36"/>
          <p:cNvCxnSpPr/>
          <p:nvPr/>
        </p:nvCxnSpPr>
        <p:spPr>
          <a:xfrm rot="16200000" flipH="1">
            <a:off x="1186115" y="4655627"/>
            <a:ext cx="1079137" cy="1076119"/>
          </a:xfrm>
          <a:prstGeom prst="bentConnector3">
            <a:avLst/>
          </a:prstGeom>
          <a:ln w="38100">
            <a:solidFill>
              <a:srgbClr val="FFD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po 45"/>
          <p:cNvGrpSpPr/>
          <p:nvPr/>
        </p:nvGrpSpPr>
        <p:grpSpPr>
          <a:xfrm>
            <a:off x="899592" y="4293095"/>
            <a:ext cx="288032" cy="2160240"/>
            <a:chOff x="899592" y="4293095"/>
            <a:chExt cx="288032" cy="2232248"/>
          </a:xfrm>
        </p:grpSpPr>
        <p:cxnSp>
          <p:nvCxnSpPr>
            <p:cNvPr id="42" name="Connettore 1 41"/>
            <p:cNvCxnSpPr/>
            <p:nvPr/>
          </p:nvCxnSpPr>
          <p:spPr>
            <a:xfrm flipH="1">
              <a:off x="899592" y="4293096"/>
              <a:ext cx="28803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>
              <a:off x="899592" y="4293096"/>
              <a:ext cx="0" cy="223224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Immagine 49" descr="QCL.png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416"/>
          <a:stretch/>
        </p:blipFill>
        <p:spPr>
          <a:xfrm rot="12042339">
            <a:off x="4885087" y="3846031"/>
            <a:ext cx="967654" cy="134754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3"/>
          <a:stretch/>
        </p:blipFill>
        <p:spPr bwMode="auto">
          <a:xfrm>
            <a:off x="5891010" y="4435466"/>
            <a:ext cx="2323444" cy="2212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6" b="16872"/>
          <a:stretch/>
        </p:blipFill>
        <p:spPr bwMode="auto">
          <a:xfrm>
            <a:off x="7452320" y="3533045"/>
            <a:ext cx="1240146" cy="123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Connettore 1 50"/>
          <p:cNvCxnSpPr/>
          <p:nvPr/>
        </p:nvCxnSpPr>
        <p:spPr>
          <a:xfrm>
            <a:off x="3059832" y="4492772"/>
            <a:ext cx="1872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/>
          <p:cNvSpPr/>
          <p:nvPr/>
        </p:nvSpPr>
        <p:spPr>
          <a:xfrm>
            <a:off x="675566" y="3212976"/>
            <a:ext cx="221727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it-IT" sz="1400" dirty="0" smtClean="0"/>
              <a:t> </a:t>
            </a:r>
            <a:r>
              <a:rPr lang="it-IT" sz="1400" dirty="0" err="1" smtClean="0"/>
              <a:t>Intrinsically</a:t>
            </a:r>
            <a:r>
              <a:rPr lang="it-IT" dirty="0" smtClean="0"/>
              <a:t> </a:t>
            </a:r>
            <a:r>
              <a:rPr lang="it-IT" sz="1400" dirty="0" err="1"/>
              <a:t>metrological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7570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036064" y="524637"/>
            <a:ext cx="613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5231"/>
                </a:solidFill>
                <a:latin typeface="Myriad Pro Light" pitchFamily="34" charset="0"/>
                <a:cs typeface="Arial" charset="0"/>
              </a:rPr>
              <a:t>Mid</a:t>
            </a:r>
            <a:r>
              <a:rPr lang="it-IT" sz="2400" dirty="0" smtClean="0">
                <a:solidFill>
                  <a:srgbClr val="BD5231"/>
                </a:solidFill>
                <a:latin typeface="Myriad Pro Light" pitchFamily="34" charset="0"/>
                <a:cs typeface="Arial" charset="0"/>
              </a:rPr>
              <a:t>-IR source: setup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94" y="1268760"/>
            <a:ext cx="6222191" cy="3312368"/>
          </a:xfrm>
          <a:prstGeom prst="rect">
            <a:avLst/>
          </a:prstGeom>
        </p:spPr>
      </p:pic>
      <p:pic>
        <p:nvPicPr>
          <p:cNvPr id="17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" y="1196752"/>
            <a:ext cx="2112235" cy="1584176"/>
          </a:xfrm>
          <a:prstGeom prst="rect">
            <a:avLst/>
          </a:prstGeom>
        </p:spPr>
      </p:pic>
      <p:sp>
        <p:nvSpPr>
          <p:cNvPr id="18" name="TextBox 20"/>
          <p:cNvSpPr txBox="1"/>
          <p:nvPr/>
        </p:nvSpPr>
        <p:spPr>
          <a:xfrm>
            <a:off x="50401" y="2420888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=24 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44399" y="2874837"/>
            <a:ext cx="2217324" cy="537997"/>
            <a:chOff x="423530" y="5257800"/>
            <a:chExt cx="3489229" cy="537997"/>
          </a:xfrm>
        </p:grpSpPr>
        <p:grpSp>
          <p:nvGrpSpPr>
            <p:cNvPr id="20" name="Group 17"/>
            <p:cNvGrpSpPr>
              <a:grpSpLocks noChangeAspect="1"/>
            </p:cNvGrpSpPr>
            <p:nvPr/>
          </p:nvGrpSpPr>
          <p:grpSpPr>
            <a:xfrm>
              <a:off x="424933" y="5257800"/>
              <a:ext cx="3487826" cy="537997"/>
              <a:chOff x="-2678906" y="3503090"/>
              <a:chExt cx="5449728" cy="840621"/>
            </a:xfrm>
          </p:grpSpPr>
          <p:pic>
            <p:nvPicPr>
              <p:cNvPr id="34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462" y="3612191"/>
                <a:ext cx="975360" cy="731520"/>
              </a:xfrm>
              <a:prstGeom prst="rect">
                <a:avLst/>
              </a:prstGeom>
            </p:spPr>
          </p:pic>
          <p:pic>
            <p:nvPicPr>
              <p:cNvPr id="35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271" y="3586863"/>
                <a:ext cx="975360" cy="731520"/>
              </a:xfrm>
              <a:prstGeom prst="rect">
                <a:avLst/>
              </a:prstGeom>
            </p:spPr>
          </p:pic>
          <p:pic>
            <p:nvPicPr>
              <p:cNvPr id="36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6" y="3555040"/>
                <a:ext cx="975360" cy="731520"/>
              </a:xfrm>
              <a:prstGeom prst="rect">
                <a:avLst/>
              </a:prstGeom>
            </p:spPr>
          </p:pic>
          <p:pic>
            <p:nvPicPr>
              <p:cNvPr id="37" name="Picture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87151" y="3525641"/>
                <a:ext cx="975360" cy="731520"/>
              </a:xfrm>
              <a:prstGeom prst="rect">
                <a:avLst/>
              </a:prstGeom>
            </p:spPr>
          </p:pic>
          <p:pic>
            <p:nvPicPr>
              <p:cNvPr id="38" name="Picture 1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83930" y="3538976"/>
                <a:ext cx="975360" cy="731520"/>
              </a:xfrm>
              <a:prstGeom prst="rect">
                <a:avLst/>
              </a:prstGeom>
            </p:spPr>
          </p:pic>
          <p:pic>
            <p:nvPicPr>
              <p:cNvPr id="39" name="Picture 1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678906" y="3503090"/>
                <a:ext cx="975360" cy="731520"/>
              </a:xfrm>
              <a:prstGeom prst="rect">
                <a:avLst/>
              </a:prstGeom>
            </p:spPr>
          </p:pic>
        </p:grpSp>
        <p:cxnSp>
          <p:nvCxnSpPr>
            <p:cNvPr id="21" name="Straight Connector 27"/>
            <p:cNvCxnSpPr/>
            <p:nvPr/>
          </p:nvCxnSpPr>
          <p:spPr>
            <a:xfrm>
              <a:off x="423530" y="5644395"/>
              <a:ext cx="3489229" cy="1949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4"/>
            <p:cNvCxnSpPr/>
            <p:nvPr/>
          </p:nvCxnSpPr>
          <p:spPr>
            <a:xfrm>
              <a:off x="458741" y="5401816"/>
              <a:ext cx="3454018" cy="989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asellaDiTesto 43"/>
          <p:cNvSpPr txBox="1"/>
          <p:nvPr/>
        </p:nvSpPr>
        <p:spPr>
          <a:xfrm>
            <a:off x="251520" y="3645024"/>
            <a:ext cx="1754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P. G. </a:t>
            </a:r>
            <a:r>
              <a:rPr lang="it-IT" sz="1600" dirty="0" err="1" smtClean="0"/>
              <a:t>Schunemann</a:t>
            </a:r>
            <a:r>
              <a:rPr lang="it-IT" sz="1600" dirty="0" smtClean="0"/>
              <a:t>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8" b="33881"/>
          <a:stretch/>
        </p:blipFill>
        <p:spPr bwMode="auto">
          <a:xfrm>
            <a:off x="277022" y="3976771"/>
            <a:ext cx="1603313" cy="27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e 44"/>
          <p:cNvSpPr/>
          <p:nvPr/>
        </p:nvSpPr>
        <p:spPr>
          <a:xfrm>
            <a:off x="35596" y="3573016"/>
            <a:ext cx="2112235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1890"/>
            <a:ext cx="3265436" cy="2385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0" y="4581128"/>
            <a:ext cx="3983534" cy="224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36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4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2036064" y="524637"/>
            <a:ext cx="6051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rgbClr val="BD5231"/>
                </a:solidFill>
                <a:latin typeface="Myriad Pro Light" pitchFamily="34" charset="0"/>
                <a:cs typeface="Arial" charset="0"/>
              </a:rPr>
              <a:t>Molecular</a:t>
            </a:r>
            <a:r>
              <a:rPr lang="it-IT" sz="2800" dirty="0" smtClean="0">
                <a:solidFill>
                  <a:srgbClr val="BD5231"/>
                </a:solidFill>
                <a:latin typeface="Myriad Pro Light" pitchFamily="34" charset="0"/>
                <a:cs typeface="Arial" charset="0"/>
              </a:rPr>
              <a:t> </a:t>
            </a:r>
            <a:r>
              <a:rPr lang="it-IT" sz="2800" dirty="0" err="1" smtClean="0">
                <a:solidFill>
                  <a:srgbClr val="BD5231"/>
                </a:solidFill>
                <a:latin typeface="Myriad Pro Light" pitchFamily="34" charset="0"/>
                <a:cs typeface="Arial" charset="0"/>
              </a:rPr>
              <a:t>beam</a:t>
            </a:r>
            <a:endParaRPr lang="it-IT" sz="2800" dirty="0" smtClean="0">
              <a:solidFill>
                <a:srgbClr val="BD5231"/>
              </a:solidFill>
              <a:latin typeface="Myriad Pro Light" pitchFamily="34" charset="0"/>
              <a:cs typeface="Arial" charset="0"/>
            </a:endParaRPr>
          </a:p>
        </p:txBody>
      </p:sp>
      <p:pic>
        <p:nvPicPr>
          <p:cNvPr id="18" name="Immagine 1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7504" y="1340768"/>
            <a:ext cx="1968934" cy="52405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5917412" cy="286438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5" r="4223" b="72693"/>
          <a:stretch/>
        </p:blipFill>
        <p:spPr bwMode="auto">
          <a:xfrm>
            <a:off x="2321738" y="4365104"/>
            <a:ext cx="2604743" cy="97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e 8"/>
          <p:cNvSpPr/>
          <p:nvPr/>
        </p:nvSpPr>
        <p:spPr>
          <a:xfrm>
            <a:off x="4211960" y="2852936"/>
            <a:ext cx="43204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flipH="1">
            <a:off x="3851920" y="3068960"/>
            <a:ext cx="504056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27" y="4863189"/>
            <a:ext cx="4153930" cy="183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686424"/>
      </p:ext>
    </p:extLst>
  </p:cSld>
  <p:clrMapOvr>
    <a:masterClrMapping/>
  </p:clrMapOvr>
  <p:transition advTm="705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2036064" y="524637"/>
            <a:ext cx="6051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BD5231"/>
                </a:solidFill>
                <a:latin typeface="Myriad Pro Light" pitchFamily="34" charset="0"/>
                <a:cs typeface="Arial" charset="0"/>
              </a:rPr>
              <a:t>First </a:t>
            </a:r>
            <a:r>
              <a:rPr lang="it-IT" sz="2800" dirty="0" err="1" smtClean="0">
                <a:solidFill>
                  <a:srgbClr val="BD5231"/>
                </a:solidFill>
                <a:latin typeface="Myriad Pro Light" pitchFamily="34" charset="0"/>
                <a:cs typeface="Arial" charset="0"/>
              </a:rPr>
              <a:t>measurement</a:t>
            </a:r>
            <a:r>
              <a:rPr lang="it-IT" sz="2800" dirty="0" smtClean="0">
                <a:solidFill>
                  <a:srgbClr val="BD5231"/>
                </a:solidFill>
                <a:latin typeface="Myriad Pro Light" pitchFamily="34" charset="0"/>
                <a:cs typeface="Arial" charset="0"/>
              </a:rPr>
              <a:t>: </a:t>
            </a:r>
            <a:r>
              <a:rPr lang="it-IT" sz="2800" dirty="0" err="1" smtClean="0">
                <a:solidFill>
                  <a:srgbClr val="BD5231"/>
                </a:solidFill>
                <a:latin typeface="Myriad Pro Light" pitchFamily="34" charset="0"/>
                <a:cs typeface="Arial" charset="0"/>
              </a:rPr>
              <a:t>summer</a:t>
            </a:r>
            <a:r>
              <a:rPr lang="it-IT" sz="2800" dirty="0" smtClean="0">
                <a:solidFill>
                  <a:srgbClr val="BD5231"/>
                </a:solidFill>
                <a:latin typeface="Myriad Pro Light" pitchFamily="34" charset="0"/>
                <a:cs typeface="Arial" charset="0"/>
              </a:rPr>
              <a:t> 2016</a:t>
            </a:r>
          </a:p>
        </p:txBody>
      </p:sp>
      <p:pic>
        <p:nvPicPr>
          <p:cNvPr id="18" name="Immagine 1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7504" y="1340768"/>
            <a:ext cx="1968934" cy="52405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4477252" cy="216726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57147" y="3889177"/>
            <a:ext cx="2658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Residual</a:t>
            </a:r>
            <a:r>
              <a:rPr lang="it-IT" sz="1600" dirty="0" smtClean="0"/>
              <a:t> Doppler </a:t>
            </a:r>
            <a:r>
              <a:rPr lang="it-IT" sz="1600" dirty="0" err="1" smtClean="0"/>
              <a:t>Broadening</a:t>
            </a:r>
            <a:endParaRPr lang="it-IT" sz="1600" dirty="0" smtClean="0"/>
          </a:p>
          <a:p>
            <a:r>
              <a:rPr lang="it-IT" sz="1600" dirty="0" smtClean="0">
                <a:latin typeface="Times New Roman"/>
                <a:cs typeface="Times New Roman"/>
              </a:rPr>
              <a:t>                ~ </a:t>
            </a:r>
            <a:r>
              <a:rPr lang="it-IT" sz="1600" dirty="0" smtClean="0"/>
              <a:t>5 MHz</a:t>
            </a:r>
            <a:endParaRPr lang="it-IT" sz="1600" dirty="0"/>
          </a:p>
        </p:txBody>
      </p:sp>
      <p:sp>
        <p:nvSpPr>
          <p:cNvPr id="6" name="Ovale 5"/>
          <p:cNvSpPr/>
          <p:nvPr/>
        </p:nvSpPr>
        <p:spPr>
          <a:xfrm>
            <a:off x="2057147" y="3573016"/>
            <a:ext cx="2658869" cy="10081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3419872" y="4581128"/>
            <a:ext cx="360040" cy="504056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231422" y="5157192"/>
            <a:ext cx="2997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B050"/>
                </a:solidFill>
              </a:rPr>
              <a:t>Two-Photon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spectroscopy</a:t>
            </a:r>
            <a:endParaRPr lang="it-IT" b="1" dirty="0" smtClean="0">
              <a:solidFill>
                <a:srgbClr val="00B050"/>
              </a:solidFill>
            </a:endParaRPr>
          </a:p>
          <a:p>
            <a:pPr algn="ctr"/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Molecules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trapped</a:t>
            </a:r>
            <a:r>
              <a:rPr lang="it-IT" b="1" dirty="0" smtClean="0">
                <a:solidFill>
                  <a:srgbClr val="00B050"/>
                </a:solidFill>
              </a:rPr>
              <a:t> on a chip</a:t>
            </a:r>
          </a:p>
          <a:p>
            <a:pPr algn="ctr"/>
            <a:r>
              <a:rPr lang="it-IT" b="1" u="sng" dirty="0">
                <a:solidFill>
                  <a:schemeClr val="accent3">
                    <a:lumMod val="50000"/>
                  </a:schemeClr>
                </a:solidFill>
              </a:rPr>
              <a:t>2017</a:t>
            </a:r>
            <a:endParaRPr lang="it-IT" b="1" u="sng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5" b="77093"/>
          <a:stretch/>
        </p:blipFill>
        <p:spPr bwMode="auto">
          <a:xfrm>
            <a:off x="1835696" y="3501008"/>
            <a:ext cx="6471542" cy="125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2147265" y="3571443"/>
            <a:ext cx="5017023" cy="2809885"/>
            <a:chOff x="2147265" y="3571443"/>
            <a:chExt cx="5017023" cy="2809885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6" t="22907" r="50719" b="64931"/>
            <a:stretch/>
          </p:blipFill>
          <p:spPr bwMode="auto">
            <a:xfrm>
              <a:off x="2147265" y="3571443"/>
              <a:ext cx="2784775" cy="50562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6" t="36222"/>
            <a:stretch/>
          </p:blipFill>
          <p:spPr bwMode="auto">
            <a:xfrm>
              <a:off x="2154033" y="4119835"/>
              <a:ext cx="5010255" cy="2261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Immagin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2075"/>
            <a:ext cx="4906773" cy="2365556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71971"/>
            <a:ext cx="2651794" cy="318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00272"/>
      </p:ext>
    </p:extLst>
  </p:cSld>
  <p:clrMapOvr>
    <a:masterClrMapping/>
  </p:clrMapOvr>
  <p:transition advTm="705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  <p:bldP spid="6" grpId="1" animBg="1"/>
      <p:bldP spid="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04" y="691912"/>
            <a:ext cx="3998913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547664" y="1350133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B=</a:t>
            </a:r>
            <a:r>
              <a:rPr lang="it-IT" dirty="0" smtClean="0">
                <a:latin typeface="+mj-lt"/>
              </a:rPr>
              <a:t>0 G</a:t>
            </a:r>
            <a:endParaRPr lang="it-IT" dirty="0"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732240" y="5733256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B=5</a:t>
            </a:r>
            <a:r>
              <a:rPr lang="it-IT" dirty="0" smtClean="0">
                <a:latin typeface="+mj-lt"/>
              </a:rPr>
              <a:t>0 G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664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036064" y="524637"/>
            <a:ext cx="6051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rgbClr val="BD5231"/>
                </a:solidFill>
                <a:latin typeface="Myriad Pro Light" pitchFamily="34" charset="0"/>
                <a:cs typeface="Arial" charset="0"/>
              </a:rPr>
              <a:t>Microresonator</a:t>
            </a:r>
            <a:r>
              <a:rPr lang="it-IT" sz="2800" dirty="0" smtClean="0">
                <a:solidFill>
                  <a:srgbClr val="BD5231"/>
                </a:solidFill>
                <a:latin typeface="Myriad Pro Light" pitchFamily="34" charset="0"/>
                <a:cs typeface="Arial" charset="0"/>
              </a:rPr>
              <a:t> </a:t>
            </a:r>
            <a:r>
              <a:rPr lang="it-IT" sz="2800" dirty="0" err="1" smtClean="0">
                <a:solidFill>
                  <a:srgbClr val="BD5231"/>
                </a:solidFill>
                <a:latin typeface="Myriad Pro Light" pitchFamily="34" charset="0"/>
                <a:cs typeface="Arial" charset="0"/>
              </a:rPr>
              <a:t>Stabilized</a:t>
            </a:r>
            <a:r>
              <a:rPr lang="it-IT" sz="2800" dirty="0" smtClean="0">
                <a:solidFill>
                  <a:srgbClr val="BD5231"/>
                </a:solidFill>
                <a:latin typeface="Myriad Pro Light" pitchFamily="34" charset="0"/>
                <a:cs typeface="Arial" charset="0"/>
              </a:rPr>
              <a:t> QCL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5" y="1339192"/>
            <a:ext cx="3358331" cy="2017800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70" y="3330887"/>
            <a:ext cx="190150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1196752"/>
            <a:ext cx="4464495" cy="2678055"/>
          </a:xfrm>
          <a:prstGeom prst="rect">
            <a:avLst/>
          </a:prstGeom>
          <a:ln>
            <a:noFill/>
          </a:ln>
          <a:effectLst>
            <a:outerShdw blurRad="292100" dist="1778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47976"/>
            <a:ext cx="3491530" cy="2693392"/>
          </a:xfrm>
          <a:prstGeom prst="rect">
            <a:avLst/>
          </a:prstGeom>
          <a:ln w="19050">
            <a:noFill/>
          </a:ln>
        </p:spPr>
      </p:pic>
      <p:grpSp>
        <p:nvGrpSpPr>
          <p:cNvPr id="26" name="Gruppo 25"/>
          <p:cNvGrpSpPr/>
          <p:nvPr/>
        </p:nvGrpSpPr>
        <p:grpSpPr>
          <a:xfrm>
            <a:off x="1115616" y="5013176"/>
            <a:ext cx="2893450" cy="1656184"/>
            <a:chOff x="708724" y="4005064"/>
            <a:chExt cx="2893450" cy="1656184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815064" y="4077072"/>
              <a:ext cx="2787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Free-</a:t>
              </a:r>
              <a:r>
                <a:rPr lang="it-IT" sz="1600" dirty="0" err="1" smtClean="0"/>
                <a:t>running</a:t>
              </a:r>
              <a:r>
                <a:rPr lang="it-IT" sz="1600" dirty="0" smtClean="0"/>
                <a:t> QCL:</a:t>
              </a:r>
            </a:p>
            <a:p>
              <a:r>
                <a:rPr lang="it-IT" sz="1600" dirty="0" smtClean="0"/>
                <a:t>700 kHz FWHM (1 s </a:t>
              </a:r>
              <a:r>
                <a:rPr lang="it-IT" sz="1600" dirty="0" err="1" smtClean="0"/>
                <a:t>timescale</a:t>
              </a:r>
              <a:r>
                <a:rPr lang="it-IT" sz="1600" dirty="0" smtClean="0"/>
                <a:t>)</a:t>
              </a:r>
              <a:endParaRPr lang="it-IT" sz="1600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840220" y="4727466"/>
              <a:ext cx="260757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 smtClean="0"/>
                <a:t>Locked</a:t>
              </a:r>
              <a:r>
                <a:rPr lang="it-IT" sz="1600" dirty="0" smtClean="0"/>
                <a:t> QCL:</a:t>
              </a:r>
            </a:p>
            <a:p>
              <a:r>
                <a:rPr lang="it-IT" sz="1600" dirty="0" smtClean="0"/>
                <a:t>15 </a:t>
              </a:r>
              <a:r>
                <a:rPr lang="it-IT" sz="1600" dirty="0"/>
                <a:t>k</a:t>
              </a:r>
              <a:r>
                <a:rPr lang="it-IT" sz="1600" dirty="0" smtClean="0"/>
                <a:t>Hz FWHM (1 s </a:t>
              </a:r>
              <a:r>
                <a:rPr lang="it-IT" sz="1600" dirty="0" err="1" smtClean="0"/>
                <a:t>timescale</a:t>
              </a:r>
              <a:r>
                <a:rPr lang="it-IT" sz="1600" dirty="0" smtClean="0"/>
                <a:t>)</a:t>
              </a:r>
            </a:p>
            <a:p>
              <a:r>
                <a:rPr lang="it-IT" sz="1600" dirty="0" smtClean="0"/>
                <a:t>10 kHz (1 </a:t>
              </a:r>
              <a:r>
                <a:rPr lang="it-IT" sz="1600" dirty="0" err="1" smtClean="0"/>
                <a:t>ms</a:t>
              </a:r>
              <a:r>
                <a:rPr lang="it-IT" sz="1600" dirty="0" smtClean="0"/>
                <a:t>)</a:t>
              </a:r>
              <a:endParaRPr lang="it-IT" sz="1600" dirty="0"/>
            </a:p>
          </p:txBody>
        </p:sp>
        <p:sp>
          <p:nvSpPr>
            <p:cNvPr id="33" name="Rettangolo arrotondato 32"/>
            <p:cNvSpPr/>
            <p:nvPr/>
          </p:nvSpPr>
          <p:spPr>
            <a:xfrm>
              <a:off x="708724" y="4005064"/>
              <a:ext cx="2893450" cy="165618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6452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7827</TotalTime>
  <Words>606</Words>
  <Application>Microsoft Office PowerPoint</Application>
  <PresentationFormat>Presentazione su schermo (4:3)</PresentationFormat>
  <Paragraphs>86</Paragraphs>
  <Slides>10</Slides>
  <Notes>9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INO-CNR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De Natale</dc:creator>
  <cp:lastModifiedBy>Simone</cp:lastModifiedBy>
  <cp:revision>199</cp:revision>
  <dcterms:created xsi:type="dcterms:W3CDTF">2015-09-22T07:07:49Z</dcterms:created>
  <dcterms:modified xsi:type="dcterms:W3CDTF">2016-07-01T07:46:52Z</dcterms:modified>
</cp:coreProperties>
</file>