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sldIdLst>
    <p:sldId id="256" r:id="rId2"/>
    <p:sldId id="261" r:id="rId3"/>
    <p:sldId id="260" r:id="rId4"/>
    <p:sldId id="270" r:id="rId5"/>
    <p:sldId id="258" r:id="rId6"/>
    <p:sldId id="259" r:id="rId7"/>
    <p:sldId id="267" r:id="rId8"/>
    <p:sldId id="257" r:id="rId9"/>
    <p:sldId id="263" r:id="rId10"/>
    <p:sldId id="264" r:id="rId11"/>
    <p:sldId id="271" r:id="rId12"/>
    <p:sldId id="265" r:id="rId13"/>
    <p:sldId id="273" r:id="rId14"/>
    <p:sldId id="272" r:id="rId15"/>
    <p:sldId id="268" r:id="rId16"/>
    <p:sldId id="274" r:id="rId17"/>
    <p:sldId id="262" r:id="rId18"/>
    <p:sldId id="269" r:id="rId19"/>
    <p:sldId id="275" r:id="rId20"/>
    <p:sldId id="286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01810-BF31-4F42-A344-869A1B2D93EA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86387-058C-F049-B63F-803170E642F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04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B6EC7-28FC-CD45-B2BC-4A606EDBA7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61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 smtClean="0"/>
              <a:t>Trascinare l'immagine su un segnaposto o fare clic sull'icona per aggiungerla</a:t>
            </a:r>
            <a:endParaRPr kumimoji="0" lang="en-US" dirty="0"/>
          </a:p>
        </p:txBody>
      </p:sp>
      <p:sp>
        <p:nvSpPr>
          <p:cNvPr id="9" name="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CFC0426-0A82-C846-86A6-AD8365412EC4}" type="datetimeFigureOut">
              <a:rPr lang="it-IT" smtClean="0"/>
              <a:t>29/06/16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5B07947-7D4D-AF4D-AA63-442481BB9020}" type="slidenum">
              <a:rPr lang="it-IT" smtClean="0"/>
              <a:t>‹n.›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910002"/>
          </a:xfrm>
        </p:spPr>
        <p:txBody>
          <a:bodyPr/>
          <a:lstStyle/>
          <a:p>
            <a:r>
              <a:rPr lang="it-IT" dirty="0" smtClean="0"/>
              <a:t>LISA </a:t>
            </a:r>
            <a:r>
              <a:rPr lang="it-IT" dirty="0" err="1" smtClean="0"/>
              <a:t>Pathfinder</a:t>
            </a:r>
            <a:r>
              <a:rPr lang="it-IT" dirty="0" smtClean="0"/>
              <a:t> </a:t>
            </a:r>
            <a:r>
              <a:rPr lang="it-IT" dirty="0" err="1" smtClean="0"/>
              <a:t>launch</a:t>
            </a:r>
            <a:r>
              <a:rPr lang="it-IT" dirty="0" smtClean="0"/>
              <a:t> &amp; </a:t>
            </a:r>
            <a:r>
              <a:rPr lang="it-IT" dirty="0" err="1" smtClean="0"/>
              <a:t>results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37360" y="5799237"/>
            <a:ext cx="7406640" cy="1752600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Catia Grimani</a:t>
            </a:r>
          </a:p>
          <a:p>
            <a:r>
              <a:rPr lang="it-IT" sz="2400" dirty="0" err="1" smtClean="0">
                <a:solidFill>
                  <a:srgbClr val="0000FF"/>
                </a:solidFill>
              </a:rPr>
              <a:t>University</a:t>
            </a:r>
            <a:r>
              <a:rPr lang="it-IT" sz="2400" dirty="0" smtClean="0">
                <a:solidFill>
                  <a:srgbClr val="0000FF"/>
                </a:solidFill>
              </a:rPr>
              <a:t> of Urbino “Carlo Bo” </a:t>
            </a:r>
            <a:r>
              <a:rPr lang="it-IT" sz="2400" dirty="0" smtClean="0">
                <a:solidFill>
                  <a:srgbClr val="0000FF"/>
                </a:solidFill>
              </a:rPr>
              <a:t>– INFN </a:t>
            </a:r>
            <a:r>
              <a:rPr lang="it-IT" sz="2400" dirty="0" smtClean="0">
                <a:solidFill>
                  <a:srgbClr val="0000FF"/>
                </a:solidFill>
              </a:rPr>
              <a:t>Florence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497144" y="1269900"/>
            <a:ext cx="373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smtClean="0"/>
              <a:t>     </a:t>
            </a:r>
            <a:r>
              <a:rPr lang="it-IT" dirty="0" err="1" smtClean="0"/>
              <a:t>December</a:t>
            </a:r>
            <a:r>
              <a:rPr lang="it-IT" dirty="0" smtClean="0"/>
              <a:t> 3rd 2015 5.04 GMT+1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253" y="1876779"/>
            <a:ext cx="5672844" cy="37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3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5"/>
          <p:cNvSpPr>
            <a:spLocks noGrp="1"/>
          </p:cNvSpPr>
          <p:nvPr>
            <p:ph type="title"/>
          </p:nvPr>
        </p:nvSpPr>
        <p:spPr>
          <a:xfrm>
            <a:off x="1503636" y="-329290"/>
            <a:ext cx="7498080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         </a:t>
            </a:r>
            <a:r>
              <a:rPr lang="it-IT" dirty="0" err="1" smtClean="0"/>
              <a:t>Test-mass</a:t>
            </a:r>
            <a:r>
              <a:rPr lang="it-IT" dirty="0" smtClean="0"/>
              <a:t> </a:t>
            </a:r>
            <a:r>
              <a:rPr lang="it-IT" dirty="0" err="1" smtClean="0"/>
              <a:t>charging</a:t>
            </a:r>
            <a:endParaRPr lang="it-IT" dirty="0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2135014" y="7555313"/>
            <a:ext cx="2133600" cy="3048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Trento, May 13th 2010</a:t>
            </a:r>
          </a:p>
        </p:txBody>
      </p:sp>
      <p:sp>
        <p:nvSpPr>
          <p:cNvPr id="6" name="Segnaposto piè di pagina 4"/>
          <p:cNvSpPr txBox="1">
            <a:spLocks/>
          </p:cNvSpPr>
          <p:nvPr/>
        </p:nvSpPr>
        <p:spPr bwMode="auto">
          <a:xfrm>
            <a:off x="4573414" y="75553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Catia Grimani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653" y="731317"/>
            <a:ext cx="838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Net and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effective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charging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estimated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E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Fluka</a:t>
            </a: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E4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MC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Program</a:t>
            </a:r>
            <a:endParaRPr kumimoji="0" lang="it-IT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309538"/>
              </p:ext>
            </p:extLst>
          </p:nvPr>
        </p:nvGraphicFramePr>
        <p:xfrm>
          <a:off x="2679900" y="2985272"/>
          <a:ext cx="2151063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" name="Equazione" r:id="rId3" imgW="939800" imgH="457200" progId="Equation.3">
                  <p:embed/>
                </p:oleObj>
              </mc:Choice>
              <mc:Fallback>
                <p:oleObj name="Equazione" r:id="rId3" imgW="939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9900" y="2985272"/>
                        <a:ext cx="2151063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007824"/>
              </p:ext>
            </p:extLst>
          </p:nvPr>
        </p:nvGraphicFramePr>
        <p:xfrm>
          <a:off x="2642547" y="1636241"/>
          <a:ext cx="2133600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" name="Equation" r:id="rId5" imgW="876300" imgH="457200" progId="Equation.3">
                  <p:embed/>
                </p:oleObj>
              </mc:Choice>
              <mc:Fallback>
                <p:oleObj name="Equation" r:id="rId5" imgW="876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2547" y="1636241"/>
                        <a:ext cx="2133600" cy="1112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1165612" y="4066815"/>
            <a:ext cx="6878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Where</a:t>
            </a:r>
            <a:r>
              <a:rPr lang="it-IT" dirty="0" smtClean="0"/>
              <a:t>: </a:t>
            </a:r>
            <a:r>
              <a:rPr lang="it-IT" dirty="0" err="1" smtClean="0"/>
              <a:t>j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amplitude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released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event</a:t>
            </a:r>
            <a:r>
              <a:rPr lang="it-IT" dirty="0" smtClean="0"/>
              <a:t> and </a:t>
            </a:r>
            <a:r>
              <a:rPr lang="it-IT" dirty="0" err="1" smtClean="0">
                <a:latin typeface="Symbol"/>
              </a:rPr>
              <a:t>l</a:t>
            </a:r>
            <a:r>
              <a:rPr lang="it-IT" baseline="-25000" dirty="0" smtClean="0"/>
              <a:t> </a:t>
            </a:r>
            <a:r>
              <a:rPr lang="it-IT" baseline="-25000" dirty="0" err="1" smtClean="0"/>
              <a:t>j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endParaRPr lang="it-IT" dirty="0" smtClean="0"/>
          </a:p>
          <a:p>
            <a:r>
              <a:rPr lang="it-IT" dirty="0" smtClean="0"/>
              <a:t>rate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occurrence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event</a:t>
            </a:r>
            <a:r>
              <a:rPr lang="it-IT" dirty="0" smtClean="0"/>
              <a:t>. </a:t>
            </a:r>
            <a:r>
              <a:rPr lang="it-IT" baseline="-25000" dirty="0" smtClean="0"/>
              <a:t> </a:t>
            </a:r>
            <a:endParaRPr lang="it-IT" baseline="-25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186515" y="1874035"/>
            <a:ext cx="15494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2x10</a:t>
            </a:r>
            <a:r>
              <a:rPr lang="it-IT" baseline="30000" dirty="0" smtClean="0"/>
              <a:t>6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endParaRPr lang="it-IT" dirty="0" smtClean="0"/>
          </a:p>
          <a:p>
            <a:r>
              <a:rPr lang="it-IT" dirty="0" smtClean="0"/>
              <a:t>in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run</a:t>
            </a:r>
            <a:endParaRPr lang="it-IT" dirty="0" smtClean="0"/>
          </a:p>
          <a:p>
            <a:r>
              <a:rPr lang="it-IT" dirty="0" smtClean="0"/>
              <a:t>In </a:t>
            </a:r>
            <a:r>
              <a:rPr lang="it-IT" dirty="0" err="1" smtClean="0"/>
              <a:t>order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limit</a:t>
            </a:r>
            <a:r>
              <a:rPr lang="it-IT" dirty="0" smtClean="0"/>
              <a:t> the </a:t>
            </a:r>
          </a:p>
          <a:p>
            <a:r>
              <a:rPr lang="it-IT" dirty="0" err="1" smtClean="0"/>
              <a:t>uncertainty</a:t>
            </a:r>
            <a:r>
              <a:rPr lang="it-IT" dirty="0" smtClean="0"/>
              <a:t> on</a:t>
            </a:r>
          </a:p>
          <a:p>
            <a:r>
              <a:rPr lang="it-IT" dirty="0" err="1" smtClean="0">
                <a:latin typeface="Symbol"/>
              </a:rPr>
              <a:t>l</a:t>
            </a:r>
            <a:r>
              <a:rPr lang="it-IT" baseline="-25000" dirty="0" smtClean="0"/>
              <a:t> </a:t>
            </a:r>
            <a:r>
              <a:rPr lang="it-IT" baseline="-25000" dirty="0" err="1" smtClean="0"/>
              <a:t>eff</a:t>
            </a:r>
            <a:r>
              <a:rPr lang="it-IT" baseline="-25000" dirty="0" smtClean="0"/>
              <a:t> </a:t>
            </a:r>
            <a:r>
              <a:rPr lang="it-IT" dirty="0" smtClean="0"/>
              <a:t>&lt;2%</a:t>
            </a:r>
          </a:p>
          <a:p>
            <a:endParaRPr lang="it-IT" dirty="0" smtClean="0"/>
          </a:p>
        </p:txBody>
      </p:sp>
      <p:pic>
        <p:nvPicPr>
          <p:cNvPr id="12" name="Immagine 11" descr="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896" y="4717500"/>
            <a:ext cx="4534646" cy="1346223"/>
          </a:xfrm>
          <a:prstGeom prst="rect">
            <a:avLst/>
          </a:prstGeom>
        </p:spPr>
      </p:pic>
      <p:pic>
        <p:nvPicPr>
          <p:cNvPr id="13" name="Immagine 12" descr="1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079" y="6063723"/>
            <a:ext cx="4464288" cy="698445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198051" y="1723405"/>
            <a:ext cx="3125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Ferrari </a:t>
            </a:r>
            <a:r>
              <a:rPr lang="it-IT" sz="1600" i="1" dirty="0" err="1" smtClean="0"/>
              <a:t>et</a:t>
            </a:r>
            <a:r>
              <a:rPr lang="it-IT" sz="1600" i="1" dirty="0" smtClean="0"/>
              <a:t> al., 2005-10 (Geneva:CERN)</a:t>
            </a:r>
          </a:p>
          <a:p>
            <a:r>
              <a:rPr lang="it-IT" sz="1600" i="1" dirty="0" err="1" smtClean="0"/>
              <a:t>Battistoni</a:t>
            </a:r>
            <a:r>
              <a:rPr lang="it-IT" sz="1600" i="1" dirty="0" smtClean="0"/>
              <a:t> </a:t>
            </a:r>
            <a:r>
              <a:rPr lang="it-IT" sz="1600" i="1" dirty="0" err="1" smtClean="0"/>
              <a:t>et</a:t>
            </a:r>
            <a:r>
              <a:rPr lang="it-IT" sz="1600" i="1" dirty="0" smtClean="0"/>
              <a:t> al.,</a:t>
            </a:r>
          </a:p>
          <a:p>
            <a:r>
              <a:rPr lang="it-IT" sz="1600" i="1" dirty="0" smtClean="0"/>
              <a:t>AIP </a:t>
            </a:r>
            <a:r>
              <a:rPr lang="it-IT" sz="1600" i="1" dirty="0" err="1" smtClean="0"/>
              <a:t>Conf</a:t>
            </a:r>
            <a:r>
              <a:rPr lang="it-IT" sz="1600" i="1" dirty="0" smtClean="0"/>
              <a:t>. Proc. 896,</a:t>
            </a:r>
          </a:p>
          <a:p>
            <a:pPr marL="342900" indent="-342900">
              <a:buAutoNum type="alphaUcPeriod" startAt="13"/>
            </a:pPr>
            <a:r>
              <a:rPr lang="it-IT" sz="1600" i="1" dirty="0" err="1" smtClean="0"/>
              <a:t>Albrow</a:t>
            </a:r>
            <a:r>
              <a:rPr lang="it-IT" sz="1600" i="1" dirty="0" smtClean="0"/>
              <a:t> and R. </a:t>
            </a:r>
            <a:r>
              <a:rPr lang="it-IT" sz="1600" i="1" dirty="0" err="1" smtClean="0"/>
              <a:t>Raja</a:t>
            </a:r>
            <a:r>
              <a:rPr lang="it-IT" sz="1600" i="1" dirty="0" smtClean="0"/>
              <a:t>, 31-49</a:t>
            </a:r>
          </a:p>
        </p:txBody>
      </p:sp>
    </p:spTree>
    <p:extLst>
      <p:ext uri="{BB962C8B-B14F-4D97-AF65-F5344CB8AC3E}">
        <p14:creationId xmlns:p14="http://schemas.microsoft.com/office/powerpoint/2010/main" val="149395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337450" y="-75666"/>
            <a:ext cx="7677141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LISA </a:t>
            </a:r>
            <a:br>
              <a:rPr lang="en-GB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acceleration noise spectral density</a:t>
            </a:r>
            <a:endParaRPr lang="en-GB" dirty="0" smtClean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150938" y="3079750"/>
            <a:ext cx="4221162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GB">
                <a:latin typeface="Times New Roman" charset="0"/>
              </a:rPr>
              <a:t>Required acceleration noise limit</a:t>
            </a:r>
          </a:p>
          <a:p>
            <a:pPr algn="ctr" eaLnBrk="1" hangingPunct="1">
              <a:defRPr/>
            </a:pPr>
            <a:r>
              <a:rPr lang="en-GB">
                <a:latin typeface="Times New Roman" charset="0"/>
              </a:rPr>
              <a:t>for random charge:</a:t>
            </a:r>
          </a:p>
          <a:p>
            <a:pPr algn="ctr" eaLnBrk="1" hangingPunct="1">
              <a:defRPr/>
            </a:pPr>
            <a:endParaRPr lang="en-GB">
              <a:latin typeface="Times New Roman" charset="0"/>
            </a:endParaRPr>
          </a:p>
          <a:p>
            <a:pPr algn="ctr" eaLnBrk="1" hangingPunct="1">
              <a:defRPr/>
            </a:pPr>
            <a:endParaRPr lang="en-GB">
              <a:latin typeface="Times New Roman" charset="0"/>
            </a:endParaRPr>
          </a:p>
          <a:p>
            <a:pPr algn="ctr" eaLnBrk="1" hangingPunct="1">
              <a:defRPr/>
            </a:pPr>
            <a:r>
              <a:rPr lang="en-GB" i="1">
                <a:latin typeface="Times New Roman" charset="0"/>
              </a:rPr>
              <a:t>9.4·10</a:t>
            </a:r>
            <a:r>
              <a:rPr lang="en-GB" i="1" baseline="30000">
                <a:latin typeface="Times New Roman" charset="0"/>
              </a:rPr>
              <a:t>-16</a:t>
            </a:r>
            <a:r>
              <a:rPr lang="en-GB" i="1">
                <a:latin typeface="Times New Roman" charset="0"/>
              </a:rPr>
              <a:t> (m s</a:t>
            </a:r>
            <a:r>
              <a:rPr lang="en-GB" i="1" baseline="30000">
                <a:latin typeface="Times New Roman" charset="0"/>
              </a:rPr>
              <a:t>-2</a:t>
            </a:r>
            <a:r>
              <a:rPr lang="en-GB" i="1">
                <a:latin typeface="Times New Roman" charset="0"/>
              </a:rPr>
              <a:t> Hz</a:t>
            </a:r>
            <a:r>
              <a:rPr lang="en-GB" i="1" baseline="30000">
                <a:latin typeface="Times New Roman" charset="0"/>
              </a:rPr>
              <a:t>-1/2</a:t>
            </a:r>
            <a:r>
              <a:rPr lang="en-GB" i="1">
                <a:latin typeface="Times New Roman" charset="0"/>
              </a:rPr>
              <a:t>)</a:t>
            </a:r>
          </a:p>
          <a:p>
            <a:pPr algn="ctr" eaLnBrk="1" hangingPunct="1">
              <a:defRPr/>
            </a:pPr>
            <a:r>
              <a:rPr lang="en-GB" i="1">
                <a:latin typeface="Times New Roman" charset="0"/>
              </a:rPr>
              <a:t>[total: 3·10</a:t>
            </a:r>
            <a:r>
              <a:rPr lang="en-GB" i="1" baseline="30000">
                <a:latin typeface="Times New Roman" charset="0"/>
              </a:rPr>
              <a:t>-15</a:t>
            </a:r>
            <a:r>
              <a:rPr lang="en-GB" i="1">
                <a:latin typeface="Times New Roman" charset="0"/>
              </a:rPr>
              <a:t>]</a:t>
            </a:r>
            <a:endParaRPr lang="en-GB" i="1" baseline="30000">
              <a:latin typeface="Times New Roman" charset="0"/>
            </a:endParaRPr>
          </a:p>
          <a:p>
            <a:pPr algn="ctr" eaLnBrk="1" hangingPunct="1">
              <a:defRPr/>
            </a:pPr>
            <a:endParaRPr lang="en-GB" i="1" baseline="30000">
              <a:latin typeface="Times New Roman" charset="0"/>
            </a:endParaRPr>
          </a:p>
          <a:p>
            <a:pPr algn="ctr" eaLnBrk="1" hangingPunct="1">
              <a:defRPr/>
            </a:pPr>
            <a:r>
              <a:rPr lang="en-GB" i="1">
                <a:latin typeface="Times New Roman" charset="0"/>
              </a:rPr>
              <a:t>(10</a:t>
            </a:r>
            <a:r>
              <a:rPr lang="en-GB" i="1" baseline="30000">
                <a:latin typeface="Times New Roman" charset="0"/>
              </a:rPr>
              <a:t>-4</a:t>
            </a:r>
            <a:r>
              <a:rPr lang="en-GB" i="1">
                <a:latin typeface="Times New Roman" charset="0"/>
              </a:rPr>
              <a:t> ÷ 10</a:t>
            </a:r>
            <a:r>
              <a:rPr lang="en-GB" i="1" baseline="30000">
                <a:latin typeface="Times New Roman" charset="0"/>
              </a:rPr>
              <a:t>-1</a:t>
            </a:r>
            <a:r>
              <a:rPr lang="en-GB" i="1">
                <a:latin typeface="Times New Roman" charset="0"/>
              </a:rPr>
              <a:t> Hz)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24000" y="3859656"/>
            <a:ext cx="3505200" cy="2057400"/>
          </a:xfrm>
          <a:prstGeom prst="ellipse">
            <a:avLst/>
          </a:prstGeom>
          <a:noFill/>
          <a:ln w="57150">
            <a:solidFill>
              <a:srgbClr val="DB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424003"/>
              </p:ext>
            </p:extLst>
          </p:nvPr>
        </p:nvGraphicFramePr>
        <p:xfrm>
          <a:off x="1487238" y="1587500"/>
          <a:ext cx="742632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zione" r:id="rId3" imgW="3937000" imgH="469900" progId="Equation.3">
                  <p:embed/>
                </p:oleObj>
              </mc:Choice>
              <mc:Fallback>
                <p:oleObj name="Equazione" r:id="rId3" imgW="3937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238" y="1587500"/>
                        <a:ext cx="7426325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8"/>
          <p:cNvSpPr txBox="1">
            <a:spLocks noChangeArrowheads="1"/>
          </p:cNvSpPr>
          <p:nvPr/>
        </p:nvSpPr>
        <p:spPr bwMode="auto">
          <a:xfrm rot="18509362">
            <a:off x="277095" y="4103921"/>
            <a:ext cx="460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dirty="0">
                <a:solidFill>
                  <a:srgbClr val="FF1D3B"/>
                </a:solidFill>
              </a:rPr>
              <a:t>TO BE UPDATED FOR LISA-PF</a:t>
            </a:r>
            <a:endParaRPr lang="it-IT" dirty="0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6904711" y="1060736"/>
            <a:ext cx="0" cy="609600"/>
          </a:xfrm>
          <a:prstGeom prst="line">
            <a:avLst/>
          </a:prstGeom>
          <a:noFill/>
          <a:ln w="76200">
            <a:solidFill>
              <a:srgbClr val="FF1D3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97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597471" y="-11758"/>
            <a:ext cx="7498080" cy="1143000"/>
          </a:xfrm>
        </p:spPr>
        <p:txBody>
          <a:bodyPr/>
          <a:lstStyle/>
          <a:p>
            <a:r>
              <a:rPr lang="it-IT" dirty="0" smtClean="0"/>
              <a:t>LISA-PF test-mass </a:t>
            </a:r>
            <a:r>
              <a:rPr lang="it-IT" dirty="0" err="1" smtClean="0"/>
              <a:t>charging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673968" y="1159653"/>
            <a:ext cx="1866429" cy="550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@solar minimum</a:t>
            </a:r>
          </a:p>
          <a:p>
            <a:endParaRPr lang="it-IT" dirty="0" smtClean="0"/>
          </a:p>
          <a:p>
            <a:r>
              <a:rPr lang="it-IT" dirty="0" smtClean="0"/>
              <a:t>GEANT4:</a:t>
            </a:r>
          </a:p>
          <a:p>
            <a:r>
              <a:rPr lang="it-IT" dirty="0" smtClean="0"/>
              <a:t>24.9 e s</a:t>
            </a:r>
            <a:r>
              <a:rPr lang="it-IT" baseline="30000" dirty="0" smtClean="0"/>
              <a:t>-1 </a:t>
            </a:r>
            <a:r>
              <a:rPr lang="it-IT" dirty="0" smtClean="0"/>
              <a:t>Hz</a:t>
            </a:r>
            <a:r>
              <a:rPr lang="it-IT" baseline="30000" dirty="0" smtClean="0"/>
              <a:t>-1/2</a:t>
            </a:r>
          </a:p>
          <a:p>
            <a:r>
              <a:rPr lang="it-IT" sz="1600" dirty="0" err="1" smtClean="0"/>
              <a:t>Wass</a:t>
            </a:r>
            <a:r>
              <a:rPr lang="it-IT" sz="1600" dirty="0" smtClean="0"/>
              <a:t> </a:t>
            </a:r>
            <a:r>
              <a:rPr lang="it-IT" sz="1600" dirty="0" err="1" smtClean="0"/>
              <a:t>et</a:t>
            </a:r>
            <a:r>
              <a:rPr lang="it-IT" sz="1600" dirty="0" smtClean="0"/>
              <a:t> al., 2005 </a:t>
            </a:r>
          </a:p>
          <a:p>
            <a:endParaRPr lang="it-IT" dirty="0" smtClean="0"/>
          </a:p>
          <a:p>
            <a:r>
              <a:rPr lang="it-IT" dirty="0" smtClean="0"/>
              <a:t>FLUKA: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dirty="0" smtClean="0"/>
              <a:t>25.0 e s</a:t>
            </a:r>
            <a:r>
              <a:rPr lang="it-IT" baseline="30000" dirty="0" smtClean="0"/>
              <a:t>-1 </a:t>
            </a:r>
            <a:r>
              <a:rPr lang="it-IT" dirty="0" smtClean="0"/>
              <a:t>Hz</a:t>
            </a:r>
            <a:r>
              <a:rPr lang="it-IT" baseline="30000" dirty="0" smtClean="0"/>
              <a:t>-1/</a:t>
            </a:r>
            <a:r>
              <a:rPr lang="it-IT" baseline="30000" dirty="0" err="1" smtClean="0"/>
              <a:t>2</a:t>
            </a:r>
            <a:endParaRPr lang="it-IT" baseline="30000" dirty="0" smtClean="0"/>
          </a:p>
          <a:p>
            <a:r>
              <a:rPr lang="it-IT" dirty="0" smtClean="0"/>
              <a:t>(</a:t>
            </a:r>
            <a:r>
              <a:rPr lang="it-IT" dirty="0" err="1" smtClean="0"/>
              <a:t>p</a:t>
            </a:r>
            <a:r>
              <a:rPr lang="it-IT" baseline="-25000" dirty="0" err="1" smtClean="0"/>
              <a:t>max</a:t>
            </a:r>
            <a:r>
              <a:rPr lang="it-IT" baseline="-25000" dirty="0" smtClean="0"/>
              <a:t>,</a:t>
            </a:r>
            <a:r>
              <a:rPr lang="it-IT" dirty="0" smtClean="0"/>
              <a:t>,</a:t>
            </a:r>
            <a:r>
              <a:rPr lang="it-IT" dirty="0" err="1" smtClean="0"/>
              <a:t>He</a:t>
            </a:r>
            <a:r>
              <a:rPr lang="it-IT" baseline="-25000" dirty="0" err="1" smtClean="0"/>
              <a:t>max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r>
              <a:rPr lang="it-IT" dirty="0" smtClean="0"/>
              <a:t>18.6 e s</a:t>
            </a:r>
            <a:r>
              <a:rPr lang="it-IT" baseline="30000" dirty="0" smtClean="0"/>
              <a:t>-1 </a:t>
            </a:r>
            <a:r>
              <a:rPr lang="it-IT" dirty="0" smtClean="0"/>
              <a:t>Hz</a:t>
            </a:r>
            <a:r>
              <a:rPr lang="it-IT" baseline="30000" dirty="0" smtClean="0"/>
              <a:t>-1/</a:t>
            </a:r>
            <a:r>
              <a:rPr lang="it-IT" baseline="30000" dirty="0" err="1" smtClean="0"/>
              <a:t>2</a:t>
            </a:r>
            <a:endParaRPr lang="it-IT" baseline="30000" dirty="0" smtClean="0"/>
          </a:p>
          <a:p>
            <a:r>
              <a:rPr lang="it-IT" dirty="0" smtClean="0"/>
              <a:t>(</a:t>
            </a:r>
            <a:r>
              <a:rPr lang="it-IT" dirty="0" err="1" smtClean="0"/>
              <a:t>p</a:t>
            </a:r>
            <a:r>
              <a:rPr lang="it-IT" baseline="-25000" dirty="0" err="1" smtClean="0"/>
              <a:t>min</a:t>
            </a:r>
            <a:r>
              <a:rPr lang="it-IT" baseline="-25000" dirty="0" smtClean="0"/>
              <a:t>,</a:t>
            </a:r>
            <a:r>
              <a:rPr lang="it-IT" dirty="0" smtClean="0"/>
              <a:t>,</a:t>
            </a:r>
            <a:r>
              <a:rPr lang="it-IT" dirty="0" err="1" smtClean="0"/>
              <a:t>He</a:t>
            </a:r>
            <a:r>
              <a:rPr lang="it-IT" baseline="-25000" dirty="0" err="1" smtClean="0"/>
              <a:t>min</a:t>
            </a:r>
            <a:r>
              <a:rPr lang="it-IT" dirty="0" smtClean="0"/>
              <a:t>)</a:t>
            </a:r>
          </a:p>
          <a:p>
            <a:endParaRPr lang="it-IT" dirty="0"/>
          </a:p>
          <a:p>
            <a:r>
              <a:rPr lang="it-IT" b="1" dirty="0" smtClean="0">
                <a:solidFill>
                  <a:srgbClr val="FF0000"/>
                </a:solidFill>
              </a:rPr>
              <a:t>Real data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(13 </a:t>
            </a:r>
            <a:r>
              <a:rPr lang="it-IT" b="1" dirty="0" err="1" smtClean="0">
                <a:solidFill>
                  <a:srgbClr val="FF0000"/>
                </a:solidFill>
              </a:rPr>
              <a:t>may</a:t>
            </a:r>
            <a:r>
              <a:rPr lang="it-IT" b="1" dirty="0" smtClean="0">
                <a:solidFill>
                  <a:srgbClr val="FF0000"/>
                </a:solidFill>
              </a:rPr>
              <a:t> 2016):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TM1: 24.5 e/</a:t>
            </a:r>
            <a:r>
              <a:rPr lang="it-IT" b="1" dirty="0" err="1" smtClean="0">
                <a:solidFill>
                  <a:srgbClr val="FF0000"/>
                </a:solidFill>
              </a:rPr>
              <a:t>s</a:t>
            </a:r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TM2: 27 e/</a:t>
            </a:r>
            <a:r>
              <a:rPr lang="it-IT" b="1" dirty="0" err="1" smtClean="0">
                <a:solidFill>
                  <a:srgbClr val="FF0000"/>
                </a:solidFill>
              </a:rPr>
              <a:t>s</a:t>
            </a:r>
            <a:endParaRPr lang="it-IT" b="1" dirty="0" smtClean="0">
              <a:solidFill>
                <a:srgbClr val="FF0000"/>
              </a:solidFill>
            </a:endParaRPr>
          </a:p>
          <a:p>
            <a:endParaRPr lang="it-IT" dirty="0" smtClean="0"/>
          </a:p>
          <a:p>
            <a:endParaRPr lang="it-IT" baseline="30000" dirty="0" smtClean="0"/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880953" y="4993296"/>
            <a:ext cx="2863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1100" dirty="0"/>
          </a:p>
        </p:txBody>
      </p:sp>
      <p:pic>
        <p:nvPicPr>
          <p:cNvPr id="7" name="Immagine 6" descr="tabella4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943" y="1123604"/>
            <a:ext cx="3987800" cy="52832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880953" y="6452165"/>
            <a:ext cx="21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CG et al. CQG, 2015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034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477003" y="864184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LISA-PF TEST </a:t>
            </a:r>
            <a:r>
              <a:rPr lang="it-IT" dirty="0" err="1" smtClean="0"/>
              <a:t>masses</a:t>
            </a:r>
            <a:r>
              <a:rPr lang="it-IT" dirty="0" smtClean="0"/>
              <a:t> and </a:t>
            </a:r>
            <a:r>
              <a:rPr lang="it-IT" dirty="0" err="1" smtClean="0"/>
              <a:t>radiation</a:t>
            </a:r>
            <a:r>
              <a:rPr lang="it-IT" dirty="0" smtClean="0"/>
              <a:t> </a:t>
            </a:r>
            <a:r>
              <a:rPr lang="it-IT" dirty="0" err="1" smtClean="0"/>
              <a:t>monitors</a:t>
            </a:r>
            <a:endParaRPr lang="it-IT" dirty="0"/>
          </a:p>
        </p:txBody>
      </p:sp>
      <p:pic>
        <p:nvPicPr>
          <p:cNvPr id="5" name="Immagine 4" descr="rm-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03" y="2688132"/>
            <a:ext cx="3378200" cy="2725858"/>
          </a:xfrm>
          <a:prstGeom prst="rect">
            <a:avLst/>
          </a:prstGeom>
        </p:spPr>
      </p:pic>
      <p:pic>
        <p:nvPicPr>
          <p:cNvPr id="6" name="Immagine 5" descr="shie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603" y="2248813"/>
            <a:ext cx="2438400" cy="24384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207691" y="5044658"/>
            <a:ext cx="2476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2</a:t>
            </a:r>
            <a:r>
              <a:rPr lang="it-IT" dirty="0" smtClean="0"/>
              <a:t> </a:t>
            </a:r>
            <a:r>
              <a:rPr lang="it-IT" dirty="0" err="1" smtClean="0"/>
              <a:t>silicon</a:t>
            </a:r>
            <a:r>
              <a:rPr lang="it-IT" dirty="0" smtClean="0"/>
              <a:t> </a:t>
            </a:r>
            <a:r>
              <a:rPr lang="it-IT" dirty="0" err="1" smtClean="0"/>
              <a:t>wafers</a:t>
            </a:r>
            <a:endParaRPr lang="it-IT" dirty="0" smtClean="0"/>
          </a:p>
          <a:p>
            <a:r>
              <a:rPr lang="it-IT" dirty="0" err="1" smtClean="0"/>
              <a:t>of</a:t>
            </a:r>
            <a:r>
              <a:rPr lang="it-IT" dirty="0" smtClean="0"/>
              <a:t> 1.4 </a:t>
            </a:r>
            <a:r>
              <a:rPr lang="it-IT" dirty="0" err="1" smtClean="0"/>
              <a:t>x</a:t>
            </a:r>
            <a:r>
              <a:rPr lang="it-IT" dirty="0" smtClean="0"/>
              <a:t> 1.05 cm</a:t>
            </a:r>
            <a:r>
              <a:rPr lang="it-IT" baseline="30000" dirty="0" smtClean="0"/>
              <a:t>2</a:t>
            </a:r>
            <a:r>
              <a:rPr lang="it-IT" dirty="0" smtClean="0"/>
              <a:t> area</a:t>
            </a:r>
          </a:p>
          <a:p>
            <a:r>
              <a:rPr lang="it-IT" dirty="0" err="1" smtClean="0"/>
              <a:t>placed</a:t>
            </a:r>
            <a:r>
              <a:rPr lang="it-IT" dirty="0" smtClean="0"/>
              <a:t> </a:t>
            </a:r>
            <a:r>
              <a:rPr lang="it-IT" dirty="0" err="1" smtClean="0"/>
              <a:t>2</a:t>
            </a:r>
            <a:r>
              <a:rPr lang="it-IT" dirty="0" smtClean="0"/>
              <a:t> cm </a:t>
            </a:r>
            <a:r>
              <a:rPr lang="it-IT" dirty="0" err="1" smtClean="0"/>
              <a:t>apart</a:t>
            </a:r>
            <a:r>
              <a:rPr lang="it-IT" dirty="0" smtClean="0"/>
              <a:t>. 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08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-36585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LISA-PF </a:t>
            </a:r>
            <a:r>
              <a:rPr lang="it-IT" dirty="0" err="1" smtClean="0"/>
              <a:t>Radiation</a:t>
            </a:r>
            <a:r>
              <a:rPr lang="it-IT" dirty="0" smtClean="0"/>
              <a:t> Monitor data</a:t>
            </a:r>
            <a:br>
              <a:rPr lang="it-IT" dirty="0" smtClean="0"/>
            </a:br>
            <a:r>
              <a:rPr lang="it-IT" dirty="0" smtClean="0"/>
              <a:t>4 March – 31 March 2016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9070" y="1058689"/>
            <a:ext cx="5765407" cy="539459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571114" y="1504828"/>
            <a:ext cx="2638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LISA-PF </a:t>
            </a:r>
            <a:r>
              <a:rPr lang="it-IT" dirty="0" err="1" smtClean="0">
                <a:solidFill>
                  <a:srgbClr val="FF0000"/>
                </a:solidFill>
              </a:rPr>
              <a:t>radiation</a:t>
            </a:r>
            <a:r>
              <a:rPr lang="it-IT" dirty="0" smtClean="0">
                <a:solidFill>
                  <a:srgbClr val="FF0000"/>
                </a:solidFill>
              </a:rPr>
              <a:t> monitor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data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571114" y="2511190"/>
            <a:ext cx="2386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Oulu </a:t>
            </a:r>
            <a:r>
              <a:rPr lang="it-IT" dirty="0" err="1" smtClean="0">
                <a:solidFill>
                  <a:srgbClr val="FF0000"/>
                </a:solidFill>
              </a:rPr>
              <a:t>neutron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monitors</a:t>
            </a:r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585464" y="3422920"/>
            <a:ext cx="1905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McMurdo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neutron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dirty="0" err="1" smtClean="0">
                <a:solidFill>
                  <a:srgbClr val="FF0000"/>
                </a:solidFill>
              </a:rPr>
              <a:t>monitors</a:t>
            </a:r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572204" y="4334650"/>
            <a:ext cx="244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Thule </a:t>
            </a:r>
            <a:r>
              <a:rPr lang="it-IT" dirty="0" err="1" smtClean="0">
                <a:solidFill>
                  <a:srgbClr val="FF0000"/>
                </a:solidFill>
              </a:rPr>
              <a:t>neutron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monitors</a:t>
            </a:r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600359" y="5287798"/>
            <a:ext cx="260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Mexico </a:t>
            </a:r>
            <a:r>
              <a:rPr lang="it-IT" dirty="0" err="1" smtClean="0">
                <a:solidFill>
                  <a:srgbClr val="FF0000"/>
                </a:solidFill>
              </a:rPr>
              <a:t>neutron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monitors</a:t>
            </a:r>
            <a:endParaRPr lang="it-IT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2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gravitational</a:t>
            </a:r>
            <a:r>
              <a:rPr lang="it-IT" dirty="0" smtClean="0"/>
              <a:t> </a:t>
            </a:r>
            <a:r>
              <a:rPr lang="it-IT" dirty="0" err="1" smtClean="0"/>
              <a:t>wave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35608" y="1295934"/>
            <a:ext cx="7498080" cy="4800600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In </a:t>
            </a:r>
            <a:r>
              <a:rPr lang="it-IT" dirty="0" err="1" smtClean="0"/>
              <a:t>November</a:t>
            </a:r>
            <a:r>
              <a:rPr lang="it-IT" dirty="0" smtClean="0"/>
              <a:t> 2013 ESA </a:t>
            </a:r>
            <a:r>
              <a:rPr lang="it-IT" dirty="0" err="1" smtClean="0"/>
              <a:t>selected</a:t>
            </a:r>
            <a:endParaRPr lang="it-IT" dirty="0"/>
          </a:p>
          <a:p>
            <a:pPr marL="82296" indent="0">
              <a:buNone/>
            </a:pPr>
            <a:r>
              <a:rPr lang="it-IT" dirty="0" smtClean="0"/>
              <a:t>  the </a:t>
            </a:r>
            <a:r>
              <a:rPr lang="it-IT" dirty="0" err="1"/>
              <a:t>Gravitational</a:t>
            </a:r>
            <a:r>
              <a:rPr lang="it-IT" dirty="0"/>
              <a:t> </a:t>
            </a:r>
            <a:r>
              <a:rPr lang="it-IT" dirty="0" err="1"/>
              <a:t>Universe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of </a:t>
            </a:r>
            <a:r>
              <a:rPr lang="it-IT" dirty="0" err="1" smtClean="0"/>
              <a:t>its</a:t>
            </a:r>
            <a:endParaRPr lang="it-IT" dirty="0" smtClean="0"/>
          </a:p>
          <a:p>
            <a:pPr marL="82296" indent="0">
              <a:buNone/>
            </a:pPr>
            <a:r>
              <a:rPr lang="it-IT" dirty="0"/>
              <a:t>  </a:t>
            </a:r>
            <a:r>
              <a:rPr lang="it-IT" dirty="0" smtClean="0"/>
              <a:t>corner</a:t>
            </a:r>
            <a:r>
              <a:rPr lang="it-IT" dirty="0"/>
              <a:t>-</a:t>
            </a:r>
            <a:r>
              <a:rPr lang="it-IT" dirty="0" err="1"/>
              <a:t>stone</a:t>
            </a:r>
            <a:r>
              <a:rPr lang="it-IT" dirty="0"/>
              <a:t> </a:t>
            </a:r>
            <a:r>
              <a:rPr lang="it-IT" dirty="0" smtClean="0"/>
              <a:t>science </a:t>
            </a:r>
            <a:r>
              <a:rPr lang="it-IT" dirty="0" err="1" smtClean="0"/>
              <a:t>themes</a:t>
            </a:r>
            <a:r>
              <a:rPr lang="it-IT" dirty="0" smtClean="0"/>
              <a:t>.</a:t>
            </a:r>
            <a:endParaRPr lang="it-IT" dirty="0"/>
          </a:p>
          <a:p>
            <a:pPr marL="82296" indent="0">
              <a:buNone/>
            </a:pPr>
            <a:r>
              <a:rPr lang="it-IT" dirty="0"/>
              <a:t> </a:t>
            </a:r>
            <a:r>
              <a:rPr lang="it-IT" dirty="0" smtClean="0"/>
              <a:t> LISA to be </a:t>
            </a:r>
            <a:r>
              <a:rPr lang="it-IT" dirty="0" err="1" smtClean="0"/>
              <a:t>selected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the </a:t>
            </a:r>
            <a:r>
              <a:rPr lang="it-IT" dirty="0" err="1" smtClean="0"/>
              <a:t>third</a:t>
            </a:r>
            <a:r>
              <a:rPr lang="it-IT" dirty="0" smtClean="0"/>
              <a:t>  large </a:t>
            </a:r>
          </a:p>
          <a:p>
            <a:pPr marL="82296" indent="0">
              <a:buNone/>
            </a:pPr>
            <a:r>
              <a:rPr lang="it-IT" dirty="0"/>
              <a:t> </a:t>
            </a:r>
            <a:r>
              <a:rPr lang="it-IT" dirty="0" smtClean="0"/>
              <a:t> </a:t>
            </a:r>
            <a:r>
              <a:rPr lang="it-IT" dirty="0" err="1" smtClean="0"/>
              <a:t>mission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 JUICE (L. 2022),  ATHENA </a:t>
            </a:r>
          </a:p>
          <a:p>
            <a:pPr marL="82296" indent="0">
              <a:buNone/>
            </a:pPr>
            <a:r>
              <a:rPr lang="it-IT" dirty="0"/>
              <a:t> </a:t>
            </a:r>
            <a:r>
              <a:rPr lang="it-IT" dirty="0" smtClean="0"/>
              <a:t> (L. 2028) </a:t>
            </a:r>
            <a:r>
              <a:rPr lang="it-IT" dirty="0" err="1" smtClean="0"/>
              <a:t>initially</a:t>
            </a:r>
            <a:r>
              <a:rPr lang="it-IT" dirty="0" smtClean="0"/>
              <a:t>  </a:t>
            </a:r>
            <a:r>
              <a:rPr lang="it-IT" dirty="0" err="1" smtClean="0"/>
              <a:t>scheduled</a:t>
            </a:r>
            <a:r>
              <a:rPr lang="it-IT" dirty="0" smtClean="0"/>
              <a:t> for </a:t>
            </a:r>
            <a:r>
              <a:rPr lang="it-IT" dirty="0" err="1" smtClean="0"/>
              <a:t>launch</a:t>
            </a:r>
            <a:r>
              <a:rPr lang="it-IT" dirty="0" smtClean="0"/>
              <a:t> in</a:t>
            </a:r>
          </a:p>
          <a:p>
            <a:pPr marL="82296" indent="0">
              <a:buNone/>
            </a:pPr>
            <a:r>
              <a:rPr lang="it-IT" dirty="0"/>
              <a:t> </a:t>
            </a:r>
            <a:r>
              <a:rPr lang="it-IT" dirty="0" smtClean="0"/>
              <a:t> 2034 </a:t>
            </a:r>
            <a:r>
              <a:rPr lang="it-IT" dirty="0" err="1" smtClean="0"/>
              <a:t>will</a:t>
            </a:r>
            <a:r>
              <a:rPr lang="it-IT" dirty="0" smtClean="0"/>
              <a:t> go </a:t>
            </a:r>
            <a:r>
              <a:rPr lang="it-IT" dirty="0" err="1" smtClean="0"/>
              <a:t>probably</a:t>
            </a:r>
            <a:r>
              <a:rPr lang="it-IT" dirty="0" smtClean="0"/>
              <a:t> by 2029.</a:t>
            </a:r>
          </a:p>
          <a:p>
            <a:r>
              <a:rPr lang="it-IT" dirty="0" smtClean="0"/>
              <a:t>On </a:t>
            </a:r>
            <a:r>
              <a:rPr lang="it-IT" dirty="0" err="1" smtClean="0"/>
              <a:t>February</a:t>
            </a:r>
            <a:r>
              <a:rPr lang="it-IT" dirty="0" smtClean="0"/>
              <a:t> 11th  2016 the </a:t>
            </a:r>
            <a:r>
              <a:rPr lang="it-IT" dirty="0" err="1" smtClean="0"/>
              <a:t>discovery</a:t>
            </a:r>
            <a:r>
              <a:rPr lang="it-IT" dirty="0" smtClean="0"/>
              <a:t> of </a:t>
            </a:r>
            <a:r>
              <a:rPr lang="it-IT" dirty="0" err="1" smtClean="0"/>
              <a:t>gravitational</a:t>
            </a:r>
            <a:r>
              <a:rPr lang="it-IT" dirty="0" smtClean="0"/>
              <a:t> </a:t>
            </a:r>
            <a:r>
              <a:rPr lang="it-IT" dirty="0" err="1" smtClean="0"/>
              <a:t>waves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announced</a:t>
            </a:r>
            <a:r>
              <a:rPr lang="it-IT" dirty="0"/>
              <a:t> </a:t>
            </a:r>
            <a:r>
              <a:rPr lang="it-IT" dirty="0" smtClean="0"/>
              <a:t>by the LIGO/Virgo </a:t>
            </a:r>
            <a:r>
              <a:rPr lang="it-IT" dirty="0" err="1" smtClean="0"/>
              <a:t>collaboration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957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90270" y="274638"/>
            <a:ext cx="7498080" cy="1143000"/>
          </a:xfrm>
        </p:spPr>
        <p:txBody>
          <a:bodyPr/>
          <a:lstStyle/>
          <a:p>
            <a:r>
              <a:rPr lang="it-IT" dirty="0" smtClean="0"/>
              <a:t>LISA-PF </a:t>
            </a:r>
            <a:r>
              <a:rPr lang="it-IT" dirty="0" err="1"/>
              <a:t>m</a:t>
            </a:r>
            <a:r>
              <a:rPr lang="it-IT" dirty="0" err="1" smtClean="0"/>
              <a:t>ission</a:t>
            </a:r>
            <a:r>
              <a:rPr lang="it-IT" dirty="0" smtClean="0"/>
              <a:t> </a:t>
            </a:r>
            <a:r>
              <a:rPr lang="it-IT" dirty="0" err="1" smtClean="0"/>
              <a:t>extension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57213" y="2169076"/>
            <a:ext cx="7498080" cy="2299698"/>
          </a:xfrm>
        </p:spPr>
        <p:txBody>
          <a:bodyPr/>
          <a:lstStyle/>
          <a:p>
            <a:pPr marL="82296" indent="0">
              <a:buNone/>
            </a:pPr>
            <a:r>
              <a:rPr lang="it-IT" dirty="0" smtClean="0"/>
              <a:t>The </a:t>
            </a:r>
            <a:r>
              <a:rPr lang="it-IT" dirty="0" err="1" smtClean="0"/>
              <a:t>mission</a:t>
            </a:r>
            <a:r>
              <a:rPr lang="it-IT" dirty="0" smtClean="0"/>
              <a:t> </a:t>
            </a:r>
            <a:r>
              <a:rPr lang="it-IT" dirty="0" err="1" smtClean="0"/>
              <a:t>duration</a:t>
            </a:r>
            <a:r>
              <a:rPr lang="it-IT" dirty="0" smtClean="0"/>
              <a:t>, </a:t>
            </a:r>
            <a:r>
              <a:rPr lang="it-IT" dirty="0" err="1" smtClean="0"/>
              <a:t>originally</a:t>
            </a:r>
            <a:r>
              <a:rPr lang="it-IT" dirty="0" smtClean="0"/>
              <a:t> set to 6 </a:t>
            </a:r>
            <a:r>
              <a:rPr lang="it-IT" dirty="0" err="1" smtClean="0"/>
              <a:t>months</a:t>
            </a:r>
            <a:r>
              <a:rPr lang="it-IT" dirty="0" smtClean="0"/>
              <a:t>,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extended</a:t>
            </a:r>
            <a:r>
              <a:rPr lang="it-IT" dirty="0" smtClean="0"/>
              <a:t> on </a:t>
            </a:r>
            <a:r>
              <a:rPr lang="it-IT" dirty="0" err="1" smtClean="0"/>
              <a:t>June</a:t>
            </a:r>
            <a:r>
              <a:rPr lang="it-IT" dirty="0" smtClean="0"/>
              <a:t> 21st to </a:t>
            </a:r>
            <a:r>
              <a:rPr lang="it-IT" dirty="0" err="1" smtClean="0"/>
              <a:t>May</a:t>
            </a:r>
            <a:r>
              <a:rPr lang="it-IT" dirty="0" smtClean="0"/>
              <a:t> 31st 2017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738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25513" y="274638"/>
            <a:ext cx="7498080" cy="1143000"/>
          </a:xfrm>
        </p:spPr>
        <p:txBody>
          <a:bodyPr/>
          <a:lstStyle/>
          <a:p>
            <a:r>
              <a:rPr lang="it-IT" dirty="0" smtClean="0"/>
              <a:t>Future </a:t>
            </a:r>
            <a:r>
              <a:rPr lang="it-IT" dirty="0" err="1" smtClean="0"/>
              <a:t>activity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28877" y="1447800"/>
            <a:ext cx="7123411" cy="3011453"/>
          </a:xfrm>
        </p:spPr>
        <p:txBody>
          <a:bodyPr/>
          <a:lstStyle/>
          <a:p>
            <a:r>
              <a:rPr lang="it-IT" dirty="0" smtClean="0"/>
              <a:t>RADIATION MONITOR DATA ANALYSIS </a:t>
            </a:r>
          </a:p>
          <a:p>
            <a:pPr marL="82296" indent="0">
              <a:buNone/>
            </a:pPr>
            <a:endParaRPr lang="it-IT" dirty="0" smtClean="0"/>
          </a:p>
          <a:p>
            <a:r>
              <a:rPr lang="it-IT" dirty="0" smtClean="0"/>
              <a:t>TEST-MASS CHARGING IN LISA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239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446233" y="2667000"/>
            <a:ext cx="677844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it-IT" b="1" dirty="0" smtClean="0">
              <a:solidFill>
                <a:srgbClr val="DA2A4A"/>
              </a:solidFill>
            </a:endParaRPr>
          </a:p>
          <a:p>
            <a:pPr>
              <a:defRPr/>
            </a:pPr>
            <a:r>
              <a:rPr lang="it-IT" b="1" dirty="0" err="1" smtClean="0">
                <a:solidFill>
                  <a:srgbClr val="DA2A4A"/>
                </a:solidFill>
              </a:rPr>
              <a:t>Recent</a:t>
            </a:r>
            <a:r>
              <a:rPr lang="it-IT" b="1" dirty="0" smtClean="0">
                <a:solidFill>
                  <a:srgbClr val="DA2A4A"/>
                </a:solidFill>
              </a:rPr>
              <a:t> </a:t>
            </a:r>
            <a:r>
              <a:rPr lang="it-IT" b="1" dirty="0" err="1" smtClean="0">
                <a:solidFill>
                  <a:srgbClr val="DA2A4A"/>
                </a:solidFill>
              </a:rPr>
              <a:t>publications</a:t>
            </a:r>
            <a:r>
              <a:rPr lang="it-IT" u="sng" dirty="0" smtClean="0">
                <a:solidFill>
                  <a:srgbClr val="0000FF"/>
                </a:solidFill>
              </a:rPr>
              <a:t>:</a:t>
            </a:r>
            <a:endParaRPr lang="it-IT" u="sng" dirty="0">
              <a:solidFill>
                <a:srgbClr val="0000FF"/>
              </a:solidFill>
            </a:endParaRPr>
          </a:p>
          <a:p>
            <a:pPr>
              <a:defRPr/>
            </a:pPr>
            <a:endParaRPr lang="it-IT" b="1" i="1" u="sng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it-IT" sz="1600" dirty="0" smtClean="0">
                <a:solidFill>
                  <a:srgbClr val="1D11DA"/>
                </a:solidFill>
              </a:rPr>
              <a:t>Grimani </a:t>
            </a:r>
            <a:r>
              <a:rPr lang="it-IT" sz="1600" dirty="0">
                <a:solidFill>
                  <a:srgbClr val="1D11DA"/>
                </a:solidFill>
              </a:rPr>
              <a:t>C. et al.,  CQG, 32, 035001 (14 </a:t>
            </a:r>
            <a:r>
              <a:rPr lang="it-IT" sz="1600" dirty="0" err="1">
                <a:solidFill>
                  <a:srgbClr val="1D11DA"/>
                </a:solidFill>
              </a:rPr>
              <a:t>pp</a:t>
            </a:r>
            <a:r>
              <a:rPr lang="it-IT" sz="1600" dirty="0">
                <a:solidFill>
                  <a:srgbClr val="1D11DA"/>
                </a:solidFill>
              </a:rPr>
              <a:t>), 2015</a:t>
            </a:r>
          </a:p>
          <a:p>
            <a:pPr>
              <a:defRPr/>
            </a:pPr>
            <a:r>
              <a:rPr lang="it-IT" sz="1600" dirty="0">
                <a:solidFill>
                  <a:srgbClr val="1D11DA"/>
                </a:solidFill>
              </a:rPr>
              <a:t>Grimani C. et al.,  </a:t>
            </a:r>
            <a:r>
              <a:rPr lang="it-IT" sz="1600" dirty="0" err="1">
                <a:solidFill>
                  <a:srgbClr val="1D11DA"/>
                </a:solidFill>
              </a:rPr>
              <a:t>J</a:t>
            </a:r>
            <a:r>
              <a:rPr lang="it-IT" sz="1600" dirty="0">
                <a:solidFill>
                  <a:srgbClr val="1D11DA"/>
                </a:solidFill>
              </a:rPr>
              <a:t>. </a:t>
            </a:r>
            <a:r>
              <a:rPr lang="it-IT" sz="1600" dirty="0" err="1">
                <a:solidFill>
                  <a:srgbClr val="1D11DA"/>
                </a:solidFill>
              </a:rPr>
              <a:t>Phys</a:t>
            </a:r>
            <a:r>
              <a:rPr lang="it-IT" sz="1600" dirty="0">
                <a:solidFill>
                  <a:srgbClr val="1D11DA"/>
                </a:solidFill>
              </a:rPr>
              <a:t>. </a:t>
            </a:r>
            <a:r>
              <a:rPr lang="it-IT" sz="1600" dirty="0" err="1">
                <a:solidFill>
                  <a:srgbClr val="1D11DA"/>
                </a:solidFill>
              </a:rPr>
              <a:t>Conf</a:t>
            </a:r>
            <a:r>
              <a:rPr lang="it-IT" sz="1600" dirty="0">
                <a:solidFill>
                  <a:srgbClr val="1D11DA"/>
                </a:solidFill>
              </a:rPr>
              <a:t>. Ser., 610, 012025 (5 </a:t>
            </a:r>
            <a:r>
              <a:rPr lang="it-IT" sz="1600" dirty="0" err="1">
                <a:solidFill>
                  <a:srgbClr val="1D11DA"/>
                </a:solidFill>
              </a:rPr>
              <a:t>pp</a:t>
            </a:r>
            <a:r>
              <a:rPr lang="it-IT" sz="1600" dirty="0">
                <a:solidFill>
                  <a:srgbClr val="1D11DA"/>
                </a:solidFill>
              </a:rPr>
              <a:t>), </a:t>
            </a:r>
            <a:r>
              <a:rPr lang="it-IT" sz="1600" dirty="0" smtClean="0">
                <a:solidFill>
                  <a:srgbClr val="1D11DA"/>
                </a:solidFill>
              </a:rPr>
              <a:t>2015</a:t>
            </a:r>
          </a:p>
          <a:p>
            <a:pPr>
              <a:defRPr/>
            </a:pPr>
            <a:r>
              <a:rPr lang="it-IT" sz="1600" dirty="0" smtClean="0">
                <a:solidFill>
                  <a:srgbClr val="1D11DA"/>
                </a:solidFill>
              </a:rPr>
              <a:t>Grimani C. et al., MG14 </a:t>
            </a:r>
            <a:r>
              <a:rPr lang="it-IT" sz="1600" dirty="0" err="1" smtClean="0">
                <a:solidFill>
                  <a:srgbClr val="1D11DA"/>
                </a:solidFill>
              </a:rPr>
              <a:t>Proc</a:t>
            </a:r>
            <a:r>
              <a:rPr lang="it-IT" sz="1600" dirty="0" smtClean="0">
                <a:solidFill>
                  <a:srgbClr val="1D11DA"/>
                </a:solidFill>
              </a:rPr>
              <a:t>. Electron test-mass </a:t>
            </a:r>
            <a:r>
              <a:rPr lang="it-IT" sz="1600" dirty="0" err="1" smtClean="0">
                <a:solidFill>
                  <a:srgbClr val="1D11DA"/>
                </a:solidFill>
              </a:rPr>
              <a:t>charging</a:t>
            </a:r>
            <a:r>
              <a:rPr lang="it-IT" sz="1600" dirty="0" smtClean="0">
                <a:solidFill>
                  <a:srgbClr val="1D11DA"/>
                </a:solidFill>
              </a:rPr>
              <a:t> </a:t>
            </a:r>
            <a:r>
              <a:rPr lang="it-IT" sz="1600" dirty="0" err="1" smtClean="0">
                <a:solidFill>
                  <a:srgbClr val="1D11DA"/>
                </a:solidFill>
              </a:rPr>
              <a:t>aboard</a:t>
            </a:r>
            <a:r>
              <a:rPr lang="it-IT" sz="1600" dirty="0" smtClean="0">
                <a:solidFill>
                  <a:srgbClr val="1D11DA"/>
                </a:solidFill>
              </a:rPr>
              <a:t> the future </a:t>
            </a:r>
            <a:r>
              <a:rPr lang="it-IT" sz="1600" dirty="0" err="1" smtClean="0">
                <a:solidFill>
                  <a:srgbClr val="1D11DA"/>
                </a:solidFill>
              </a:rPr>
              <a:t>space</a:t>
            </a:r>
            <a:r>
              <a:rPr lang="it-IT" sz="1600" dirty="0" smtClean="0">
                <a:solidFill>
                  <a:srgbClr val="1D11DA"/>
                </a:solidFill>
              </a:rPr>
              <a:t> </a:t>
            </a:r>
            <a:r>
              <a:rPr lang="it-IT" sz="1600" dirty="0" err="1" smtClean="0">
                <a:solidFill>
                  <a:srgbClr val="1D11DA"/>
                </a:solidFill>
              </a:rPr>
              <a:t>interferometers</a:t>
            </a:r>
            <a:r>
              <a:rPr lang="it-IT" sz="1600" dirty="0" smtClean="0">
                <a:solidFill>
                  <a:srgbClr val="1D11DA"/>
                </a:solidFill>
              </a:rPr>
              <a:t>. </a:t>
            </a:r>
            <a:r>
              <a:rPr lang="it-IT" sz="1600" dirty="0" err="1" smtClean="0">
                <a:solidFill>
                  <a:srgbClr val="1D11DA"/>
                </a:solidFill>
              </a:rPr>
              <a:t>Published</a:t>
            </a:r>
            <a:r>
              <a:rPr lang="it-IT" sz="1600" dirty="0" smtClean="0">
                <a:solidFill>
                  <a:srgbClr val="1D11DA"/>
                </a:solidFill>
              </a:rPr>
              <a:t> online March 2016</a:t>
            </a:r>
          </a:p>
          <a:p>
            <a:pPr>
              <a:defRPr/>
            </a:pPr>
            <a:r>
              <a:rPr lang="it-IT" sz="1600" dirty="0" smtClean="0">
                <a:solidFill>
                  <a:srgbClr val="1D11DA"/>
                </a:solidFill>
              </a:rPr>
              <a:t>Robot.icra.it:8080/</a:t>
            </a:r>
            <a:r>
              <a:rPr lang="it-IT" sz="1600" dirty="0" err="1" smtClean="0">
                <a:solidFill>
                  <a:srgbClr val="1D11DA"/>
                </a:solidFill>
              </a:rPr>
              <a:t>store</a:t>
            </a:r>
            <a:r>
              <a:rPr lang="it-IT" sz="1600" dirty="0" smtClean="0">
                <a:solidFill>
                  <a:srgbClr val="1D11DA"/>
                </a:solidFill>
              </a:rPr>
              <a:t>/l165.pdf</a:t>
            </a:r>
          </a:p>
          <a:p>
            <a:pPr>
              <a:defRPr/>
            </a:pPr>
            <a:r>
              <a:rPr lang="it-IT" sz="1600" dirty="0" smtClean="0">
                <a:solidFill>
                  <a:srgbClr val="1D11DA"/>
                </a:solidFill>
              </a:rPr>
              <a:t>Armano M. et al., </a:t>
            </a:r>
            <a:r>
              <a:rPr lang="it-IT" sz="1600" dirty="0" err="1" smtClean="0">
                <a:solidFill>
                  <a:srgbClr val="1D11DA"/>
                </a:solidFill>
              </a:rPr>
              <a:t>Ph</a:t>
            </a:r>
            <a:r>
              <a:rPr lang="it-IT" sz="1600" dirty="0" smtClean="0">
                <a:solidFill>
                  <a:srgbClr val="1D11DA"/>
                </a:solidFill>
              </a:rPr>
              <a:t>. Rev. </a:t>
            </a:r>
            <a:r>
              <a:rPr lang="it-IT" sz="1600" dirty="0" err="1" smtClean="0">
                <a:solidFill>
                  <a:srgbClr val="1D11DA"/>
                </a:solidFill>
              </a:rPr>
              <a:t>Lett</a:t>
            </a:r>
            <a:r>
              <a:rPr lang="it-IT" sz="1600" dirty="0" smtClean="0">
                <a:solidFill>
                  <a:srgbClr val="1D11DA"/>
                </a:solidFill>
              </a:rPr>
              <a:t>., 116, 231101, 2016</a:t>
            </a:r>
          </a:p>
          <a:p>
            <a:pPr>
              <a:defRPr/>
            </a:pPr>
            <a:endParaRPr lang="it-IT" sz="1600" dirty="0" smtClean="0">
              <a:solidFill>
                <a:srgbClr val="1D11DA"/>
              </a:solidFill>
            </a:endParaRPr>
          </a:p>
          <a:p>
            <a:pPr>
              <a:defRPr/>
            </a:pPr>
            <a:endParaRPr lang="it-IT" sz="1600" dirty="0">
              <a:solidFill>
                <a:srgbClr val="1D11DA"/>
              </a:solidFill>
            </a:endParaRPr>
          </a:p>
          <a:p>
            <a:pPr>
              <a:defRPr/>
            </a:pPr>
            <a:endParaRPr lang="it-IT" sz="1600" dirty="0">
              <a:solidFill>
                <a:srgbClr val="1D11DA"/>
              </a:solidFill>
            </a:endParaRPr>
          </a:p>
          <a:p>
            <a:pPr>
              <a:defRPr/>
            </a:pPr>
            <a:endParaRPr lang="it-IT" sz="1600" dirty="0">
              <a:solidFill>
                <a:srgbClr val="1D11DA"/>
              </a:solidFill>
            </a:endParaRPr>
          </a:p>
          <a:p>
            <a:pPr>
              <a:defRPr/>
            </a:pPr>
            <a:endParaRPr lang="it-IT" sz="1600" dirty="0">
              <a:solidFill>
                <a:srgbClr val="1D11DA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446233" y="304800"/>
            <a:ext cx="5562600" cy="2362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None/>
            </a:pPr>
            <a:r>
              <a:rPr lang="it-IT" sz="2400" b="1" dirty="0" smtClean="0">
                <a:solidFill>
                  <a:srgbClr val="FF4459"/>
                </a:solidFill>
              </a:rPr>
              <a:t>    FTE 2017 </a:t>
            </a:r>
            <a:endParaRPr lang="it-IT" sz="2400" dirty="0" smtClean="0"/>
          </a:p>
          <a:p>
            <a:r>
              <a:rPr lang="it-IT" sz="2000" dirty="0" smtClean="0"/>
              <a:t>Catia Grimani 100%</a:t>
            </a:r>
          </a:p>
          <a:p>
            <a:r>
              <a:rPr lang="it-IT" sz="2000" dirty="0" smtClean="0"/>
              <a:t>Ruggero Stanga   0%</a:t>
            </a:r>
          </a:p>
          <a:p>
            <a:r>
              <a:rPr lang="it-IT" sz="2000" dirty="0" smtClean="0"/>
              <a:t>Noemi Finetti 50%</a:t>
            </a:r>
          </a:p>
          <a:p>
            <a:r>
              <a:rPr lang="it-IT" sz="2000" dirty="0" smtClean="0"/>
              <a:t>Monica Laurenza 20%</a:t>
            </a:r>
          </a:p>
          <a:p>
            <a:r>
              <a:rPr lang="it-IT" sz="2000" dirty="0" smtClean="0"/>
              <a:t>Daniele </a:t>
            </a:r>
            <a:r>
              <a:rPr lang="it-IT" sz="2000" dirty="0" err="1" smtClean="0"/>
              <a:t>Telloni</a:t>
            </a:r>
            <a:r>
              <a:rPr lang="it-IT" sz="2000" dirty="0" smtClean="0"/>
              <a:t> 40%</a:t>
            </a:r>
          </a:p>
          <a:p>
            <a:r>
              <a:rPr lang="it-IT" sz="2400" b="1" dirty="0" smtClean="0"/>
              <a:t>FTE: 2.1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07449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           BACKUP  SLIDES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3827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LISA </a:t>
            </a:r>
            <a:r>
              <a:rPr lang="it-IT" dirty="0" err="1" smtClean="0"/>
              <a:t>Pathfinder</a:t>
            </a:r>
            <a:r>
              <a:rPr lang="it-IT" dirty="0"/>
              <a:t> </a:t>
            </a:r>
            <a:r>
              <a:rPr lang="it-IT" dirty="0" err="1" smtClean="0"/>
              <a:t>spacecraft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5468" y="1447800"/>
            <a:ext cx="3027950" cy="5029200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ESA </a:t>
            </a:r>
            <a:r>
              <a:rPr lang="it-IT" dirty="0" err="1" smtClean="0"/>
              <a:t>mission</a:t>
            </a:r>
            <a:r>
              <a:rPr lang="it-IT" dirty="0" smtClean="0"/>
              <a:t> for </a:t>
            </a:r>
            <a:r>
              <a:rPr lang="it-IT" dirty="0" err="1" smtClean="0"/>
              <a:t>technology</a:t>
            </a:r>
            <a:r>
              <a:rPr lang="it-IT" dirty="0" smtClean="0"/>
              <a:t> </a:t>
            </a:r>
            <a:r>
              <a:rPr lang="it-IT" dirty="0" err="1" smtClean="0"/>
              <a:t>testing</a:t>
            </a:r>
            <a:r>
              <a:rPr lang="it-IT" dirty="0" smtClean="0"/>
              <a:t> of LISA the first </a:t>
            </a:r>
            <a:r>
              <a:rPr lang="it-IT" dirty="0" err="1" smtClean="0"/>
              <a:t>interferometer</a:t>
            </a:r>
            <a:r>
              <a:rPr lang="it-IT" dirty="0" smtClean="0"/>
              <a:t> for </a:t>
            </a:r>
            <a:r>
              <a:rPr lang="it-IT" dirty="0" err="1" smtClean="0"/>
              <a:t>gravitational</a:t>
            </a:r>
            <a:r>
              <a:rPr lang="it-IT" dirty="0" smtClean="0"/>
              <a:t> </a:t>
            </a:r>
            <a:r>
              <a:rPr lang="it-IT" dirty="0" err="1" smtClean="0"/>
              <a:t>waves</a:t>
            </a:r>
            <a:r>
              <a:rPr lang="it-IT" dirty="0" smtClean="0"/>
              <a:t> in </a:t>
            </a:r>
            <a:r>
              <a:rPr lang="it-IT" dirty="0" err="1" smtClean="0"/>
              <a:t>space</a:t>
            </a:r>
            <a:endParaRPr lang="it-IT" dirty="0" smtClean="0"/>
          </a:p>
          <a:p>
            <a:r>
              <a:rPr lang="it-IT" dirty="0" smtClean="0"/>
              <a:t>The </a:t>
            </a:r>
            <a:r>
              <a:rPr lang="it-IT" dirty="0" err="1" smtClean="0"/>
              <a:t>aim</a:t>
            </a:r>
            <a:r>
              <a:rPr lang="it-IT" dirty="0" smtClean="0"/>
              <a:t> of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experiment</a:t>
            </a:r>
            <a:r>
              <a:rPr lang="it-IT" dirty="0" smtClean="0"/>
              <a:t> </a:t>
            </a:r>
            <a:r>
              <a:rPr lang="it-IT" dirty="0" err="1"/>
              <a:t>i</a:t>
            </a:r>
            <a:r>
              <a:rPr lang="it-IT" dirty="0" err="1" smtClean="0"/>
              <a:t>s</a:t>
            </a:r>
            <a:r>
              <a:rPr lang="it-IT" dirty="0" smtClean="0"/>
              <a:t> to </a:t>
            </a:r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residual</a:t>
            </a:r>
            <a:r>
              <a:rPr lang="it-IT" dirty="0" smtClean="0"/>
              <a:t> </a:t>
            </a:r>
            <a:r>
              <a:rPr lang="it-IT" dirty="0" err="1" smtClean="0"/>
              <a:t>acceleration</a:t>
            </a:r>
            <a:r>
              <a:rPr lang="it-IT" dirty="0" smtClean="0"/>
              <a:t> </a:t>
            </a:r>
            <a:r>
              <a:rPr lang="it-IT" dirty="0" err="1" smtClean="0"/>
              <a:t>noise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truly</a:t>
            </a:r>
            <a:r>
              <a:rPr lang="it-IT" dirty="0" smtClean="0"/>
              <a:t> free </a:t>
            </a:r>
            <a:r>
              <a:rPr lang="it-IT" dirty="0" err="1" smtClean="0"/>
              <a:t>falling</a:t>
            </a:r>
            <a:r>
              <a:rPr lang="it-IT" dirty="0" smtClean="0"/>
              <a:t> test </a:t>
            </a:r>
            <a:r>
              <a:rPr lang="it-IT" dirty="0" err="1" smtClean="0"/>
              <a:t>masses</a:t>
            </a:r>
            <a:r>
              <a:rPr lang="it-IT" dirty="0" smtClean="0"/>
              <a:t> in </a:t>
            </a:r>
            <a:r>
              <a:rPr lang="it-IT" dirty="0" err="1" smtClean="0"/>
              <a:t>space</a:t>
            </a:r>
            <a:r>
              <a:rPr lang="it-IT" dirty="0" smtClean="0"/>
              <a:t> (</a:t>
            </a:r>
            <a:r>
              <a:rPr lang="it-IT" dirty="0" err="1" smtClean="0"/>
              <a:t>masses</a:t>
            </a:r>
            <a:r>
              <a:rPr lang="it-IT" dirty="0" smtClean="0"/>
              <a:t> </a:t>
            </a:r>
            <a:r>
              <a:rPr lang="it-IT" dirty="0" err="1" smtClean="0"/>
              <a:t>released</a:t>
            </a:r>
            <a:r>
              <a:rPr lang="it-IT" dirty="0" smtClean="0"/>
              <a:t> in </a:t>
            </a:r>
            <a:r>
              <a:rPr lang="it-IT" dirty="0" err="1" smtClean="0"/>
              <a:t>February</a:t>
            </a:r>
            <a:r>
              <a:rPr lang="it-IT" dirty="0" smtClean="0"/>
              <a:t>)    </a:t>
            </a:r>
            <a:endParaRPr lang="it-IT" dirty="0"/>
          </a:p>
        </p:txBody>
      </p:sp>
      <p:pic>
        <p:nvPicPr>
          <p:cNvPr id="4" name="Immagine 3" descr="LISA-PF-hardw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673" y="1846950"/>
            <a:ext cx="4903737" cy="32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9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ASD_vs_del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5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Noise and charge in URLA DOY 134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P.  WASS – NOT for public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05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6" y="0"/>
            <a:ext cx="710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52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6" y="0"/>
            <a:ext cx="710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7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1" y="0"/>
            <a:ext cx="863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75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3210"/>
            <a:ext cx="4791694" cy="4624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69" y="2227478"/>
            <a:ext cx="4797632" cy="4630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7559" y="1385746"/>
            <a:ext cx="5308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TM1 	23.3 ± &lt;0.1 e/s		TM2 	21.7±&lt;0.1e/s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cf</a:t>
            </a:r>
            <a:r>
              <a:rPr lang="en-US" dirty="0" smtClean="0"/>
              <a:t> 24.5±0.2e/s 			</a:t>
            </a:r>
            <a:r>
              <a:rPr lang="en-US" dirty="0" err="1" smtClean="0"/>
              <a:t>cf</a:t>
            </a:r>
            <a:r>
              <a:rPr lang="en-US" dirty="0" smtClean="0"/>
              <a:t> 27.5±0.2e/s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602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7060"/>
            <a:ext cx="4435434" cy="4280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17" y="1"/>
            <a:ext cx="5599217" cy="540418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433946" y="2470068"/>
            <a:ext cx="5032169" cy="2173184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910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6" y="0"/>
            <a:ext cx="710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4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158"/>
            <a:ext cx="4373167" cy="42208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2" y="0"/>
            <a:ext cx="5617028" cy="54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53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9" y="0"/>
            <a:ext cx="710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1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90930" y="124252"/>
            <a:ext cx="7137124" cy="104390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LISA </a:t>
            </a:r>
            <a:r>
              <a:rPr lang="it-IT" dirty="0" err="1" smtClean="0"/>
              <a:t>Pathfinder</a:t>
            </a:r>
            <a:r>
              <a:rPr lang="it-IT" dirty="0" smtClean="0"/>
              <a:t> </a:t>
            </a:r>
            <a:r>
              <a:rPr lang="it-IT" dirty="0" err="1" smtClean="0"/>
              <a:t>apparatus</a:t>
            </a:r>
            <a:r>
              <a:rPr lang="it-IT" dirty="0" smtClean="0"/>
              <a:t> </a:t>
            </a:r>
            <a:r>
              <a:rPr lang="it-IT" dirty="0" err="1" smtClean="0"/>
              <a:t>scheme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086" y="1304691"/>
            <a:ext cx="6167808" cy="51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9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6" y="0"/>
            <a:ext cx="710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26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7558" y="95160"/>
            <a:ext cx="7498080" cy="1143000"/>
          </a:xfrm>
        </p:spPr>
        <p:txBody>
          <a:bodyPr/>
          <a:lstStyle/>
          <a:p>
            <a:r>
              <a:rPr lang="it-IT" dirty="0" smtClean="0"/>
              <a:t>LISA-PF </a:t>
            </a:r>
            <a:r>
              <a:rPr lang="it-IT" dirty="0" err="1" smtClean="0"/>
              <a:t>Orbit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15" y="1665492"/>
            <a:ext cx="7233751" cy="456208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39085" y="1053494"/>
            <a:ext cx="3537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Science </a:t>
            </a:r>
            <a:r>
              <a:rPr lang="it-IT" dirty="0" err="1" smtClean="0"/>
              <a:t>operation</a:t>
            </a:r>
            <a:r>
              <a:rPr lang="it-IT" dirty="0" smtClean="0"/>
              <a:t> mode:  March 1st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469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739" y="453609"/>
            <a:ext cx="5650401" cy="611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02974" y="52769"/>
            <a:ext cx="3299462" cy="1037884"/>
          </a:xfrm>
        </p:spPr>
        <p:txBody>
          <a:bodyPr/>
          <a:lstStyle/>
          <a:p>
            <a:r>
              <a:rPr lang="it-IT" dirty="0" smtClean="0"/>
              <a:t>LISA-PF ASD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38" y="1202070"/>
            <a:ext cx="7294559" cy="459450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503638" y="5828879"/>
            <a:ext cx="7430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&lt;0.1- 0.5 </a:t>
            </a:r>
            <a:r>
              <a:rPr lang="it-IT" dirty="0" err="1" smtClean="0">
                <a:solidFill>
                  <a:srgbClr val="FF0000"/>
                </a:solidFill>
              </a:rPr>
              <a:t>mHz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/>
              <a:t> </a:t>
            </a:r>
            <a:r>
              <a:rPr lang="it-IT" dirty="0" smtClean="0"/>
              <a:t>12 fm s</a:t>
            </a:r>
            <a:r>
              <a:rPr lang="it-IT" baseline="30000" dirty="0" smtClean="0"/>
              <a:t>-2</a:t>
            </a:r>
            <a:r>
              <a:rPr lang="it-IT" dirty="0" smtClean="0"/>
              <a:t> Hz</a:t>
            </a:r>
            <a:r>
              <a:rPr lang="it-IT" baseline="30000" dirty="0" smtClean="0"/>
              <a:t>-1/2 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0.7-20 </a:t>
            </a:r>
            <a:r>
              <a:rPr lang="it-IT" dirty="0" err="1" smtClean="0">
                <a:solidFill>
                  <a:srgbClr val="FF0000"/>
                </a:solidFill>
              </a:rPr>
              <a:t>mHz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5.2+/-0.01 fm s</a:t>
            </a:r>
            <a:r>
              <a:rPr lang="it-IT" baseline="30000" dirty="0" smtClean="0"/>
              <a:t>-2 </a:t>
            </a:r>
            <a:r>
              <a:rPr lang="it-IT" dirty="0" smtClean="0"/>
              <a:t>Hz</a:t>
            </a:r>
            <a:r>
              <a:rPr lang="it-IT" baseline="30000" dirty="0" smtClean="0"/>
              <a:t>-1/2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&gt; 60 </a:t>
            </a:r>
            <a:r>
              <a:rPr lang="it-IT" dirty="0" err="1" smtClean="0">
                <a:solidFill>
                  <a:srgbClr val="FF0000"/>
                </a:solidFill>
              </a:rPr>
              <a:t>mHz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(34.8+/-0.3) fm Hz</a:t>
            </a:r>
            <a:r>
              <a:rPr lang="it-IT" baseline="30000" dirty="0" smtClean="0"/>
              <a:t>-1/2 </a:t>
            </a:r>
          </a:p>
          <a:p>
            <a:endParaRPr lang="it-IT" baseline="30000" dirty="0"/>
          </a:p>
        </p:txBody>
      </p:sp>
    </p:spTree>
    <p:extLst>
      <p:ext uri="{BB962C8B-B14F-4D97-AF65-F5344CB8AC3E}">
        <p14:creationId xmlns:p14="http://schemas.microsoft.com/office/powerpoint/2010/main" val="203584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LISA performance </a:t>
            </a:r>
            <a:r>
              <a:rPr lang="it-IT" dirty="0" err="1" smtClean="0"/>
              <a:t>whith</a:t>
            </a:r>
            <a:r>
              <a:rPr lang="it-IT" dirty="0" smtClean="0"/>
              <a:t> the LISA-PF </a:t>
            </a:r>
            <a:r>
              <a:rPr lang="it-IT" dirty="0" err="1" smtClean="0"/>
              <a:t>acceleration</a:t>
            </a:r>
            <a:r>
              <a:rPr lang="it-IT" dirty="0" smtClean="0"/>
              <a:t> </a:t>
            </a:r>
            <a:r>
              <a:rPr lang="it-IT" dirty="0" err="1" smtClean="0"/>
              <a:t>noise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35608" y="1641084"/>
            <a:ext cx="7498080" cy="4800600"/>
          </a:xfrm>
        </p:spPr>
        <p:txBody>
          <a:bodyPr>
            <a:normAutofit fontScale="85000" lnSpcReduction="10000"/>
          </a:bodyPr>
          <a:lstStyle/>
          <a:p>
            <a:r>
              <a:rPr lang="it-IT" dirty="0" smtClean="0"/>
              <a:t>Black </a:t>
            </a:r>
            <a:r>
              <a:rPr lang="it-IT" dirty="0" err="1" smtClean="0"/>
              <a:t>hole</a:t>
            </a:r>
            <a:r>
              <a:rPr lang="it-IT" dirty="0" smtClean="0"/>
              <a:t> </a:t>
            </a:r>
            <a:r>
              <a:rPr lang="it-IT" dirty="0" err="1" smtClean="0"/>
              <a:t>merging</a:t>
            </a:r>
            <a:r>
              <a:rPr lang="it-IT" dirty="0" smtClean="0"/>
              <a:t> with </a:t>
            </a:r>
            <a:r>
              <a:rPr lang="it-IT" dirty="0" err="1" smtClean="0"/>
              <a:t>total</a:t>
            </a:r>
            <a:r>
              <a:rPr lang="it-IT" dirty="0" smtClean="0"/>
              <a:t> mass 10</a:t>
            </a:r>
            <a:r>
              <a:rPr lang="it-IT" baseline="30000" dirty="0" smtClean="0"/>
              <a:t>6</a:t>
            </a:r>
            <a:r>
              <a:rPr lang="it-IT" dirty="0" smtClean="0"/>
              <a:t> </a:t>
            </a:r>
            <a:r>
              <a:rPr lang="it-IT" dirty="0"/>
              <a:t>solar </a:t>
            </a:r>
            <a:r>
              <a:rPr lang="it-IT" dirty="0" err="1" smtClean="0"/>
              <a:t>masses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/>
              <a:t>redshift</a:t>
            </a:r>
            <a:r>
              <a:rPr lang="it-IT" dirty="0"/>
              <a:t> </a:t>
            </a:r>
            <a:r>
              <a:rPr lang="it-IT" dirty="0" err="1"/>
              <a:t>z</a:t>
            </a:r>
            <a:r>
              <a:rPr lang="it-IT" dirty="0"/>
              <a:t>=3 with </a:t>
            </a:r>
            <a:r>
              <a:rPr lang="it-IT" dirty="0" err="1" smtClean="0"/>
              <a:t>S</a:t>
            </a:r>
            <a:r>
              <a:rPr lang="it-IT" dirty="0"/>
              <a:t>/</a:t>
            </a:r>
            <a:r>
              <a:rPr lang="it-IT" dirty="0" err="1"/>
              <a:t>N</a:t>
            </a:r>
            <a:r>
              <a:rPr lang="it-IT" dirty="0"/>
              <a:t> ratio of </a:t>
            </a:r>
            <a:r>
              <a:rPr lang="it-IT" dirty="0" smtClean="0"/>
              <a:t>5000 (</a:t>
            </a:r>
            <a:r>
              <a:rPr lang="it-IT" dirty="0" err="1" smtClean="0"/>
              <a:t>several</a:t>
            </a:r>
            <a:r>
              <a:rPr lang="it-IT" dirty="0" smtClean="0"/>
              <a:t> % of LISA </a:t>
            </a:r>
            <a:r>
              <a:rPr lang="it-IT" dirty="0" err="1" smtClean="0"/>
              <a:t>expected</a:t>
            </a:r>
            <a:r>
              <a:rPr lang="it-IT" dirty="0" smtClean="0"/>
              <a:t> performance)</a:t>
            </a:r>
          </a:p>
          <a:p>
            <a:pPr marL="82296" indent="0">
              <a:buNone/>
            </a:pPr>
            <a:endParaRPr lang="it-IT" dirty="0" smtClean="0"/>
          </a:p>
          <a:p>
            <a:r>
              <a:rPr lang="it-IT" dirty="0" err="1" smtClean="0"/>
              <a:t>Heavy</a:t>
            </a:r>
            <a:r>
              <a:rPr lang="it-IT" dirty="0" smtClean="0"/>
              <a:t> </a:t>
            </a:r>
            <a:r>
              <a:rPr lang="it-IT" dirty="0" err="1" smtClean="0"/>
              <a:t>black</a:t>
            </a:r>
            <a:r>
              <a:rPr lang="it-IT" dirty="0" smtClean="0"/>
              <a:t> </a:t>
            </a:r>
            <a:r>
              <a:rPr lang="it-IT" dirty="0" err="1" smtClean="0"/>
              <a:t>hole</a:t>
            </a:r>
            <a:r>
              <a:rPr lang="it-IT" dirty="0" smtClean="0"/>
              <a:t> merger with 10</a:t>
            </a:r>
            <a:r>
              <a:rPr lang="it-IT" baseline="30000" dirty="0" smtClean="0"/>
              <a:t>7</a:t>
            </a:r>
            <a:r>
              <a:rPr lang="it-IT" dirty="0" smtClean="0"/>
              <a:t> solar </a:t>
            </a:r>
            <a:r>
              <a:rPr lang="it-IT" dirty="0" err="1" smtClean="0"/>
              <a:t>masses</a:t>
            </a:r>
            <a:r>
              <a:rPr lang="it-IT" dirty="0" smtClean="0"/>
              <a:t> </a:t>
            </a:r>
            <a:r>
              <a:rPr lang="it-IT" dirty="0" err="1" smtClean="0"/>
              <a:t>total</a:t>
            </a:r>
            <a:r>
              <a:rPr lang="it-IT" dirty="0" smtClean="0"/>
              <a:t> mass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redshift</a:t>
            </a:r>
            <a:r>
              <a:rPr lang="it-IT" dirty="0" smtClean="0"/>
              <a:t> </a:t>
            </a:r>
            <a:r>
              <a:rPr lang="it-IT" dirty="0" err="1" smtClean="0"/>
              <a:t>z</a:t>
            </a:r>
            <a:r>
              <a:rPr lang="it-IT" dirty="0" smtClean="0"/>
              <a:t>=3 with </a:t>
            </a:r>
          </a:p>
          <a:p>
            <a:pPr marL="82296" indent="0">
              <a:buNone/>
            </a:pPr>
            <a:r>
              <a:rPr lang="it-IT" dirty="0"/>
              <a:t> </a:t>
            </a:r>
            <a:r>
              <a:rPr lang="it-IT" dirty="0" smtClean="0"/>
              <a:t>  </a:t>
            </a:r>
            <a:r>
              <a:rPr lang="it-IT" dirty="0" err="1" smtClean="0"/>
              <a:t>S</a:t>
            </a:r>
            <a:r>
              <a:rPr lang="it-IT" dirty="0" smtClean="0"/>
              <a:t>/</a:t>
            </a:r>
            <a:r>
              <a:rPr lang="it-IT" dirty="0" err="1" smtClean="0"/>
              <a:t>N</a:t>
            </a:r>
            <a:r>
              <a:rPr lang="it-IT" dirty="0" smtClean="0"/>
              <a:t> ratio of 1400 (2000 </a:t>
            </a:r>
            <a:r>
              <a:rPr lang="it-IT" dirty="0" err="1" smtClean="0"/>
              <a:t>expected</a:t>
            </a:r>
            <a:r>
              <a:rPr lang="it-IT" dirty="0" smtClean="0"/>
              <a:t> with LISA).</a:t>
            </a:r>
          </a:p>
          <a:p>
            <a:pPr marL="82296" indent="0">
              <a:buNone/>
            </a:pPr>
            <a:endParaRPr lang="it-IT" dirty="0"/>
          </a:p>
          <a:p>
            <a:r>
              <a:rPr lang="it-IT" dirty="0" err="1" smtClean="0"/>
              <a:t>EMRIs</a:t>
            </a:r>
            <a:r>
              <a:rPr lang="it-IT" dirty="0" smtClean="0"/>
              <a:t> </a:t>
            </a:r>
            <a:r>
              <a:rPr lang="it-IT" dirty="0"/>
              <a:t>and </a:t>
            </a:r>
            <a:r>
              <a:rPr lang="it-IT" dirty="0" err="1"/>
              <a:t>coalescing</a:t>
            </a:r>
            <a:r>
              <a:rPr lang="it-IT" dirty="0"/>
              <a:t> compact </a:t>
            </a:r>
            <a:r>
              <a:rPr lang="it-IT" dirty="0" err="1"/>
              <a:t>binaries</a:t>
            </a:r>
            <a:r>
              <a:rPr lang="it-IT" dirty="0"/>
              <a:t> </a:t>
            </a:r>
            <a:r>
              <a:rPr lang="it-IT" dirty="0" err="1" smtClean="0"/>
              <a:t>will</a:t>
            </a:r>
            <a:endParaRPr lang="it-IT" dirty="0" smtClean="0"/>
          </a:p>
          <a:p>
            <a:pPr marL="82296" indent="0">
              <a:buNone/>
            </a:pPr>
            <a:r>
              <a:rPr lang="it-IT" dirty="0"/>
              <a:t> </a:t>
            </a:r>
            <a:r>
              <a:rPr lang="it-IT" dirty="0" smtClean="0"/>
              <a:t>  </a:t>
            </a:r>
            <a:r>
              <a:rPr lang="it-IT" dirty="0" err="1" smtClean="0"/>
              <a:t>present</a:t>
            </a:r>
            <a:r>
              <a:rPr lang="it-IT" dirty="0" smtClean="0"/>
              <a:t> </a:t>
            </a:r>
            <a:r>
              <a:rPr lang="it-IT" dirty="0" err="1"/>
              <a:t>S</a:t>
            </a:r>
            <a:r>
              <a:rPr lang="it-IT" dirty="0"/>
              <a:t>/</a:t>
            </a:r>
            <a:r>
              <a:rPr lang="it-IT" dirty="0" err="1"/>
              <a:t>N</a:t>
            </a:r>
            <a:r>
              <a:rPr lang="it-IT" dirty="0"/>
              <a:t> ratio </a:t>
            </a:r>
            <a:r>
              <a:rPr lang="it-IT" dirty="0" err="1"/>
              <a:t>similar</a:t>
            </a:r>
            <a:r>
              <a:rPr lang="it-IT" dirty="0"/>
              <a:t> to LISA.</a:t>
            </a:r>
          </a:p>
          <a:p>
            <a:pPr marL="82296" indent="0">
              <a:buNone/>
            </a:pPr>
            <a:endParaRPr lang="it-IT" dirty="0" smtClean="0"/>
          </a:p>
          <a:p>
            <a:pPr marL="82296" indent="0">
              <a:buNone/>
            </a:pPr>
            <a:endParaRPr lang="it-IT" dirty="0"/>
          </a:p>
          <a:p>
            <a:pPr marL="82296" indent="0">
              <a:buNone/>
            </a:pPr>
            <a:endParaRPr lang="it-IT" dirty="0" smtClean="0"/>
          </a:p>
          <a:p>
            <a:pPr marL="82296" indent="0">
              <a:buNone/>
            </a:pPr>
            <a:endParaRPr lang="it-IT" dirty="0" smtClean="0"/>
          </a:p>
          <a:p>
            <a:pPr marL="82296" indent="0">
              <a:buNone/>
            </a:pPr>
            <a:endParaRPr lang="it-IT" dirty="0"/>
          </a:p>
          <a:p>
            <a:pPr marL="82296" indent="0">
              <a:buNone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837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-69746"/>
            <a:ext cx="7498080" cy="1143000"/>
          </a:xfrm>
        </p:spPr>
        <p:txBody>
          <a:bodyPr/>
          <a:lstStyle/>
          <a:p>
            <a:r>
              <a:rPr lang="it-IT" dirty="0" smtClean="0"/>
              <a:t>LISA-PF in Florence </a:t>
            </a:r>
            <a:r>
              <a:rPr lang="it-IT" dirty="0" err="1" smtClean="0"/>
              <a:t>since</a:t>
            </a:r>
            <a:r>
              <a:rPr lang="it-IT" dirty="0" smtClean="0"/>
              <a:t> 2003</a:t>
            </a:r>
            <a:endParaRPr lang="it-IT" dirty="0"/>
          </a:p>
        </p:txBody>
      </p:sp>
      <p:pic>
        <p:nvPicPr>
          <p:cNvPr id="4" name="Immagine 3" descr="IMG_01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96467" y="3694332"/>
            <a:ext cx="3927186" cy="2827795"/>
          </a:xfrm>
          <a:prstGeom prst="rect">
            <a:avLst/>
          </a:prstGeom>
        </p:spPr>
      </p:pic>
      <p:pic>
        <p:nvPicPr>
          <p:cNvPr id="5" name="Immagine 4" descr="IMG_31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29" y="4619419"/>
            <a:ext cx="2547427" cy="19027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86027" y="1016676"/>
            <a:ext cx="51951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Catia Grimani</a:t>
            </a:r>
          </a:p>
          <a:p>
            <a:r>
              <a:rPr lang="it-IT" sz="2400" dirty="0" smtClean="0"/>
              <a:t>Ruggero Stanga</a:t>
            </a:r>
          </a:p>
          <a:p>
            <a:r>
              <a:rPr lang="it-IT" sz="2400" dirty="0" smtClean="0"/>
              <a:t>Noemi Finetti</a:t>
            </a:r>
          </a:p>
          <a:p>
            <a:r>
              <a:rPr lang="it-IT" sz="2400" dirty="0" smtClean="0"/>
              <a:t>Daniele </a:t>
            </a:r>
            <a:r>
              <a:rPr lang="it-IT" sz="2400" dirty="0" err="1" smtClean="0"/>
              <a:t>Telloni</a:t>
            </a:r>
            <a:r>
              <a:rPr lang="it-IT" sz="2400" dirty="0" smtClean="0"/>
              <a:t> (INAF - solar </a:t>
            </a:r>
            <a:r>
              <a:rPr lang="it-IT" sz="2400" dirty="0" err="1" smtClean="0"/>
              <a:t>wind</a:t>
            </a:r>
            <a:r>
              <a:rPr lang="it-IT" sz="2400" dirty="0" smtClean="0"/>
              <a:t>)</a:t>
            </a:r>
          </a:p>
          <a:p>
            <a:r>
              <a:rPr lang="it-IT" sz="2400" dirty="0" smtClean="0"/>
              <a:t>Monica Laurenza (INAF - </a:t>
            </a:r>
            <a:r>
              <a:rPr lang="it-IT" sz="2400" dirty="0" err="1" smtClean="0"/>
              <a:t>SEPs</a:t>
            </a:r>
            <a:r>
              <a:rPr lang="it-IT" sz="2400" dirty="0" smtClean="0"/>
              <a:t>)</a:t>
            </a:r>
          </a:p>
          <a:p>
            <a:r>
              <a:rPr lang="it-IT" sz="2200" dirty="0"/>
              <a:t>G. </a:t>
            </a:r>
            <a:r>
              <a:rPr lang="it-IT" sz="2200" dirty="0" smtClean="0"/>
              <a:t>Bagni, M. Barone, L. Marconi &amp; </a:t>
            </a:r>
          </a:p>
          <a:p>
            <a:r>
              <a:rPr lang="it-IT" sz="2400" dirty="0" smtClean="0"/>
              <a:t>M. </a:t>
            </a:r>
            <a:r>
              <a:rPr lang="it-IT" sz="2400" dirty="0" err="1" smtClean="0"/>
              <a:t>Fabi</a:t>
            </a:r>
            <a:r>
              <a:rPr lang="it-IT" sz="2400" dirty="0" smtClean="0"/>
              <a:t> (Urbino)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701377" y="1052223"/>
            <a:ext cx="36166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   2 </a:t>
            </a:r>
            <a:r>
              <a:rPr lang="it-IT" sz="2400" b="1" dirty="0" err="1" smtClean="0">
                <a:solidFill>
                  <a:srgbClr val="FF0000"/>
                </a:solidFill>
              </a:rPr>
              <a:t>main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activities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endParaRPr lang="it-IT" sz="2400" dirty="0" smtClean="0"/>
          </a:p>
          <a:p>
            <a:pPr marL="514350" indent="-514350">
              <a:buAutoNum type="romanUcParenBoth"/>
            </a:pPr>
            <a:r>
              <a:rPr lang="it-IT" sz="2400" dirty="0" err="1" smtClean="0"/>
              <a:t>Two</a:t>
            </a:r>
            <a:r>
              <a:rPr lang="it-IT" sz="2400" dirty="0" smtClean="0"/>
              <a:t>-</a:t>
            </a:r>
            <a:r>
              <a:rPr lang="it-IT" sz="2400" dirty="0" err="1" smtClean="0"/>
              <a:t>degree</a:t>
            </a:r>
            <a:r>
              <a:rPr lang="it-IT" sz="2400" dirty="0" smtClean="0"/>
              <a:t>-of-</a:t>
            </a:r>
            <a:r>
              <a:rPr lang="it-IT" sz="2400" dirty="0" err="1" smtClean="0"/>
              <a:t>freedom</a:t>
            </a:r>
            <a:r>
              <a:rPr lang="it-IT" sz="2400" dirty="0" smtClean="0"/>
              <a:t> </a:t>
            </a:r>
            <a:r>
              <a:rPr lang="it-IT" sz="2400" dirty="0" err="1" smtClean="0"/>
              <a:t>pendulum</a:t>
            </a:r>
            <a:r>
              <a:rPr lang="it-IT" sz="2400" dirty="0" smtClean="0"/>
              <a:t> </a:t>
            </a:r>
          </a:p>
          <a:p>
            <a:r>
              <a:rPr lang="it-IT" sz="2400" dirty="0" smtClean="0"/>
              <a:t>Florence - Rome - </a:t>
            </a:r>
            <a:r>
              <a:rPr lang="it-IT" sz="2400" dirty="0" err="1" smtClean="0"/>
              <a:t>Naples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(II) Test-mass </a:t>
            </a:r>
            <a:r>
              <a:rPr lang="it-IT" sz="2400" dirty="0" err="1" smtClean="0"/>
              <a:t>charging</a:t>
            </a:r>
            <a:endParaRPr lang="it-IT" sz="2400" dirty="0" smtClean="0"/>
          </a:p>
          <a:p>
            <a:r>
              <a:rPr lang="it-IT" sz="2400" dirty="0" smtClean="0"/>
              <a:t>Perugia for 4 </a:t>
            </a:r>
            <a:r>
              <a:rPr lang="it-IT" sz="2400" dirty="0" err="1" smtClean="0"/>
              <a:t>years</a:t>
            </a:r>
            <a:r>
              <a:rPr lang="it-IT" sz="2400" dirty="0" smtClean="0"/>
              <a:t>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12708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7051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Test-mass </a:t>
            </a:r>
            <a:r>
              <a:rPr lang="it-IT" dirty="0" err="1" smtClean="0"/>
              <a:t>charging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with </a:t>
            </a:r>
            <a:r>
              <a:rPr lang="it-IT" dirty="0" err="1" smtClean="0"/>
              <a:t>Fluka</a:t>
            </a:r>
            <a:endParaRPr lang="it-IT" dirty="0"/>
          </a:p>
        </p:txBody>
      </p:sp>
      <p:pic>
        <p:nvPicPr>
          <p:cNvPr id="7" name="Segnaposto contenuto 4" descr="lisapf2005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0082" r="-30082"/>
          <a:stretch>
            <a:fillRect/>
          </a:stretch>
        </p:blipFill>
        <p:spPr>
          <a:xfrm>
            <a:off x="249436" y="1504950"/>
            <a:ext cx="7498080" cy="4800600"/>
          </a:xfrm>
        </p:spPr>
      </p:pic>
      <p:sp>
        <p:nvSpPr>
          <p:cNvPr id="8" name="CasellaDiTesto 7"/>
          <p:cNvSpPr txBox="1"/>
          <p:nvPr/>
        </p:nvSpPr>
        <p:spPr>
          <a:xfrm>
            <a:off x="6677787" y="2551452"/>
            <a:ext cx="1282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FLUKA MC </a:t>
            </a:r>
          </a:p>
          <a:p>
            <a:r>
              <a:rPr lang="it-IT" dirty="0" err="1" smtClean="0"/>
              <a:t>Simulation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571753" y="6337943"/>
            <a:ext cx="2889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/>
              <a:t>Wass</a:t>
            </a:r>
            <a:r>
              <a:rPr lang="it-IT" sz="1400" i="1" dirty="0" smtClean="0"/>
              <a:t> et al., CQG, 22, 2005, S311-S317</a:t>
            </a:r>
          </a:p>
          <a:p>
            <a:r>
              <a:rPr lang="it-IT" sz="1400" i="1" dirty="0" smtClean="0"/>
              <a:t>CG et al., CQG, 32, 2015, 035001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199813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Solstizio.thmx</Template>
  <TotalTime>16653</TotalTime>
  <Words>875</Words>
  <Application>Microsoft Macintosh PowerPoint</Application>
  <PresentationFormat>Presentazione su schermo (4:3)</PresentationFormat>
  <Paragraphs>144</Paragraphs>
  <Slides>30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33" baseType="lpstr">
      <vt:lpstr>Solstizio</vt:lpstr>
      <vt:lpstr>Equazione</vt:lpstr>
      <vt:lpstr>Equation</vt:lpstr>
      <vt:lpstr>LISA Pathfinder launch &amp; results</vt:lpstr>
      <vt:lpstr>LISA Pathfinder spacecraft</vt:lpstr>
      <vt:lpstr>LISA Pathfinder apparatus scheme</vt:lpstr>
      <vt:lpstr>LISA-PF Orbit</vt:lpstr>
      <vt:lpstr>Presentazione di PowerPoint</vt:lpstr>
      <vt:lpstr>LISA-PF ASD</vt:lpstr>
      <vt:lpstr>LISA performance whith the LISA-PF acceleration noise </vt:lpstr>
      <vt:lpstr>LISA-PF in Florence since 2003</vt:lpstr>
      <vt:lpstr>Test-mass charging study with Fluka</vt:lpstr>
      <vt:lpstr>         Test-mass charging</vt:lpstr>
      <vt:lpstr>LISA  acceleration noise spectral density</vt:lpstr>
      <vt:lpstr>LISA-PF test-mass charging</vt:lpstr>
      <vt:lpstr>LISA-PF TEST masses and radiation monitors</vt:lpstr>
      <vt:lpstr>LISA-PF Radiation Monitor data 4 March – 31 March 2016</vt:lpstr>
      <vt:lpstr>About gravitational wave detection</vt:lpstr>
      <vt:lpstr>LISA-PF mission extension</vt:lpstr>
      <vt:lpstr>Future activity</vt:lpstr>
      <vt:lpstr>Presentazione di PowerPoint</vt:lpstr>
      <vt:lpstr>             BACKUP  SLIDES</vt:lpstr>
      <vt:lpstr>Presentazione di PowerPoint</vt:lpstr>
      <vt:lpstr>Noise and charge in URLA DOY 134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---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LISA-Pathfinder results</dc:title>
  <dc:creator>Catia Grimani</dc:creator>
  <cp:lastModifiedBy>Catia Grimani</cp:lastModifiedBy>
  <cp:revision>88</cp:revision>
  <dcterms:created xsi:type="dcterms:W3CDTF">2016-06-18T12:31:17Z</dcterms:created>
  <dcterms:modified xsi:type="dcterms:W3CDTF">2016-06-30T08:17:19Z</dcterms:modified>
</cp:coreProperties>
</file>